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1.xml" ContentType="application/vnd.openxmlformats-officedocument.themeOverr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rts/chart3.xml" ContentType="application/vnd.openxmlformats-officedocument.drawingml.chart+xml"/>
  <Override PartName="/ppt/notesSlides/notesSlide17.xml" ContentType="application/vnd.openxmlformats-officedocument.presentationml.notesSlide+xml"/>
  <Override PartName="/ppt/charts/chart4.xml" ContentType="application/vnd.openxmlformats-officedocument.drawingml.chart+xml"/>
  <Override PartName="/ppt/theme/themeOverride2.xml" ContentType="application/vnd.openxmlformats-officedocument.themeOverride+xml"/>
  <Override PartName="/ppt/drawings/drawing1.xml" ContentType="application/vnd.openxmlformats-officedocument.drawingml.chartshapes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rts/chart5.xml" ContentType="application/vnd.openxmlformats-officedocument.drawingml.chart+xml"/>
  <Override PartName="/ppt/theme/themeOverride3.xml" ContentType="application/vnd.openxmlformats-officedocument.themeOverride+xml"/>
  <Override PartName="/ppt/charts/chart6.xml" ContentType="application/vnd.openxmlformats-officedocument.drawingml.chart+xml"/>
  <Override PartName="/ppt/theme/themeOverride4.xml" ContentType="application/vnd.openxmlformats-officedocument.themeOverr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charts/chart9.xml" ContentType="application/vnd.openxmlformats-officedocument.drawingml.chart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charts/chart10.xml" ContentType="application/vnd.openxmlformats-officedocument.drawingml.chart+xml"/>
  <Override PartName="/ppt/theme/themeOverride5.xml" ContentType="application/vnd.openxmlformats-officedocument.themeOverr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charts/chart11.xml" ContentType="application/vnd.openxmlformats-officedocument.drawingml.chart+xml"/>
  <Override PartName="/ppt/charts/chart12.xml" ContentType="application/vnd.openxmlformats-officedocument.drawingml.chart+xml"/>
  <Override PartName="/ppt/theme/themeOverride6.xml" ContentType="application/vnd.openxmlformats-officedocument.themeOverride+xml"/>
  <Override PartName="/ppt/charts/chart13.xml" ContentType="application/vnd.openxmlformats-officedocument.drawingml.chart+xml"/>
  <Override PartName="/ppt/theme/themeOverride7.xml" ContentType="application/vnd.openxmlformats-officedocument.themeOverr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charts/chart14.xml" ContentType="application/vnd.openxmlformats-officedocument.drawingml.chart+xml"/>
  <Override PartName="/ppt/charts/chart15.xml" ContentType="application/vnd.openxmlformats-officedocument.drawingml.chart+xml"/>
  <Override PartName="/ppt/notesSlides/notesSlide35.xml" ContentType="application/vnd.openxmlformats-officedocument.presentationml.notesSlide+xml"/>
  <Override PartName="/ppt/charts/chart16.xml" ContentType="application/vnd.openxmlformats-officedocument.drawingml.chart+xml"/>
  <Override PartName="/ppt/theme/themeOverride8.xml" ContentType="application/vnd.openxmlformats-officedocument.themeOverride+xml"/>
  <Override PartName="/ppt/charts/chart17.xml" ContentType="application/vnd.openxmlformats-officedocument.drawingml.chart+xml"/>
  <Override PartName="/ppt/theme/themeOverride9.xml" ContentType="application/vnd.openxmlformats-officedocument.themeOverr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charts/chart18.xml" ContentType="application/vnd.openxmlformats-officedocument.drawingml.chart+xml"/>
  <Override PartName="/ppt/notesSlides/notesSlide40.xml" ContentType="application/vnd.openxmlformats-officedocument.presentationml.notesSlide+xml"/>
  <Override PartName="/ppt/charts/chart19.xml" ContentType="application/vnd.openxmlformats-officedocument.drawingml.chart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charts/chart20.xml" ContentType="application/vnd.openxmlformats-officedocument.drawingml.chart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charts/chart21.xml" ContentType="application/vnd.openxmlformats-officedocument.drawingml.chart+xml"/>
  <Override PartName="/ppt/charts/chart22.xml" ContentType="application/vnd.openxmlformats-officedocument.drawingml.chart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charts/chart23.xml" ContentType="application/vnd.openxmlformats-officedocument.drawingml.chart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charts/chart24.xml" ContentType="application/vnd.openxmlformats-officedocument.drawingml.chart+xml"/>
  <Override PartName="/ppt/charts/chart25.xml" ContentType="application/vnd.openxmlformats-officedocument.drawingml.chart+xml"/>
  <Override PartName="/ppt/charts/chart26.xml" ContentType="application/vnd.openxmlformats-officedocument.drawingml.chart+xml"/>
  <Override PartName="/ppt/charts/chart27.xml" ContentType="application/vnd.openxmlformats-officedocument.drawingml.chart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24" r:id="rId1"/>
  </p:sldMasterIdLst>
  <p:notesMasterIdLst>
    <p:notesMasterId r:id="rId58"/>
  </p:notesMasterIdLst>
  <p:handoutMasterIdLst>
    <p:handoutMasterId r:id="rId59"/>
  </p:handoutMasterIdLst>
  <p:sldIdLst>
    <p:sldId id="585" r:id="rId2"/>
    <p:sldId id="917" r:id="rId3"/>
    <p:sldId id="852" r:id="rId4"/>
    <p:sldId id="701" r:id="rId5"/>
    <p:sldId id="571" r:id="rId6"/>
    <p:sldId id="604" r:id="rId7"/>
    <p:sldId id="685" r:id="rId8"/>
    <p:sldId id="705" r:id="rId9"/>
    <p:sldId id="711" r:id="rId10"/>
    <p:sldId id="919" r:id="rId11"/>
    <p:sldId id="681" r:id="rId12"/>
    <p:sldId id="762" r:id="rId13"/>
    <p:sldId id="712" r:id="rId14"/>
    <p:sldId id="710" r:id="rId15"/>
    <p:sldId id="715" r:id="rId16"/>
    <p:sldId id="544" r:id="rId17"/>
    <p:sldId id="720" r:id="rId18"/>
    <p:sldId id="718" r:id="rId19"/>
    <p:sldId id="721" r:id="rId20"/>
    <p:sldId id="742" r:id="rId21"/>
    <p:sldId id="763" r:id="rId22"/>
    <p:sldId id="743" r:id="rId23"/>
    <p:sldId id="764" r:id="rId24"/>
    <p:sldId id="765" r:id="rId25"/>
    <p:sldId id="722" r:id="rId26"/>
    <p:sldId id="769" r:id="rId27"/>
    <p:sldId id="766" r:id="rId28"/>
    <p:sldId id="550" r:id="rId29"/>
    <p:sldId id="702" r:id="rId30"/>
    <p:sldId id="727" r:id="rId31"/>
    <p:sldId id="638" r:id="rId32"/>
    <p:sldId id="639" r:id="rId33"/>
    <p:sldId id="617" r:id="rId34"/>
    <p:sldId id="620" r:id="rId35"/>
    <p:sldId id="728" r:id="rId36"/>
    <p:sldId id="729" r:id="rId37"/>
    <p:sldId id="756" r:id="rId38"/>
    <p:sldId id="767" r:id="rId39"/>
    <p:sldId id="719" r:id="rId40"/>
    <p:sldId id="699" r:id="rId41"/>
    <p:sldId id="732" r:id="rId42"/>
    <p:sldId id="748" r:id="rId43"/>
    <p:sldId id="770" r:id="rId44"/>
    <p:sldId id="667" r:id="rId45"/>
    <p:sldId id="668" r:id="rId46"/>
    <p:sldId id="671" r:id="rId47"/>
    <p:sldId id="634" r:id="rId48"/>
    <p:sldId id="714" r:id="rId49"/>
    <p:sldId id="635" r:id="rId50"/>
    <p:sldId id="761" r:id="rId51"/>
    <p:sldId id="918" r:id="rId52"/>
    <p:sldId id="677" r:id="rId53"/>
    <p:sldId id="754" r:id="rId54"/>
    <p:sldId id="676" r:id="rId55"/>
    <p:sldId id="758" r:id="rId56"/>
    <p:sldId id="649" r:id="rId57"/>
  </p:sldIdLst>
  <p:sldSz cx="9144000" cy="6858000" type="screen4x3"/>
  <p:notesSz cx="6797675" cy="9872663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pitchFamily="34" charset="0"/>
        <a:ea typeface="ＭＳ Ｐゴシック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pitchFamily="34" charset="0"/>
        <a:ea typeface="ＭＳ Ｐゴシック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pitchFamily="34" charset="0"/>
        <a:ea typeface="ＭＳ Ｐゴシック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pitchFamily="34" charset="0"/>
        <a:ea typeface="ＭＳ Ｐゴシック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pitchFamily="34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kumimoji="1" kern="1200">
        <a:solidFill>
          <a:schemeClr val="tx1"/>
        </a:solidFill>
        <a:latin typeface="Calibri" pitchFamily="34" charset="0"/>
        <a:ea typeface="ＭＳ Ｐゴシック" pitchFamily="34" charset="-128"/>
        <a:cs typeface="+mn-cs"/>
      </a:defRPr>
    </a:lvl6pPr>
    <a:lvl7pPr marL="2743200" algn="l" defTabSz="914400" rtl="0" eaLnBrk="1" latinLnBrk="0" hangingPunct="1">
      <a:defRPr kumimoji="1" kern="1200">
        <a:solidFill>
          <a:schemeClr val="tx1"/>
        </a:solidFill>
        <a:latin typeface="Calibri" pitchFamily="34" charset="0"/>
        <a:ea typeface="ＭＳ Ｐゴシック" pitchFamily="34" charset="-128"/>
        <a:cs typeface="+mn-cs"/>
      </a:defRPr>
    </a:lvl7pPr>
    <a:lvl8pPr marL="3200400" algn="l" defTabSz="914400" rtl="0" eaLnBrk="1" latinLnBrk="0" hangingPunct="1">
      <a:defRPr kumimoji="1" kern="1200">
        <a:solidFill>
          <a:schemeClr val="tx1"/>
        </a:solidFill>
        <a:latin typeface="Calibri" pitchFamily="34" charset="0"/>
        <a:ea typeface="ＭＳ Ｐゴシック" pitchFamily="34" charset="-128"/>
        <a:cs typeface="+mn-cs"/>
      </a:defRPr>
    </a:lvl8pPr>
    <a:lvl9pPr marL="3657600" algn="l" defTabSz="914400" rtl="0" eaLnBrk="1" latinLnBrk="0" hangingPunct="1">
      <a:defRPr kumimoji="1" kern="1200">
        <a:solidFill>
          <a:schemeClr val="tx1"/>
        </a:solidFill>
        <a:latin typeface="Calibri" pitchFamily="34" charset="0"/>
        <a:ea typeface="ＭＳ Ｐゴシック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09" userDrawn="1">
          <p15:clr>
            <a:srgbClr val="A4A3A4"/>
          </p15:clr>
        </p15:guide>
        <p15:guide id="2" pos="214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84C"/>
    <a:srgbClr val="0000FF"/>
    <a:srgbClr val="FF0000"/>
    <a:srgbClr val="FF3300"/>
    <a:srgbClr val="FF0066"/>
    <a:srgbClr val="CC0099"/>
    <a:srgbClr val="FF3399"/>
    <a:srgbClr val="CC0000"/>
    <a:srgbClr val="1CA869"/>
    <a:srgbClr val="FF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868" autoAdjust="0"/>
    <p:restoredTop sz="93692" autoAdjust="0"/>
  </p:normalViewPr>
  <p:slideViewPr>
    <p:cSldViewPr>
      <p:cViewPr varScale="1">
        <p:scale>
          <a:sx n="67" d="100"/>
          <a:sy n="67" d="100"/>
        </p:scale>
        <p:origin x="804" y="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>
      <p:cViewPr>
        <p:scale>
          <a:sx n="90" d="100"/>
          <a:sy n="90" d="100"/>
        </p:scale>
        <p:origin x="-2088" y="216"/>
      </p:cViewPr>
      <p:guideLst>
        <p:guide orient="horz" pos="3109"/>
        <p:guide pos="214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2" Type="http://schemas.openxmlformats.org/officeDocument/2006/relationships/oleObject" Target="../embeddings/oleObject8.bin"/><Relationship Id="rId1" Type="http://schemas.openxmlformats.org/officeDocument/2006/relationships/themeOverride" Target="../theme/themeOverride5.xml"/></Relationships>
</file>

<file path=ppt/charts/_rels/chart1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kaizenblr\Desktop\MIQC-2018\BACK%20UP%20DATA\BACK%20UP%20SHEET%20-.xlsx" TargetMode="External"/></Relationships>
</file>

<file path=ppt/charts/_rels/chart12.xml.rels><?xml version="1.0" encoding="UTF-8" standalone="yes"?>
<Relationships xmlns="http://schemas.openxmlformats.org/package/2006/relationships"><Relationship Id="rId2" Type="http://schemas.openxmlformats.org/officeDocument/2006/relationships/oleObject" Target="../embeddings/oleObject9.bin"/><Relationship Id="rId1" Type="http://schemas.openxmlformats.org/officeDocument/2006/relationships/themeOverride" Target="../theme/themeOverride6.xml"/></Relationships>
</file>

<file path=ppt/charts/_rels/chart13.xml.rels><?xml version="1.0" encoding="UTF-8" standalone="yes"?>
<Relationships xmlns="http://schemas.openxmlformats.org/package/2006/relationships"><Relationship Id="rId2" Type="http://schemas.openxmlformats.org/officeDocument/2006/relationships/oleObject" Target="../embeddings/oleObject10.bin"/><Relationship Id="rId1" Type="http://schemas.openxmlformats.org/officeDocument/2006/relationships/themeOverride" Target="../theme/themeOverride7.xml"/></Relationships>
</file>

<file path=ppt/charts/_rels/chart14.xml.rels><?xml version="1.0" encoding="UTF-8" standalone="yes"?>
<Relationships xmlns="http://schemas.openxmlformats.org/package/2006/relationships"><Relationship Id="rId1" Type="http://schemas.openxmlformats.org/officeDocument/2006/relationships/oleObject" Target="file:///\\172.27.14.50\Common\9001-KAIZEN\5.'Q'%20KAIZEN%20PROJECT\6.%20PRESENTATION\1.%20MIQC-PRESENTATION\MIQC-2017%20~%2018\MIQC-2017~18%20REVISED\BACK%20UP%20DATA\FORK%20TIGHT%20DATA.xlsx" TargetMode="External"/></Relationships>
</file>

<file path=ppt/charts/_rels/chart15.xml.rels><?xml version="1.0" encoding="UTF-8" standalone="yes"?>
<Relationships xmlns="http://schemas.openxmlformats.org/package/2006/relationships"><Relationship Id="rId1" Type="http://schemas.openxmlformats.org/officeDocument/2006/relationships/oleObject" Target="file:///\\172.27.14.50\COMMON\9001-KAIZEN\5.'Q'%20KAIZEN%20PROJECT\8.%20PRESENTATION\1.%20MIQC-PRESENTATION\MIQC-2018\BACK%20UP%20DATA\BACK%20UP%20SHEET%20-.xlsx" TargetMode="External"/></Relationships>
</file>

<file path=ppt/charts/_rels/chart16.xml.rels><?xml version="1.0" encoding="UTF-8" standalone="yes"?>
<Relationships xmlns="http://schemas.openxmlformats.org/package/2006/relationships"><Relationship Id="rId2" Type="http://schemas.openxmlformats.org/officeDocument/2006/relationships/oleObject" Target="../embeddings/oleObject11.bin"/><Relationship Id="rId1" Type="http://schemas.openxmlformats.org/officeDocument/2006/relationships/themeOverride" Target="../theme/themeOverride8.xml"/></Relationships>
</file>

<file path=ppt/charts/_rels/chart17.xml.rels><?xml version="1.0" encoding="UTF-8" standalone="yes"?>
<Relationships xmlns="http://schemas.openxmlformats.org/package/2006/relationships"><Relationship Id="rId2" Type="http://schemas.openxmlformats.org/officeDocument/2006/relationships/oleObject" Target="../embeddings/oleObject12.bin"/><Relationship Id="rId1" Type="http://schemas.openxmlformats.org/officeDocument/2006/relationships/themeOverride" Target="../theme/themeOverride9.xml"/></Relationships>
</file>

<file path=ppt/charts/_rels/chart18.xml.rels><?xml version="1.0" encoding="UTF-8" standalone="yes"?>
<Relationships xmlns="http://schemas.openxmlformats.org/package/2006/relationships"><Relationship Id="rId1" Type="http://schemas.openxmlformats.org/officeDocument/2006/relationships/oleObject" Target="file:///\\172.27.14.50\Common\9001-KAIZEN\5.'Q'%20KAIZEN%20PROJECT\6.%20PRESENTATION\1.%20MIQC-PRESENTATION\MIQC-2017%20~%2018\MIQC-2017~18%20REVISED\BACK%20UP%20DATA\FORK%20TIGHT%20DATA.xlsx" TargetMode="External"/></Relationships>
</file>

<file path=ppt/charts/_rels/chart19.xml.rels><?xml version="1.0" encoding="UTF-8" standalone="yes"?>
<Relationships xmlns="http://schemas.openxmlformats.org/package/2006/relationships"><Relationship Id="rId1" Type="http://schemas.openxmlformats.org/officeDocument/2006/relationships/oleObject" Target="file:///\\172.27.14.50\Common\9001-KAIZEN\5.'Q'%20KAIZEN%20PROJECT\6.%20PRESENTATION\1.%20MIQC-PRESENTATION\MIQC-2017%20~%2018\MIQC-2017~18%20REVISED\BACK%20UP%20DATA\FORK%20TIGHT%20DATA.xlsx" TargetMode="Externa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package" Target="../embeddings/Microsoft_Excel_Worksheet1.xlsx"/></Relationships>
</file>

<file path=ppt/charts/_rels/chart20.xml.rels><?xml version="1.0" encoding="UTF-8" standalone="yes"?>
<Relationships xmlns="http://schemas.openxmlformats.org/package/2006/relationships"><Relationship Id="rId1" Type="http://schemas.openxmlformats.org/officeDocument/2006/relationships/oleObject" Target="file:///\\172.27.14.50\COMMON\9001-KAIZEN\5.'Q'%20KAIZEN%20PROJECT\8.%20PRESENTATION\1.%20MIQC-PRESENTATION\MIQC-2018\BACK%20UP%20DATA\BACK%20UP%20SHEET%20-.xlsx" TargetMode="External"/></Relationships>
</file>

<file path=ppt/charts/_rels/chart21.xml.rels><?xml version="1.0" encoding="UTF-8" standalone="yes"?>
<Relationships xmlns="http://schemas.openxmlformats.org/package/2006/relationships"><Relationship Id="rId1" Type="http://schemas.openxmlformats.org/officeDocument/2006/relationships/oleObject" Target="file:///\\172.27.14.50\COMMON\9001-KAIZEN\5.'Q'%20KAIZEN%20PROJECT\8.%20PRESENTATION\1.%20MIQC-PRESENTATION\MIQC-2018\BACK%20UP%20DATA\BACK%20UP%20SHEET%20-.xlsx" TargetMode="External"/></Relationships>
</file>

<file path=ppt/charts/_rels/chart22.xml.rels><?xml version="1.0" encoding="UTF-8" standalone="yes"?>
<Relationships xmlns="http://schemas.openxmlformats.org/package/2006/relationships"><Relationship Id="rId1" Type="http://schemas.openxmlformats.org/officeDocument/2006/relationships/oleObject" Target="../embeddings/oleObject13.bin"/></Relationships>
</file>

<file path=ppt/charts/_rels/chart23.xml.rels><?xml version="1.0" encoding="UTF-8" standalone="yes"?>
<Relationships xmlns="http://schemas.openxmlformats.org/package/2006/relationships"><Relationship Id="rId1" Type="http://schemas.openxmlformats.org/officeDocument/2006/relationships/oleObject" Target="file:///\\172.27.14.50\Common\9001-KAIZEN\5.'Q'%20KAIZEN%20PROJECT\6.%20PRESENTATION\1.%20MIQC-PRESENTATION\MIQC-2017%20~%2018\MIQC-2017~18%20REVISED\BACK%20UP%20DATA\FORK%20TIGHT%20DATA.xlsx" TargetMode="External"/></Relationships>
</file>

<file path=ppt/charts/_rels/chart24.xml.rels><?xml version="1.0" encoding="UTF-8" standalone="yes"?>
<Relationships xmlns="http://schemas.openxmlformats.org/package/2006/relationships"><Relationship Id="rId1" Type="http://schemas.openxmlformats.org/officeDocument/2006/relationships/oleObject" Target="../embeddings/oleObject14.bin"/></Relationships>
</file>

<file path=ppt/charts/_rels/chart25.xml.rels><?xml version="1.0" encoding="UTF-8" standalone="yes"?>
<Relationships xmlns="http://schemas.openxmlformats.org/package/2006/relationships"><Relationship Id="rId1" Type="http://schemas.openxmlformats.org/officeDocument/2006/relationships/oleObject" Target="file:///\\172.27.14.50\Common\9001-KAIZEN\5.'Q'%20KAIZEN%20PROJECT\6.%20PRESENTATION\1.%20MIQC-PRESENTATION\MIQC-2017%20~%2018\MIQC-2017~18%20REVISED\BACK%20UP%20DATA\FORK%20TIGHT%20DATA.xlsx" TargetMode="External"/></Relationships>
</file>

<file path=ppt/charts/_rels/chart26.xml.rels><?xml version="1.0" encoding="UTF-8" standalone="yes"?>
<Relationships xmlns="http://schemas.openxmlformats.org/package/2006/relationships"><Relationship Id="rId1" Type="http://schemas.openxmlformats.org/officeDocument/2006/relationships/oleObject" Target="../embeddings/oleObject15.bin"/></Relationships>
</file>

<file path=ppt/charts/_rels/chart27.xml.rels><?xml version="1.0" encoding="UTF-8" standalone="yes"?>
<Relationships xmlns="http://schemas.openxmlformats.org/package/2006/relationships"><Relationship Id="rId1" Type="http://schemas.openxmlformats.org/officeDocument/2006/relationships/oleObject" Target="../embeddings/oleObject16.bin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ssahadevan\Desktop\NHC\FORK%20TIGHT%20DATA.xlsx" TargetMode="Externa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chartUserShapes" Target="../drawings/drawing1.xml"/><Relationship Id="rId2" Type="http://schemas.openxmlformats.org/officeDocument/2006/relationships/oleObject" Target="file:///\\172.27.14.50\COMMON\9001-KAIZEN\5.'Q'%20KAIZEN%20PROJECT\6.%20PRESENTATION\1.%20MIQC-PRESENTATION\MIQC-2017%20~%2018\NHC%20CIRCLE%202018\backup%20data.xlsx" TargetMode="External"/><Relationship Id="rId1" Type="http://schemas.openxmlformats.org/officeDocument/2006/relationships/themeOverride" Target="../theme/themeOverride2.xml"/></Relationships>
</file>

<file path=ppt/charts/_rels/chart5.xml.rels><?xml version="1.0" encoding="UTF-8" standalone="yes"?>
<Relationships xmlns="http://schemas.openxmlformats.org/package/2006/relationships"><Relationship Id="rId2" Type="http://schemas.openxmlformats.org/officeDocument/2006/relationships/oleObject" Target="../embeddings/oleObject3.bin"/><Relationship Id="rId1" Type="http://schemas.openxmlformats.org/officeDocument/2006/relationships/themeOverride" Target="../theme/themeOverride3.xml"/></Relationships>
</file>

<file path=ppt/charts/_rels/chart6.xml.rels><?xml version="1.0" encoding="UTF-8" standalone="yes"?>
<Relationships xmlns="http://schemas.openxmlformats.org/package/2006/relationships"><Relationship Id="rId2" Type="http://schemas.openxmlformats.org/officeDocument/2006/relationships/oleObject" Target="../embeddings/oleObject4.bin"/><Relationship Id="rId1" Type="http://schemas.openxmlformats.org/officeDocument/2006/relationships/themeOverride" Target="../theme/themeOverride4.xml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oleObject" Target="../embeddings/oleObject5.bin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oleObject" Target="../embeddings/oleObject6.bin"/></Relationships>
</file>

<file path=ppt/charts/_rels/chart9.xml.rels><?xml version="1.0" encoding="UTF-8" standalone="yes"?>
<Relationships xmlns="http://schemas.openxmlformats.org/package/2006/relationships"><Relationship Id="rId1" Type="http://schemas.openxmlformats.org/officeDocument/2006/relationships/oleObject" Target="../embeddings/oleObject7.bin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8669472937281076"/>
          <c:y val="0.16568219552312771"/>
          <c:w val="0.66316767550098987"/>
          <c:h val="0.58801907232608364"/>
        </c:manualLayout>
      </c:layout>
      <c:barChart>
        <c:barDir val="col"/>
        <c:grouping val="clustered"/>
        <c:varyColors val="0"/>
        <c:ser>
          <c:idx val="0"/>
          <c:order val="0"/>
          <c:tx>
            <c:v>DEFECTS</c:v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lang="en-US" sz="1600" b="0" i="0" u="none" strike="noStrike" kern="1200" baseline="0">
                    <a:solidFill>
                      <a:srgbClr val="FF0000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'PIE CHART (2)'!$A$1:$A$5</c:f>
              <c:strCache>
                <c:ptCount val="5"/>
                <c:pt idx="0">
                  <c:v>FORK TIGHT</c:v>
                </c:pt>
                <c:pt idx="1">
                  <c:v>OD DENT</c:v>
                </c:pt>
                <c:pt idx="2">
                  <c:v>BORE U/S</c:v>
                </c:pt>
                <c:pt idx="3">
                  <c:v>GEAR TEETH BURR</c:v>
                </c:pt>
                <c:pt idx="4">
                  <c:v>OTHERS</c:v>
                </c:pt>
              </c:strCache>
            </c:strRef>
          </c:cat>
          <c:val>
            <c:numRef>
              <c:f>'PIE CHART (2)'!$B$1:$B$5</c:f>
              <c:numCache>
                <c:formatCode>General</c:formatCode>
                <c:ptCount val="5"/>
                <c:pt idx="0">
                  <c:v>2674</c:v>
                </c:pt>
                <c:pt idx="1">
                  <c:v>980</c:v>
                </c:pt>
                <c:pt idx="2">
                  <c:v>786</c:v>
                </c:pt>
                <c:pt idx="3">
                  <c:v>620</c:v>
                </c:pt>
                <c:pt idx="4">
                  <c:v>511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41E-4C18-BC57-CC3308C73F19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219"/>
        <c:axId val="1278509487"/>
        <c:axId val="1268936959"/>
      </c:barChart>
      <c:scatterChart>
        <c:scatterStyle val="lineMarker"/>
        <c:varyColors val="0"/>
        <c:ser>
          <c:idx val="1"/>
          <c:order val="1"/>
          <c:tx>
            <c:v>% CONTRIBUTION OF DEFECTS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lang="en-US" sz="16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strRef>
              <c:f>'PIE CHART (2)'!$A$1:$A$5</c:f>
              <c:strCache>
                <c:ptCount val="5"/>
                <c:pt idx="0">
                  <c:v>FORK TIGHT</c:v>
                </c:pt>
                <c:pt idx="1">
                  <c:v>OD DENT</c:v>
                </c:pt>
                <c:pt idx="2">
                  <c:v>BORE U/S</c:v>
                </c:pt>
                <c:pt idx="3">
                  <c:v>GEAR TEETH BURR</c:v>
                </c:pt>
                <c:pt idx="4">
                  <c:v>OTHERS</c:v>
                </c:pt>
              </c:strCache>
            </c:strRef>
          </c:xVal>
          <c:yVal>
            <c:numRef>
              <c:f>'PIE CHART (2)'!$C$1:$C$5</c:f>
              <c:numCache>
                <c:formatCode>0%</c:formatCode>
                <c:ptCount val="5"/>
                <c:pt idx="0">
                  <c:v>0.47998563992101956</c:v>
                </c:pt>
                <c:pt idx="1">
                  <c:v>0.17591096751032131</c:v>
                </c:pt>
                <c:pt idx="2">
                  <c:v>0.14108777598276789</c:v>
                </c:pt>
                <c:pt idx="3">
                  <c:v>0.11129061209836653</c:v>
                </c:pt>
                <c:pt idx="4">
                  <c:v>9.1725004487524686E-2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C41E-4C18-BC57-CC3308C73F19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axId val="1278516687"/>
        <c:axId val="1281713439"/>
      </c:scatterChart>
      <c:catAx>
        <c:axId val="127850948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en-US" sz="16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DEFECTS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en-US" sz="16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68936959"/>
        <c:crosses val="autoZero"/>
        <c:auto val="1"/>
        <c:lblAlgn val="ctr"/>
        <c:lblOffset val="100"/>
        <c:noMultiLvlLbl val="0"/>
      </c:catAx>
      <c:valAx>
        <c:axId val="1268936959"/>
        <c:scaling>
          <c:orientation val="minMax"/>
          <c:max val="3000"/>
          <c:min val="0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en-US" sz="16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FORK TIGHT RWORK PARTS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lang="en-US" sz="16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78509487"/>
        <c:crosses val="autoZero"/>
        <c:crossBetween val="between"/>
        <c:majorUnit val="1000"/>
      </c:valAx>
      <c:valAx>
        <c:axId val="1281713439"/>
        <c:scaling>
          <c:orientation val="minMax"/>
          <c:max val="1"/>
        </c:scaling>
        <c:delete val="0"/>
        <c:axPos val="r"/>
        <c:numFmt formatCode="0%" sourceLinked="1"/>
        <c:majorTickMark val="out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78516687"/>
        <c:crosses val="max"/>
        <c:crossBetween val="midCat"/>
        <c:majorUnit val="0.2"/>
      </c:valAx>
      <c:valAx>
        <c:axId val="1278516687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281713439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3.08779750933653E-2"/>
          <c:y val="3.4338535995435356E-2"/>
          <c:w val="0.93572625522801378"/>
          <c:h val="7.812554680664918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6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 lang="en-US" sz="1600" b="0" i="0" u="none" strike="noStrike" kern="1200" baseline="0">
          <a:solidFill>
            <a:schemeClr val="tx1"/>
          </a:solidFill>
          <a:latin typeface="+mn-lt"/>
          <a:ea typeface="+mn-ea"/>
          <a:cs typeface="+mn-cs"/>
        </a:defRPr>
      </a:pPr>
      <a:endParaRPr lang="en-U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/>
          <a:lstStyle/>
          <a:p>
            <a:pPr>
              <a:defRPr lang="ja-JP" sz="1600"/>
            </a:pPr>
            <a:r>
              <a:rPr lang="en-IN" sz="1600" dirty="0"/>
              <a:t>GROOVE WIDTH DATA</a:t>
            </a:r>
          </a:p>
        </c:rich>
      </c:tx>
      <c:layout>
        <c:manualLayout>
          <c:xMode val="edge"/>
          <c:yMode val="edge"/>
          <c:x val="0.37762366988729329"/>
          <c:y val="2.7133746938996429E-2"/>
        </c:manualLayout>
      </c:layout>
      <c:overlay val="1"/>
    </c:title>
    <c:autoTitleDeleted val="0"/>
    <c:plotArea>
      <c:layout>
        <c:manualLayout>
          <c:layoutTarget val="inner"/>
          <c:xMode val="edge"/>
          <c:yMode val="edge"/>
          <c:x val="0.11695652773579687"/>
          <c:y val="0.1281346688454377"/>
          <c:w val="0.84870523891242544"/>
          <c:h val="0.69083908441764463"/>
        </c:manualLayout>
      </c:layout>
      <c:lineChart>
        <c:grouping val="standard"/>
        <c:varyColors val="0"/>
        <c:ser>
          <c:idx val="0"/>
          <c:order val="0"/>
          <c:tx>
            <c:v>ANALYSIS-1</c:v>
          </c:tx>
          <c:spPr>
            <a:ln w="28575">
              <a:solidFill>
                <a:srgbClr val="000080"/>
              </a:solidFill>
              <a:prstDash val="solid"/>
            </a:ln>
          </c:spPr>
          <c:marker>
            <c:symbol val="diamond"/>
            <c:size val="5"/>
            <c:spPr>
              <a:solidFill>
                <a:srgbClr val="000080"/>
              </a:solidFill>
              <a:ln w="28575">
                <a:solidFill>
                  <a:srgbClr val="000080"/>
                </a:solidFill>
                <a:prstDash val="solid"/>
              </a:ln>
            </c:spPr>
          </c:marker>
          <c:cat>
            <c:numRef>
              <c:f>'[M3 FORK TIGHT.xlsx]M3'!$B$14:$B$38</c:f>
              <c:numCache>
                <c:formatCode>General</c:formatCode>
                <c:ptCount val="25"/>
                <c:pt idx="0">
                  <c:v>1</c:v>
                </c:pt>
                <c:pt idx="1">
                  <c:v>20</c:v>
                </c:pt>
                <c:pt idx="2">
                  <c:v>40</c:v>
                </c:pt>
                <c:pt idx="3">
                  <c:v>60</c:v>
                </c:pt>
                <c:pt idx="4">
                  <c:v>80</c:v>
                </c:pt>
                <c:pt idx="5">
                  <c:v>100</c:v>
                </c:pt>
                <c:pt idx="6">
                  <c:v>120</c:v>
                </c:pt>
                <c:pt idx="7">
                  <c:v>140</c:v>
                </c:pt>
                <c:pt idx="8">
                  <c:v>160</c:v>
                </c:pt>
                <c:pt idx="9">
                  <c:v>180</c:v>
                </c:pt>
                <c:pt idx="10">
                  <c:v>200</c:v>
                </c:pt>
                <c:pt idx="11">
                  <c:v>240</c:v>
                </c:pt>
                <c:pt idx="12">
                  <c:v>260</c:v>
                </c:pt>
                <c:pt idx="13">
                  <c:v>280</c:v>
                </c:pt>
                <c:pt idx="14">
                  <c:v>300</c:v>
                </c:pt>
                <c:pt idx="15">
                  <c:v>320</c:v>
                </c:pt>
                <c:pt idx="16">
                  <c:v>340</c:v>
                </c:pt>
                <c:pt idx="17">
                  <c:v>360</c:v>
                </c:pt>
                <c:pt idx="18">
                  <c:v>380</c:v>
                </c:pt>
                <c:pt idx="19">
                  <c:v>400</c:v>
                </c:pt>
                <c:pt idx="20">
                  <c:v>420</c:v>
                </c:pt>
                <c:pt idx="21">
                  <c:v>440</c:v>
                </c:pt>
                <c:pt idx="22">
                  <c:v>460</c:v>
                </c:pt>
                <c:pt idx="23">
                  <c:v>480</c:v>
                </c:pt>
                <c:pt idx="24">
                  <c:v>500</c:v>
                </c:pt>
              </c:numCache>
            </c:numRef>
          </c:cat>
          <c:val>
            <c:numRef>
              <c:f>'[M3 FORK TIGHT.xlsx]M3'!$D$14:$D$38</c:f>
              <c:numCache>
                <c:formatCode>0.000</c:formatCode>
                <c:ptCount val="25"/>
                <c:pt idx="0">
                  <c:v>5.18</c:v>
                </c:pt>
                <c:pt idx="1">
                  <c:v>5.1749999999999998</c:v>
                </c:pt>
                <c:pt idx="2">
                  <c:v>5.1749999999999998</c:v>
                </c:pt>
                <c:pt idx="3">
                  <c:v>5.1849999999999996</c:v>
                </c:pt>
                <c:pt idx="4">
                  <c:v>5.18</c:v>
                </c:pt>
                <c:pt idx="5">
                  <c:v>5.17</c:v>
                </c:pt>
                <c:pt idx="6">
                  <c:v>5.1749999999999998</c:v>
                </c:pt>
                <c:pt idx="7">
                  <c:v>5.17</c:v>
                </c:pt>
                <c:pt idx="8">
                  <c:v>5.165</c:v>
                </c:pt>
                <c:pt idx="9">
                  <c:v>5.1749999999999998</c:v>
                </c:pt>
                <c:pt idx="10">
                  <c:v>5.17</c:v>
                </c:pt>
                <c:pt idx="11">
                  <c:v>5.1550000000000002</c:v>
                </c:pt>
                <c:pt idx="12">
                  <c:v>5.1349999999999998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C17-49A8-A02A-EFFB5F7B037C}"/>
            </c:ext>
          </c:extLst>
        </c:ser>
        <c:ser>
          <c:idx val="1"/>
          <c:order val="1"/>
          <c:tx>
            <c:v>ANALYSIS-2</c:v>
          </c:tx>
          <c:spPr>
            <a:ln w="28575">
              <a:solidFill>
                <a:srgbClr val="FF00FF"/>
              </a:solidFill>
              <a:prstDash val="solid"/>
            </a:ln>
          </c:spPr>
          <c:marker>
            <c:symbol val="square"/>
            <c:size val="5"/>
            <c:spPr>
              <a:solidFill>
                <a:srgbClr val="FF00FF"/>
              </a:solidFill>
              <a:ln w="28575">
                <a:solidFill>
                  <a:srgbClr val="FF00FF"/>
                </a:solidFill>
                <a:prstDash val="solid"/>
              </a:ln>
            </c:spPr>
          </c:marker>
          <c:cat>
            <c:numRef>
              <c:f>'[M3 FORK TIGHT.xlsx]M3'!$B$14:$B$38</c:f>
              <c:numCache>
                <c:formatCode>General</c:formatCode>
                <c:ptCount val="25"/>
                <c:pt idx="0">
                  <c:v>1</c:v>
                </c:pt>
                <c:pt idx="1">
                  <c:v>20</c:v>
                </c:pt>
                <c:pt idx="2">
                  <c:v>40</c:v>
                </c:pt>
                <c:pt idx="3">
                  <c:v>60</c:v>
                </c:pt>
                <c:pt idx="4">
                  <c:v>80</c:v>
                </c:pt>
                <c:pt idx="5">
                  <c:v>100</c:v>
                </c:pt>
                <c:pt idx="6">
                  <c:v>120</c:v>
                </c:pt>
                <c:pt idx="7">
                  <c:v>140</c:v>
                </c:pt>
                <c:pt idx="8">
                  <c:v>160</c:v>
                </c:pt>
                <c:pt idx="9">
                  <c:v>180</c:v>
                </c:pt>
                <c:pt idx="10">
                  <c:v>200</c:v>
                </c:pt>
                <c:pt idx="11">
                  <c:v>240</c:v>
                </c:pt>
                <c:pt idx="12">
                  <c:v>260</c:v>
                </c:pt>
                <c:pt idx="13">
                  <c:v>280</c:v>
                </c:pt>
                <c:pt idx="14">
                  <c:v>300</c:v>
                </c:pt>
                <c:pt idx="15">
                  <c:v>320</c:v>
                </c:pt>
                <c:pt idx="16">
                  <c:v>340</c:v>
                </c:pt>
                <c:pt idx="17">
                  <c:v>360</c:v>
                </c:pt>
                <c:pt idx="18">
                  <c:v>380</c:v>
                </c:pt>
                <c:pt idx="19">
                  <c:v>400</c:v>
                </c:pt>
                <c:pt idx="20">
                  <c:v>420</c:v>
                </c:pt>
                <c:pt idx="21">
                  <c:v>440</c:v>
                </c:pt>
                <c:pt idx="22">
                  <c:v>460</c:v>
                </c:pt>
                <c:pt idx="23">
                  <c:v>480</c:v>
                </c:pt>
                <c:pt idx="24">
                  <c:v>500</c:v>
                </c:pt>
              </c:numCache>
            </c:numRef>
          </c:cat>
          <c:val>
            <c:numRef>
              <c:f>'[M3 FORK TIGHT.xlsx]M3'!$E$14:$E$38</c:f>
              <c:numCache>
                <c:formatCode>0.000</c:formatCode>
                <c:ptCount val="25"/>
                <c:pt idx="0">
                  <c:v>5.17</c:v>
                </c:pt>
                <c:pt idx="1">
                  <c:v>5.17</c:v>
                </c:pt>
                <c:pt idx="2">
                  <c:v>5.1749999999999998</c:v>
                </c:pt>
                <c:pt idx="3">
                  <c:v>5.18</c:v>
                </c:pt>
                <c:pt idx="4">
                  <c:v>5.18</c:v>
                </c:pt>
                <c:pt idx="5">
                  <c:v>5.17</c:v>
                </c:pt>
                <c:pt idx="6">
                  <c:v>5.165</c:v>
                </c:pt>
                <c:pt idx="7">
                  <c:v>5.17</c:v>
                </c:pt>
                <c:pt idx="8">
                  <c:v>5.17</c:v>
                </c:pt>
                <c:pt idx="9">
                  <c:v>5.1550000000000002</c:v>
                </c:pt>
                <c:pt idx="10">
                  <c:v>5.16</c:v>
                </c:pt>
                <c:pt idx="11">
                  <c:v>5.15</c:v>
                </c:pt>
                <c:pt idx="12">
                  <c:v>5.14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8C17-49A8-A02A-EFFB5F7B037C}"/>
            </c:ext>
          </c:extLst>
        </c:ser>
        <c:ser>
          <c:idx val="2"/>
          <c:order val="2"/>
          <c:tx>
            <c:v>ANALYSIS-3</c:v>
          </c:tx>
          <c:spPr>
            <a:ln w="28575">
              <a:solidFill>
                <a:srgbClr val="00B0F0"/>
              </a:solidFill>
            </a:ln>
          </c:spPr>
          <c:marker>
            <c:symbol val="none"/>
          </c:marker>
          <c:cat>
            <c:numRef>
              <c:f>'[M3 FORK TIGHT.xlsx]M3'!$B$14:$B$38</c:f>
              <c:numCache>
                <c:formatCode>General</c:formatCode>
                <c:ptCount val="25"/>
                <c:pt idx="0">
                  <c:v>1</c:v>
                </c:pt>
                <c:pt idx="1">
                  <c:v>20</c:v>
                </c:pt>
                <c:pt idx="2">
                  <c:v>40</c:v>
                </c:pt>
                <c:pt idx="3">
                  <c:v>60</c:v>
                </c:pt>
                <c:pt idx="4">
                  <c:v>80</c:v>
                </c:pt>
                <c:pt idx="5">
                  <c:v>100</c:v>
                </c:pt>
                <c:pt idx="6">
                  <c:v>120</c:v>
                </c:pt>
                <c:pt idx="7">
                  <c:v>140</c:v>
                </c:pt>
                <c:pt idx="8">
                  <c:v>160</c:v>
                </c:pt>
                <c:pt idx="9">
                  <c:v>180</c:v>
                </c:pt>
                <c:pt idx="10">
                  <c:v>200</c:v>
                </c:pt>
                <c:pt idx="11">
                  <c:v>240</c:v>
                </c:pt>
                <c:pt idx="12">
                  <c:v>260</c:v>
                </c:pt>
                <c:pt idx="13">
                  <c:v>280</c:v>
                </c:pt>
                <c:pt idx="14">
                  <c:v>300</c:v>
                </c:pt>
                <c:pt idx="15">
                  <c:v>320</c:v>
                </c:pt>
                <c:pt idx="16">
                  <c:v>340</c:v>
                </c:pt>
                <c:pt idx="17">
                  <c:v>360</c:v>
                </c:pt>
                <c:pt idx="18">
                  <c:v>380</c:v>
                </c:pt>
                <c:pt idx="19">
                  <c:v>400</c:v>
                </c:pt>
                <c:pt idx="20">
                  <c:v>420</c:v>
                </c:pt>
                <c:pt idx="21">
                  <c:v>440</c:v>
                </c:pt>
                <c:pt idx="22">
                  <c:v>460</c:v>
                </c:pt>
                <c:pt idx="23">
                  <c:v>480</c:v>
                </c:pt>
                <c:pt idx="24">
                  <c:v>500</c:v>
                </c:pt>
              </c:numCache>
            </c:numRef>
          </c:cat>
          <c:val>
            <c:numRef>
              <c:f>'[M3 FORK TIGHT.xlsx]M3'!$F$14:$F$38</c:f>
              <c:numCache>
                <c:formatCode>0.000</c:formatCode>
                <c:ptCount val="25"/>
                <c:pt idx="0">
                  <c:v>5.1749999999999998</c:v>
                </c:pt>
                <c:pt idx="1">
                  <c:v>5.1849999999999996</c:v>
                </c:pt>
                <c:pt idx="2">
                  <c:v>5.1749999999999998</c:v>
                </c:pt>
                <c:pt idx="3">
                  <c:v>5.1749999999999998</c:v>
                </c:pt>
                <c:pt idx="4">
                  <c:v>5.18</c:v>
                </c:pt>
                <c:pt idx="5">
                  <c:v>5.18</c:v>
                </c:pt>
                <c:pt idx="6">
                  <c:v>5.165</c:v>
                </c:pt>
                <c:pt idx="7">
                  <c:v>5.17</c:v>
                </c:pt>
                <c:pt idx="8">
                  <c:v>5.165</c:v>
                </c:pt>
                <c:pt idx="9">
                  <c:v>5.1749999999999998</c:v>
                </c:pt>
                <c:pt idx="10">
                  <c:v>5.1449999999999996</c:v>
                </c:pt>
                <c:pt idx="11">
                  <c:v>5.1349999999999998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8C17-49A8-A02A-EFFB5F7B037C}"/>
            </c:ext>
          </c:extLst>
        </c:ser>
        <c:ser>
          <c:idx val="3"/>
          <c:order val="3"/>
          <c:tx>
            <c:v>USL</c:v>
          </c:tx>
          <c:spPr>
            <a:ln w="41275">
              <a:solidFill>
                <a:srgbClr val="FF0000"/>
              </a:solidFill>
            </a:ln>
          </c:spPr>
          <c:marker>
            <c:symbol val="none"/>
          </c:marker>
          <c:cat>
            <c:numRef>
              <c:f>'[M3 FORK TIGHT.xlsx]M3'!$B$14:$B$38</c:f>
              <c:numCache>
                <c:formatCode>General</c:formatCode>
                <c:ptCount val="25"/>
                <c:pt idx="0">
                  <c:v>1</c:v>
                </c:pt>
                <c:pt idx="1">
                  <c:v>20</c:v>
                </c:pt>
                <c:pt idx="2">
                  <c:v>40</c:v>
                </c:pt>
                <c:pt idx="3">
                  <c:v>60</c:v>
                </c:pt>
                <c:pt idx="4">
                  <c:v>80</c:v>
                </c:pt>
                <c:pt idx="5">
                  <c:v>100</c:v>
                </c:pt>
                <c:pt idx="6">
                  <c:v>120</c:v>
                </c:pt>
                <c:pt idx="7">
                  <c:v>140</c:v>
                </c:pt>
                <c:pt idx="8">
                  <c:v>160</c:v>
                </c:pt>
                <c:pt idx="9">
                  <c:v>180</c:v>
                </c:pt>
                <c:pt idx="10">
                  <c:v>200</c:v>
                </c:pt>
                <c:pt idx="11">
                  <c:v>240</c:v>
                </c:pt>
                <c:pt idx="12">
                  <c:v>260</c:v>
                </c:pt>
                <c:pt idx="13">
                  <c:v>280</c:v>
                </c:pt>
                <c:pt idx="14">
                  <c:v>300</c:v>
                </c:pt>
                <c:pt idx="15">
                  <c:v>320</c:v>
                </c:pt>
                <c:pt idx="16">
                  <c:v>340</c:v>
                </c:pt>
                <c:pt idx="17">
                  <c:v>360</c:v>
                </c:pt>
                <c:pt idx="18">
                  <c:v>380</c:v>
                </c:pt>
                <c:pt idx="19">
                  <c:v>400</c:v>
                </c:pt>
                <c:pt idx="20">
                  <c:v>420</c:v>
                </c:pt>
                <c:pt idx="21">
                  <c:v>440</c:v>
                </c:pt>
                <c:pt idx="22">
                  <c:v>460</c:v>
                </c:pt>
                <c:pt idx="23">
                  <c:v>480</c:v>
                </c:pt>
                <c:pt idx="24">
                  <c:v>500</c:v>
                </c:pt>
              </c:numCache>
            </c:numRef>
          </c:cat>
          <c:val>
            <c:numRef>
              <c:f>'[M3 FORK TIGHT.xlsx]M3'!$H$14:$H$38</c:f>
              <c:numCache>
                <c:formatCode>General</c:formatCode>
                <c:ptCount val="25"/>
                <c:pt idx="0">
                  <c:v>5.19</c:v>
                </c:pt>
                <c:pt idx="1">
                  <c:v>5.19</c:v>
                </c:pt>
                <c:pt idx="2">
                  <c:v>5.19</c:v>
                </c:pt>
                <c:pt idx="3">
                  <c:v>5.19</c:v>
                </c:pt>
                <c:pt idx="4">
                  <c:v>5.19</c:v>
                </c:pt>
                <c:pt idx="5">
                  <c:v>5.19</c:v>
                </c:pt>
                <c:pt idx="6">
                  <c:v>5.19</c:v>
                </c:pt>
                <c:pt idx="7">
                  <c:v>5.19</c:v>
                </c:pt>
                <c:pt idx="8">
                  <c:v>5.19</c:v>
                </c:pt>
                <c:pt idx="9">
                  <c:v>5.19</c:v>
                </c:pt>
                <c:pt idx="10">
                  <c:v>5.19</c:v>
                </c:pt>
                <c:pt idx="11">
                  <c:v>5.19</c:v>
                </c:pt>
                <c:pt idx="12">
                  <c:v>5.19</c:v>
                </c:pt>
                <c:pt idx="13">
                  <c:v>5.19</c:v>
                </c:pt>
                <c:pt idx="14">
                  <c:v>5.19</c:v>
                </c:pt>
                <c:pt idx="15">
                  <c:v>5.19</c:v>
                </c:pt>
                <c:pt idx="16">
                  <c:v>5.19</c:v>
                </c:pt>
                <c:pt idx="17">
                  <c:v>5.19</c:v>
                </c:pt>
                <c:pt idx="18">
                  <c:v>5.19</c:v>
                </c:pt>
                <c:pt idx="19">
                  <c:v>5.19</c:v>
                </c:pt>
                <c:pt idx="20">
                  <c:v>5.19</c:v>
                </c:pt>
                <c:pt idx="21">
                  <c:v>5.19</c:v>
                </c:pt>
                <c:pt idx="22">
                  <c:v>5.19</c:v>
                </c:pt>
                <c:pt idx="23">
                  <c:v>5.19</c:v>
                </c:pt>
                <c:pt idx="24">
                  <c:v>5.19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5FD-49EB-95DD-4BCBA4E4504C}"/>
            </c:ext>
          </c:extLst>
        </c:ser>
        <c:ser>
          <c:idx val="4"/>
          <c:order val="4"/>
          <c:tx>
            <c:v>LSL</c:v>
          </c:tx>
          <c:spPr>
            <a:ln w="41275">
              <a:solidFill>
                <a:srgbClr val="FFC000"/>
              </a:solidFill>
            </a:ln>
          </c:spPr>
          <c:marker>
            <c:symbol val="none"/>
          </c:marker>
          <c:cat>
            <c:numRef>
              <c:f>'[M3 FORK TIGHT.xlsx]M3'!$B$14:$B$38</c:f>
              <c:numCache>
                <c:formatCode>General</c:formatCode>
                <c:ptCount val="25"/>
                <c:pt idx="0">
                  <c:v>1</c:v>
                </c:pt>
                <c:pt idx="1">
                  <c:v>20</c:v>
                </c:pt>
                <c:pt idx="2">
                  <c:v>40</c:v>
                </c:pt>
                <c:pt idx="3">
                  <c:v>60</c:v>
                </c:pt>
                <c:pt idx="4">
                  <c:v>80</c:v>
                </c:pt>
                <c:pt idx="5">
                  <c:v>100</c:v>
                </c:pt>
                <c:pt idx="6">
                  <c:v>120</c:v>
                </c:pt>
                <c:pt idx="7">
                  <c:v>140</c:v>
                </c:pt>
                <c:pt idx="8">
                  <c:v>160</c:v>
                </c:pt>
                <c:pt idx="9">
                  <c:v>180</c:v>
                </c:pt>
                <c:pt idx="10">
                  <c:v>200</c:v>
                </c:pt>
                <c:pt idx="11">
                  <c:v>240</c:v>
                </c:pt>
                <c:pt idx="12">
                  <c:v>260</c:v>
                </c:pt>
                <c:pt idx="13">
                  <c:v>280</c:v>
                </c:pt>
                <c:pt idx="14">
                  <c:v>300</c:v>
                </c:pt>
                <c:pt idx="15">
                  <c:v>320</c:v>
                </c:pt>
                <c:pt idx="16">
                  <c:v>340</c:v>
                </c:pt>
                <c:pt idx="17">
                  <c:v>360</c:v>
                </c:pt>
                <c:pt idx="18">
                  <c:v>380</c:v>
                </c:pt>
                <c:pt idx="19">
                  <c:v>400</c:v>
                </c:pt>
                <c:pt idx="20">
                  <c:v>420</c:v>
                </c:pt>
                <c:pt idx="21">
                  <c:v>440</c:v>
                </c:pt>
                <c:pt idx="22">
                  <c:v>460</c:v>
                </c:pt>
                <c:pt idx="23">
                  <c:v>480</c:v>
                </c:pt>
                <c:pt idx="24">
                  <c:v>500</c:v>
                </c:pt>
              </c:numCache>
            </c:numRef>
          </c:cat>
          <c:val>
            <c:numRef>
              <c:f>'[M3 FORK TIGHT.xlsx]M3'!$I$14:$I$38</c:f>
              <c:numCache>
                <c:formatCode>General</c:formatCode>
                <c:ptCount val="25"/>
                <c:pt idx="0">
                  <c:v>5.15</c:v>
                </c:pt>
                <c:pt idx="1">
                  <c:v>5.15</c:v>
                </c:pt>
                <c:pt idx="2">
                  <c:v>5.15</c:v>
                </c:pt>
                <c:pt idx="3">
                  <c:v>5.15</c:v>
                </c:pt>
                <c:pt idx="4">
                  <c:v>5.15</c:v>
                </c:pt>
                <c:pt idx="5">
                  <c:v>5.15</c:v>
                </c:pt>
                <c:pt idx="6">
                  <c:v>5.15</c:v>
                </c:pt>
                <c:pt idx="7">
                  <c:v>5.15</c:v>
                </c:pt>
                <c:pt idx="8">
                  <c:v>5.15</c:v>
                </c:pt>
                <c:pt idx="9">
                  <c:v>5.15</c:v>
                </c:pt>
                <c:pt idx="10">
                  <c:v>5.15</c:v>
                </c:pt>
                <c:pt idx="11">
                  <c:v>5.15</c:v>
                </c:pt>
                <c:pt idx="12">
                  <c:v>5.15</c:v>
                </c:pt>
                <c:pt idx="13">
                  <c:v>5.15</c:v>
                </c:pt>
                <c:pt idx="14">
                  <c:v>5.15</c:v>
                </c:pt>
                <c:pt idx="15">
                  <c:v>5.15</c:v>
                </c:pt>
                <c:pt idx="16">
                  <c:v>5.15</c:v>
                </c:pt>
                <c:pt idx="17">
                  <c:v>5.15</c:v>
                </c:pt>
                <c:pt idx="18">
                  <c:v>5.15</c:v>
                </c:pt>
                <c:pt idx="19">
                  <c:v>5.15</c:v>
                </c:pt>
                <c:pt idx="20">
                  <c:v>5.15</c:v>
                </c:pt>
                <c:pt idx="21">
                  <c:v>5.15</c:v>
                </c:pt>
                <c:pt idx="22">
                  <c:v>5.15</c:v>
                </c:pt>
                <c:pt idx="23">
                  <c:v>5.15</c:v>
                </c:pt>
                <c:pt idx="24">
                  <c:v>5.15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65FD-49EB-95DD-4BCBA4E4504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705472"/>
        <c:axId val="1707392"/>
      </c:lineChart>
      <c:catAx>
        <c:axId val="1705472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lang="ja-JP" sz="1200" b="1"/>
                </a:pPr>
                <a:r>
                  <a:rPr lang="en-US" sz="1200" b="1"/>
                  <a:t>FREQUENCY</a:t>
                </a:r>
              </a:p>
            </c:rich>
          </c:tx>
          <c:layout>
            <c:manualLayout>
              <c:xMode val="edge"/>
              <c:yMode val="edge"/>
              <c:x val="0.42609892749417388"/>
              <c:y val="0.90005736544136317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spPr>
          <a:ln w="3175">
            <a:solidFill>
              <a:srgbClr val="000000"/>
            </a:solidFill>
            <a:prstDash val="solid"/>
          </a:ln>
        </c:spPr>
        <c:txPr>
          <a:bodyPr rot="0" vert="horz" anchor="ctr" anchorCtr="1"/>
          <a:lstStyle/>
          <a:p>
            <a:pPr>
              <a:defRPr lang="ja-JP" sz="800" b="0" i="0" u="none" strike="noStrike" baseline="0">
                <a:solidFill>
                  <a:srgbClr val="000000"/>
                </a:solidFill>
                <a:latin typeface="Arial"/>
                <a:ea typeface="Arial"/>
                <a:cs typeface="Arial"/>
              </a:defRPr>
            </a:pPr>
            <a:endParaRPr lang="en-US"/>
          </a:p>
        </c:txPr>
        <c:crossAx val="1707392"/>
        <c:crosses val="autoZero"/>
        <c:auto val="1"/>
        <c:lblAlgn val="ctr"/>
        <c:lblOffset val="100"/>
        <c:noMultiLvlLbl val="0"/>
      </c:catAx>
      <c:valAx>
        <c:axId val="1707392"/>
        <c:scaling>
          <c:orientation val="minMax"/>
          <c:max val="5.2"/>
          <c:min val="5.13"/>
        </c:scaling>
        <c:delete val="0"/>
        <c:axPos val="l"/>
        <c:title>
          <c:tx>
            <c:rich>
              <a:bodyPr/>
              <a:lstStyle/>
              <a:p>
                <a:pPr>
                  <a:defRPr lang="ja-JP" sz="1200" b="1" i="0" u="none" strike="noStrike" baseline="0">
                    <a:solidFill>
                      <a:srgbClr val="000000"/>
                    </a:solidFill>
                    <a:latin typeface="Arial"/>
                    <a:ea typeface="Arial"/>
                    <a:cs typeface="Arial"/>
                  </a:defRPr>
                </a:pPr>
                <a:r>
                  <a:rPr lang="en-US" sz="1200" dirty="0"/>
                  <a:t>GROOVE WIDTH</a:t>
                </a:r>
              </a:p>
            </c:rich>
          </c:tx>
          <c:layout>
            <c:manualLayout>
              <c:xMode val="edge"/>
              <c:yMode val="edge"/>
              <c:x val="3.6441213454116765E-2"/>
              <c:y val="0.2933873776800362"/>
            </c:manualLayout>
          </c:layout>
          <c:overlay val="0"/>
          <c:spPr>
            <a:noFill/>
            <a:ln w="25400">
              <a:noFill/>
            </a:ln>
          </c:spPr>
        </c:title>
        <c:numFmt formatCode="0.000" sourceLinked="1"/>
        <c:majorTickMark val="out"/>
        <c:minorTickMark val="none"/>
        <c:tickLblPos val="nextTo"/>
        <c:spPr>
          <a:ln w="3175">
            <a:solidFill>
              <a:srgbClr val="000000"/>
            </a:solidFill>
            <a:prstDash val="solid"/>
          </a:ln>
        </c:spPr>
        <c:txPr>
          <a:bodyPr rot="0" vert="horz"/>
          <a:lstStyle/>
          <a:p>
            <a:pPr>
              <a:defRPr lang="ja-JP" sz="900" b="0" i="0" u="none" strike="noStrike" baseline="0">
                <a:solidFill>
                  <a:srgbClr val="000000"/>
                </a:solidFill>
                <a:latin typeface="Arial"/>
                <a:ea typeface="Arial"/>
                <a:cs typeface="Arial"/>
              </a:defRPr>
            </a:pPr>
            <a:endParaRPr lang="en-US"/>
          </a:p>
        </c:txPr>
        <c:crossAx val="1705472"/>
        <c:crosses val="autoZero"/>
        <c:crossBetween val="between"/>
        <c:majorUnit val="1.0000000000000002E-2"/>
        <c:minorUnit val="4.0000000000000013E-4"/>
      </c:valAx>
      <c:spPr>
        <a:noFill/>
        <a:ln w="12700">
          <a:noFill/>
          <a:prstDash val="solid"/>
        </a:ln>
      </c:spPr>
    </c:plotArea>
    <c:legend>
      <c:legendPos val="r"/>
      <c:layout>
        <c:manualLayout>
          <c:xMode val="edge"/>
          <c:yMode val="edge"/>
          <c:x val="0.87049794295537897"/>
          <c:y val="4.4092357093314549E-2"/>
          <c:w val="0.11317333759726809"/>
          <c:h val="0.36365393324656309"/>
        </c:manualLayout>
      </c:layout>
      <c:overlay val="0"/>
      <c:spPr>
        <a:solidFill>
          <a:sysClr val="window" lastClr="FFFFFF"/>
        </a:solidFill>
      </c:spPr>
    </c:legend>
    <c:plotVisOnly val="1"/>
    <c:dispBlanksAs val="gap"/>
    <c:showDLblsOverMax val="0"/>
  </c:chart>
  <c:spPr>
    <a:solidFill>
      <a:srgbClr val="FFFFFF"/>
    </a:solidFill>
    <a:ln w="3175">
      <a:solidFill>
        <a:srgbClr val="000000"/>
      </a:solidFill>
      <a:prstDash val="solid"/>
    </a:ln>
  </c:spPr>
  <c:txPr>
    <a:bodyPr/>
    <a:lstStyle/>
    <a:p>
      <a:pPr>
        <a:defRPr sz="800" b="0" i="0" u="none" strike="noStrike" baseline="0">
          <a:solidFill>
            <a:srgbClr val="000000"/>
          </a:solidFill>
          <a:latin typeface="Arial"/>
          <a:ea typeface="Arial"/>
          <a:cs typeface="Arial"/>
        </a:defRPr>
      </a:pPr>
      <a:endParaRPr lang="en-US"/>
    </a:p>
  </c:txPr>
  <c:externalData r:id="rId2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 lang="ja-JP"/>
            </a:pPr>
            <a:r>
              <a:rPr lang="en-US"/>
              <a:t>TOOL LIFE</a:t>
            </a:r>
          </a:p>
        </c:rich>
      </c:tx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invertIfNegative val="0"/>
          <c:dPt>
            <c:idx val="0"/>
            <c:invertIfNegative val="0"/>
            <c:bubble3D val="0"/>
            <c:spPr>
              <a:solidFill>
                <a:srgbClr val="92D050"/>
              </a:solidFill>
            </c:spPr>
            <c:extLst>
              <c:ext xmlns:c16="http://schemas.microsoft.com/office/drawing/2014/chart" uri="{C3380CC4-5D6E-409C-BE32-E72D297353CC}">
                <c16:uniqueId val="{00000001-E481-46EE-BE2E-341802F444DB}"/>
              </c:ext>
            </c:extLst>
          </c:dPt>
          <c:dPt>
            <c:idx val="1"/>
            <c:invertIfNegative val="0"/>
            <c:bubble3D val="0"/>
            <c:spPr>
              <a:solidFill>
                <a:srgbClr val="FF0000"/>
              </a:solidFill>
            </c:spPr>
            <c:extLst>
              <c:ext xmlns:c16="http://schemas.microsoft.com/office/drawing/2014/chart" uri="{C3380CC4-5D6E-409C-BE32-E72D297353CC}">
                <c16:uniqueId val="{00000003-E481-46EE-BE2E-341802F444DB}"/>
              </c:ext>
            </c:extLst>
          </c:dPt>
          <c:dPt>
            <c:idx val="2"/>
            <c:invertIfNegative val="0"/>
            <c:bubble3D val="0"/>
            <c:spPr>
              <a:solidFill>
                <a:srgbClr val="FFC000"/>
              </a:solidFill>
            </c:spPr>
            <c:extLst>
              <c:ext xmlns:c16="http://schemas.microsoft.com/office/drawing/2014/chart" uri="{C3380CC4-5D6E-409C-BE32-E72D297353CC}">
                <c16:uniqueId val="{00000005-E481-46EE-BE2E-341802F444DB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lang="ja-JP" sz="1400" b="1"/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Sheet1!$O$2:$O$4</c:f>
              <c:strCache>
                <c:ptCount val="3"/>
                <c:pt idx="0">
                  <c:v>TARGET</c:v>
                </c:pt>
                <c:pt idx="1">
                  <c:v>BEFORE</c:v>
                </c:pt>
                <c:pt idx="2">
                  <c:v>AFTER</c:v>
                </c:pt>
              </c:strCache>
            </c:strRef>
          </c:cat>
          <c:val>
            <c:numRef>
              <c:f>Sheet1!$P$2:$P$4</c:f>
              <c:numCache>
                <c:formatCode>General</c:formatCode>
                <c:ptCount val="3"/>
                <c:pt idx="0">
                  <c:v>500</c:v>
                </c:pt>
                <c:pt idx="1">
                  <c:v>200</c:v>
                </c:pt>
                <c:pt idx="2">
                  <c:v>350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E481-46EE-BE2E-341802F444D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9369856"/>
        <c:axId val="29371392"/>
      </c:barChart>
      <c:catAx>
        <c:axId val="293698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lang="ja-JP" sz="1400" b="1" i="1"/>
            </a:pPr>
            <a:endParaRPr lang="en-US"/>
          </a:p>
        </c:txPr>
        <c:crossAx val="29371392"/>
        <c:crosses val="autoZero"/>
        <c:auto val="1"/>
        <c:lblAlgn val="ctr"/>
        <c:lblOffset val="100"/>
        <c:noMultiLvlLbl val="0"/>
      </c:catAx>
      <c:valAx>
        <c:axId val="29371392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lang="ja-JP" sz="1050" b="1"/>
            </a:pPr>
            <a:endParaRPr lang="en-US"/>
          </a:p>
        </c:txPr>
        <c:crossAx val="29369856"/>
        <c:crosses val="autoZero"/>
        <c:crossBetween val="between"/>
      </c:valAx>
    </c:plotArea>
    <c:plotVisOnly val="1"/>
    <c:dispBlanksAs val="gap"/>
    <c:showDLblsOverMax val="0"/>
  </c:chart>
  <c:spPr>
    <a:ln>
      <a:solidFill>
        <a:schemeClr val="tx1"/>
      </a:solidFill>
    </a:ln>
  </c:spPr>
  <c:externalData r:id="rId1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>
        <c:manualLayout>
          <c:layoutTarget val="inner"/>
          <c:xMode val="edge"/>
          <c:yMode val="edge"/>
          <c:x val="0.16608668000990348"/>
          <c:y val="0.21858040140668444"/>
          <c:w val="0.78362410627718027"/>
          <c:h val="0.62472079463121"/>
        </c:manualLayout>
      </c:layout>
      <c:lineChart>
        <c:grouping val="standard"/>
        <c:varyColors val="0"/>
        <c:ser>
          <c:idx val="0"/>
          <c:order val="0"/>
          <c:tx>
            <c:v>ANALYSIS-1</c:v>
          </c:tx>
          <c:spPr>
            <a:ln w="12700">
              <a:solidFill>
                <a:srgbClr val="000080"/>
              </a:solidFill>
              <a:prstDash val="solid"/>
            </a:ln>
          </c:spPr>
          <c:marker>
            <c:symbol val="diamond"/>
            <c:size val="5"/>
            <c:spPr>
              <a:solidFill>
                <a:srgbClr val="000080"/>
              </a:solidFill>
              <a:ln>
                <a:solidFill>
                  <a:srgbClr val="000080"/>
                </a:solidFill>
                <a:prstDash val="solid"/>
              </a:ln>
            </c:spPr>
          </c:marker>
          <c:cat>
            <c:numRef>
              <c:f>'[M3 FORK TIGHT.xlsx]M3-AFTER'!$B$14:$B$38</c:f>
              <c:numCache>
                <c:formatCode>General</c:formatCode>
                <c:ptCount val="25"/>
                <c:pt idx="0">
                  <c:v>1</c:v>
                </c:pt>
                <c:pt idx="1">
                  <c:v>20</c:v>
                </c:pt>
                <c:pt idx="2">
                  <c:v>40</c:v>
                </c:pt>
                <c:pt idx="3">
                  <c:v>60</c:v>
                </c:pt>
                <c:pt idx="4">
                  <c:v>80</c:v>
                </c:pt>
                <c:pt idx="5">
                  <c:v>100</c:v>
                </c:pt>
                <c:pt idx="6">
                  <c:v>120</c:v>
                </c:pt>
                <c:pt idx="7">
                  <c:v>140</c:v>
                </c:pt>
                <c:pt idx="8">
                  <c:v>160</c:v>
                </c:pt>
                <c:pt idx="9">
                  <c:v>180</c:v>
                </c:pt>
                <c:pt idx="10">
                  <c:v>200</c:v>
                </c:pt>
                <c:pt idx="11">
                  <c:v>240</c:v>
                </c:pt>
                <c:pt idx="12">
                  <c:v>260</c:v>
                </c:pt>
                <c:pt idx="13">
                  <c:v>280</c:v>
                </c:pt>
                <c:pt idx="14">
                  <c:v>300</c:v>
                </c:pt>
                <c:pt idx="15">
                  <c:v>320</c:v>
                </c:pt>
                <c:pt idx="16">
                  <c:v>340</c:v>
                </c:pt>
                <c:pt idx="17">
                  <c:v>360</c:v>
                </c:pt>
                <c:pt idx="18">
                  <c:v>380</c:v>
                </c:pt>
                <c:pt idx="19">
                  <c:v>400</c:v>
                </c:pt>
                <c:pt idx="20">
                  <c:v>420</c:v>
                </c:pt>
                <c:pt idx="21">
                  <c:v>440</c:v>
                </c:pt>
                <c:pt idx="22">
                  <c:v>460</c:v>
                </c:pt>
                <c:pt idx="23">
                  <c:v>480</c:v>
                </c:pt>
                <c:pt idx="24">
                  <c:v>500</c:v>
                </c:pt>
              </c:numCache>
            </c:numRef>
          </c:cat>
          <c:val>
            <c:numRef>
              <c:f>'[M3 FORK TIGHT.xlsx]M3-AFTER'!$D$14:$D$38</c:f>
              <c:numCache>
                <c:formatCode>0.000</c:formatCode>
                <c:ptCount val="25"/>
                <c:pt idx="0">
                  <c:v>5.1749999999999998</c:v>
                </c:pt>
                <c:pt idx="1">
                  <c:v>5.1749999999999998</c:v>
                </c:pt>
                <c:pt idx="2">
                  <c:v>5.18</c:v>
                </c:pt>
                <c:pt idx="3">
                  <c:v>5.17</c:v>
                </c:pt>
                <c:pt idx="4">
                  <c:v>5.17</c:v>
                </c:pt>
                <c:pt idx="5">
                  <c:v>5.1749999999999998</c:v>
                </c:pt>
                <c:pt idx="6">
                  <c:v>5.17</c:v>
                </c:pt>
                <c:pt idx="7">
                  <c:v>5.1749999999999998</c:v>
                </c:pt>
                <c:pt idx="8">
                  <c:v>5.18</c:v>
                </c:pt>
                <c:pt idx="9">
                  <c:v>5.18</c:v>
                </c:pt>
                <c:pt idx="10">
                  <c:v>5.17</c:v>
                </c:pt>
                <c:pt idx="11">
                  <c:v>5.17</c:v>
                </c:pt>
                <c:pt idx="12">
                  <c:v>5.165</c:v>
                </c:pt>
                <c:pt idx="13">
                  <c:v>5.17</c:v>
                </c:pt>
                <c:pt idx="14">
                  <c:v>5.18</c:v>
                </c:pt>
                <c:pt idx="15">
                  <c:v>5.165</c:v>
                </c:pt>
                <c:pt idx="16">
                  <c:v>5.16</c:v>
                </c:pt>
                <c:pt idx="17">
                  <c:v>5.17</c:v>
                </c:pt>
                <c:pt idx="18">
                  <c:v>5.13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C17-49A8-A02A-EFFB5F7B037C}"/>
            </c:ext>
          </c:extLst>
        </c:ser>
        <c:ser>
          <c:idx val="1"/>
          <c:order val="1"/>
          <c:tx>
            <c:v>ANALYSIS-2</c:v>
          </c:tx>
          <c:spPr>
            <a:ln w="12700">
              <a:solidFill>
                <a:srgbClr val="FF00FF"/>
              </a:solidFill>
              <a:prstDash val="solid"/>
            </a:ln>
          </c:spPr>
          <c:marker>
            <c:symbol val="square"/>
            <c:size val="5"/>
            <c:spPr>
              <a:solidFill>
                <a:srgbClr val="FF00FF"/>
              </a:solidFill>
              <a:ln>
                <a:solidFill>
                  <a:srgbClr val="FF00FF"/>
                </a:solidFill>
                <a:prstDash val="solid"/>
              </a:ln>
            </c:spPr>
          </c:marker>
          <c:cat>
            <c:numRef>
              <c:f>'[M3 FORK TIGHT.xlsx]M3-AFTER'!$B$14:$B$38</c:f>
              <c:numCache>
                <c:formatCode>General</c:formatCode>
                <c:ptCount val="25"/>
                <c:pt idx="0">
                  <c:v>1</c:v>
                </c:pt>
                <c:pt idx="1">
                  <c:v>20</c:v>
                </c:pt>
                <c:pt idx="2">
                  <c:v>40</c:v>
                </c:pt>
                <c:pt idx="3">
                  <c:v>60</c:v>
                </c:pt>
                <c:pt idx="4">
                  <c:v>80</c:v>
                </c:pt>
                <c:pt idx="5">
                  <c:v>100</c:v>
                </c:pt>
                <c:pt idx="6">
                  <c:v>120</c:v>
                </c:pt>
                <c:pt idx="7">
                  <c:v>140</c:v>
                </c:pt>
                <c:pt idx="8">
                  <c:v>160</c:v>
                </c:pt>
                <c:pt idx="9">
                  <c:v>180</c:v>
                </c:pt>
                <c:pt idx="10">
                  <c:v>200</c:v>
                </c:pt>
                <c:pt idx="11">
                  <c:v>240</c:v>
                </c:pt>
                <c:pt idx="12">
                  <c:v>260</c:v>
                </c:pt>
                <c:pt idx="13">
                  <c:v>280</c:v>
                </c:pt>
                <c:pt idx="14">
                  <c:v>300</c:v>
                </c:pt>
                <c:pt idx="15">
                  <c:v>320</c:v>
                </c:pt>
                <c:pt idx="16">
                  <c:v>340</c:v>
                </c:pt>
                <c:pt idx="17">
                  <c:v>360</c:v>
                </c:pt>
                <c:pt idx="18">
                  <c:v>380</c:v>
                </c:pt>
                <c:pt idx="19">
                  <c:v>400</c:v>
                </c:pt>
                <c:pt idx="20">
                  <c:v>420</c:v>
                </c:pt>
                <c:pt idx="21">
                  <c:v>440</c:v>
                </c:pt>
                <c:pt idx="22">
                  <c:v>460</c:v>
                </c:pt>
                <c:pt idx="23">
                  <c:v>480</c:v>
                </c:pt>
                <c:pt idx="24">
                  <c:v>500</c:v>
                </c:pt>
              </c:numCache>
            </c:numRef>
          </c:cat>
          <c:val>
            <c:numRef>
              <c:f>'[M3 FORK TIGHT.xlsx]M3-AFTER'!$E$14:$E$38</c:f>
              <c:numCache>
                <c:formatCode>0.000</c:formatCode>
                <c:ptCount val="25"/>
                <c:pt idx="0">
                  <c:v>5.1749999999999998</c:v>
                </c:pt>
                <c:pt idx="1">
                  <c:v>5.17</c:v>
                </c:pt>
                <c:pt idx="2">
                  <c:v>5.17</c:v>
                </c:pt>
                <c:pt idx="3">
                  <c:v>5.18</c:v>
                </c:pt>
                <c:pt idx="4">
                  <c:v>5.18</c:v>
                </c:pt>
                <c:pt idx="5">
                  <c:v>5.1749999999999998</c:v>
                </c:pt>
                <c:pt idx="6">
                  <c:v>5.17</c:v>
                </c:pt>
                <c:pt idx="7">
                  <c:v>5.165</c:v>
                </c:pt>
                <c:pt idx="8">
                  <c:v>5.1749999999999998</c:v>
                </c:pt>
                <c:pt idx="9">
                  <c:v>5.1749999999999998</c:v>
                </c:pt>
                <c:pt idx="10">
                  <c:v>5.18</c:v>
                </c:pt>
                <c:pt idx="11">
                  <c:v>5.18</c:v>
                </c:pt>
                <c:pt idx="12">
                  <c:v>5.17</c:v>
                </c:pt>
                <c:pt idx="13">
                  <c:v>5.17</c:v>
                </c:pt>
                <c:pt idx="14">
                  <c:v>5.165</c:v>
                </c:pt>
                <c:pt idx="15">
                  <c:v>5.165</c:v>
                </c:pt>
                <c:pt idx="16">
                  <c:v>5.16</c:v>
                </c:pt>
                <c:pt idx="17">
                  <c:v>5.1349999999999998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8C17-49A8-A02A-EFFB5F7B037C}"/>
            </c:ext>
          </c:extLst>
        </c:ser>
        <c:ser>
          <c:idx val="2"/>
          <c:order val="2"/>
          <c:tx>
            <c:v>ANALYSIS-3</c:v>
          </c:tx>
          <c:spPr>
            <a:ln>
              <a:solidFill>
                <a:srgbClr val="00B0F0"/>
              </a:solidFill>
            </a:ln>
          </c:spPr>
          <c:marker>
            <c:symbol val="none"/>
          </c:marker>
          <c:cat>
            <c:numRef>
              <c:f>'[M3 FORK TIGHT.xlsx]M3-AFTER'!$B$14:$B$38</c:f>
              <c:numCache>
                <c:formatCode>General</c:formatCode>
                <c:ptCount val="25"/>
                <c:pt idx="0">
                  <c:v>1</c:v>
                </c:pt>
                <c:pt idx="1">
                  <c:v>20</c:v>
                </c:pt>
                <c:pt idx="2">
                  <c:v>40</c:v>
                </c:pt>
                <c:pt idx="3">
                  <c:v>60</c:v>
                </c:pt>
                <c:pt idx="4">
                  <c:v>80</c:v>
                </c:pt>
                <c:pt idx="5">
                  <c:v>100</c:v>
                </c:pt>
                <c:pt idx="6">
                  <c:v>120</c:v>
                </c:pt>
                <c:pt idx="7">
                  <c:v>140</c:v>
                </c:pt>
                <c:pt idx="8">
                  <c:v>160</c:v>
                </c:pt>
                <c:pt idx="9">
                  <c:v>180</c:v>
                </c:pt>
                <c:pt idx="10">
                  <c:v>200</c:v>
                </c:pt>
                <c:pt idx="11">
                  <c:v>240</c:v>
                </c:pt>
                <c:pt idx="12">
                  <c:v>260</c:v>
                </c:pt>
                <c:pt idx="13">
                  <c:v>280</c:v>
                </c:pt>
                <c:pt idx="14">
                  <c:v>300</c:v>
                </c:pt>
                <c:pt idx="15">
                  <c:v>320</c:v>
                </c:pt>
                <c:pt idx="16">
                  <c:v>340</c:v>
                </c:pt>
                <c:pt idx="17">
                  <c:v>360</c:v>
                </c:pt>
                <c:pt idx="18">
                  <c:v>380</c:v>
                </c:pt>
                <c:pt idx="19">
                  <c:v>400</c:v>
                </c:pt>
                <c:pt idx="20">
                  <c:v>420</c:v>
                </c:pt>
                <c:pt idx="21">
                  <c:v>440</c:v>
                </c:pt>
                <c:pt idx="22">
                  <c:v>460</c:v>
                </c:pt>
                <c:pt idx="23">
                  <c:v>480</c:v>
                </c:pt>
                <c:pt idx="24">
                  <c:v>500</c:v>
                </c:pt>
              </c:numCache>
            </c:numRef>
          </c:cat>
          <c:val>
            <c:numRef>
              <c:f>'[M3 FORK TIGHT.xlsx]M3-AFTER'!$F$14:$F$38</c:f>
              <c:numCache>
                <c:formatCode>0.000</c:formatCode>
                <c:ptCount val="25"/>
                <c:pt idx="0">
                  <c:v>5.17</c:v>
                </c:pt>
                <c:pt idx="1">
                  <c:v>5.17</c:v>
                </c:pt>
                <c:pt idx="2">
                  <c:v>5.1749999999999998</c:v>
                </c:pt>
                <c:pt idx="3">
                  <c:v>5.17</c:v>
                </c:pt>
                <c:pt idx="4">
                  <c:v>5.17</c:v>
                </c:pt>
                <c:pt idx="5">
                  <c:v>5.17</c:v>
                </c:pt>
                <c:pt idx="6">
                  <c:v>5.165</c:v>
                </c:pt>
                <c:pt idx="7">
                  <c:v>5.1749999999999998</c:v>
                </c:pt>
                <c:pt idx="8">
                  <c:v>5.1749999999999998</c:v>
                </c:pt>
                <c:pt idx="9">
                  <c:v>5.165</c:v>
                </c:pt>
                <c:pt idx="10">
                  <c:v>5.1749999999999998</c:v>
                </c:pt>
                <c:pt idx="11">
                  <c:v>5.1749999999999998</c:v>
                </c:pt>
                <c:pt idx="12">
                  <c:v>5.1749999999999998</c:v>
                </c:pt>
                <c:pt idx="13">
                  <c:v>5.165</c:v>
                </c:pt>
                <c:pt idx="14">
                  <c:v>5.18</c:v>
                </c:pt>
                <c:pt idx="15">
                  <c:v>5.17</c:v>
                </c:pt>
                <c:pt idx="16">
                  <c:v>5.16</c:v>
                </c:pt>
                <c:pt idx="17">
                  <c:v>5.16</c:v>
                </c:pt>
                <c:pt idx="18">
                  <c:v>5.14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8C17-49A8-A02A-EFFB5F7B037C}"/>
            </c:ext>
          </c:extLst>
        </c:ser>
        <c:ser>
          <c:idx val="3"/>
          <c:order val="3"/>
          <c:tx>
            <c:v>USL</c:v>
          </c:tx>
          <c:spPr>
            <a:ln>
              <a:solidFill>
                <a:srgbClr val="FF0000"/>
              </a:solidFill>
            </a:ln>
          </c:spPr>
          <c:marker>
            <c:symbol val="none"/>
          </c:marker>
          <c:cat>
            <c:numRef>
              <c:f>'[M3 FORK TIGHT.xlsx]M3-AFTER'!$B$14:$B$38</c:f>
              <c:numCache>
                <c:formatCode>General</c:formatCode>
                <c:ptCount val="25"/>
                <c:pt idx="0">
                  <c:v>1</c:v>
                </c:pt>
                <c:pt idx="1">
                  <c:v>20</c:v>
                </c:pt>
                <c:pt idx="2">
                  <c:v>40</c:v>
                </c:pt>
                <c:pt idx="3">
                  <c:v>60</c:v>
                </c:pt>
                <c:pt idx="4">
                  <c:v>80</c:v>
                </c:pt>
                <c:pt idx="5">
                  <c:v>100</c:v>
                </c:pt>
                <c:pt idx="6">
                  <c:v>120</c:v>
                </c:pt>
                <c:pt idx="7">
                  <c:v>140</c:v>
                </c:pt>
                <c:pt idx="8">
                  <c:v>160</c:v>
                </c:pt>
                <c:pt idx="9">
                  <c:v>180</c:v>
                </c:pt>
                <c:pt idx="10">
                  <c:v>200</c:v>
                </c:pt>
                <c:pt idx="11">
                  <c:v>240</c:v>
                </c:pt>
                <c:pt idx="12">
                  <c:v>260</c:v>
                </c:pt>
                <c:pt idx="13">
                  <c:v>280</c:v>
                </c:pt>
                <c:pt idx="14">
                  <c:v>300</c:v>
                </c:pt>
                <c:pt idx="15">
                  <c:v>320</c:v>
                </c:pt>
                <c:pt idx="16">
                  <c:v>340</c:v>
                </c:pt>
                <c:pt idx="17">
                  <c:v>360</c:v>
                </c:pt>
                <c:pt idx="18">
                  <c:v>380</c:v>
                </c:pt>
                <c:pt idx="19">
                  <c:v>400</c:v>
                </c:pt>
                <c:pt idx="20">
                  <c:v>420</c:v>
                </c:pt>
                <c:pt idx="21">
                  <c:v>440</c:v>
                </c:pt>
                <c:pt idx="22">
                  <c:v>460</c:v>
                </c:pt>
                <c:pt idx="23">
                  <c:v>480</c:v>
                </c:pt>
                <c:pt idx="24">
                  <c:v>500</c:v>
                </c:pt>
              </c:numCache>
            </c:numRef>
          </c:cat>
          <c:val>
            <c:numRef>
              <c:f>'[M3 FORK TIGHT.xlsx]M3-AFTER'!$H$14:$H$38</c:f>
              <c:numCache>
                <c:formatCode>General</c:formatCode>
                <c:ptCount val="25"/>
                <c:pt idx="0">
                  <c:v>5.19</c:v>
                </c:pt>
                <c:pt idx="1">
                  <c:v>5.19</c:v>
                </c:pt>
                <c:pt idx="2">
                  <c:v>5.19</c:v>
                </c:pt>
                <c:pt idx="3">
                  <c:v>5.19</c:v>
                </c:pt>
                <c:pt idx="4">
                  <c:v>5.19</c:v>
                </c:pt>
                <c:pt idx="5">
                  <c:v>5.19</c:v>
                </c:pt>
                <c:pt idx="6">
                  <c:v>5.19</c:v>
                </c:pt>
                <c:pt idx="7">
                  <c:v>5.19</c:v>
                </c:pt>
                <c:pt idx="8">
                  <c:v>5.19</c:v>
                </c:pt>
                <c:pt idx="9">
                  <c:v>5.19</c:v>
                </c:pt>
                <c:pt idx="10">
                  <c:v>5.19</c:v>
                </c:pt>
                <c:pt idx="11">
                  <c:v>5.19</c:v>
                </c:pt>
                <c:pt idx="12">
                  <c:v>5.19</c:v>
                </c:pt>
                <c:pt idx="13">
                  <c:v>5.19</c:v>
                </c:pt>
                <c:pt idx="14">
                  <c:v>5.19</c:v>
                </c:pt>
                <c:pt idx="15">
                  <c:v>5.19</c:v>
                </c:pt>
                <c:pt idx="16">
                  <c:v>5.19</c:v>
                </c:pt>
                <c:pt idx="17">
                  <c:v>5.19</c:v>
                </c:pt>
                <c:pt idx="18">
                  <c:v>5.19</c:v>
                </c:pt>
                <c:pt idx="19">
                  <c:v>5.19</c:v>
                </c:pt>
                <c:pt idx="20">
                  <c:v>5.19</c:v>
                </c:pt>
                <c:pt idx="21">
                  <c:v>5.19</c:v>
                </c:pt>
                <c:pt idx="22">
                  <c:v>5.19</c:v>
                </c:pt>
                <c:pt idx="23">
                  <c:v>5.19</c:v>
                </c:pt>
                <c:pt idx="24">
                  <c:v>5.19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5FD-49EB-95DD-4BCBA4E4504C}"/>
            </c:ext>
          </c:extLst>
        </c:ser>
        <c:ser>
          <c:idx val="4"/>
          <c:order val="4"/>
          <c:tx>
            <c:v>LSL</c:v>
          </c:tx>
          <c:spPr>
            <a:ln>
              <a:solidFill>
                <a:srgbClr val="FF0000"/>
              </a:solidFill>
            </a:ln>
          </c:spPr>
          <c:marker>
            <c:symbol val="none"/>
          </c:marker>
          <c:cat>
            <c:numRef>
              <c:f>'[M3 FORK TIGHT.xlsx]M3-AFTER'!$B$14:$B$38</c:f>
              <c:numCache>
                <c:formatCode>General</c:formatCode>
                <c:ptCount val="25"/>
                <c:pt idx="0">
                  <c:v>1</c:v>
                </c:pt>
                <c:pt idx="1">
                  <c:v>20</c:v>
                </c:pt>
                <c:pt idx="2">
                  <c:v>40</c:v>
                </c:pt>
                <c:pt idx="3">
                  <c:v>60</c:v>
                </c:pt>
                <c:pt idx="4">
                  <c:v>80</c:v>
                </c:pt>
                <c:pt idx="5">
                  <c:v>100</c:v>
                </c:pt>
                <c:pt idx="6">
                  <c:v>120</c:v>
                </c:pt>
                <c:pt idx="7">
                  <c:v>140</c:v>
                </c:pt>
                <c:pt idx="8">
                  <c:v>160</c:v>
                </c:pt>
                <c:pt idx="9">
                  <c:v>180</c:v>
                </c:pt>
                <c:pt idx="10">
                  <c:v>200</c:v>
                </c:pt>
                <c:pt idx="11">
                  <c:v>240</c:v>
                </c:pt>
                <c:pt idx="12">
                  <c:v>260</c:v>
                </c:pt>
                <c:pt idx="13">
                  <c:v>280</c:v>
                </c:pt>
                <c:pt idx="14">
                  <c:v>300</c:v>
                </c:pt>
                <c:pt idx="15">
                  <c:v>320</c:v>
                </c:pt>
                <c:pt idx="16">
                  <c:v>340</c:v>
                </c:pt>
                <c:pt idx="17">
                  <c:v>360</c:v>
                </c:pt>
                <c:pt idx="18">
                  <c:v>380</c:v>
                </c:pt>
                <c:pt idx="19">
                  <c:v>400</c:v>
                </c:pt>
                <c:pt idx="20">
                  <c:v>420</c:v>
                </c:pt>
                <c:pt idx="21">
                  <c:v>440</c:v>
                </c:pt>
                <c:pt idx="22">
                  <c:v>460</c:v>
                </c:pt>
                <c:pt idx="23">
                  <c:v>480</c:v>
                </c:pt>
                <c:pt idx="24">
                  <c:v>500</c:v>
                </c:pt>
              </c:numCache>
            </c:numRef>
          </c:cat>
          <c:val>
            <c:numRef>
              <c:f>'[M3 FORK TIGHT.xlsx]M3-AFTER'!$I$14:$I$38</c:f>
              <c:numCache>
                <c:formatCode>General</c:formatCode>
                <c:ptCount val="25"/>
                <c:pt idx="0">
                  <c:v>5.15</c:v>
                </c:pt>
                <c:pt idx="1">
                  <c:v>5.15</c:v>
                </c:pt>
                <c:pt idx="2">
                  <c:v>5.15</c:v>
                </c:pt>
                <c:pt idx="3">
                  <c:v>5.15</c:v>
                </c:pt>
                <c:pt idx="4">
                  <c:v>5.15</c:v>
                </c:pt>
                <c:pt idx="5">
                  <c:v>5.15</c:v>
                </c:pt>
                <c:pt idx="6">
                  <c:v>5.15</c:v>
                </c:pt>
                <c:pt idx="7">
                  <c:v>5.15</c:v>
                </c:pt>
                <c:pt idx="8">
                  <c:v>5.15</c:v>
                </c:pt>
                <c:pt idx="9">
                  <c:v>5.15</c:v>
                </c:pt>
                <c:pt idx="10">
                  <c:v>5.15</c:v>
                </c:pt>
                <c:pt idx="11">
                  <c:v>5.15</c:v>
                </c:pt>
                <c:pt idx="12">
                  <c:v>5.15</c:v>
                </c:pt>
                <c:pt idx="13">
                  <c:v>5.15</c:v>
                </c:pt>
                <c:pt idx="14">
                  <c:v>5.15</c:v>
                </c:pt>
                <c:pt idx="15">
                  <c:v>5.15</c:v>
                </c:pt>
                <c:pt idx="16">
                  <c:v>5.15</c:v>
                </c:pt>
                <c:pt idx="17">
                  <c:v>5.15</c:v>
                </c:pt>
                <c:pt idx="18">
                  <c:v>5.15</c:v>
                </c:pt>
                <c:pt idx="19">
                  <c:v>5.15</c:v>
                </c:pt>
                <c:pt idx="20">
                  <c:v>5.15</c:v>
                </c:pt>
                <c:pt idx="21">
                  <c:v>5.15</c:v>
                </c:pt>
                <c:pt idx="22">
                  <c:v>5.15</c:v>
                </c:pt>
                <c:pt idx="23">
                  <c:v>5.15</c:v>
                </c:pt>
                <c:pt idx="24">
                  <c:v>5.15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65FD-49EB-95DD-4BCBA4E4504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99555200"/>
        <c:axId val="99557376"/>
      </c:lineChart>
      <c:catAx>
        <c:axId val="99555200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lang="ja-JP"/>
                </a:pPr>
                <a:r>
                  <a:rPr lang="en-US"/>
                  <a:t>FREQUENCY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spPr>
          <a:ln w="3175">
            <a:solidFill>
              <a:srgbClr val="000000"/>
            </a:solidFill>
            <a:prstDash val="solid"/>
          </a:ln>
        </c:spPr>
        <c:txPr>
          <a:bodyPr rot="0" vert="horz" anchor="ctr" anchorCtr="1"/>
          <a:lstStyle/>
          <a:p>
            <a:pPr>
              <a:defRPr lang="ja-JP" sz="800" b="0" i="0" u="none" strike="noStrike" baseline="0">
                <a:solidFill>
                  <a:srgbClr val="000000"/>
                </a:solidFill>
                <a:latin typeface="Arial"/>
                <a:ea typeface="Arial"/>
                <a:cs typeface="Arial"/>
              </a:defRPr>
            </a:pPr>
            <a:endParaRPr lang="en-US"/>
          </a:p>
        </c:txPr>
        <c:crossAx val="99557376"/>
        <c:crosses val="autoZero"/>
        <c:auto val="1"/>
        <c:lblAlgn val="ctr"/>
        <c:lblOffset val="100"/>
        <c:noMultiLvlLbl val="0"/>
      </c:catAx>
      <c:valAx>
        <c:axId val="99557376"/>
        <c:scaling>
          <c:orientation val="minMax"/>
          <c:max val="5.2"/>
          <c:min val="5.13"/>
        </c:scaling>
        <c:delete val="0"/>
        <c:axPos val="l"/>
        <c:title>
          <c:tx>
            <c:rich>
              <a:bodyPr/>
              <a:lstStyle/>
              <a:p>
                <a:pPr>
                  <a:defRPr lang="ja-JP" sz="800" b="1" i="0" u="none" strike="noStrike" baseline="0">
                    <a:solidFill>
                      <a:srgbClr val="000000"/>
                    </a:solidFill>
                    <a:latin typeface="Arial"/>
                    <a:ea typeface="Arial"/>
                    <a:cs typeface="Arial"/>
                  </a:defRPr>
                </a:pPr>
                <a:r>
                  <a:rPr lang="en-US"/>
                  <a:t>GROOVE WIDTH</a:t>
                </a:r>
              </a:p>
            </c:rich>
          </c:tx>
          <c:layout>
            <c:manualLayout>
              <c:xMode val="edge"/>
              <c:yMode val="edge"/>
              <c:x val="1.2690355329949238E-2"/>
              <c:y val="0.3114765572336245"/>
            </c:manualLayout>
          </c:layout>
          <c:overlay val="0"/>
          <c:spPr>
            <a:noFill/>
            <a:ln w="25400">
              <a:noFill/>
            </a:ln>
          </c:spPr>
        </c:title>
        <c:numFmt formatCode="0.000" sourceLinked="1"/>
        <c:majorTickMark val="out"/>
        <c:minorTickMark val="none"/>
        <c:tickLblPos val="nextTo"/>
        <c:spPr>
          <a:ln w="3175">
            <a:solidFill>
              <a:srgbClr val="000000"/>
            </a:solidFill>
            <a:prstDash val="solid"/>
          </a:ln>
        </c:spPr>
        <c:txPr>
          <a:bodyPr rot="0" vert="horz"/>
          <a:lstStyle/>
          <a:p>
            <a:pPr>
              <a:defRPr lang="ja-JP" sz="800" b="0" i="0" u="none" strike="noStrike" baseline="0">
                <a:solidFill>
                  <a:srgbClr val="000000"/>
                </a:solidFill>
                <a:latin typeface="Arial"/>
                <a:ea typeface="Arial"/>
                <a:cs typeface="Arial"/>
              </a:defRPr>
            </a:pPr>
            <a:endParaRPr lang="en-US"/>
          </a:p>
        </c:txPr>
        <c:crossAx val="99555200"/>
        <c:crosses val="autoZero"/>
        <c:crossBetween val="between"/>
        <c:majorUnit val="1.0000000000000002E-2"/>
        <c:minorUnit val="4.0000000000000013E-4"/>
      </c:valAx>
      <c:spPr>
        <a:noFill/>
        <a:ln w="12700">
          <a:solidFill>
            <a:srgbClr val="808080"/>
          </a:solidFill>
          <a:prstDash val="solid"/>
        </a:ln>
      </c:spPr>
    </c:plotArea>
    <c:legend>
      <c:legendPos val="r"/>
      <c:layout>
        <c:manualLayout>
          <c:xMode val="edge"/>
          <c:yMode val="edge"/>
          <c:x val="0"/>
          <c:y val="2.7322404371584699E-2"/>
          <c:w val="1"/>
          <c:h val="0.12213305672120327"/>
        </c:manualLayout>
      </c:layout>
      <c:overlay val="0"/>
      <c:spPr>
        <a:solidFill>
          <a:srgbClr val="FFFFFF"/>
        </a:solidFill>
        <a:ln w="3175">
          <a:solidFill>
            <a:srgbClr val="000000"/>
          </a:solidFill>
          <a:prstDash val="solid"/>
        </a:ln>
      </c:spPr>
      <c:txPr>
        <a:bodyPr/>
        <a:lstStyle/>
        <a:p>
          <a:pPr>
            <a:defRPr lang="ja-JP" sz="630" b="1" i="0" u="none" strike="noStrike" baseline="0">
              <a:solidFill>
                <a:srgbClr val="000000"/>
              </a:solidFill>
              <a:latin typeface="Arial"/>
              <a:ea typeface="Arial"/>
              <a:cs typeface="Arial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rgbClr val="FFFFFF"/>
    </a:solidFill>
    <a:ln w="3175">
      <a:solidFill>
        <a:srgbClr val="000000"/>
      </a:solidFill>
      <a:prstDash val="solid"/>
    </a:ln>
  </c:spPr>
  <c:txPr>
    <a:bodyPr/>
    <a:lstStyle/>
    <a:p>
      <a:pPr>
        <a:defRPr sz="800" b="0" i="0" u="none" strike="noStrike" baseline="0">
          <a:solidFill>
            <a:srgbClr val="000000"/>
          </a:solidFill>
          <a:latin typeface="Arial"/>
          <a:ea typeface="Arial"/>
          <a:cs typeface="Arial"/>
        </a:defRPr>
      </a:pPr>
      <a:endParaRPr lang="en-US"/>
    </a:p>
  </c:txPr>
  <c:externalData r:id="rId2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>
        <c:manualLayout>
          <c:layoutTarget val="inner"/>
          <c:xMode val="edge"/>
          <c:yMode val="edge"/>
          <c:x val="0.1444126133327174"/>
          <c:y val="0.21858040140668444"/>
          <c:w val="0.80485039882990916"/>
          <c:h val="0.62472079463121"/>
        </c:manualLayout>
      </c:layout>
      <c:lineChart>
        <c:grouping val="standard"/>
        <c:varyColors val="0"/>
        <c:ser>
          <c:idx val="0"/>
          <c:order val="0"/>
          <c:tx>
            <c:v>ANALYSIS-1</c:v>
          </c:tx>
          <c:spPr>
            <a:ln w="12700">
              <a:solidFill>
                <a:srgbClr val="000080"/>
              </a:solidFill>
              <a:prstDash val="solid"/>
            </a:ln>
          </c:spPr>
          <c:marker>
            <c:symbol val="diamond"/>
            <c:size val="5"/>
            <c:spPr>
              <a:solidFill>
                <a:srgbClr val="000080"/>
              </a:solidFill>
              <a:ln>
                <a:solidFill>
                  <a:srgbClr val="000080"/>
                </a:solidFill>
                <a:prstDash val="solid"/>
              </a:ln>
            </c:spPr>
          </c:marker>
          <c:cat>
            <c:numRef>
              <c:f>'[M3 FORK TIGHT.xlsx]M3'!$B$14:$B$38</c:f>
              <c:numCache>
                <c:formatCode>General</c:formatCode>
                <c:ptCount val="25"/>
                <c:pt idx="0">
                  <c:v>1</c:v>
                </c:pt>
                <c:pt idx="1">
                  <c:v>20</c:v>
                </c:pt>
                <c:pt idx="2">
                  <c:v>40</c:v>
                </c:pt>
                <c:pt idx="3">
                  <c:v>60</c:v>
                </c:pt>
                <c:pt idx="4">
                  <c:v>80</c:v>
                </c:pt>
                <c:pt idx="5">
                  <c:v>100</c:v>
                </c:pt>
                <c:pt idx="6">
                  <c:v>120</c:v>
                </c:pt>
                <c:pt idx="7">
                  <c:v>140</c:v>
                </c:pt>
                <c:pt idx="8">
                  <c:v>160</c:v>
                </c:pt>
                <c:pt idx="9">
                  <c:v>180</c:v>
                </c:pt>
                <c:pt idx="10">
                  <c:v>200</c:v>
                </c:pt>
                <c:pt idx="11">
                  <c:v>240</c:v>
                </c:pt>
                <c:pt idx="12">
                  <c:v>260</c:v>
                </c:pt>
                <c:pt idx="13">
                  <c:v>280</c:v>
                </c:pt>
                <c:pt idx="14">
                  <c:v>300</c:v>
                </c:pt>
                <c:pt idx="15">
                  <c:v>320</c:v>
                </c:pt>
                <c:pt idx="16">
                  <c:v>340</c:v>
                </c:pt>
                <c:pt idx="17">
                  <c:v>360</c:v>
                </c:pt>
                <c:pt idx="18">
                  <c:v>380</c:v>
                </c:pt>
                <c:pt idx="19">
                  <c:v>400</c:v>
                </c:pt>
                <c:pt idx="20">
                  <c:v>420</c:v>
                </c:pt>
                <c:pt idx="21">
                  <c:v>440</c:v>
                </c:pt>
                <c:pt idx="22">
                  <c:v>460</c:v>
                </c:pt>
                <c:pt idx="23">
                  <c:v>480</c:v>
                </c:pt>
                <c:pt idx="24">
                  <c:v>500</c:v>
                </c:pt>
              </c:numCache>
            </c:numRef>
          </c:cat>
          <c:val>
            <c:numRef>
              <c:f>'[M3 FORK TIGHT.xlsx]M3'!$D$14:$D$38</c:f>
              <c:numCache>
                <c:formatCode>0.000</c:formatCode>
                <c:ptCount val="25"/>
                <c:pt idx="0">
                  <c:v>5.18</c:v>
                </c:pt>
                <c:pt idx="1">
                  <c:v>5.1749999999999998</c:v>
                </c:pt>
                <c:pt idx="2">
                  <c:v>5.1749999999999998</c:v>
                </c:pt>
                <c:pt idx="3">
                  <c:v>5.1849999999999996</c:v>
                </c:pt>
                <c:pt idx="4">
                  <c:v>5.18</c:v>
                </c:pt>
                <c:pt idx="5">
                  <c:v>5.17</c:v>
                </c:pt>
                <c:pt idx="6">
                  <c:v>5.1749999999999998</c:v>
                </c:pt>
                <c:pt idx="7">
                  <c:v>5.17</c:v>
                </c:pt>
                <c:pt idx="8">
                  <c:v>5.165</c:v>
                </c:pt>
                <c:pt idx="9">
                  <c:v>5.1749999999999998</c:v>
                </c:pt>
                <c:pt idx="10">
                  <c:v>5.17</c:v>
                </c:pt>
                <c:pt idx="11">
                  <c:v>5.1550000000000002</c:v>
                </c:pt>
                <c:pt idx="12">
                  <c:v>5.1349999999999998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C17-49A8-A02A-EFFB5F7B037C}"/>
            </c:ext>
          </c:extLst>
        </c:ser>
        <c:ser>
          <c:idx val="1"/>
          <c:order val="1"/>
          <c:tx>
            <c:v>ANALYSIS-2</c:v>
          </c:tx>
          <c:spPr>
            <a:ln w="12700">
              <a:solidFill>
                <a:srgbClr val="FF00FF"/>
              </a:solidFill>
              <a:prstDash val="solid"/>
            </a:ln>
          </c:spPr>
          <c:marker>
            <c:symbol val="square"/>
            <c:size val="5"/>
            <c:spPr>
              <a:solidFill>
                <a:srgbClr val="FF00FF"/>
              </a:solidFill>
              <a:ln>
                <a:solidFill>
                  <a:srgbClr val="FF00FF"/>
                </a:solidFill>
                <a:prstDash val="solid"/>
              </a:ln>
            </c:spPr>
          </c:marker>
          <c:cat>
            <c:numRef>
              <c:f>'[M3 FORK TIGHT.xlsx]M3'!$B$14:$B$38</c:f>
              <c:numCache>
                <c:formatCode>General</c:formatCode>
                <c:ptCount val="25"/>
                <c:pt idx="0">
                  <c:v>1</c:v>
                </c:pt>
                <c:pt idx="1">
                  <c:v>20</c:v>
                </c:pt>
                <c:pt idx="2">
                  <c:v>40</c:v>
                </c:pt>
                <c:pt idx="3">
                  <c:v>60</c:v>
                </c:pt>
                <c:pt idx="4">
                  <c:v>80</c:v>
                </c:pt>
                <c:pt idx="5">
                  <c:v>100</c:v>
                </c:pt>
                <c:pt idx="6">
                  <c:v>120</c:v>
                </c:pt>
                <c:pt idx="7">
                  <c:v>140</c:v>
                </c:pt>
                <c:pt idx="8">
                  <c:v>160</c:v>
                </c:pt>
                <c:pt idx="9">
                  <c:v>180</c:v>
                </c:pt>
                <c:pt idx="10">
                  <c:v>200</c:v>
                </c:pt>
                <c:pt idx="11">
                  <c:v>240</c:v>
                </c:pt>
                <c:pt idx="12">
                  <c:v>260</c:v>
                </c:pt>
                <c:pt idx="13">
                  <c:v>280</c:v>
                </c:pt>
                <c:pt idx="14">
                  <c:v>300</c:v>
                </c:pt>
                <c:pt idx="15">
                  <c:v>320</c:v>
                </c:pt>
                <c:pt idx="16">
                  <c:v>340</c:v>
                </c:pt>
                <c:pt idx="17">
                  <c:v>360</c:v>
                </c:pt>
                <c:pt idx="18">
                  <c:v>380</c:v>
                </c:pt>
                <c:pt idx="19">
                  <c:v>400</c:v>
                </c:pt>
                <c:pt idx="20">
                  <c:v>420</c:v>
                </c:pt>
                <c:pt idx="21">
                  <c:v>440</c:v>
                </c:pt>
                <c:pt idx="22">
                  <c:v>460</c:v>
                </c:pt>
                <c:pt idx="23">
                  <c:v>480</c:v>
                </c:pt>
                <c:pt idx="24">
                  <c:v>500</c:v>
                </c:pt>
              </c:numCache>
            </c:numRef>
          </c:cat>
          <c:val>
            <c:numRef>
              <c:f>'[M3 FORK TIGHT.xlsx]M3'!$E$14:$E$38</c:f>
              <c:numCache>
                <c:formatCode>0.000</c:formatCode>
                <c:ptCount val="25"/>
                <c:pt idx="0">
                  <c:v>5.17</c:v>
                </c:pt>
                <c:pt idx="1">
                  <c:v>5.17</c:v>
                </c:pt>
                <c:pt idx="2">
                  <c:v>5.1749999999999998</c:v>
                </c:pt>
                <c:pt idx="3">
                  <c:v>5.18</c:v>
                </c:pt>
                <c:pt idx="4">
                  <c:v>5.18</c:v>
                </c:pt>
                <c:pt idx="5">
                  <c:v>5.17</c:v>
                </c:pt>
                <c:pt idx="6">
                  <c:v>5.165</c:v>
                </c:pt>
                <c:pt idx="7">
                  <c:v>5.17</c:v>
                </c:pt>
                <c:pt idx="8">
                  <c:v>5.17</c:v>
                </c:pt>
                <c:pt idx="9">
                  <c:v>5.1550000000000002</c:v>
                </c:pt>
                <c:pt idx="10">
                  <c:v>5.16</c:v>
                </c:pt>
                <c:pt idx="11">
                  <c:v>5.15</c:v>
                </c:pt>
                <c:pt idx="12">
                  <c:v>5.14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8C17-49A8-A02A-EFFB5F7B037C}"/>
            </c:ext>
          </c:extLst>
        </c:ser>
        <c:ser>
          <c:idx val="2"/>
          <c:order val="2"/>
          <c:tx>
            <c:v>ANALYSIS-3</c:v>
          </c:tx>
          <c:spPr>
            <a:ln>
              <a:solidFill>
                <a:srgbClr val="00B0F0"/>
              </a:solidFill>
            </a:ln>
          </c:spPr>
          <c:marker>
            <c:symbol val="none"/>
          </c:marker>
          <c:cat>
            <c:numRef>
              <c:f>'[M3 FORK TIGHT.xlsx]M3'!$B$14:$B$38</c:f>
              <c:numCache>
                <c:formatCode>General</c:formatCode>
                <c:ptCount val="25"/>
                <c:pt idx="0">
                  <c:v>1</c:v>
                </c:pt>
                <c:pt idx="1">
                  <c:v>20</c:v>
                </c:pt>
                <c:pt idx="2">
                  <c:v>40</c:v>
                </c:pt>
                <c:pt idx="3">
                  <c:v>60</c:v>
                </c:pt>
                <c:pt idx="4">
                  <c:v>80</c:v>
                </c:pt>
                <c:pt idx="5">
                  <c:v>100</c:v>
                </c:pt>
                <c:pt idx="6">
                  <c:v>120</c:v>
                </c:pt>
                <c:pt idx="7">
                  <c:v>140</c:v>
                </c:pt>
                <c:pt idx="8">
                  <c:v>160</c:v>
                </c:pt>
                <c:pt idx="9">
                  <c:v>180</c:v>
                </c:pt>
                <c:pt idx="10">
                  <c:v>200</c:v>
                </c:pt>
                <c:pt idx="11">
                  <c:v>240</c:v>
                </c:pt>
                <c:pt idx="12">
                  <c:v>260</c:v>
                </c:pt>
                <c:pt idx="13">
                  <c:v>280</c:v>
                </c:pt>
                <c:pt idx="14">
                  <c:v>300</c:v>
                </c:pt>
                <c:pt idx="15">
                  <c:v>320</c:v>
                </c:pt>
                <c:pt idx="16">
                  <c:v>340</c:v>
                </c:pt>
                <c:pt idx="17">
                  <c:v>360</c:v>
                </c:pt>
                <c:pt idx="18">
                  <c:v>380</c:v>
                </c:pt>
                <c:pt idx="19">
                  <c:v>400</c:v>
                </c:pt>
                <c:pt idx="20">
                  <c:v>420</c:v>
                </c:pt>
                <c:pt idx="21">
                  <c:v>440</c:v>
                </c:pt>
                <c:pt idx="22">
                  <c:v>460</c:v>
                </c:pt>
                <c:pt idx="23">
                  <c:v>480</c:v>
                </c:pt>
                <c:pt idx="24">
                  <c:v>500</c:v>
                </c:pt>
              </c:numCache>
            </c:numRef>
          </c:cat>
          <c:val>
            <c:numRef>
              <c:f>'[M3 FORK TIGHT.xlsx]M3'!$F$14:$F$38</c:f>
              <c:numCache>
                <c:formatCode>0.000</c:formatCode>
                <c:ptCount val="25"/>
                <c:pt idx="0">
                  <c:v>5.1749999999999998</c:v>
                </c:pt>
                <c:pt idx="1">
                  <c:v>5.1849999999999996</c:v>
                </c:pt>
                <c:pt idx="2">
                  <c:v>5.1749999999999998</c:v>
                </c:pt>
                <c:pt idx="3">
                  <c:v>5.1749999999999998</c:v>
                </c:pt>
                <c:pt idx="4">
                  <c:v>5.18</c:v>
                </c:pt>
                <c:pt idx="5">
                  <c:v>5.18</c:v>
                </c:pt>
                <c:pt idx="6">
                  <c:v>5.165</c:v>
                </c:pt>
                <c:pt idx="7">
                  <c:v>5.17</c:v>
                </c:pt>
                <c:pt idx="8">
                  <c:v>5.165</c:v>
                </c:pt>
                <c:pt idx="9">
                  <c:v>5.1749999999999998</c:v>
                </c:pt>
                <c:pt idx="10">
                  <c:v>5.1449999999999996</c:v>
                </c:pt>
                <c:pt idx="11">
                  <c:v>5.1349999999999998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8C17-49A8-A02A-EFFB5F7B037C}"/>
            </c:ext>
          </c:extLst>
        </c:ser>
        <c:ser>
          <c:idx val="3"/>
          <c:order val="3"/>
          <c:tx>
            <c:v>USL</c:v>
          </c:tx>
          <c:spPr>
            <a:ln>
              <a:solidFill>
                <a:srgbClr val="FF0000"/>
              </a:solidFill>
            </a:ln>
          </c:spPr>
          <c:marker>
            <c:symbol val="none"/>
          </c:marker>
          <c:cat>
            <c:numRef>
              <c:f>'[M3 FORK TIGHT.xlsx]M3'!$B$14:$B$38</c:f>
              <c:numCache>
                <c:formatCode>General</c:formatCode>
                <c:ptCount val="25"/>
                <c:pt idx="0">
                  <c:v>1</c:v>
                </c:pt>
                <c:pt idx="1">
                  <c:v>20</c:v>
                </c:pt>
                <c:pt idx="2">
                  <c:v>40</c:v>
                </c:pt>
                <c:pt idx="3">
                  <c:v>60</c:v>
                </c:pt>
                <c:pt idx="4">
                  <c:v>80</c:v>
                </c:pt>
                <c:pt idx="5">
                  <c:v>100</c:v>
                </c:pt>
                <c:pt idx="6">
                  <c:v>120</c:v>
                </c:pt>
                <c:pt idx="7">
                  <c:v>140</c:v>
                </c:pt>
                <c:pt idx="8">
                  <c:v>160</c:v>
                </c:pt>
                <c:pt idx="9">
                  <c:v>180</c:v>
                </c:pt>
                <c:pt idx="10">
                  <c:v>200</c:v>
                </c:pt>
                <c:pt idx="11">
                  <c:v>240</c:v>
                </c:pt>
                <c:pt idx="12">
                  <c:v>260</c:v>
                </c:pt>
                <c:pt idx="13">
                  <c:v>280</c:v>
                </c:pt>
                <c:pt idx="14">
                  <c:v>300</c:v>
                </c:pt>
                <c:pt idx="15">
                  <c:v>320</c:v>
                </c:pt>
                <c:pt idx="16">
                  <c:v>340</c:v>
                </c:pt>
                <c:pt idx="17">
                  <c:v>360</c:v>
                </c:pt>
                <c:pt idx="18">
                  <c:v>380</c:v>
                </c:pt>
                <c:pt idx="19">
                  <c:v>400</c:v>
                </c:pt>
                <c:pt idx="20">
                  <c:v>420</c:v>
                </c:pt>
                <c:pt idx="21">
                  <c:v>440</c:v>
                </c:pt>
                <c:pt idx="22">
                  <c:v>460</c:v>
                </c:pt>
                <c:pt idx="23">
                  <c:v>480</c:v>
                </c:pt>
                <c:pt idx="24">
                  <c:v>500</c:v>
                </c:pt>
              </c:numCache>
            </c:numRef>
          </c:cat>
          <c:val>
            <c:numRef>
              <c:f>'[M3 FORK TIGHT.xlsx]M3'!$H$14:$H$38</c:f>
              <c:numCache>
                <c:formatCode>General</c:formatCode>
                <c:ptCount val="25"/>
                <c:pt idx="0">
                  <c:v>5.19</c:v>
                </c:pt>
                <c:pt idx="1">
                  <c:v>5.19</c:v>
                </c:pt>
                <c:pt idx="2">
                  <c:v>5.19</c:v>
                </c:pt>
                <c:pt idx="3">
                  <c:v>5.19</c:v>
                </c:pt>
                <c:pt idx="4">
                  <c:v>5.19</c:v>
                </c:pt>
                <c:pt idx="5">
                  <c:v>5.19</c:v>
                </c:pt>
                <c:pt idx="6">
                  <c:v>5.19</c:v>
                </c:pt>
                <c:pt idx="7">
                  <c:v>5.19</c:v>
                </c:pt>
                <c:pt idx="8">
                  <c:v>5.19</c:v>
                </c:pt>
                <c:pt idx="9">
                  <c:v>5.19</c:v>
                </c:pt>
                <c:pt idx="10">
                  <c:v>5.19</c:v>
                </c:pt>
                <c:pt idx="11">
                  <c:v>5.19</c:v>
                </c:pt>
                <c:pt idx="12">
                  <c:v>5.19</c:v>
                </c:pt>
                <c:pt idx="13">
                  <c:v>5.19</c:v>
                </c:pt>
                <c:pt idx="14">
                  <c:v>5.19</c:v>
                </c:pt>
                <c:pt idx="15">
                  <c:v>5.19</c:v>
                </c:pt>
                <c:pt idx="16">
                  <c:v>5.19</c:v>
                </c:pt>
                <c:pt idx="17">
                  <c:v>5.19</c:v>
                </c:pt>
                <c:pt idx="18">
                  <c:v>5.19</c:v>
                </c:pt>
                <c:pt idx="19">
                  <c:v>5.19</c:v>
                </c:pt>
                <c:pt idx="20">
                  <c:v>5.19</c:v>
                </c:pt>
                <c:pt idx="21">
                  <c:v>5.19</c:v>
                </c:pt>
                <c:pt idx="22">
                  <c:v>5.19</c:v>
                </c:pt>
                <c:pt idx="23">
                  <c:v>5.19</c:v>
                </c:pt>
                <c:pt idx="24">
                  <c:v>5.19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5FD-49EB-95DD-4BCBA4E4504C}"/>
            </c:ext>
          </c:extLst>
        </c:ser>
        <c:ser>
          <c:idx val="4"/>
          <c:order val="4"/>
          <c:tx>
            <c:v>LSL</c:v>
          </c:tx>
          <c:spPr>
            <a:ln>
              <a:solidFill>
                <a:srgbClr val="FF0000"/>
              </a:solidFill>
            </a:ln>
          </c:spPr>
          <c:marker>
            <c:symbol val="none"/>
          </c:marker>
          <c:cat>
            <c:numRef>
              <c:f>'[M3 FORK TIGHT.xlsx]M3'!$B$14:$B$38</c:f>
              <c:numCache>
                <c:formatCode>General</c:formatCode>
                <c:ptCount val="25"/>
                <c:pt idx="0">
                  <c:v>1</c:v>
                </c:pt>
                <c:pt idx="1">
                  <c:v>20</c:v>
                </c:pt>
                <c:pt idx="2">
                  <c:v>40</c:v>
                </c:pt>
                <c:pt idx="3">
                  <c:v>60</c:v>
                </c:pt>
                <c:pt idx="4">
                  <c:v>80</c:v>
                </c:pt>
                <c:pt idx="5">
                  <c:v>100</c:v>
                </c:pt>
                <c:pt idx="6">
                  <c:v>120</c:v>
                </c:pt>
                <c:pt idx="7">
                  <c:v>140</c:v>
                </c:pt>
                <c:pt idx="8">
                  <c:v>160</c:v>
                </c:pt>
                <c:pt idx="9">
                  <c:v>180</c:v>
                </c:pt>
                <c:pt idx="10">
                  <c:v>200</c:v>
                </c:pt>
                <c:pt idx="11">
                  <c:v>240</c:v>
                </c:pt>
                <c:pt idx="12">
                  <c:v>260</c:v>
                </c:pt>
                <c:pt idx="13">
                  <c:v>280</c:v>
                </c:pt>
                <c:pt idx="14">
                  <c:v>300</c:v>
                </c:pt>
                <c:pt idx="15">
                  <c:v>320</c:v>
                </c:pt>
                <c:pt idx="16">
                  <c:v>340</c:v>
                </c:pt>
                <c:pt idx="17">
                  <c:v>360</c:v>
                </c:pt>
                <c:pt idx="18">
                  <c:v>380</c:v>
                </c:pt>
                <c:pt idx="19">
                  <c:v>400</c:v>
                </c:pt>
                <c:pt idx="20">
                  <c:v>420</c:v>
                </c:pt>
                <c:pt idx="21">
                  <c:v>440</c:v>
                </c:pt>
                <c:pt idx="22">
                  <c:v>460</c:v>
                </c:pt>
                <c:pt idx="23">
                  <c:v>480</c:v>
                </c:pt>
                <c:pt idx="24">
                  <c:v>500</c:v>
                </c:pt>
              </c:numCache>
            </c:numRef>
          </c:cat>
          <c:val>
            <c:numRef>
              <c:f>'[M3 FORK TIGHT.xlsx]M3'!$I$14:$I$38</c:f>
              <c:numCache>
                <c:formatCode>General</c:formatCode>
                <c:ptCount val="25"/>
                <c:pt idx="0">
                  <c:v>5.15</c:v>
                </c:pt>
                <c:pt idx="1">
                  <c:v>5.15</c:v>
                </c:pt>
                <c:pt idx="2">
                  <c:v>5.15</c:v>
                </c:pt>
                <c:pt idx="3">
                  <c:v>5.15</c:v>
                </c:pt>
                <c:pt idx="4">
                  <c:v>5.15</c:v>
                </c:pt>
                <c:pt idx="5">
                  <c:v>5.15</c:v>
                </c:pt>
                <c:pt idx="6">
                  <c:v>5.15</c:v>
                </c:pt>
                <c:pt idx="7">
                  <c:v>5.15</c:v>
                </c:pt>
                <c:pt idx="8">
                  <c:v>5.15</c:v>
                </c:pt>
                <c:pt idx="9">
                  <c:v>5.15</c:v>
                </c:pt>
                <c:pt idx="10">
                  <c:v>5.15</c:v>
                </c:pt>
                <c:pt idx="11">
                  <c:v>5.15</c:v>
                </c:pt>
                <c:pt idx="12">
                  <c:v>5.15</c:v>
                </c:pt>
                <c:pt idx="13">
                  <c:v>5.15</c:v>
                </c:pt>
                <c:pt idx="14">
                  <c:v>5.15</c:v>
                </c:pt>
                <c:pt idx="15">
                  <c:v>5.15</c:v>
                </c:pt>
                <c:pt idx="16">
                  <c:v>5.15</c:v>
                </c:pt>
                <c:pt idx="17">
                  <c:v>5.15</c:v>
                </c:pt>
                <c:pt idx="18">
                  <c:v>5.15</c:v>
                </c:pt>
                <c:pt idx="19">
                  <c:v>5.15</c:v>
                </c:pt>
                <c:pt idx="20">
                  <c:v>5.15</c:v>
                </c:pt>
                <c:pt idx="21">
                  <c:v>5.15</c:v>
                </c:pt>
                <c:pt idx="22">
                  <c:v>5.15</c:v>
                </c:pt>
                <c:pt idx="23">
                  <c:v>5.15</c:v>
                </c:pt>
                <c:pt idx="24">
                  <c:v>5.15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65FD-49EB-95DD-4BCBA4E4504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06362752"/>
        <c:axId val="109047808"/>
      </c:lineChart>
      <c:catAx>
        <c:axId val="106362752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lang="ja-JP"/>
                </a:pPr>
                <a:r>
                  <a:rPr lang="en-US"/>
                  <a:t>FREQUENCY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spPr>
          <a:ln w="3175">
            <a:solidFill>
              <a:srgbClr val="000000"/>
            </a:solidFill>
            <a:prstDash val="solid"/>
          </a:ln>
        </c:spPr>
        <c:txPr>
          <a:bodyPr rot="0" vert="horz" anchor="ctr" anchorCtr="1"/>
          <a:lstStyle/>
          <a:p>
            <a:pPr>
              <a:defRPr lang="ja-JP" sz="800" b="0" i="0" u="none" strike="noStrike" baseline="0">
                <a:solidFill>
                  <a:srgbClr val="000000"/>
                </a:solidFill>
                <a:latin typeface="Arial"/>
                <a:ea typeface="Arial"/>
                <a:cs typeface="Arial"/>
              </a:defRPr>
            </a:pPr>
            <a:endParaRPr lang="en-US"/>
          </a:p>
        </c:txPr>
        <c:crossAx val="109047808"/>
        <c:crosses val="autoZero"/>
        <c:auto val="1"/>
        <c:lblAlgn val="ctr"/>
        <c:lblOffset val="100"/>
        <c:noMultiLvlLbl val="0"/>
      </c:catAx>
      <c:valAx>
        <c:axId val="109047808"/>
        <c:scaling>
          <c:orientation val="minMax"/>
          <c:max val="5.2"/>
          <c:min val="5.13"/>
        </c:scaling>
        <c:delete val="0"/>
        <c:axPos val="l"/>
        <c:title>
          <c:tx>
            <c:rich>
              <a:bodyPr/>
              <a:lstStyle/>
              <a:p>
                <a:pPr>
                  <a:defRPr lang="ja-JP" sz="800" b="1" i="0" u="none" strike="noStrike" baseline="0">
                    <a:solidFill>
                      <a:srgbClr val="000000"/>
                    </a:solidFill>
                    <a:latin typeface="Arial"/>
                    <a:ea typeface="Arial"/>
                    <a:cs typeface="Arial"/>
                  </a:defRPr>
                </a:pPr>
                <a:r>
                  <a:rPr lang="en-US"/>
                  <a:t>GROOVE WIDTH</a:t>
                </a:r>
              </a:p>
            </c:rich>
          </c:tx>
          <c:layout>
            <c:manualLayout>
              <c:xMode val="edge"/>
              <c:yMode val="edge"/>
              <c:x val="1.2690355329949238E-2"/>
              <c:y val="0.3114765572336245"/>
            </c:manualLayout>
          </c:layout>
          <c:overlay val="0"/>
          <c:spPr>
            <a:noFill/>
            <a:ln w="25400">
              <a:noFill/>
            </a:ln>
          </c:spPr>
        </c:title>
        <c:numFmt formatCode="0.000" sourceLinked="1"/>
        <c:majorTickMark val="out"/>
        <c:minorTickMark val="none"/>
        <c:tickLblPos val="nextTo"/>
        <c:spPr>
          <a:ln w="3175">
            <a:solidFill>
              <a:srgbClr val="000000"/>
            </a:solidFill>
            <a:prstDash val="solid"/>
          </a:ln>
        </c:spPr>
        <c:txPr>
          <a:bodyPr rot="0" vert="horz"/>
          <a:lstStyle/>
          <a:p>
            <a:pPr>
              <a:defRPr lang="ja-JP" sz="800" b="0" i="0" u="none" strike="noStrike" baseline="0">
                <a:solidFill>
                  <a:srgbClr val="000000"/>
                </a:solidFill>
                <a:latin typeface="Arial"/>
                <a:ea typeface="Arial"/>
                <a:cs typeface="Arial"/>
              </a:defRPr>
            </a:pPr>
            <a:endParaRPr lang="en-US"/>
          </a:p>
        </c:txPr>
        <c:crossAx val="106362752"/>
        <c:crosses val="autoZero"/>
        <c:crossBetween val="between"/>
        <c:majorUnit val="1.0000000000000002E-2"/>
        <c:minorUnit val="4.0000000000000013E-4"/>
      </c:valAx>
      <c:spPr>
        <a:noFill/>
        <a:ln w="12700">
          <a:solidFill>
            <a:srgbClr val="808080"/>
          </a:solidFill>
          <a:prstDash val="solid"/>
        </a:ln>
      </c:spPr>
    </c:plotArea>
    <c:legend>
      <c:legendPos val="r"/>
      <c:layout>
        <c:manualLayout>
          <c:xMode val="edge"/>
          <c:yMode val="edge"/>
          <c:x val="0"/>
          <c:y val="2.7322404371584699E-2"/>
          <c:w val="1"/>
          <c:h val="0.12213305672120327"/>
        </c:manualLayout>
      </c:layout>
      <c:overlay val="0"/>
      <c:spPr>
        <a:solidFill>
          <a:srgbClr val="FFFFFF"/>
        </a:solidFill>
        <a:ln w="3175">
          <a:solidFill>
            <a:srgbClr val="000000"/>
          </a:solidFill>
          <a:prstDash val="solid"/>
        </a:ln>
      </c:spPr>
      <c:txPr>
        <a:bodyPr/>
        <a:lstStyle/>
        <a:p>
          <a:pPr>
            <a:defRPr lang="ja-JP" sz="630" b="1" i="0" u="none" strike="noStrike" baseline="0">
              <a:solidFill>
                <a:srgbClr val="000000"/>
              </a:solidFill>
              <a:latin typeface="Arial"/>
              <a:ea typeface="Arial"/>
              <a:cs typeface="Arial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rgbClr val="FFFFFF"/>
    </a:solidFill>
    <a:ln w="3175">
      <a:solidFill>
        <a:srgbClr val="000000"/>
      </a:solidFill>
      <a:prstDash val="solid"/>
    </a:ln>
  </c:spPr>
  <c:txPr>
    <a:bodyPr/>
    <a:lstStyle/>
    <a:p>
      <a:pPr>
        <a:defRPr sz="800" b="0" i="0" u="none" strike="noStrike" baseline="0">
          <a:solidFill>
            <a:srgbClr val="000000"/>
          </a:solidFill>
          <a:latin typeface="Arial"/>
          <a:ea typeface="Arial"/>
          <a:cs typeface="Arial"/>
        </a:defRPr>
      </a:pPr>
      <a:endParaRPr lang="en-US"/>
    </a:p>
  </c:txPr>
  <c:externalData r:id="rId2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 lang="ja-JP"/>
            </a:pPr>
            <a:r>
              <a:rPr lang="en-IN"/>
              <a:t>FORK TIGHT</a:t>
            </a:r>
          </a:p>
        </c:rich>
      </c:tx>
      <c:overlay val="0"/>
    </c:title>
    <c:autoTitleDeleted val="0"/>
    <c:plotArea>
      <c:layout>
        <c:manualLayout>
          <c:layoutTarget val="inner"/>
          <c:xMode val="edge"/>
          <c:yMode val="edge"/>
          <c:x val="0.16195384951881014"/>
          <c:y val="0.19831517853532463"/>
          <c:w val="0.80749059492563424"/>
          <c:h val="0.64452572830694499"/>
        </c:manualLayout>
      </c:layout>
      <c:barChart>
        <c:barDir val="col"/>
        <c:grouping val="clustered"/>
        <c:varyColors val="0"/>
        <c:ser>
          <c:idx val="0"/>
          <c:order val="0"/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lang="ja-JP" sz="1200" b="1"/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'[FORK TIGHT DATA.xlsx]M-3'!$A$61:$A$63</c:f>
              <c:strCache>
                <c:ptCount val="3"/>
                <c:pt idx="0">
                  <c:v>Oct-17  1W</c:v>
                </c:pt>
                <c:pt idx="1">
                  <c:v>Oct-17 2W</c:v>
                </c:pt>
                <c:pt idx="2">
                  <c:v>Oct-17 3W</c:v>
                </c:pt>
              </c:strCache>
            </c:strRef>
          </c:cat>
          <c:val>
            <c:numRef>
              <c:f>'[FORK TIGHT DATA.xlsx]M-3'!$B$61:$B$63</c:f>
              <c:numCache>
                <c:formatCode>General</c:formatCode>
                <c:ptCount val="3"/>
                <c:pt idx="0">
                  <c:v>197</c:v>
                </c:pt>
                <c:pt idx="1">
                  <c:v>188</c:v>
                </c:pt>
                <c:pt idx="2">
                  <c:v>154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B88-405D-A840-8D999A79A2F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6908160"/>
        <c:axId val="26909696"/>
      </c:barChart>
      <c:catAx>
        <c:axId val="26908160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lang="ja-JP" sz="1200" b="1"/>
            </a:pPr>
            <a:endParaRPr lang="en-US"/>
          </a:p>
        </c:txPr>
        <c:crossAx val="26909696"/>
        <c:crosses val="autoZero"/>
        <c:auto val="1"/>
        <c:lblAlgn val="ctr"/>
        <c:lblOffset val="100"/>
        <c:noMultiLvlLbl val="0"/>
      </c:catAx>
      <c:valAx>
        <c:axId val="26909696"/>
        <c:scaling>
          <c:orientation val="minMax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 lang="ja-JP" sz="1100" b="1"/>
                </a:pPr>
                <a:r>
                  <a:rPr lang="en-US" sz="1100" b="1"/>
                  <a:t>QTY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lang="ja-JP" sz="1200" b="1"/>
            </a:pPr>
            <a:endParaRPr lang="en-US"/>
          </a:p>
        </c:txPr>
        <c:crossAx val="26908160"/>
        <c:crosses val="autoZero"/>
        <c:crossBetween val="between"/>
      </c:valAx>
    </c:plotArea>
    <c:plotVisOnly val="1"/>
    <c:dispBlanksAs val="gap"/>
    <c:showDLblsOverMax val="0"/>
  </c:chart>
  <c:spPr>
    <a:ln>
      <a:solidFill>
        <a:schemeClr val="tx1"/>
      </a:solidFill>
    </a:ln>
  </c:spPr>
  <c:externalData r:id="rId1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 lang="ja-JP" sz="1600"/>
            </a:pPr>
            <a:r>
              <a:rPr lang="en-US" sz="1600"/>
              <a:t>TOOL LIFE</a:t>
            </a:r>
          </a:p>
        </c:rich>
      </c:tx>
      <c:layout>
        <c:manualLayout>
          <c:xMode val="edge"/>
          <c:yMode val="edge"/>
          <c:x val="0.36325420304495942"/>
          <c:y val="0"/>
        </c:manualLayout>
      </c:layout>
      <c:overlay val="1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92D050"/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lang="ja-JP" sz="1200" b="1"/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Sheet1!$E$2:$E$3</c:f>
              <c:strCache>
                <c:ptCount val="2"/>
                <c:pt idx="0">
                  <c:v>TARGET</c:v>
                </c:pt>
                <c:pt idx="1">
                  <c:v>ACTUAL</c:v>
                </c:pt>
              </c:strCache>
            </c:strRef>
          </c:cat>
          <c:val>
            <c:numRef>
              <c:f>Sheet1!$F$2:$F$3</c:f>
              <c:numCache>
                <c:formatCode>General</c:formatCode>
                <c:ptCount val="2"/>
                <c:pt idx="0">
                  <c:v>500</c:v>
                </c:pt>
                <c:pt idx="1">
                  <c:v>500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C97-4A3F-AC51-35BA7303B8A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91370624"/>
        <c:axId val="91372160"/>
      </c:barChart>
      <c:catAx>
        <c:axId val="9137062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lang="ja-JP" sz="1200" b="1"/>
            </a:pPr>
            <a:endParaRPr lang="en-US"/>
          </a:p>
        </c:txPr>
        <c:crossAx val="91372160"/>
        <c:crosses val="autoZero"/>
        <c:auto val="1"/>
        <c:lblAlgn val="ctr"/>
        <c:lblOffset val="100"/>
        <c:noMultiLvlLbl val="0"/>
      </c:catAx>
      <c:valAx>
        <c:axId val="91372160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lang="ja-JP" sz="1200" b="1"/>
            </a:pPr>
            <a:endParaRPr lang="en-US"/>
          </a:p>
        </c:txPr>
        <c:crossAx val="91370624"/>
        <c:crosses val="autoZero"/>
        <c:crossBetween val="between"/>
      </c:valAx>
    </c:plotArea>
    <c:plotVisOnly val="1"/>
    <c:dispBlanksAs val="gap"/>
    <c:showDLblsOverMax val="0"/>
  </c:chart>
  <c:spPr>
    <a:ln>
      <a:solidFill>
        <a:schemeClr val="tx1"/>
      </a:solidFill>
    </a:ln>
  </c:spPr>
  <c:externalData r:id="rId1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>
        <c:manualLayout>
          <c:layoutTarget val="inner"/>
          <c:xMode val="edge"/>
          <c:yMode val="edge"/>
          <c:x val="5.378020863178945E-2"/>
          <c:y val="0.14733936372661102"/>
          <c:w val="0.59013801098123597"/>
          <c:h val="0.72339498120280543"/>
        </c:manualLayout>
      </c:layout>
      <c:pieChart>
        <c:varyColors val="1"/>
        <c:ser>
          <c:idx val="0"/>
          <c:order val="0"/>
          <c:dPt>
            <c:idx val="0"/>
            <c:bubble3D val="0"/>
            <c:spPr>
              <a:solidFill>
                <a:srgbClr val="FF0066"/>
              </a:solidFill>
            </c:spPr>
            <c:extLst>
              <c:ext xmlns:c16="http://schemas.microsoft.com/office/drawing/2014/chart" uri="{C3380CC4-5D6E-409C-BE32-E72D297353CC}">
                <c16:uniqueId val="{00000000-4660-4C05-A67C-52C99C784FA0}"/>
              </c:ext>
            </c:extLst>
          </c:dPt>
          <c:dPt>
            <c:idx val="1"/>
            <c:bubble3D val="0"/>
            <c:spPr>
              <a:solidFill>
                <a:srgbClr val="F79646">
                  <a:lumMod val="60000"/>
                  <a:lumOff val="40000"/>
                </a:srgbClr>
              </a:solidFill>
            </c:spPr>
            <c:extLst>
              <c:ext xmlns:c16="http://schemas.microsoft.com/office/drawing/2014/chart" uri="{C3380CC4-5D6E-409C-BE32-E72D297353CC}">
                <c16:uniqueId val="{00000001-4660-4C05-A67C-52C99C784FA0}"/>
              </c:ext>
            </c:extLst>
          </c:dPt>
          <c:dLbls>
            <c:dLbl>
              <c:idx val="0"/>
              <c:layout>
                <c:manualLayout>
                  <c:x val="-0.15995308690684465"/>
                  <c:y val="-0.24571243403527793"/>
                </c:manualLayout>
              </c:layout>
              <c:tx>
                <c:rich>
                  <a:bodyPr/>
                  <a:lstStyle/>
                  <a:p>
                    <a:pPr>
                      <a:defRPr lang="ja-JP" sz="3200">
                        <a:solidFill>
                          <a:schemeClr val="bg1"/>
                        </a:solidFill>
                      </a:defRPr>
                    </a:pPr>
                    <a:r>
                      <a:rPr lang="en-US" sz="3200" dirty="0">
                        <a:solidFill>
                          <a:schemeClr val="bg1"/>
                        </a:solidFill>
                      </a:rPr>
                      <a:t>75%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6833573054423321"/>
                      <c:h val="0.31571755407810281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0-4660-4C05-A67C-52C99C784FA0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r>
                      <a:rPr lang="en-US" sz="1400" dirty="0"/>
                      <a:t>19%</a:t>
                    </a:r>
                    <a:endParaRPr lang="en-US" dirty="0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4660-4C05-A67C-52C99C784FA0}"/>
                </c:ext>
              </c:extLst>
            </c:dLbl>
            <c:dLbl>
              <c:idx val="2"/>
              <c:layout>
                <c:manualLayout>
                  <c:x val="4.3850756348709795E-2"/>
                  <c:y val="0.12095430256853182"/>
                </c:manualLayout>
              </c:layout>
              <c:tx>
                <c:rich>
                  <a:bodyPr/>
                  <a:lstStyle/>
                  <a:p>
                    <a:r>
                      <a:rPr lang="en-US" sz="1400" dirty="0"/>
                      <a:t>6%</a:t>
                    </a:r>
                    <a:endParaRPr lang="en-US" dirty="0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4660-4C05-A67C-52C99C784FA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lang="ja-JP" sz="1400"/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extLst>
              <c:ext xmlns:c15="http://schemas.microsoft.com/office/drawing/2012/chart" uri="{CE6537A1-D6FC-4f65-9D91-7224C49458BB}"/>
            </c:extLst>
          </c:dLbls>
          <c:cat>
            <c:strRef>
              <c:f>'[backup data.xlsx]Sheet2'!$A$1:$A$3</c:f>
              <c:strCache>
                <c:ptCount val="3"/>
                <c:pt idx="0">
                  <c:v>WIDTH U/S</c:v>
                </c:pt>
                <c:pt idx="1">
                  <c:v>CHIP WELDING</c:v>
                </c:pt>
                <c:pt idx="2">
                  <c:v>GROOVE DIA O/S</c:v>
                </c:pt>
              </c:strCache>
            </c:strRef>
          </c:cat>
          <c:val>
            <c:numRef>
              <c:f>'[backup data.xlsx]Sheet2'!$C$1:$C$3</c:f>
              <c:numCache>
                <c:formatCode>0%</c:formatCode>
                <c:ptCount val="3"/>
                <c:pt idx="0">
                  <c:v>0.75</c:v>
                </c:pt>
                <c:pt idx="1">
                  <c:v>0.19</c:v>
                </c:pt>
                <c:pt idx="2">
                  <c:v>0.06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50F-4F93-8AF9-133918D641E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ln>
          <a:noFill/>
        </a:ln>
      </c:spPr>
    </c:plotArea>
    <c:legend>
      <c:legendPos val="r"/>
      <c:layout>
        <c:manualLayout>
          <c:xMode val="edge"/>
          <c:yMode val="edge"/>
          <c:x val="0.65734208739801825"/>
          <c:y val="0.11508969097045489"/>
          <c:w val="0.3426578333401552"/>
          <c:h val="0.53565284860821916"/>
        </c:manualLayout>
      </c:layout>
      <c:overlay val="0"/>
      <c:txPr>
        <a:bodyPr/>
        <a:lstStyle/>
        <a:p>
          <a:pPr>
            <a:defRPr lang="ja-JP" sz="1050" b="1"/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</c:spPr>
  <c:externalData r:id="rId2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>
        <c:manualLayout>
          <c:layoutTarget val="inner"/>
          <c:xMode val="edge"/>
          <c:yMode val="edge"/>
          <c:x val="1.3425067395679086E-2"/>
          <c:y val="0.18679154226985695"/>
          <c:w val="0.75148131689071573"/>
          <c:h val="0.81118156298462907"/>
        </c:manualLayout>
      </c:layout>
      <c:pieChart>
        <c:varyColors val="1"/>
        <c:ser>
          <c:idx val="0"/>
          <c:order val="0"/>
          <c:explosion val="30"/>
          <c:dPt>
            <c:idx val="0"/>
            <c:bubble3D val="0"/>
            <c:explosion val="0"/>
            <c:spPr>
              <a:solidFill>
                <a:srgbClr val="F79646">
                  <a:lumMod val="60000"/>
                  <a:lumOff val="40000"/>
                </a:srgbClr>
              </a:solidFill>
            </c:spPr>
            <c:extLst>
              <c:ext xmlns:c16="http://schemas.microsoft.com/office/drawing/2014/chart" uri="{C3380CC4-5D6E-409C-BE32-E72D297353CC}">
                <c16:uniqueId val="{00000001-A401-4605-8347-8D425DDD519F}"/>
              </c:ext>
            </c:extLst>
          </c:dPt>
          <c:dPt>
            <c:idx val="1"/>
            <c:bubble3D val="0"/>
            <c:explosion val="0"/>
            <c:spPr>
              <a:solidFill>
                <a:srgbClr val="FF0066"/>
              </a:solidFill>
            </c:spPr>
            <c:extLst>
              <c:ext xmlns:c16="http://schemas.microsoft.com/office/drawing/2014/chart" uri="{C3380CC4-5D6E-409C-BE32-E72D297353CC}">
                <c16:uniqueId val="{00000003-A401-4605-8347-8D425DDD519F}"/>
              </c:ext>
            </c:extLst>
          </c:dPt>
          <c:dLbls>
            <c:dLbl>
              <c:idx val="0"/>
              <c:layout>
                <c:manualLayout>
                  <c:x val="-0.27758074192201088"/>
                  <c:y val="-0.13411061203230379"/>
                </c:manualLayout>
              </c:layout>
              <c:tx>
                <c:rich>
                  <a:bodyPr/>
                  <a:lstStyle/>
                  <a:p>
                    <a:pPr>
                      <a:defRPr lang="ja-JP" sz="3200">
                        <a:solidFill>
                          <a:schemeClr val="tx1"/>
                        </a:solidFill>
                      </a:defRPr>
                    </a:pPr>
                    <a:r>
                      <a:rPr lang="en-US" sz="3200" dirty="0">
                        <a:solidFill>
                          <a:schemeClr val="tx1"/>
                        </a:solidFill>
                      </a:rPr>
                      <a:t>68 %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7075217374795912"/>
                      <c:h val="0.17890420282228617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A401-4605-8347-8D425DDD519F}"/>
                </c:ext>
              </c:extLst>
            </c:dLbl>
            <c:dLbl>
              <c:idx val="1"/>
              <c:layout>
                <c:manualLayout>
                  <c:x val="0.20669658655123971"/>
                  <c:y val="0.18636297736157051"/>
                </c:manualLayout>
              </c:layout>
              <c:tx>
                <c:rich>
                  <a:bodyPr/>
                  <a:lstStyle/>
                  <a:p>
                    <a:pPr>
                      <a:defRPr lang="ja-JP" sz="3200">
                        <a:solidFill>
                          <a:schemeClr val="bg1"/>
                        </a:solidFill>
                      </a:defRPr>
                    </a:pPr>
                    <a:r>
                      <a:rPr lang="en-US" sz="3200" dirty="0">
                        <a:solidFill>
                          <a:schemeClr val="bg1"/>
                        </a:solidFill>
                      </a:rPr>
                      <a:t>32 %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2931191859361347"/>
                      <c:h val="0.22201575185789768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A401-4605-8347-8D425DDD519F}"/>
                </c:ext>
              </c:extLst>
            </c:dLbl>
            <c:dLbl>
              <c:idx val="2"/>
              <c:layout>
                <c:manualLayout>
                  <c:x val="-1.5438099470429212E-3"/>
                  <c:y val="4.9251629782047321E-2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0%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06DF-4335-8BB0-64E35DC4F04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lang="ja-JP" sz="1400"/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extLst>
              <c:ext xmlns:c15="http://schemas.microsoft.com/office/drawing/2012/chart" uri="{CE6537A1-D6FC-4f65-9D91-7224C49458BB}"/>
            </c:extLst>
          </c:dLbls>
          <c:cat>
            <c:strRef>
              <c:f>'[backup data.xlsx]Sheet1'!$A$1:$A$3</c:f>
              <c:strCache>
                <c:ptCount val="3"/>
                <c:pt idx="0">
                  <c:v>CHIP WELDING</c:v>
                </c:pt>
                <c:pt idx="1">
                  <c:v>WIDTH U/S</c:v>
                </c:pt>
                <c:pt idx="2">
                  <c:v>GROOVE DIAMETER O/S</c:v>
                </c:pt>
              </c:strCache>
            </c:strRef>
          </c:cat>
          <c:val>
            <c:numRef>
              <c:f>'[backup data.xlsx]Sheet1'!$B$1:$B$3</c:f>
              <c:numCache>
                <c:formatCode>General</c:formatCode>
                <c:ptCount val="3"/>
                <c:pt idx="0">
                  <c:v>68</c:v>
                </c:pt>
                <c:pt idx="1">
                  <c:v>32</c:v>
                </c:pt>
                <c:pt idx="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2CF-4228-9924-3D506DB9766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legend>
      <c:legendPos val="r"/>
      <c:layout>
        <c:manualLayout>
          <c:xMode val="edge"/>
          <c:yMode val="edge"/>
          <c:x val="0.68267365303565331"/>
          <c:y val="0.2631542914214528"/>
          <c:w val="0.31141910158130576"/>
          <c:h val="0.50102703484066236"/>
        </c:manualLayout>
      </c:layout>
      <c:overlay val="0"/>
      <c:txPr>
        <a:bodyPr/>
        <a:lstStyle/>
        <a:p>
          <a:pPr>
            <a:defRPr lang="ja-JP" sz="1100" b="1"/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</c:spPr>
  <c:externalData r:id="rId2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 lang="ja-JP"/>
            </a:pPr>
            <a:r>
              <a:rPr lang="en-IN" dirty="0"/>
              <a:t>FORK TIGHT</a:t>
            </a:r>
          </a:p>
        </c:rich>
      </c:tx>
      <c:overlay val="0"/>
    </c:title>
    <c:autoTitleDeleted val="0"/>
    <c:plotArea>
      <c:layout>
        <c:manualLayout>
          <c:layoutTarget val="inner"/>
          <c:xMode val="edge"/>
          <c:yMode val="edge"/>
          <c:x val="0.13871864203094486"/>
          <c:y val="0.11554420329096567"/>
          <c:w val="0.82743389204669349"/>
          <c:h val="0.66582818446115655"/>
        </c:manualLayout>
      </c:layout>
      <c:barChart>
        <c:barDir val="col"/>
        <c:grouping val="clustered"/>
        <c:varyColors val="0"/>
        <c:ser>
          <c:idx val="0"/>
          <c:order val="0"/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lang="ja-JP" sz="1200"/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'[FORK TIGHT DATA.xlsx]M-3'!$A$61:$A$67</c:f>
              <c:strCache>
                <c:ptCount val="7"/>
                <c:pt idx="0">
                  <c:v>Oct-17  1W</c:v>
                </c:pt>
                <c:pt idx="1">
                  <c:v>Oct-17 2W</c:v>
                </c:pt>
                <c:pt idx="2">
                  <c:v>Oct-17 3W</c:v>
                </c:pt>
                <c:pt idx="3">
                  <c:v>Oct-17 4W</c:v>
                </c:pt>
                <c:pt idx="4">
                  <c:v>Nov-17 1W</c:v>
                </c:pt>
                <c:pt idx="5">
                  <c:v>Nov-17 2W</c:v>
                </c:pt>
                <c:pt idx="6">
                  <c:v>Nov-17 3W</c:v>
                </c:pt>
              </c:strCache>
            </c:strRef>
          </c:cat>
          <c:val>
            <c:numRef>
              <c:f>'[FORK TIGHT DATA.xlsx]M-3'!$B$61:$B$67</c:f>
              <c:numCache>
                <c:formatCode>General</c:formatCode>
                <c:ptCount val="7"/>
                <c:pt idx="0">
                  <c:v>197</c:v>
                </c:pt>
                <c:pt idx="1">
                  <c:v>188</c:v>
                </c:pt>
                <c:pt idx="2">
                  <c:v>154</c:v>
                </c:pt>
                <c:pt idx="3">
                  <c:v>85</c:v>
                </c:pt>
                <c:pt idx="4">
                  <c:v>27</c:v>
                </c:pt>
                <c:pt idx="5">
                  <c:v>32</c:v>
                </c:pt>
                <c:pt idx="6">
                  <c:v>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470-4892-9083-E38822F08AD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15092480"/>
        <c:axId val="115118848"/>
      </c:barChart>
      <c:catAx>
        <c:axId val="115092480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lang="ja-JP"/>
            </a:pPr>
            <a:endParaRPr lang="en-US"/>
          </a:p>
        </c:txPr>
        <c:crossAx val="115118848"/>
        <c:crosses val="autoZero"/>
        <c:auto val="1"/>
        <c:lblAlgn val="ctr"/>
        <c:lblOffset val="100"/>
        <c:noMultiLvlLbl val="0"/>
      </c:catAx>
      <c:valAx>
        <c:axId val="115118848"/>
        <c:scaling>
          <c:orientation val="minMax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 lang="ja-JP" sz="1200"/>
                </a:pPr>
                <a:r>
                  <a:rPr lang="en-US" sz="1200"/>
                  <a:t>QTY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lang="ja-JP" sz="1100"/>
            </a:pPr>
            <a:endParaRPr lang="en-US"/>
          </a:p>
        </c:txPr>
        <c:crossAx val="115092480"/>
        <c:crosses val="autoZero"/>
        <c:crossBetween val="between"/>
      </c:valAx>
    </c:plotArea>
    <c:plotVisOnly val="1"/>
    <c:dispBlanksAs val="gap"/>
    <c:showDLblsOverMax val="0"/>
  </c:chart>
  <c:spPr>
    <a:ln>
      <a:solidFill>
        <a:schemeClr val="tx1"/>
      </a:solidFill>
    </a:ln>
  </c:spPr>
  <c:externalData r:id="rId1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IN"/>
              <a:t>FORK TIGHT REWORK</a:t>
            </a:r>
          </a:p>
        </c:rich>
      </c:tx>
      <c:overlay val="0"/>
    </c:title>
    <c:autoTitleDeleted val="0"/>
    <c:plotArea>
      <c:layout/>
      <c:lineChart>
        <c:grouping val="standard"/>
        <c:varyColors val="0"/>
        <c:ser>
          <c:idx val="0"/>
          <c:order val="0"/>
          <c:dLbls>
            <c:spPr>
              <a:noFill/>
              <a:ln>
                <a:noFill/>
              </a:ln>
              <a:effectLst/>
            </c:sp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'[FORK TIGHT DATA.xlsx]M-3 (4)'!$A$3:$A$11</c:f>
              <c:strCache>
                <c:ptCount val="9"/>
                <c:pt idx="0">
                  <c:v>May-17</c:v>
                </c:pt>
                <c:pt idx="1">
                  <c:v>Jun-17</c:v>
                </c:pt>
                <c:pt idx="2">
                  <c:v>Jul-17</c:v>
                </c:pt>
                <c:pt idx="3">
                  <c:v>Aug-17</c:v>
                </c:pt>
                <c:pt idx="4">
                  <c:v>Sep-17</c:v>
                </c:pt>
                <c:pt idx="5">
                  <c:v>Oct-17  1W</c:v>
                </c:pt>
                <c:pt idx="6">
                  <c:v>Oct-17 2W</c:v>
                </c:pt>
                <c:pt idx="7">
                  <c:v>Oct-17 3W</c:v>
                </c:pt>
                <c:pt idx="8">
                  <c:v>Oct-17 4W</c:v>
                </c:pt>
              </c:strCache>
            </c:strRef>
          </c:cat>
          <c:val>
            <c:numRef>
              <c:f>'[FORK TIGHT DATA.xlsx]M-3 (4)'!$B$3:$B$11</c:f>
              <c:numCache>
                <c:formatCode>General</c:formatCode>
                <c:ptCount val="9"/>
                <c:pt idx="0">
                  <c:v>475</c:v>
                </c:pt>
                <c:pt idx="1">
                  <c:v>467</c:v>
                </c:pt>
                <c:pt idx="2">
                  <c:v>576</c:v>
                </c:pt>
                <c:pt idx="3">
                  <c:v>524</c:v>
                </c:pt>
                <c:pt idx="4">
                  <c:v>632</c:v>
                </c:pt>
                <c:pt idx="5">
                  <c:v>197</c:v>
                </c:pt>
                <c:pt idx="6">
                  <c:v>188</c:v>
                </c:pt>
                <c:pt idx="7">
                  <c:v>154</c:v>
                </c:pt>
                <c:pt idx="8">
                  <c:v>85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CAD-4B2F-A55A-626CFD614EC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15280512"/>
        <c:axId val="115282304"/>
      </c:lineChart>
      <c:catAx>
        <c:axId val="115280512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crossAx val="115282304"/>
        <c:crosses val="autoZero"/>
        <c:auto val="1"/>
        <c:lblAlgn val="ctr"/>
        <c:lblOffset val="100"/>
        <c:noMultiLvlLbl val="0"/>
      </c:catAx>
      <c:valAx>
        <c:axId val="115282304"/>
        <c:scaling>
          <c:orientation val="minMax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QTY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crossAx val="115280512"/>
        <c:crosses val="autoZero"/>
        <c:crossBetween val="between"/>
      </c:valAx>
    </c:plotArea>
    <c:plotVisOnly val="1"/>
    <c:dispBlanksAs val="gap"/>
    <c:showDLblsOverMax val="0"/>
  </c:chart>
  <c:spPr>
    <a:ln>
      <a:solidFill>
        <a:schemeClr val="tx1"/>
      </a:solidFill>
    </a:ln>
  </c:sp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9376171728533931"/>
          <c:y val="0.19368748029080582"/>
          <c:w val="0.62670759905011875"/>
          <c:h val="0.54749332320302069"/>
        </c:manualLayout>
      </c:layout>
      <c:barChart>
        <c:barDir val="col"/>
        <c:grouping val="clustered"/>
        <c:varyColors val="0"/>
        <c:ser>
          <c:idx val="0"/>
          <c:order val="0"/>
          <c:tx>
            <c:v>FORK TIGHT PARTS</c:v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rgbClr val="FF0000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'PIE CHART (2)'!$A$19:$A$22</c:f>
              <c:strCache>
                <c:ptCount val="4"/>
                <c:pt idx="0">
                  <c:v>M3 KTE/ K67</c:v>
                </c:pt>
                <c:pt idx="1">
                  <c:v>C4 KTE / K67</c:v>
                </c:pt>
                <c:pt idx="2">
                  <c:v>C3 K55</c:v>
                </c:pt>
                <c:pt idx="3">
                  <c:v>M4 K55</c:v>
                </c:pt>
              </c:strCache>
            </c:strRef>
          </c:cat>
          <c:val>
            <c:numRef>
              <c:f>'PIE CHART (2)'!$B$19:$B$22</c:f>
              <c:numCache>
                <c:formatCode>General</c:formatCode>
                <c:ptCount val="4"/>
                <c:pt idx="0">
                  <c:v>1783</c:v>
                </c:pt>
                <c:pt idx="1">
                  <c:v>345</c:v>
                </c:pt>
                <c:pt idx="2">
                  <c:v>280</c:v>
                </c:pt>
                <c:pt idx="3">
                  <c:v>266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091-4782-A879-1D6253B170F3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axId val="1202319391"/>
        <c:axId val="1280168767"/>
      </c:barChart>
      <c:scatterChart>
        <c:scatterStyle val="lineMarker"/>
        <c:varyColors val="0"/>
        <c:ser>
          <c:idx val="1"/>
          <c:order val="1"/>
          <c:tx>
            <c:v>% CONTRIBUTION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noFill/>
              <a:ln w="9525">
                <a:noFill/>
              </a:ln>
              <a:effectLst/>
            </c:spPr>
          </c:marker>
          <c:dLbls>
            <c:dLbl>
              <c:idx val="0"/>
              <c:layout>
                <c:manualLayout>
                  <c:x val="-6.3293650793650819E-2"/>
                  <c:y val="2.9239766081871343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5091-4782-A879-1D6253B170F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strRef>
              <c:f>'PIE CHART (2)'!$A$19:$A$22</c:f>
              <c:strCache>
                <c:ptCount val="4"/>
                <c:pt idx="0">
                  <c:v>M3 KTE/ K67</c:v>
                </c:pt>
                <c:pt idx="1">
                  <c:v>C4 KTE / K67</c:v>
                </c:pt>
                <c:pt idx="2">
                  <c:v>C3 K55</c:v>
                </c:pt>
                <c:pt idx="3">
                  <c:v>M4 K55</c:v>
                </c:pt>
              </c:strCache>
            </c:strRef>
          </c:xVal>
          <c:yVal>
            <c:numRef>
              <c:f>'PIE CHART (2)'!$C$19:$C$22</c:f>
              <c:numCache>
                <c:formatCode>0%</c:formatCode>
                <c:ptCount val="4"/>
                <c:pt idx="0">
                  <c:v>0.66679132385938666</c:v>
                </c:pt>
                <c:pt idx="1">
                  <c:v>0.12902019446522064</c:v>
                </c:pt>
                <c:pt idx="2">
                  <c:v>0.10471204188481675</c:v>
                </c:pt>
                <c:pt idx="3">
                  <c:v>9.947643979057591E-2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5091-4782-A879-1D6253B170F3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axId val="1334838319"/>
        <c:axId val="1118716895"/>
      </c:scatterChart>
      <c:catAx>
        <c:axId val="120231939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ysClr val="windowText" lastClr="000000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80168767"/>
        <c:crosses val="autoZero"/>
        <c:auto val="1"/>
        <c:lblAlgn val="ctr"/>
        <c:lblOffset val="100"/>
        <c:noMultiLvlLbl val="0"/>
      </c:catAx>
      <c:valAx>
        <c:axId val="1280168767"/>
        <c:scaling>
          <c:orientation val="minMax"/>
          <c:max val="2000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FORK TIGHT</a:t>
                </a:r>
                <a:r>
                  <a:rPr lang="en-US" baseline="0" dirty="0"/>
                  <a:t> REWORK PARTS</a:t>
                </a:r>
                <a:endParaRPr lang="en-US" dirty="0"/>
              </a:p>
            </c:rich>
          </c:tx>
          <c:layout>
            <c:manualLayout>
              <c:xMode val="edge"/>
              <c:yMode val="edge"/>
              <c:x val="0"/>
              <c:y val="0.13520801676106275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solidFill>
              <a:sysClr val="windowText" lastClr="000000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02319391"/>
        <c:crosses val="autoZero"/>
        <c:crossBetween val="between"/>
        <c:majorUnit val="1000"/>
      </c:valAx>
      <c:valAx>
        <c:axId val="1118716895"/>
        <c:scaling>
          <c:orientation val="minMax"/>
          <c:max val="1"/>
        </c:scaling>
        <c:delete val="0"/>
        <c:axPos val="r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PERCENTAGE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%" sourceLinked="1"/>
        <c:majorTickMark val="out"/>
        <c:minorTickMark val="none"/>
        <c:tickLblPos val="nextTo"/>
        <c:spPr>
          <a:noFill/>
          <a:ln>
            <a:solidFill>
              <a:sysClr val="windowText" lastClr="000000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34838319"/>
        <c:crosses val="max"/>
        <c:crossBetween val="midCat"/>
        <c:majorUnit val="0.2"/>
      </c:valAx>
      <c:valAx>
        <c:axId val="1334838319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118716895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1.5769457389254914E-2"/>
          <c:y val="3.3471842935688494E-2"/>
          <c:w val="0.9510201849768779"/>
          <c:h val="9.860343216558879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ysClr val="windowText" lastClr="000000"/>
      </a:solidFill>
    </a:ln>
    <a:effectLst/>
  </c:spPr>
  <c:txPr>
    <a:bodyPr/>
    <a:lstStyle/>
    <a:p>
      <a:pPr>
        <a:defRPr sz="1600" b="0">
          <a:solidFill>
            <a:schemeClr val="tx1"/>
          </a:solidFill>
        </a:defRPr>
      </a:pPr>
      <a:endParaRPr lang="en-US"/>
    </a:p>
  </c:txPr>
  <c:externalData r:id="rId4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 lang="ja-JP"/>
            </a:pPr>
            <a:r>
              <a:rPr lang="en-US"/>
              <a:t>TOOL LIFE</a:t>
            </a:r>
          </a:p>
        </c:rich>
      </c:tx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92D050"/>
            </a:solidFill>
          </c:spPr>
          <c:invertIfNegative val="0"/>
          <c:dPt>
            <c:idx val="1"/>
            <c:invertIfNegative val="0"/>
            <c:bubble3D val="0"/>
            <c:spPr>
              <a:solidFill>
                <a:srgbClr val="FF0000"/>
              </a:solidFill>
            </c:spPr>
            <c:extLst>
              <c:ext xmlns:c16="http://schemas.microsoft.com/office/drawing/2014/chart" uri="{C3380CC4-5D6E-409C-BE32-E72D297353CC}">
                <c16:uniqueId val="{00000001-92ED-4D8F-BDB2-34EC17740A69}"/>
              </c:ext>
            </c:extLst>
          </c:dPt>
          <c:dLbls>
            <c:dLbl>
              <c:idx val="1"/>
              <c:tx>
                <c:rich>
                  <a:bodyPr/>
                  <a:lstStyle/>
                  <a:p>
                    <a:r>
                      <a:rPr lang="en-US"/>
                      <a:t>20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92ED-4D8F-BDB2-34EC17740A6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lang="ja-JP" sz="1400" b="0"/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Sheet1!$E$8:$E$9</c:f>
              <c:strCache>
                <c:ptCount val="2"/>
                <c:pt idx="0">
                  <c:v>TARGET</c:v>
                </c:pt>
                <c:pt idx="1">
                  <c:v>ACTUAL</c:v>
                </c:pt>
              </c:strCache>
            </c:strRef>
          </c:cat>
          <c:val>
            <c:numRef>
              <c:f>Sheet1!$F$8:$F$9</c:f>
              <c:numCache>
                <c:formatCode>General</c:formatCode>
                <c:ptCount val="2"/>
                <c:pt idx="0">
                  <c:v>500</c:v>
                </c:pt>
                <c:pt idx="1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2ED-4D8F-BDB2-34EC17740A6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15376896"/>
        <c:axId val="115378432"/>
      </c:barChart>
      <c:catAx>
        <c:axId val="11537689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lang="ja-JP" sz="1200" b="1"/>
            </a:pPr>
            <a:endParaRPr lang="en-US"/>
          </a:p>
        </c:txPr>
        <c:crossAx val="115378432"/>
        <c:crosses val="autoZero"/>
        <c:auto val="1"/>
        <c:lblAlgn val="ctr"/>
        <c:lblOffset val="100"/>
        <c:noMultiLvlLbl val="0"/>
      </c:catAx>
      <c:valAx>
        <c:axId val="115378432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lang="ja-JP" sz="1100" b="1"/>
            </a:pPr>
            <a:endParaRPr lang="en-US"/>
          </a:p>
        </c:txPr>
        <c:crossAx val="115376896"/>
        <c:crosses val="autoZero"/>
        <c:crossBetween val="between"/>
      </c:valAx>
      <c:spPr>
        <a:noFill/>
        <a:ln w="25400">
          <a:noFill/>
        </a:ln>
      </c:spPr>
    </c:plotArea>
    <c:plotVisOnly val="1"/>
    <c:dispBlanksAs val="gap"/>
    <c:showDLblsOverMax val="0"/>
  </c:chart>
  <c:spPr>
    <a:ln>
      <a:solidFill>
        <a:sysClr val="windowText" lastClr="000000"/>
      </a:solidFill>
    </a:ln>
  </c:spPr>
  <c:externalData r:id="rId1">
    <c:autoUpdate val="0"/>
  </c:externalData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 lang="ja-JP" sz="1200"/>
            </a:pPr>
            <a:r>
              <a:rPr lang="en-US" sz="1200"/>
              <a:t>TOOL LIFE</a:t>
            </a:r>
          </a:p>
        </c:rich>
      </c:tx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92D050"/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lang="ja-JP" sz="1400" b="1"/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Sheet1!$E$5:$E$6</c:f>
              <c:strCache>
                <c:ptCount val="2"/>
                <c:pt idx="0">
                  <c:v>TARGET</c:v>
                </c:pt>
                <c:pt idx="1">
                  <c:v>ACTUAL</c:v>
                </c:pt>
              </c:strCache>
            </c:strRef>
          </c:cat>
          <c:val>
            <c:numRef>
              <c:f>Sheet1!$F$5:$F$6</c:f>
              <c:numCache>
                <c:formatCode>General</c:formatCode>
                <c:ptCount val="2"/>
                <c:pt idx="0">
                  <c:v>500</c:v>
                </c:pt>
                <c:pt idx="1">
                  <c:v>700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470-41FF-A0F1-4BED97D844D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15929088"/>
        <c:axId val="115930624"/>
      </c:barChart>
      <c:catAx>
        <c:axId val="115929088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lang="ja-JP" sz="1100" b="1"/>
            </a:pPr>
            <a:endParaRPr lang="en-US"/>
          </a:p>
        </c:txPr>
        <c:crossAx val="115930624"/>
        <c:crosses val="autoZero"/>
        <c:auto val="1"/>
        <c:lblAlgn val="ctr"/>
        <c:lblOffset val="100"/>
        <c:noMultiLvlLbl val="0"/>
      </c:catAx>
      <c:valAx>
        <c:axId val="115930624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lang="ja-JP" sz="1050" b="1"/>
            </a:pPr>
            <a:endParaRPr lang="en-US"/>
          </a:p>
        </c:txPr>
        <c:crossAx val="115929088"/>
        <c:crosses val="autoZero"/>
        <c:crossBetween val="between"/>
      </c:valAx>
      <c:spPr>
        <a:noFill/>
        <a:ln w="25400">
          <a:noFill/>
        </a:ln>
      </c:spPr>
    </c:plotArea>
    <c:plotVisOnly val="1"/>
    <c:dispBlanksAs val="gap"/>
    <c:showDLblsOverMax val="0"/>
  </c:chart>
  <c:spPr>
    <a:ln>
      <a:solidFill>
        <a:schemeClr val="tx1"/>
      </a:solidFill>
    </a:ln>
  </c:spPr>
  <c:externalData r:id="rId1">
    <c:autoUpdate val="0"/>
  </c:externalData>
</c:chartSpace>
</file>

<file path=ppt/charts/chart2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IN"/>
              <a:t>FORK TIGHT REWORK</a:t>
            </a:r>
          </a:p>
        </c:rich>
      </c:tx>
      <c:overlay val="0"/>
    </c:title>
    <c:autoTitleDeleted val="0"/>
    <c:plotArea>
      <c:layout/>
      <c:lineChart>
        <c:grouping val="standard"/>
        <c:varyColors val="0"/>
        <c:ser>
          <c:idx val="0"/>
          <c:order val="0"/>
          <c:dLbls>
            <c:spPr>
              <a:noFill/>
              <a:ln>
                <a:noFill/>
              </a:ln>
              <a:effectLst/>
            </c:sp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'[FORK TIGHT DATA.xlsx]M-3 (4)'!$A$7:$A$23</c:f>
              <c:strCache>
                <c:ptCount val="17"/>
                <c:pt idx="0">
                  <c:v>Sep-17</c:v>
                </c:pt>
                <c:pt idx="1">
                  <c:v>Oct-17  1W</c:v>
                </c:pt>
                <c:pt idx="2">
                  <c:v>Oct-17 2W</c:v>
                </c:pt>
                <c:pt idx="3">
                  <c:v>Oct-17 3W</c:v>
                </c:pt>
                <c:pt idx="4">
                  <c:v>Oct-17 4W</c:v>
                </c:pt>
                <c:pt idx="5">
                  <c:v>Nov-17 1W</c:v>
                </c:pt>
                <c:pt idx="6">
                  <c:v>Nov-17 2W</c:v>
                </c:pt>
                <c:pt idx="7">
                  <c:v>Nov-17 3W</c:v>
                </c:pt>
                <c:pt idx="8">
                  <c:v>Nov-17 4W</c:v>
                </c:pt>
                <c:pt idx="9">
                  <c:v>Dec-17 1W</c:v>
                </c:pt>
                <c:pt idx="10">
                  <c:v>Dec-17 2W</c:v>
                </c:pt>
                <c:pt idx="11">
                  <c:v>Dec-17 3W</c:v>
                </c:pt>
                <c:pt idx="12">
                  <c:v>Dec-17 4W</c:v>
                </c:pt>
                <c:pt idx="13">
                  <c:v>Jan-18 1W</c:v>
                </c:pt>
                <c:pt idx="14">
                  <c:v>Jan-18 2W</c:v>
                </c:pt>
                <c:pt idx="15">
                  <c:v>Jan-18 3W</c:v>
                </c:pt>
                <c:pt idx="16">
                  <c:v>Jan-18 4W</c:v>
                </c:pt>
              </c:strCache>
            </c:strRef>
          </c:cat>
          <c:val>
            <c:numRef>
              <c:f>'[FORK TIGHT DATA.xlsx]M-3 (4)'!$B$7:$B$23</c:f>
              <c:numCache>
                <c:formatCode>General</c:formatCode>
                <c:ptCount val="17"/>
                <c:pt idx="0">
                  <c:v>632</c:v>
                </c:pt>
                <c:pt idx="1">
                  <c:v>197</c:v>
                </c:pt>
                <c:pt idx="2">
                  <c:v>188</c:v>
                </c:pt>
                <c:pt idx="3">
                  <c:v>154</c:v>
                </c:pt>
                <c:pt idx="4">
                  <c:v>85</c:v>
                </c:pt>
                <c:pt idx="5">
                  <c:v>27</c:v>
                </c:pt>
                <c:pt idx="6">
                  <c:v>32</c:v>
                </c:pt>
                <c:pt idx="7">
                  <c:v>28</c:v>
                </c:pt>
                <c:pt idx="8">
                  <c:v>10</c:v>
                </c:pt>
                <c:pt idx="9">
                  <c:v>13</c:v>
                </c:pt>
                <c:pt idx="10">
                  <c:v>11</c:v>
                </c:pt>
                <c:pt idx="11">
                  <c:v>19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CAD-4B2F-A55A-626CFD614EC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15885184"/>
        <c:axId val="115886720"/>
      </c:lineChart>
      <c:catAx>
        <c:axId val="11588518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800" b="1"/>
            </a:pPr>
            <a:endParaRPr lang="en-US"/>
          </a:p>
        </c:txPr>
        <c:crossAx val="115886720"/>
        <c:crosses val="autoZero"/>
        <c:auto val="1"/>
        <c:lblAlgn val="ctr"/>
        <c:lblOffset val="100"/>
        <c:noMultiLvlLbl val="0"/>
      </c:catAx>
      <c:valAx>
        <c:axId val="115886720"/>
        <c:scaling>
          <c:orientation val="minMax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QTY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crossAx val="115885184"/>
        <c:crosses val="autoZero"/>
        <c:crossBetween val="between"/>
      </c:valAx>
    </c:plotArea>
    <c:plotVisOnly val="1"/>
    <c:dispBlanksAs val="gap"/>
    <c:showDLblsOverMax val="0"/>
  </c:chart>
  <c:spPr>
    <a:ln>
      <a:solidFill>
        <a:schemeClr val="tx1"/>
      </a:solidFill>
    </a:ln>
  </c:spPr>
  <c:externalData r:id="rId1">
    <c:autoUpdate val="0"/>
  </c:externalData>
</c:chartSpace>
</file>

<file path=ppt/charts/chart2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 sz="2800"/>
            </a:pPr>
            <a:r>
              <a:rPr lang="en-IN" sz="2800"/>
              <a:t>FORK TIGHT REWORK</a:t>
            </a:r>
          </a:p>
        </c:rich>
      </c:tx>
      <c:layout>
        <c:manualLayout>
          <c:xMode val="edge"/>
          <c:yMode val="edge"/>
          <c:x val="0.32184183690520385"/>
          <c:y val="7.464792043824795E-3"/>
        </c:manualLayout>
      </c:layout>
      <c:overlay val="0"/>
    </c:title>
    <c:autoTitleDeleted val="0"/>
    <c:plotArea>
      <c:layout/>
      <c:lineChart>
        <c:grouping val="standard"/>
        <c:varyColors val="0"/>
        <c:ser>
          <c:idx val="0"/>
          <c:order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400"/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'[FORK TIGHT DATA.xlsx]M-3'!$A$56:$A$76</c:f>
              <c:strCache>
                <c:ptCount val="21"/>
                <c:pt idx="0">
                  <c:v>May-17</c:v>
                </c:pt>
                <c:pt idx="1">
                  <c:v>Jun-17</c:v>
                </c:pt>
                <c:pt idx="2">
                  <c:v>Jul-17</c:v>
                </c:pt>
                <c:pt idx="3">
                  <c:v>Aug-17</c:v>
                </c:pt>
                <c:pt idx="4">
                  <c:v>Sep-17</c:v>
                </c:pt>
                <c:pt idx="5">
                  <c:v>Oct-17  1W</c:v>
                </c:pt>
                <c:pt idx="6">
                  <c:v>Oct-17 2W</c:v>
                </c:pt>
                <c:pt idx="7">
                  <c:v>Oct-17 3W</c:v>
                </c:pt>
                <c:pt idx="8">
                  <c:v>Oct-17 4W</c:v>
                </c:pt>
                <c:pt idx="9">
                  <c:v>Nov-17 1W</c:v>
                </c:pt>
                <c:pt idx="10">
                  <c:v>Nov-17 2W</c:v>
                </c:pt>
                <c:pt idx="11">
                  <c:v>Nov-17 3W</c:v>
                </c:pt>
                <c:pt idx="12">
                  <c:v>Nov-17 4W</c:v>
                </c:pt>
                <c:pt idx="13">
                  <c:v>Dec-17 1W</c:v>
                </c:pt>
                <c:pt idx="14">
                  <c:v>Dec-17 2W</c:v>
                </c:pt>
                <c:pt idx="15">
                  <c:v>Dec-17 3W</c:v>
                </c:pt>
                <c:pt idx="16">
                  <c:v>Dec-17 4W</c:v>
                </c:pt>
                <c:pt idx="17">
                  <c:v>Jan-18 1W</c:v>
                </c:pt>
                <c:pt idx="18">
                  <c:v>Jan-18 2W</c:v>
                </c:pt>
                <c:pt idx="19">
                  <c:v>Jan-18 3W</c:v>
                </c:pt>
                <c:pt idx="20">
                  <c:v>Jan-18 4W</c:v>
                </c:pt>
              </c:strCache>
            </c:strRef>
          </c:cat>
          <c:val>
            <c:numRef>
              <c:f>'[FORK TIGHT DATA.xlsx]M-3'!$B$56:$B$76</c:f>
              <c:numCache>
                <c:formatCode>General</c:formatCode>
                <c:ptCount val="21"/>
                <c:pt idx="0">
                  <c:v>475</c:v>
                </c:pt>
                <c:pt idx="1">
                  <c:v>467</c:v>
                </c:pt>
                <c:pt idx="2">
                  <c:v>576</c:v>
                </c:pt>
                <c:pt idx="3">
                  <c:v>524</c:v>
                </c:pt>
                <c:pt idx="4">
                  <c:v>632</c:v>
                </c:pt>
                <c:pt idx="5">
                  <c:v>197</c:v>
                </c:pt>
                <c:pt idx="6">
                  <c:v>188</c:v>
                </c:pt>
                <c:pt idx="7">
                  <c:v>154</c:v>
                </c:pt>
                <c:pt idx="8">
                  <c:v>85</c:v>
                </c:pt>
                <c:pt idx="9">
                  <c:v>27</c:v>
                </c:pt>
                <c:pt idx="10">
                  <c:v>32</c:v>
                </c:pt>
                <c:pt idx="11">
                  <c:v>28</c:v>
                </c:pt>
                <c:pt idx="12">
                  <c:v>10</c:v>
                </c:pt>
                <c:pt idx="13">
                  <c:v>13</c:v>
                </c:pt>
                <c:pt idx="14">
                  <c:v>11</c:v>
                </c:pt>
                <c:pt idx="15">
                  <c:v>19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5FF-4890-AF88-4CFEDF8A834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4742912"/>
        <c:axId val="24744704"/>
      </c:lineChart>
      <c:catAx>
        <c:axId val="24742912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200" b="1"/>
            </a:pPr>
            <a:endParaRPr lang="en-US"/>
          </a:p>
        </c:txPr>
        <c:crossAx val="24744704"/>
        <c:crosses val="autoZero"/>
        <c:auto val="1"/>
        <c:lblAlgn val="ctr"/>
        <c:lblOffset val="100"/>
        <c:noMultiLvlLbl val="0"/>
      </c:catAx>
      <c:valAx>
        <c:axId val="24744704"/>
        <c:scaling>
          <c:orientation val="minMax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 sz="1200"/>
                </a:pPr>
                <a:r>
                  <a:rPr lang="en-US" sz="1200"/>
                  <a:t>QTY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200" b="1"/>
            </a:pPr>
            <a:endParaRPr lang="en-US"/>
          </a:p>
        </c:txPr>
        <c:crossAx val="24742912"/>
        <c:crosses val="autoZero"/>
        <c:crossBetween val="between"/>
      </c:valAx>
    </c:plotArea>
    <c:plotVisOnly val="1"/>
    <c:dispBlanksAs val="gap"/>
    <c:showDLblsOverMax val="0"/>
  </c:chart>
  <c:spPr>
    <a:ln>
      <a:solidFill>
        <a:schemeClr val="tx1"/>
      </a:solidFill>
    </a:ln>
  </c:spPr>
  <c:externalData r:id="rId1">
    <c:autoUpdate val="0"/>
  </c:externalData>
</c:chartSpace>
</file>

<file path=ppt/charts/chart2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TOOL LIFE</a:t>
            </a:r>
          </a:p>
        </c:rich>
      </c:tx>
      <c:layout>
        <c:manualLayout>
          <c:xMode val="edge"/>
          <c:yMode val="edge"/>
          <c:x val="0.43089587268081325"/>
          <c:y val="3.2271269434955591E-2"/>
        </c:manualLayout>
      </c:layout>
      <c:overlay val="0"/>
    </c:title>
    <c:autoTitleDeleted val="0"/>
    <c:plotArea>
      <c:layout>
        <c:manualLayout>
          <c:layoutTarget val="inner"/>
          <c:xMode val="edge"/>
          <c:yMode val="edge"/>
          <c:x val="0.13191960152575641"/>
          <c:y val="0.23248496770644084"/>
          <c:w val="0.83868551642410105"/>
          <c:h val="0.61298146238255879"/>
        </c:manualLayout>
      </c:layout>
      <c:barChart>
        <c:barDir val="col"/>
        <c:grouping val="clustered"/>
        <c:varyColors val="0"/>
        <c:ser>
          <c:idx val="0"/>
          <c:order val="0"/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800"/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'[FORK TIGHT DATA.xlsx]M-3'!$C$54:$C$55</c:f>
              <c:strCache>
                <c:ptCount val="2"/>
                <c:pt idx="0">
                  <c:v>BEFORE</c:v>
                </c:pt>
                <c:pt idx="1">
                  <c:v>AFTER</c:v>
                </c:pt>
              </c:strCache>
            </c:strRef>
          </c:cat>
          <c:val>
            <c:numRef>
              <c:f>'[FORK TIGHT DATA.xlsx]M-3'!$D$54:$D$55</c:f>
              <c:numCache>
                <c:formatCode>General</c:formatCode>
                <c:ptCount val="2"/>
                <c:pt idx="0">
                  <c:v>200</c:v>
                </c:pt>
                <c:pt idx="1">
                  <c:v>700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115-4F62-8D04-A298094346D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4834048"/>
        <c:axId val="24835968"/>
      </c:barChart>
      <c:catAx>
        <c:axId val="24834048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sz="1100"/>
                </a:pPr>
                <a:r>
                  <a:rPr lang="en-IN" sz="1100" dirty="0"/>
                  <a:t>MONTH</a:t>
                </a:r>
              </a:p>
            </c:rich>
          </c:tx>
          <c:overlay val="0"/>
        </c:title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200"/>
            </a:pPr>
            <a:endParaRPr lang="en-US"/>
          </a:p>
        </c:txPr>
        <c:crossAx val="24835968"/>
        <c:crosses val="autoZero"/>
        <c:auto val="1"/>
        <c:lblAlgn val="ctr"/>
        <c:lblOffset val="100"/>
        <c:noMultiLvlLbl val="0"/>
      </c:catAx>
      <c:valAx>
        <c:axId val="24835968"/>
        <c:scaling>
          <c:orientation val="minMax"/>
          <c:max val="800"/>
          <c:min val="0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 sz="1200"/>
                </a:pPr>
                <a:r>
                  <a:rPr lang="en-IN" sz="1200" dirty="0"/>
                  <a:t>QTY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200"/>
            </a:pPr>
            <a:endParaRPr lang="en-US"/>
          </a:p>
        </c:txPr>
        <c:crossAx val="24834048"/>
        <c:crosses val="autoZero"/>
        <c:crossBetween val="between"/>
      </c:valAx>
    </c:plotArea>
    <c:plotVisOnly val="1"/>
    <c:dispBlanksAs val="gap"/>
    <c:showDLblsOverMax val="0"/>
  </c:chart>
  <c:spPr>
    <a:ln>
      <a:solidFill>
        <a:sysClr val="windowText" lastClr="000000"/>
      </a:solidFill>
    </a:ln>
  </c:spPr>
  <c:externalData r:id="rId1">
    <c:autoUpdate val="0"/>
  </c:externalData>
</c:chartSpace>
</file>

<file path=ppt/charts/chart2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vert="horz"/>
          <a:lstStyle/>
          <a:p>
            <a:pPr>
              <a:defRPr/>
            </a:pPr>
            <a:r>
              <a:rPr lang="en-IN"/>
              <a:t>ALL PART FORK TIGHT REWORK</a:t>
            </a:r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0.1867326500931093"/>
          <c:y val="0.18199972082873983"/>
          <c:w val="0.77983368366486594"/>
          <c:h val="0.66335257620948107"/>
        </c:manualLayout>
      </c:layout>
      <c:barChart>
        <c:barDir val="col"/>
        <c:grouping val="stack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vert="horz"/>
              <a:lstStyle/>
              <a:p>
                <a:pPr>
                  <a:defRPr sz="1400"/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'[FORK TIGHT DATA.xlsx]M-3 (2)'!$C$53:$D$53</c:f>
              <c:strCache>
                <c:ptCount val="2"/>
                <c:pt idx="0">
                  <c:v>BEFORE</c:v>
                </c:pt>
                <c:pt idx="1">
                  <c:v>AFTER</c:v>
                </c:pt>
              </c:strCache>
            </c:strRef>
          </c:cat>
          <c:val>
            <c:numRef>
              <c:f>'[FORK TIGHT DATA.xlsx]M-3 (2)'!$C$54:$D$54</c:f>
              <c:numCache>
                <c:formatCode>General</c:formatCode>
                <c:ptCount val="2"/>
                <c:pt idx="0">
                  <c:v>2617</c:v>
                </c:pt>
                <c:pt idx="1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EC2-43C0-971B-6A28312F040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4878080"/>
        <c:axId val="24913024"/>
      </c:barChart>
      <c:catAx>
        <c:axId val="24878080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IN"/>
                  <a:t>MONTH</a:t>
                </a:r>
              </a:p>
            </c:rich>
          </c:tx>
          <c:overlay val="0"/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vert="horz"/>
          <a:lstStyle/>
          <a:p>
            <a:pPr>
              <a:defRPr sz="1200"/>
            </a:pPr>
            <a:endParaRPr lang="en-US"/>
          </a:p>
        </c:txPr>
        <c:crossAx val="24913024"/>
        <c:crosses val="autoZero"/>
        <c:auto val="1"/>
        <c:lblAlgn val="ctr"/>
        <c:lblOffset val="100"/>
        <c:noMultiLvlLbl val="0"/>
      </c:catAx>
      <c:valAx>
        <c:axId val="24913024"/>
        <c:scaling>
          <c:orientation val="minMax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 sz="1200"/>
                </a:pPr>
                <a:r>
                  <a:rPr lang="en-IN" sz="1200"/>
                  <a:t>QTY</a:t>
                </a:r>
              </a:p>
            </c:rich>
          </c:tx>
          <c:overlay val="0"/>
        </c:title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vert="horz"/>
          <a:lstStyle/>
          <a:p>
            <a:pPr>
              <a:defRPr sz="1200"/>
            </a:pPr>
            <a:endParaRPr lang="en-US"/>
          </a:p>
        </c:txPr>
        <c:crossAx val="2487808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en-US"/>
    </a:p>
  </c:txPr>
  <c:externalData r:id="rId1">
    <c:autoUpdate val="0"/>
  </c:externalData>
</c:chartSpace>
</file>

<file path=ppt/charts/chart2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dirty="0"/>
              <a:t>FORK TIGHT QTY</a:t>
            </a:r>
          </a:p>
        </c:rich>
      </c:tx>
      <c:overlay val="0"/>
    </c:title>
    <c:autoTitleDeleted val="0"/>
    <c:plotArea>
      <c:layout/>
      <c:lineChart>
        <c:grouping val="standard"/>
        <c:varyColors val="0"/>
        <c:ser>
          <c:idx val="0"/>
          <c:order val="0"/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'[FORK TIGHT DATA.xlsx]M-3 (2)'!$A$56:$A$64</c:f>
              <c:numCache>
                <c:formatCode>mmm\-yy</c:formatCode>
                <c:ptCount val="9"/>
                <c:pt idx="0">
                  <c:v>42856</c:v>
                </c:pt>
                <c:pt idx="1">
                  <c:v>42887</c:v>
                </c:pt>
                <c:pt idx="2">
                  <c:v>42917</c:v>
                </c:pt>
                <c:pt idx="3">
                  <c:v>42948</c:v>
                </c:pt>
                <c:pt idx="4">
                  <c:v>42979</c:v>
                </c:pt>
                <c:pt idx="5">
                  <c:v>43009</c:v>
                </c:pt>
                <c:pt idx="6">
                  <c:v>43040</c:v>
                </c:pt>
                <c:pt idx="7">
                  <c:v>43070</c:v>
                </c:pt>
                <c:pt idx="8">
                  <c:v>43101</c:v>
                </c:pt>
              </c:numCache>
            </c:numRef>
          </c:cat>
          <c:val>
            <c:numRef>
              <c:f>'[FORK TIGHT DATA.xlsx]M-3 (2)'!$B$56:$B$64</c:f>
              <c:numCache>
                <c:formatCode>General</c:formatCode>
                <c:ptCount val="9"/>
                <c:pt idx="0">
                  <c:v>475</c:v>
                </c:pt>
                <c:pt idx="1">
                  <c:v>467</c:v>
                </c:pt>
                <c:pt idx="2">
                  <c:v>576</c:v>
                </c:pt>
                <c:pt idx="3">
                  <c:v>524</c:v>
                </c:pt>
                <c:pt idx="4">
                  <c:v>632</c:v>
                </c:pt>
                <c:pt idx="5">
                  <c:v>624</c:v>
                </c:pt>
                <c:pt idx="6">
                  <c:v>97</c:v>
                </c:pt>
                <c:pt idx="7">
                  <c:v>43</c:v>
                </c:pt>
                <c:pt idx="8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A83-41B5-B7B1-63E85F5AC02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7057536"/>
        <c:axId val="47071616"/>
      </c:lineChart>
      <c:dateAx>
        <c:axId val="47057536"/>
        <c:scaling>
          <c:orientation val="minMax"/>
        </c:scaling>
        <c:delete val="0"/>
        <c:axPos val="b"/>
        <c:numFmt formatCode="[$-409]mmm/yy;@" sourceLinked="0"/>
        <c:majorTickMark val="out"/>
        <c:minorTickMark val="none"/>
        <c:tickLblPos val="nextTo"/>
        <c:txPr>
          <a:bodyPr/>
          <a:lstStyle/>
          <a:p>
            <a:pPr>
              <a:defRPr sz="1200"/>
            </a:pPr>
            <a:endParaRPr lang="en-US"/>
          </a:p>
        </c:txPr>
        <c:crossAx val="47071616"/>
        <c:crosses val="autoZero"/>
        <c:auto val="1"/>
        <c:lblOffset val="100"/>
        <c:baseTimeUnit val="months"/>
      </c:dateAx>
      <c:valAx>
        <c:axId val="47071616"/>
        <c:scaling>
          <c:orientation val="minMax"/>
        </c:scaling>
        <c:delete val="0"/>
        <c:axPos val="l"/>
        <c:title>
          <c:tx>
            <c:rich>
              <a:bodyPr/>
              <a:lstStyle/>
              <a:p>
                <a:pPr>
                  <a:defRPr sz="1200"/>
                </a:pPr>
                <a:r>
                  <a:rPr lang="en-US" sz="1200"/>
                  <a:t>QUANTITY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200"/>
            </a:pPr>
            <a:endParaRPr lang="en-US"/>
          </a:p>
        </c:txPr>
        <c:crossAx val="47057536"/>
        <c:crosses val="autoZero"/>
        <c:crossBetween val="between"/>
      </c:valAx>
    </c:plotArea>
    <c:plotVisOnly val="1"/>
    <c:dispBlanksAs val="gap"/>
    <c:showDLblsOverMax val="0"/>
  </c:chart>
  <c:spPr>
    <a:ln>
      <a:solidFill>
        <a:schemeClr val="tx1"/>
      </a:solidFill>
    </a:ln>
  </c:spPr>
  <c:txPr>
    <a:bodyPr/>
    <a:lstStyle/>
    <a:p>
      <a:pPr>
        <a:defRPr b="1">
          <a:solidFill>
            <a:schemeClr val="tx1"/>
          </a:solidFill>
        </a:defRPr>
      </a:pPr>
      <a:endParaRPr lang="en-US"/>
    </a:p>
  </c:txPr>
  <c:externalData r:id="rId1">
    <c:autoUpdate val="0"/>
  </c:externalData>
</c:chartSpace>
</file>

<file path=ppt/charts/chart2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FORK TIGHT REWORK TIME</a:t>
            </a:r>
          </a:p>
        </c:rich>
      </c:tx>
      <c:overlay val="0"/>
    </c:title>
    <c:autoTitleDeleted val="0"/>
    <c:plotArea>
      <c:layout/>
      <c:lineChart>
        <c:grouping val="standard"/>
        <c:varyColors val="0"/>
        <c:ser>
          <c:idx val="1"/>
          <c:order val="0"/>
          <c:marker>
            <c:symbol val="none"/>
          </c:marker>
          <c:dLbls>
            <c:numFmt formatCode="#,##0" sourceLinked="0"/>
            <c:spPr>
              <a:noFill/>
              <a:ln>
                <a:noFill/>
              </a:ln>
              <a:effectLst/>
            </c:sp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'[FORK TIGHT DATA.xlsx]M-3 (2)'!$A$36:$A$44</c:f>
              <c:numCache>
                <c:formatCode>mmm\-yy</c:formatCode>
                <c:ptCount val="9"/>
                <c:pt idx="0">
                  <c:v>42856</c:v>
                </c:pt>
                <c:pt idx="1">
                  <c:v>42887</c:v>
                </c:pt>
                <c:pt idx="2">
                  <c:v>42917</c:v>
                </c:pt>
                <c:pt idx="3">
                  <c:v>42948</c:v>
                </c:pt>
                <c:pt idx="4">
                  <c:v>42979</c:v>
                </c:pt>
                <c:pt idx="5">
                  <c:v>43009</c:v>
                </c:pt>
                <c:pt idx="6">
                  <c:v>43040</c:v>
                </c:pt>
                <c:pt idx="7">
                  <c:v>43070</c:v>
                </c:pt>
                <c:pt idx="8">
                  <c:v>43101</c:v>
                </c:pt>
              </c:numCache>
            </c:numRef>
          </c:cat>
          <c:val>
            <c:numRef>
              <c:f>'[FORK TIGHT DATA.xlsx]M-3 (2)'!$D$36:$D$44</c:f>
              <c:numCache>
                <c:formatCode>0.000</c:formatCode>
                <c:ptCount val="9"/>
                <c:pt idx="0">
                  <c:v>237.5</c:v>
                </c:pt>
                <c:pt idx="1">
                  <c:v>233.5</c:v>
                </c:pt>
                <c:pt idx="2">
                  <c:v>288</c:v>
                </c:pt>
                <c:pt idx="3">
                  <c:v>262</c:v>
                </c:pt>
                <c:pt idx="4">
                  <c:v>316</c:v>
                </c:pt>
                <c:pt idx="5">
                  <c:v>312</c:v>
                </c:pt>
                <c:pt idx="6">
                  <c:v>48.5</c:v>
                </c:pt>
                <c:pt idx="7">
                  <c:v>21.5</c:v>
                </c:pt>
                <c:pt idx="8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EC8-4B5F-80A6-C03E1C00CF6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7092480"/>
        <c:axId val="47094016"/>
      </c:lineChart>
      <c:dateAx>
        <c:axId val="47092480"/>
        <c:scaling>
          <c:orientation val="minMax"/>
        </c:scaling>
        <c:delete val="0"/>
        <c:axPos val="b"/>
        <c:numFmt formatCode="mmm\-yy" sourceLinked="1"/>
        <c:majorTickMark val="out"/>
        <c:minorTickMark val="none"/>
        <c:tickLblPos val="nextTo"/>
        <c:txPr>
          <a:bodyPr/>
          <a:lstStyle/>
          <a:p>
            <a:pPr>
              <a:defRPr sz="1200"/>
            </a:pPr>
            <a:endParaRPr lang="en-US"/>
          </a:p>
        </c:txPr>
        <c:crossAx val="47094016"/>
        <c:crosses val="autoZero"/>
        <c:auto val="1"/>
        <c:lblOffset val="100"/>
        <c:baseTimeUnit val="months"/>
      </c:dateAx>
      <c:valAx>
        <c:axId val="47094016"/>
        <c:scaling>
          <c:orientation val="minMax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 sz="1200"/>
                </a:pPr>
                <a:r>
                  <a:rPr lang="en-US" sz="1200"/>
                  <a:t>MINUTES</a:t>
                </a:r>
              </a:p>
            </c:rich>
          </c:tx>
          <c:overlay val="0"/>
        </c:title>
        <c:numFmt formatCode="0" sourceLinked="0"/>
        <c:majorTickMark val="out"/>
        <c:minorTickMark val="none"/>
        <c:tickLblPos val="nextTo"/>
        <c:txPr>
          <a:bodyPr/>
          <a:lstStyle/>
          <a:p>
            <a:pPr>
              <a:defRPr sz="1200"/>
            </a:pPr>
            <a:endParaRPr lang="en-US"/>
          </a:p>
        </c:txPr>
        <c:crossAx val="47092480"/>
        <c:crosses val="autoZero"/>
        <c:crossBetween val="between"/>
      </c:valAx>
    </c:plotArea>
    <c:plotVisOnly val="1"/>
    <c:dispBlanksAs val="gap"/>
    <c:showDLblsOverMax val="0"/>
  </c:chart>
  <c:spPr>
    <a:ln>
      <a:solidFill>
        <a:schemeClr val="tx1"/>
      </a:solidFill>
    </a:ln>
  </c:spPr>
  <c:txPr>
    <a:bodyPr/>
    <a:lstStyle/>
    <a:p>
      <a:pPr>
        <a:defRPr b="1">
          <a:solidFill>
            <a:schemeClr val="tx1"/>
          </a:solidFill>
        </a:defRPr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436336781338609"/>
          <c:y val="5.1400554097404488E-2"/>
          <c:w val="0.78232867284590435"/>
          <c:h val="0.8326195683872849"/>
        </c:manualLayout>
      </c:layout>
      <c:barChart>
        <c:barDir val="col"/>
        <c:grouping val="clustered"/>
        <c:varyColors val="0"/>
        <c:ser>
          <c:idx val="0"/>
          <c:order val="0"/>
          <c:tx>
            <c:v>QUANTITY</c:v>
          </c:tx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vert="horz"/>
              <a:lstStyle/>
              <a:p>
                <a:pPr>
                  <a:defRPr>
                    <a:solidFill>
                      <a:schemeClr val="bg1"/>
                    </a:solidFill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'M-3'!$A$36:$A$40</c:f>
              <c:numCache>
                <c:formatCode>mmm\-yy</c:formatCode>
                <c:ptCount val="5"/>
                <c:pt idx="0">
                  <c:v>42856</c:v>
                </c:pt>
                <c:pt idx="1">
                  <c:v>42887</c:v>
                </c:pt>
                <c:pt idx="2">
                  <c:v>42917</c:v>
                </c:pt>
                <c:pt idx="3">
                  <c:v>42948</c:v>
                </c:pt>
                <c:pt idx="4">
                  <c:v>42979</c:v>
                </c:pt>
              </c:numCache>
            </c:numRef>
          </c:cat>
          <c:val>
            <c:numRef>
              <c:f>'M-3'!$B$36:$B$40</c:f>
              <c:numCache>
                <c:formatCode>General</c:formatCode>
                <c:ptCount val="5"/>
                <c:pt idx="0">
                  <c:v>475</c:v>
                </c:pt>
                <c:pt idx="1">
                  <c:v>467</c:v>
                </c:pt>
                <c:pt idx="2">
                  <c:v>576</c:v>
                </c:pt>
                <c:pt idx="3">
                  <c:v>524</c:v>
                </c:pt>
                <c:pt idx="4">
                  <c:v>632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CC1-4E9A-A44A-E90E1278F4C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47309184"/>
        <c:axId val="47310720"/>
      </c:barChart>
      <c:lineChart>
        <c:grouping val="standard"/>
        <c:varyColors val="0"/>
        <c:ser>
          <c:idx val="1"/>
          <c:order val="1"/>
          <c:tx>
            <c:v>TIME</c:v>
          </c:tx>
          <c:spPr>
            <a:ln w="57150">
              <a:solidFill>
                <a:srgbClr val="FFC000"/>
              </a:solidFill>
            </a:ln>
          </c:spPr>
          <c:marker>
            <c:symbol val="none"/>
          </c:marker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>
                    <a:solidFill>
                      <a:srgbClr val="FFC000"/>
                    </a:solidFill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'M-3'!$A$36:$A$40</c:f>
              <c:numCache>
                <c:formatCode>mmm\-yy</c:formatCode>
                <c:ptCount val="5"/>
                <c:pt idx="0">
                  <c:v>42856</c:v>
                </c:pt>
                <c:pt idx="1">
                  <c:v>42887</c:v>
                </c:pt>
                <c:pt idx="2">
                  <c:v>42917</c:v>
                </c:pt>
                <c:pt idx="3">
                  <c:v>42948</c:v>
                </c:pt>
                <c:pt idx="4">
                  <c:v>42979</c:v>
                </c:pt>
              </c:numCache>
            </c:numRef>
          </c:cat>
          <c:val>
            <c:numRef>
              <c:f>'M-3'!$D$36:$D$40</c:f>
              <c:numCache>
                <c:formatCode>0.000</c:formatCode>
                <c:ptCount val="5"/>
                <c:pt idx="0">
                  <c:v>237.5</c:v>
                </c:pt>
                <c:pt idx="1">
                  <c:v>233.5</c:v>
                </c:pt>
                <c:pt idx="2">
                  <c:v>288</c:v>
                </c:pt>
                <c:pt idx="3">
                  <c:v>262</c:v>
                </c:pt>
                <c:pt idx="4">
                  <c:v>316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9CC1-4E9A-A44A-E90E1278F4C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0665344"/>
        <c:axId val="50663424"/>
      </c:lineChart>
      <c:dateAx>
        <c:axId val="47309184"/>
        <c:scaling>
          <c:orientation val="minMax"/>
        </c:scaling>
        <c:delete val="0"/>
        <c:axPos val="b"/>
        <c:numFmt formatCode="mmm\-yy" sourceLinked="1"/>
        <c:majorTickMark val="out"/>
        <c:minorTickMark val="none"/>
        <c:tickLblPos val="nextTo"/>
        <c:crossAx val="47310720"/>
        <c:crosses val="autoZero"/>
        <c:auto val="1"/>
        <c:lblOffset val="100"/>
        <c:baseTimeUnit val="months"/>
      </c:dateAx>
      <c:valAx>
        <c:axId val="47310720"/>
        <c:scaling>
          <c:orientation val="minMax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dirty="0"/>
                  <a:t>QTY IN NOS</a:t>
                </a:r>
              </a:p>
            </c:rich>
          </c:tx>
          <c:layout>
            <c:manualLayout>
              <c:xMode val="edge"/>
              <c:yMode val="edge"/>
              <c:x val="9.9520306806882407E-3"/>
              <c:y val="0.32149205643817352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crossAx val="47309184"/>
        <c:crosses val="autoZero"/>
        <c:crossBetween val="between"/>
      </c:valAx>
      <c:valAx>
        <c:axId val="50663424"/>
        <c:scaling>
          <c:orientation val="minMax"/>
          <c:max val="500"/>
          <c:min val="0"/>
        </c:scaling>
        <c:delete val="0"/>
        <c:axPos val="r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MINUTES</a:t>
                </a:r>
              </a:p>
            </c:rich>
          </c:tx>
          <c:overlay val="0"/>
        </c:title>
        <c:numFmt formatCode="0" sourceLinked="0"/>
        <c:majorTickMark val="out"/>
        <c:minorTickMark val="none"/>
        <c:tickLblPos val="nextTo"/>
        <c:crossAx val="50665344"/>
        <c:crosses val="max"/>
        <c:crossBetween val="between"/>
        <c:majorUnit val="100"/>
      </c:valAx>
      <c:dateAx>
        <c:axId val="50665344"/>
        <c:scaling>
          <c:orientation val="minMax"/>
        </c:scaling>
        <c:delete val="1"/>
        <c:axPos val="b"/>
        <c:numFmt formatCode="mmm\-yy" sourceLinked="1"/>
        <c:majorTickMark val="out"/>
        <c:minorTickMark val="none"/>
        <c:tickLblPos val="none"/>
        <c:crossAx val="50663424"/>
        <c:crosses val="autoZero"/>
        <c:auto val="1"/>
        <c:lblOffset val="100"/>
        <c:baseTimeUnit val="months"/>
      </c:dateAx>
    </c:plotArea>
    <c:legend>
      <c:legendPos val="t"/>
      <c:overlay val="0"/>
    </c:legend>
    <c:plotVisOnly val="1"/>
    <c:dispBlanksAs val="gap"/>
    <c:showDLblsOverMax val="0"/>
  </c:chart>
  <c:spPr>
    <a:ln>
      <a:solidFill>
        <a:schemeClr val="tx1"/>
      </a:solidFill>
    </a:ln>
  </c:spPr>
  <c:txPr>
    <a:bodyPr/>
    <a:lstStyle/>
    <a:p>
      <a:pPr>
        <a:defRPr sz="2000"/>
      </a:pPr>
      <a:endParaRPr lang="en-US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>
        <c:manualLayout>
          <c:layoutTarget val="inner"/>
          <c:xMode val="edge"/>
          <c:yMode val="edge"/>
          <c:x val="2.6186184497938074E-2"/>
          <c:y val="0"/>
          <c:w val="0.62598225799246165"/>
          <c:h val="0.97050541392836698"/>
        </c:manualLayout>
      </c:layout>
      <c:pieChart>
        <c:varyColors val="1"/>
        <c:ser>
          <c:idx val="0"/>
          <c:order val="0"/>
          <c:dPt>
            <c:idx val="0"/>
            <c:bubble3D val="0"/>
            <c:spPr>
              <a:solidFill>
                <a:srgbClr val="FF0066"/>
              </a:solidFill>
            </c:spPr>
            <c:extLst>
              <c:ext xmlns:c16="http://schemas.microsoft.com/office/drawing/2014/chart" uri="{C3380CC4-5D6E-409C-BE32-E72D297353CC}">
                <c16:uniqueId val="{00000000-4D39-4CBC-BC27-992310C42679}"/>
              </c:ext>
            </c:extLst>
          </c:dPt>
          <c:dPt>
            <c:idx val="1"/>
            <c:bubble3D val="0"/>
            <c:spPr>
              <a:solidFill>
                <a:srgbClr val="4F81BD">
                  <a:lumMod val="75000"/>
                </a:srgbClr>
              </a:solidFill>
            </c:spPr>
            <c:extLst>
              <c:ext xmlns:c16="http://schemas.microsoft.com/office/drawing/2014/chart" uri="{C3380CC4-5D6E-409C-BE32-E72D297353CC}">
                <c16:uniqueId val="{00000001-4D39-4CBC-BC27-992310C42679}"/>
              </c:ext>
            </c:extLst>
          </c:dPt>
          <c:dLbls>
            <c:dLbl>
              <c:idx val="0"/>
              <c:layout>
                <c:manualLayout>
                  <c:x val="-0.18400401695728871"/>
                  <c:y val="-0.3820460921008777"/>
                </c:manualLayout>
              </c:layout>
              <c:tx>
                <c:rich>
                  <a:bodyPr/>
                  <a:lstStyle/>
                  <a:p>
                    <a:pPr>
                      <a:defRPr lang="ja-JP" sz="5400" b="1">
                        <a:solidFill>
                          <a:schemeClr val="bg1"/>
                        </a:solidFill>
                      </a:defRPr>
                    </a:pPr>
                    <a:r>
                      <a:rPr lang="en-US" sz="5400" b="1" dirty="0">
                        <a:solidFill>
                          <a:schemeClr val="bg1"/>
                        </a:solidFill>
                      </a:rPr>
                      <a:t>75%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1831547135918489"/>
                      <c:h val="0.46069694179279219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0-4D39-4CBC-BC27-992310C42679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pPr>
                      <a:defRPr lang="ja-JP" sz="2000">
                        <a:solidFill>
                          <a:schemeClr val="tx1"/>
                        </a:solidFill>
                      </a:defRPr>
                    </a:pPr>
                    <a:r>
                      <a:rPr lang="en-US" dirty="0">
                        <a:solidFill>
                          <a:schemeClr val="tx1"/>
                        </a:solidFill>
                      </a:rPr>
                      <a:t>19%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4D39-4CBC-BC27-992310C42679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pPr>
                      <a:defRPr lang="ja-JP" sz="2000">
                        <a:solidFill>
                          <a:schemeClr val="tx1"/>
                        </a:solidFill>
                      </a:defRPr>
                    </a:pPr>
                    <a:r>
                      <a:rPr lang="en-US" dirty="0">
                        <a:solidFill>
                          <a:schemeClr val="tx1"/>
                        </a:solidFill>
                      </a:rPr>
                      <a:t>6%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4D39-4CBC-BC27-992310C4267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lang="ja-JP" sz="2000">
                    <a:solidFill>
                      <a:schemeClr val="bg1"/>
                    </a:solidFill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extLst>
              <c:ext xmlns:c15="http://schemas.microsoft.com/office/drawing/2012/chart" uri="{CE6537A1-D6FC-4f65-9D91-7224C49458BB}"/>
            </c:extLst>
          </c:dLbls>
          <c:cat>
            <c:strRef>
              <c:f>'[backup data.xlsx]Sheet2'!$A$1:$A$3</c:f>
              <c:strCache>
                <c:ptCount val="3"/>
                <c:pt idx="0">
                  <c:v>WIDTH U/S</c:v>
                </c:pt>
                <c:pt idx="1">
                  <c:v>CHIP WELDING</c:v>
                </c:pt>
                <c:pt idx="2">
                  <c:v>GROOVE DIA O/S</c:v>
                </c:pt>
              </c:strCache>
            </c:strRef>
          </c:cat>
          <c:val>
            <c:numRef>
              <c:f>'[backup data.xlsx]Sheet2'!$C$1:$C$3</c:f>
              <c:numCache>
                <c:formatCode>0%</c:formatCode>
                <c:ptCount val="3"/>
                <c:pt idx="0">
                  <c:v>0.75</c:v>
                </c:pt>
                <c:pt idx="1">
                  <c:v>0.19</c:v>
                </c:pt>
                <c:pt idx="2">
                  <c:v>0.06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50F-4F93-8AF9-133918D641E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legend>
      <c:legendPos val="r"/>
      <c:overlay val="0"/>
      <c:txPr>
        <a:bodyPr/>
        <a:lstStyle/>
        <a:p>
          <a:pPr>
            <a:defRPr lang="ja-JP" sz="1600"/>
          </a:pPr>
          <a:endParaRPr lang="en-US"/>
        </a:p>
      </c:txPr>
    </c:legend>
    <c:plotVisOnly val="1"/>
    <c:dispBlanksAs val="gap"/>
    <c:showDLblsOverMax val="0"/>
  </c:chart>
  <c:spPr>
    <a:solidFill>
      <a:sysClr val="window" lastClr="FFFFFF"/>
    </a:solidFill>
    <a:ln>
      <a:noFill/>
    </a:ln>
  </c:spPr>
  <c:externalData r:id="rId2">
    <c:autoUpdate val="0"/>
  </c:externalData>
  <c:userShapes r:id="rId3"/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>
        <c:manualLayout>
          <c:layoutTarget val="inner"/>
          <c:xMode val="edge"/>
          <c:yMode val="edge"/>
          <c:x val="0.21962078741732111"/>
          <c:y val="0.21858040140668444"/>
          <c:w val="0.6940857715082055"/>
          <c:h val="0.66706287685206689"/>
        </c:manualLayout>
      </c:layout>
      <c:lineChart>
        <c:grouping val="standard"/>
        <c:varyColors val="0"/>
        <c:ser>
          <c:idx val="0"/>
          <c:order val="0"/>
          <c:tx>
            <c:v>GROOVE WIDTH</c:v>
          </c:tx>
          <c:spPr>
            <a:ln w="12700">
              <a:solidFill>
                <a:srgbClr val="000080"/>
              </a:solidFill>
              <a:prstDash val="solid"/>
            </a:ln>
          </c:spPr>
          <c:marker>
            <c:symbol val="diamond"/>
            <c:size val="5"/>
            <c:spPr>
              <a:solidFill>
                <a:srgbClr val="000080"/>
              </a:solidFill>
              <a:ln>
                <a:solidFill>
                  <a:srgbClr val="000080"/>
                </a:solidFill>
                <a:prstDash val="solid"/>
              </a:ln>
            </c:spPr>
          </c:marker>
          <c:val>
            <c:numRef>
              <c:f>'[M3 FORK TIGHT.xlsx]DISTORTION -BEFORE'!$D$14:$D$22</c:f>
              <c:numCache>
                <c:formatCode>0.000</c:formatCode>
                <c:ptCount val="9"/>
                <c:pt idx="0">
                  <c:v>5.1749999999999998</c:v>
                </c:pt>
                <c:pt idx="1">
                  <c:v>5.17</c:v>
                </c:pt>
                <c:pt idx="2">
                  <c:v>5.18</c:v>
                </c:pt>
                <c:pt idx="3">
                  <c:v>5.17</c:v>
                </c:pt>
                <c:pt idx="4">
                  <c:v>5.16</c:v>
                </c:pt>
                <c:pt idx="5">
                  <c:v>5.17</c:v>
                </c:pt>
                <c:pt idx="6">
                  <c:v>5.16</c:v>
                </c:pt>
                <c:pt idx="7">
                  <c:v>5.17</c:v>
                </c:pt>
                <c:pt idx="8">
                  <c:v>5.17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C17-49A8-A02A-EFFB5F7B037C}"/>
            </c:ext>
          </c:extLst>
        </c:ser>
        <c:ser>
          <c:idx val="3"/>
          <c:order val="1"/>
          <c:tx>
            <c:v>USL</c:v>
          </c:tx>
          <c:spPr>
            <a:ln w="38100">
              <a:solidFill>
                <a:srgbClr val="FF0000"/>
              </a:solidFill>
            </a:ln>
          </c:spPr>
          <c:marker>
            <c:symbol val="none"/>
          </c:marker>
          <c:dLbls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DFFC-4AD7-8B07-C938434F64BB}"/>
                </c:ext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DFFC-4AD7-8B07-C938434F64BB}"/>
                </c:ext>
              </c:extLst>
            </c:dLbl>
            <c:dLbl>
              <c:idx val="3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DFFC-4AD7-8B07-C938434F64BB}"/>
                </c:ext>
              </c:extLst>
            </c:dLbl>
            <c:dLbl>
              <c:idx val="4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DFFC-4AD7-8B07-C938434F64BB}"/>
                </c:ext>
              </c:extLst>
            </c:dLbl>
            <c:dLbl>
              <c:idx val="5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DFFC-4AD7-8B07-C938434F64BB}"/>
                </c:ext>
              </c:extLst>
            </c:dLbl>
            <c:dLbl>
              <c:idx val="6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DFFC-4AD7-8B07-C938434F64BB}"/>
                </c:ext>
              </c:extLst>
            </c:dLbl>
            <c:dLbl>
              <c:idx val="7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DFFC-4AD7-8B07-C938434F64B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1000"/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val>
            <c:numRef>
              <c:f>'[M3 FORK TIGHT.xlsx]DISTORTION -BEFORE'!$H$14:$H$22</c:f>
              <c:numCache>
                <c:formatCode>General</c:formatCode>
                <c:ptCount val="9"/>
                <c:pt idx="0">
                  <c:v>5.19</c:v>
                </c:pt>
                <c:pt idx="1">
                  <c:v>5.19</c:v>
                </c:pt>
                <c:pt idx="2">
                  <c:v>5.19</c:v>
                </c:pt>
                <c:pt idx="3">
                  <c:v>5.19</c:v>
                </c:pt>
                <c:pt idx="4">
                  <c:v>5.19</c:v>
                </c:pt>
                <c:pt idx="5">
                  <c:v>5.19</c:v>
                </c:pt>
                <c:pt idx="6">
                  <c:v>5.19</c:v>
                </c:pt>
                <c:pt idx="7">
                  <c:v>5.19</c:v>
                </c:pt>
                <c:pt idx="8">
                  <c:v>5.19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5FD-49EB-95DD-4BCBA4E4504C}"/>
            </c:ext>
          </c:extLst>
        </c:ser>
        <c:ser>
          <c:idx val="4"/>
          <c:order val="2"/>
          <c:tx>
            <c:v>LSL</c:v>
          </c:tx>
          <c:spPr>
            <a:ln w="38100">
              <a:solidFill>
                <a:srgbClr val="FF0000"/>
              </a:solidFill>
            </a:ln>
          </c:spPr>
          <c:marker>
            <c:symbol val="none"/>
          </c:marker>
          <c:dLbls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DFFC-4AD7-8B07-C938434F64BB}"/>
                </c:ext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DFFC-4AD7-8B07-C938434F64BB}"/>
                </c:ext>
              </c:extLst>
            </c:dLbl>
            <c:dLbl>
              <c:idx val="3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DFFC-4AD7-8B07-C938434F64BB}"/>
                </c:ext>
              </c:extLst>
            </c:dLbl>
            <c:dLbl>
              <c:idx val="4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DFFC-4AD7-8B07-C938434F64BB}"/>
                </c:ext>
              </c:extLst>
            </c:dLbl>
            <c:dLbl>
              <c:idx val="5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DFFC-4AD7-8B07-C938434F64BB}"/>
                </c:ext>
              </c:extLst>
            </c:dLbl>
            <c:dLbl>
              <c:idx val="6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C-DFFC-4AD7-8B07-C938434F64BB}"/>
                </c:ext>
              </c:extLst>
            </c:dLbl>
            <c:dLbl>
              <c:idx val="7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DFFC-4AD7-8B07-C938434F64B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1000"/>
                </a:pPr>
                <a:endParaRPr lang="en-US"/>
              </a:p>
            </c:txPr>
            <c:dLblPos val="b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val>
            <c:numRef>
              <c:f>'[M3 FORK TIGHT.xlsx]DISTORTION -BEFORE'!$I$14:$I$22</c:f>
              <c:numCache>
                <c:formatCode>General</c:formatCode>
                <c:ptCount val="9"/>
                <c:pt idx="0">
                  <c:v>5.15</c:v>
                </c:pt>
                <c:pt idx="1">
                  <c:v>5.15</c:v>
                </c:pt>
                <c:pt idx="2">
                  <c:v>5.15</c:v>
                </c:pt>
                <c:pt idx="3">
                  <c:v>5.15</c:v>
                </c:pt>
                <c:pt idx="4">
                  <c:v>5.15</c:v>
                </c:pt>
                <c:pt idx="5">
                  <c:v>5.15</c:v>
                </c:pt>
                <c:pt idx="6">
                  <c:v>5.15</c:v>
                </c:pt>
                <c:pt idx="7">
                  <c:v>5.15</c:v>
                </c:pt>
                <c:pt idx="8">
                  <c:v>5.15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65FD-49EB-95DD-4BCBA4E4504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82585984"/>
        <c:axId val="182649216"/>
      </c:lineChart>
      <c:catAx>
        <c:axId val="18258598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ln w="3175">
            <a:solidFill>
              <a:srgbClr val="000000"/>
            </a:solidFill>
            <a:prstDash val="solid"/>
          </a:ln>
        </c:spPr>
        <c:txPr>
          <a:bodyPr rot="0" vert="horz" anchor="ctr" anchorCtr="1"/>
          <a:lstStyle/>
          <a:p>
            <a:pPr>
              <a:defRPr lang="ja-JP" sz="1200" b="0" i="0" u="none" strike="noStrike" baseline="0">
                <a:solidFill>
                  <a:srgbClr val="000000"/>
                </a:solidFill>
                <a:latin typeface="Arial"/>
                <a:ea typeface="Arial"/>
                <a:cs typeface="Arial"/>
              </a:defRPr>
            </a:pPr>
            <a:endParaRPr lang="en-US"/>
          </a:p>
        </c:txPr>
        <c:crossAx val="182649216"/>
        <c:crosses val="autoZero"/>
        <c:auto val="1"/>
        <c:lblAlgn val="ctr"/>
        <c:lblOffset val="100"/>
        <c:noMultiLvlLbl val="0"/>
      </c:catAx>
      <c:valAx>
        <c:axId val="182649216"/>
        <c:scaling>
          <c:orientation val="minMax"/>
          <c:max val="5.2"/>
          <c:min val="5.13"/>
        </c:scaling>
        <c:delete val="0"/>
        <c:axPos val="l"/>
        <c:title>
          <c:tx>
            <c:rich>
              <a:bodyPr/>
              <a:lstStyle/>
              <a:p>
                <a:pPr>
                  <a:defRPr lang="ja-JP" sz="1200" b="1" i="0" u="none" strike="noStrike" baseline="0">
                    <a:solidFill>
                      <a:srgbClr val="000000"/>
                    </a:solidFill>
                    <a:latin typeface="Arial"/>
                    <a:ea typeface="Arial"/>
                    <a:cs typeface="Arial"/>
                  </a:defRPr>
                </a:pPr>
                <a:r>
                  <a:rPr lang="en-IN" sz="1200" dirty="0"/>
                  <a:t>GROOVE WIDTH</a:t>
                </a:r>
              </a:p>
            </c:rich>
          </c:tx>
          <c:layout>
            <c:manualLayout>
              <c:xMode val="edge"/>
              <c:yMode val="edge"/>
              <c:x val="1.2690355329949238E-2"/>
              <c:y val="0.3114765572336245"/>
            </c:manualLayout>
          </c:layout>
          <c:overlay val="0"/>
          <c:spPr>
            <a:noFill/>
            <a:ln w="25400">
              <a:noFill/>
            </a:ln>
          </c:spPr>
        </c:title>
        <c:numFmt formatCode="0.000" sourceLinked="1"/>
        <c:majorTickMark val="out"/>
        <c:minorTickMark val="none"/>
        <c:tickLblPos val="nextTo"/>
        <c:spPr>
          <a:ln w="3175">
            <a:solidFill>
              <a:srgbClr val="000000"/>
            </a:solidFill>
            <a:prstDash val="solid"/>
          </a:ln>
        </c:spPr>
        <c:txPr>
          <a:bodyPr rot="0" vert="horz"/>
          <a:lstStyle/>
          <a:p>
            <a:pPr>
              <a:defRPr lang="ja-JP" sz="1200" b="0" i="0" u="none" strike="noStrike" baseline="0">
                <a:solidFill>
                  <a:srgbClr val="000000"/>
                </a:solidFill>
                <a:latin typeface="Arial"/>
                <a:ea typeface="Arial"/>
                <a:cs typeface="Arial"/>
              </a:defRPr>
            </a:pPr>
            <a:endParaRPr lang="en-US"/>
          </a:p>
        </c:txPr>
        <c:crossAx val="182585984"/>
        <c:crosses val="autoZero"/>
        <c:crossBetween val="between"/>
        <c:majorUnit val="1.0000000000000002E-2"/>
        <c:minorUnit val="4.0000000000000013E-4"/>
      </c:valAx>
      <c:spPr>
        <a:noFill/>
        <a:ln w="25400">
          <a:noFill/>
        </a:ln>
      </c:spPr>
    </c:plotArea>
    <c:legend>
      <c:legendPos val="r"/>
      <c:layout>
        <c:manualLayout>
          <c:xMode val="edge"/>
          <c:yMode val="edge"/>
          <c:x val="0"/>
          <c:y val="0"/>
          <c:w val="1"/>
          <c:h val="0.14583954055609982"/>
        </c:manualLayout>
      </c:layout>
      <c:overlay val="0"/>
      <c:spPr>
        <a:solidFill>
          <a:srgbClr val="FFFFFF"/>
        </a:solidFill>
        <a:ln w="3175">
          <a:solidFill>
            <a:srgbClr val="000000"/>
          </a:solidFill>
          <a:prstDash val="solid"/>
        </a:ln>
      </c:spPr>
      <c:txPr>
        <a:bodyPr/>
        <a:lstStyle/>
        <a:p>
          <a:pPr>
            <a:defRPr lang="ja-JP" sz="1200" b="1" i="0" u="none" strike="noStrike" baseline="0">
              <a:solidFill>
                <a:srgbClr val="000000"/>
              </a:solidFill>
              <a:latin typeface="Arial"/>
              <a:ea typeface="Arial"/>
              <a:cs typeface="Arial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rgbClr val="FFFFFF"/>
    </a:solidFill>
    <a:ln w="3175">
      <a:solidFill>
        <a:srgbClr val="000000"/>
      </a:solidFill>
      <a:prstDash val="solid"/>
    </a:ln>
  </c:spPr>
  <c:txPr>
    <a:bodyPr/>
    <a:lstStyle/>
    <a:p>
      <a:pPr>
        <a:defRPr sz="800" b="0" i="0" u="none" strike="noStrike" baseline="0">
          <a:solidFill>
            <a:srgbClr val="000000"/>
          </a:solidFill>
          <a:latin typeface="Arial"/>
          <a:ea typeface="Arial"/>
          <a:cs typeface="Arial"/>
        </a:defRPr>
      </a:pPr>
      <a:endParaRPr lang="en-US"/>
    </a:p>
  </c:txPr>
  <c:externalData r:id="rId2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>
        <c:manualLayout>
          <c:layoutTarget val="inner"/>
          <c:xMode val="edge"/>
          <c:yMode val="edge"/>
          <c:x val="0.20198385410506567"/>
          <c:y val="0.21858040140668444"/>
          <c:w val="0.71172270482046085"/>
          <c:h val="0.66706287685206689"/>
        </c:manualLayout>
      </c:layout>
      <c:lineChart>
        <c:grouping val="standard"/>
        <c:varyColors val="0"/>
        <c:ser>
          <c:idx val="0"/>
          <c:order val="0"/>
          <c:tx>
            <c:v>GROOVE WIDTH</c:v>
          </c:tx>
          <c:spPr>
            <a:ln w="12700">
              <a:solidFill>
                <a:srgbClr val="000080"/>
              </a:solidFill>
              <a:prstDash val="solid"/>
            </a:ln>
          </c:spPr>
          <c:marker>
            <c:symbol val="diamond"/>
            <c:size val="5"/>
            <c:spPr>
              <a:solidFill>
                <a:srgbClr val="000080"/>
              </a:solidFill>
              <a:ln>
                <a:solidFill>
                  <a:srgbClr val="000080"/>
                </a:solidFill>
                <a:prstDash val="solid"/>
              </a:ln>
            </c:spPr>
          </c:marker>
          <c:val>
            <c:numRef>
              <c:f>'[M3 FORK TIGHT.xlsx]DISTORTION -BEFORE'!$D$14:$D$22</c:f>
              <c:numCache>
                <c:formatCode>0.000</c:formatCode>
                <c:ptCount val="9"/>
                <c:pt idx="0">
                  <c:v>5.1749999999999998</c:v>
                </c:pt>
                <c:pt idx="1">
                  <c:v>5.17</c:v>
                </c:pt>
                <c:pt idx="2">
                  <c:v>5.18</c:v>
                </c:pt>
                <c:pt idx="3">
                  <c:v>5.17</c:v>
                </c:pt>
                <c:pt idx="4">
                  <c:v>5.16</c:v>
                </c:pt>
                <c:pt idx="5">
                  <c:v>5.17</c:v>
                </c:pt>
                <c:pt idx="6">
                  <c:v>5.16</c:v>
                </c:pt>
                <c:pt idx="7">
                  <c:v>5.17</c:v>
                </c:pt>
                <c:pt idx="8">
                  <c:v>5.17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C17-49A8-A02A-EFFB5F7B037C}"/>
            </c:ext>
          </c:extLst>
        </c:ser>
        <c:ser>
          <c:idx val="3"/>
          <c:order val="1"/>
          <c:tx>
            <c:v>USL</c:v>
          </c:tx>
          <c:spPr>
            <a:ln w="38100">
              <a:solidFill>
                <a:srgbClr val="FF0000"/>
              </a:solidFill>
            </a:ln>
          </c:spPr>
          <c:marker>
            <c:symbol val="none"/>
          </c:marker>
          <c:dLbls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97D6-4ECB-AA74-8809A6469717}"/>
                </c:ext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C-97D6-4ECB-AA74-8809A6469717}"/>
                </c:ext>
              </c:extLst>
            </c:dLbl>
            <c:dLbl>
              <c:idx val="3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97D6-4ECB-AA74-8809A6469717}"/>
                </c:ext>
              </c:extLst>
            </c:dLbl>
            <c:dLbl>
              <c:idx val="4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97D6-4ECB-AA74-8809A6469717}"/>
                </c:ext>
              </c:extLst>
            </c:dLbl>
            <c:dLbl>
              <c:idx val="5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97D6-4ECB-AA74-8809A6469717}"/>
                </c:ext>
              </c:extLst>
            </c:dLbl>
            <c:dLbl>
              <c:idx val="6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97D6-4ECB-AA74-8809A6469717}"/>
                </c:ext>
              </c:extLst>
            </c:dLbl>
            <c:dLbl>
              <c:idx val="7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97D6-4ECB-AA74-8809A6469717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1000"/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val>
            <c:numRef>
              <c:f>'[M3 FORK TIGHT.xlsx]DISTORTION -BEFORE'!$H$14:$H$22</c:f>
              <c:numCache>
                <c:formatCode>General</c:formatCode>
                <c:ptCount val="9"/>
                <c:pt idx="0">
                  <c:v>5.19</c:v>
                </c:pt>
                <c:pt idx="1">
                  <c:v>5.19</c:v>
                </c:pt>
                <c:pt idx="2">
                  <c:v>5.19</c:v>
                </c:pt>
                <c:pt idx="3">
                  <c:v>5.19</c:v>
                </c:pt>
                <c:pt idx="4">
                  <c:v>5.19</c:v>
                </c:pt>
                <c:pt idx="5">
                  <c:v>5.19</c:v>
                </c:pt>
                <c:pt idx="6">
                  <c:v>5.19</c:v>
                </c:pt>
                <c:pt idx="7">
                  <c:v>5.19</c:v>
                </c:pt>
                <c:pt idx="8">
                  <c:v>5.19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5FD-49EB-95DD-4BCBA4E4504C}"/>
            </c:ext>
          </c:extLst>
        </c:ser>
        <c:ser>
          <c:idx val="4"/>
          <c:order val="2"/>
          <c:tx>
            <c:v>LSL</c:v>
          </c:tx>
          <c:spPr>
            <a:ln w="38100">
              <a:solidFill>
                <a:srgbClr val="FF0000"/>
              </a:solidFill>
            </a:ln>
          </c:spPr>
          <c:marker>
            <c:symbol val="none"/>
          </c:marker>
          <c:dLbls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97D6-4ECB-AA74-8809A6469717}"/>
                </c:ext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97D6-4ECB-AA74-8809A6469717}"/>
                </c:ext>
              </c:extLst>
            </c:dLbl>
            <c:dLbl>
              <c:idx val="3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97D6-4ECB-AA74-8809A6469717}"/>
                </c:ext>
              </c:extLst>
            </c:dLbl>
            <c:dLbl>
              <c:idx val="4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97D6-4ECB-AA74-8809A6469717}"/>
                </c:ext>
              </c:extLst>
            </c:dLbl>
            <c:dLbl>
              <c:idx val="5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97D6-4ECB-AA74-8809A6469717}"/>
                </c:ext>
              </c:extLst>
            </c:dLbl>
            <c:dLbl>
              <c:idx val="6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97D6-4ECB-AA74-8809A6469717}"/>
                </c:ext>
              </c:extLst>
            </c:dLbl>
            <c:dLbl>
              <c:idx val="7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97D6-4ECB-AA74-8809A6469717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1000"/>
                </a:pPr>
                <a:endParaRPr lang="en-US"/>
              </a:p>
            </c:txPr>
            <c:dLblPos val="b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val>
            <c:numRef>
              <c:f>'[M3 FORK TIGHT.xlsx]DISTORTION -BEFORE'!$I$14:$I$22</c:f>
              <c:numCache>
                <c:formatCode>General</c:formatCode>
                <c:ptCount val="9"/>
                <c:pt idx="0">
                  <c:v>5.15</c:v>
                </c:pt>
                <c:pt idx="1">
                  <c:v>5.15</c:v>
                </c:pt>
                <c:pt idx="2">
                  <c:v>5.15</c:v>
                </c:pt>
                <c:pt idx="3">
                  <c:v>5.15</c:v>
                </c:pt>
                <c:pt idx="4">
                  <c:v>5.15</c:v>
                </c:pt>
                <c:pt idx="5">
                  <c:v>5.15</c:v>
                </c:pt>
                <c:pt idx="6">
                  <c:v>5.15</c:v>
                </c:pt>
                <c:pt idx="7">
                  <c:v>5.15</c:v>
                </c:pt>
                <c:pt idx="8">
                  <c:v>5.15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65FD-49EB-95DD-4BCBA4E4504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77226496"/>
        <c:axId val="177228032"/>
      </c:lineChart>
      <c:catAx>
        <c:axId val="17722649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ln w="3175">
            <a:solidFill>
              <a:srgbClr val="000000"/>
            </a:solidFill>
            <a:prstDash val="solid"/>
          </a:ln>
        </c:spPr>
        <c:txPr>
          <a:bodyPr rot="0" vert="horz" anchor="ctr" anchorCtr="1"/>
          <a:lstStyle/>
          <a:p>
            <a:pPr>
              <a:defRPr lang="ja-JP" sz="1200" b="0" i="0" u="none" strike="noStrike" baseline="0">
                <a:solidFill>
                  <a:srgbClr val="000000"/>
                </a:solidFill>
                <a:latin typeface="Arial"/>
                <a:ea typeface="Arial"/>
                <a:cs typeface="Arial"/>
              </a:defRPr>
            </a:pPr>
            <a:endParaRPr lang="en-US"/>
          </a:p>
        </c:txPr>
        <c:crossAx val="177228032"/>
        <c:crosses val="autoZero"/>
        <c:auto val="1"/>
        <c:lblAlgn val="ctr"/>
        <c:lblOffset val="100"/>
        <c:noMultiLvlLbl val="0"/>
      </c:catAx>
      <c:valAx>
        <c:axId val="177228032"/>
        <c:scaling>
          <c:orientation val="minMax"/>
          <c:max val="5.2"/>
          <c:min val="5.13"/>
        </c:scaling>
        <c:delete val="0"/>
        <c:axPos val="l"/>
        <c:title>
          <c:tx>
            <c:rich>
              <a:bodyPr/>
              <a:lstStyle/>
              <a:p>
                <a:pPr>
                  <a:defRPr lang="ja-JP" sz="1200" b="1" i="0" u="none" strike="noStrike" baseline="0">
                    <a:solidFill>
                      <a:srgbClr val="000000"/>
                    </a:solidFill>
                    <a:latin typeface="Arial"/>
                    <a:ea typeface="Arial"/>
                    <a:cs typeface="Arial"/>
                  </a:defRPr>
                </a:pPr>
                <a:r>
                  <a:rPr lang="en-IN" sz="1200" dirty="0"/>
                  <a:t>GROOVE WIDTH</a:t>
                </a:r>
              </a:p>
            </c:rich>
          </c:tx>
          <c:layout>
            <c:manualLayout>
              <c:xMode val="edge"/>
              <c:yMode val="edge"/>
              <c:x val="1.2690355329949238E-2"/>
              <c:y val="0.3114765572336245"/>
            </c:manualLayout>
          </c:layout>
          <c:overlay val="0"/>
          <c:spPr>
            <a:noFill/>
            <a:ln w="25400">
              <a:noFill/>
            </a:ln>
          </c:spPr>
        </c:title>
        <c:numFmt formatCode="0.000" sourceLinked="1"/>
        <c:majorTickMark val="out"/>
        <c:minorTickMark val="none"/>
        <c:tickLblPos val="nextTo"/>
        <c:spPr>
          <a:ln w="3175">
            <a:solidFill>
              <a:srgbClr val="000000"/>
            </a:solidFill>
            <a:prstDash val="solid"/>
          </a:ln>
        </c:spPr>
        <c:txPr>
          <a:bodyPr rot="0" vert="horz"/>
          <a:lstStyle/>
          <a:p>
            <a:pPr>
              <a:defRPr lang="ja-JP" sz="1200" b="0" i="0" u="none" strike="noStrike" baseline="0">
                <a:solidFill>
                  <a:srgbClr val="000000"/>
                </a:solidFill>
                <a:latin typeface="Arial"/>
                <a:ea typeface="Arial"/>
                <a:cs typeface="Arial"/>
              </a:defRPr>
            </a:pPr>
            <a:endParaRPr lang="en-US"/>
          </a:p>
        </c:txPr>
        <c:crossAx val="177226496"/>
        <c:crosses val="autoZero"/>
        <c:crossBetween val="between"/>
        <c:majorUnit val="1.0000000000000002E-2"/>
        <c:minorUnit val="4.0000000000000013E-4"/>
      </c:valAx>
      <c:spPr>
        <a:noFill/>
        <a:ln w="25400">
          <a:noFill/>
        </a:ln>
      </c:spPr>
    </c:plotArea>
    <c:legend>
      <c:legendPos val="r"/>
      <c:layout>
        <c:manualLayout>
          <c:xMode val="edge"/>
          <c:yMode val="edge"/>
          <c:x val="0"/>
          <c:y val="0"/>
          <c:w val="1"/>
          <c:h val="0.14583954055609982"/>
        </c:manualLayout>
      </c:layout>
      <c:overlay val="0"/>
      <c:spPr>
        <a:solidFill>
          <a:srgbClr val="FFFFFF"/>
        </a:solidFill>
        <a:ln w="3175">
          <a:solidFill>
            <a:srgbClr val="000000"/>
          </a:solidFill>
          <a:prstDash val="solid"/>
        </a:ln>
      </c:spPr>
      <c:txPr>
        <a:bodyPr/>
        <a:lstStyle/>
        <a:p>
          <a:pPr>
            <a:defRPr lang="ja-JP" sz="1200" b="1" i="0" u="none" strike="noStrike" baseline="0">
              <a:solidFill>
                <a:srgbClr val="000000"/>
              </a:solidFill>
              <a:latin typeface="Arial"/>
              <a:ea typeface="Arial"/>
              <a:cs typeface="Arial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rgbClr val="FFFFFF"/>
    </a:solidFill>
    <a:ln w="3175">
      <a:solidFill>
        <a:srgbClr val="000000"/>
      </a:solidFill>
      <a:prstDash val="solid"/>
    </a:ln>
  </c:spPr>
  <c:txPr>
    <a:bodyPr/>
    <a:lstStyle/>
    <a:p>
      <a:pPr>
        <a:defRPr sz="800" b="0" i="0" u="none" strike="noStrike" baseline="0">
          <a:solidFill>
            <a:srgbClr val="000000"/>
          </a:solidFill>
          <a:latin typeface="Arial"/>
          <a:ea typeface="Arial"/>
          <a:cs typeface="Arial"/>
        </a:defRPr>
      </a:pPr>
      <a:endParaRPr lang="en-US"/>
    </a:p>
  </c:txPr>
  <c:externalData r:id="rId2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5538490299797708"/>
          <c:y val="0.21858040140668444"/>
          <c:w val="0.82673049257074194"/>
          <c:h val="0.65470358617561009"/>
        </c:manualLayout>
      </c:layout>
      <c:lineChart>
        <c:grouping val="standard"/>
        <c:varyColors val="0"/>
        <c:ser>
          <c:idx val="0"/>
          <c:order val="0"/>
          <c:tx>
            <c:v>ANALYSIS-1</c:v>
          </c:tx>
          <c:spPr>
            <a:ln w="12700">
              <a:solidFill>
                <a:srgbClr val="002060"/>
              </a:solidFill>
              <a:prstDash val="solid"/>
            </a:ln>
          </c:spPr>
          <c:marker>
            <c:symbol val="diamond"/>
            <c:size val="5"/>
            <c:spPr>
              <a:solidFill>
                <a:srgbClr val="00B0F0"/>
              </a:solidFill>
              <a:ln>
                <a:solidFill>
                  <a:srgbClr val="002060"/>
                </a:solidFill>
                <a:prstDash val="solid"/>
              </a:ln>
            </c:spPr>
          </c:marker>
          <c:val>
            <c:numRef>
              <c:f>'[distortion study.xlsx]SOFT'!$D$14:$D$22</c:f>
              <c:numCache>
                <c:formatCode>0.000</c:formatCode>
                <c:ptCount val="9"/>
                <c:pt idx="0">
                  <c:v>5.1749999999999998</c:v>
                </c:pt>
                <c:pt idx="1">
                  <c:v>5.1749999999999998</c:v>
                </c:pt>
                <c:pt idx="2">
                  <c:v>5.17</c:v>
                </c:pt>
                <c:pt idx="3">
                  <c:v>5.1749999999999998</c:v>
                </c:pt>
                <c:pt idx="4">
                  <c:v>5.17</c:v>
                </c:pt>
                <c:pt idx="5">
                  <c:v>5.17</c:v>
                </c:pt>
                <c:pt idx="6">
                  <c:v>5.1749999999999998</c:v>
                </c:pt>
                <c:pt idx="7">
                  <c:v>5.18</c:v>
                </c:pt>
                <c:pt idx="8">
                  <c:v>5.17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27AB-45FD-A27C-5C1E7DAC60CA}"/>
            </c:ext>
          </c:extLst>
        </c:ser>
        <c:ser>
          <c:idx val="1"/>
          <c:order val="1"/>
          <c:tx>
            <c:v>ANALYSIS-2</c:v>
          </c:tx>
          <c:spPr>
            <a:ln w="12700">
              <a:solidFill>
                <a:srgbClr val="FF00FF"/>
              </a:solidFill>
              <a:prstDash val="solid"/>
            </a:ln>
          </c:spPr>
          <c:marker>
            <c:symbol val="square"/>
            <c:size val="5"/>
            <c:spPr>
              <a:solidFill>
                <a:srgbClr val="FF00FF"/>
              </a:solidFill>
              <a:ln>
                <a:solidFill>
                  <a:srgbClr val="FF00FF"/>
                </a:solidFill>
                <a:prstDash val="solid"/>
              </a:ln>
            </c:spPr>
          </c:marker>
          <c:val>
            <c:numRef>
              <c:f>'[distortion study.xlsx]SOFT'!$E$14:$E$22</c:f>
              <c:numCache>
                <c:formatCode>0.000</c:formatCode>
                <c:ptCount val="9"/>
                <c:pt idx="0">
                  <c:v>5.17</c:v>
                </c:pt>
                <c:pt idx="1">
                  <c:v>5.1749999999999998</c:v>
                </c:pt>
                <c:pt idx="2">
                  <c:v>5.17</c:v>
                </c:pt>
                <c:pt idx="3">
                  <c:v>5.17</c:v>
                </c:pt>
                <c:pt idx="4">
                  <c:v>5.18</c:v>
                </c:pt>
                <c:pt idx="5">
                  <c:v>5.1749999999999998</c:v>
                </c:pt>
                <c:pt idx="6">
                  <c:v>5.1749999999999998</c:v>
                </c:pt>
                <c:pt idx="7">
                  <c:v>5.17</c:v>
                </c:pt>
                <c:pt idx="8">
                  <c:v>5.17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27AB-45FD-A27C-5C1E7DAC60CA}"/>
            </c:ext>
          </c:extLst>
        </c:ser>
        <c:ser>
          <c:idx val="2"/>
          <c:order val="2"/>
          <c:tx>
            <c:v>max</c:v>
          </c:tx>
          <c:spPr>
            <a:ln>
              <a:solidFill>
                <a:srgbClr val="FF0000"/>
              </a:solidFill>
            </a:ln>
          </c:spPr>
          <c:marker>
            <c:symbol val="none"/>
          </c:marker>
          <c:dLbls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D53F-43A4-A7E1-0E9D92DF3075}"/>
                </c:ext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C-D53F-43A4-A7E1-0E9D92DF3075}"/>
                </c:ext>
              </c:extLst>
            </c:dLbl>
            <c:dLbl>
              <c:idx val="3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D53F-43A4-A7E1-0E9D92DF3075}"/>
                </c:ext>
              </c:extLst>
            </c:dLbl>
            <c:dLbl>
              <c:idx val="4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D53F-43A4-A7E1-0E9D92DF3075}"/>
                </c:ext>
              </c:extLst>
            </c:dLbl>
            <c:dLbl>
              <c:idx val="5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D53F-43A4-A7E1-0E9D92DF3075}"/>
                </c:ext>
              </c:extLst>
            </c:dLbl>
            <c:dLbl>
              <c:idx val="6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D53F-43A4-A7E1-0E9D92DF3075}"/>
                </c:ext>
              </c:extLst>
            </c:dLbl>
            <c:dLbl>
              <c:idx val="7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D53F-43A4-A7E1-0E9D92DF307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1200"/>
                </a:pPr>
                <a:endParaRPr lang="en-US"/>
              </a:p>
            </c:txPr>
            <c:dLblPos val="b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val>
            <c:numRef>
              <c:f>'[distortion study.xlsx]SOFT'!$Q$14:$Q$22</c:f>
              <c:numCache>
                <c:formatCode>0.000</c:formatCode>
                <c:ptCount val="9"/>
                <c:pt idx="0">
                  <c:v>5.15</c:v>
                </c:pt>
                <c:pt idx="1">
                  <c:v>5.15</c:v>
                </c:pt>
                <c:pt idx="2">
                  <c:v>5.15</c:v>
                </c:pt>
                <c:pt idx="3">
                  <c:v>5.15</c:v>
                </c:pt>
                <c:pt idx="4">
                  <c:v>5.15</c:v>
                </c:pt>
                <c:pt idx="5">
                  <c:v>5.15</c:v>
                </c:pt>
                <c:pt idx="6">
                  <c:v>5.15</c:v>
                </c:pt>
                <c:pt idx="7">
                  <c:v>5.15</c:v>
                </c:pt>
                <c:pt idx="8">
                  <c:v>5.15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27AB-45FD-A27C-5C1E7DAC60CA}"/>
            </c:ext>
          </c:extLst>
        </c:ser>
        <c:ser>
          <c:idx val="3"/>
          <c:order val="3"/>
          <c:tx>
            <c:v>min</c:v>
          </c:tx>
          <c:spPr>
            <a:ln w="31750">
              <a:solidFill>
                <a:srgbClr val="FF0000"/>
              </a:solidFill>
            </a:ln>
          </c:spPr>
          <c:marker>
            <c:symbol val="none"/>
          </c:marker>
          <c:dLbls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D53F-43A4-A7E1-0E9D92DF3075}"/>
                </c:ext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D53F-43A4-A7E1-0E9D92DF3075}"/>
                </c:ext>
              </c:extLst>
            </c:dLbl>
            <c:dLbl>
              <c:idx val="3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D53F-43A4-A7E1-0E9D92DF3075}"/>
                </c:ext>
              </c:extLst>
            </c:dLbl>
            <c:dLbl>
              <c:idx val="4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D53F-43A4-A7E1-0E9D92DF3075}"/>
                </c:ext>
              </c:extLst>
            </c:dLbl>
            <c:dLbl>
              <c:idx val="5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D53F-43A4-A7E1-0E9D92DF3075}"/>
                </c:ext>
              </c:extLst>
            </c:dLbl>
            <c:dLbl>
              <c:idx val="6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D53F-43A4-A7E1-0E9D92DF3075}"/>
                </c:ext>
              </c:extLst>
            </c:dLbl>
            <c:dLbl>
              <c:idx val="7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D53F-43A4-A7E1-0E9D92DF307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1200"/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val>
            <c:numRef>
              <c:f>'[distortion study.xlsx]SOFT'!$P$14:$P$22</c:f>
              <c:numCache>
                <c:formatCode>0.000</c:formatCode>
                <c:ptCount val="9"/>
                <c:pt idx="0">
                  <c:v>5.19</c:v>
                </c:pt>
                <c:pt idx="1">
                  <c:v>5.19</c:v>
                </c:pt>
                <c:pt idx="2">
                  <c:v>5.19</c:v>
                </c:pt>
                <c:pt idx="3">
                  <c:v>5.19</c:v>
                </c:pt>
                <c:pt idx="4">
                  <c:v>5.19</c:v>
                </c:pt>
                <c:pt idx="5">
                  <c:v>5.19</c:v>
                </c:pt>
                <c:pt idx="6">
                  <c:v>5.19</c:v>
                </c:pt>
                <c:pt idx="7">
                  <c:v>5.19</c:v>
                </c:pt>
                <c:pt idx="8">
                  <c:v>5.19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27AB-45FD-A27C-5C1E7DAC60CA}"/>
            </c:ext>
          </c:extLst>
        </c:ser>
        <c:ser>
          <c:idx val="4"/>
          <c:order val="4"/>
          <c:tx>
            <c:v>ANALYSIS-3</c:v>
          </c:tx>
          <c:spPr>
            <a:ln>
              <a:solidFill>
                <a:srgbClr val="00B050"/>
              </a:solidFill>
            </a:ln>
          </c:spPr>
          <c:marker>
            <c:spPr>
              <a:solidFill>
                <a:srgbClr val="FFFF00"/>
              </a:solidFill>
              <a:ln>
                <a:solidFill>
                  <a:srgbClr val="00B050"/>
                </a:solidFill>
              </a:ln>
            </c:spPr>
          </c:marker>
          <c:val>
            <c:numRef>
              <c:f>'[distortion study.xlsx]SOFT'!$F$14:$F$22</c:f>
              <c:numCache>
                <c:formatCode>0.000</c:formatCode>
                <c:ptCount val="9"/>
                <c:pt idx="0">
                  <c:v>5.1749999999999998</c:v>
                </c:pt>
                <c:pt idx="1">
                  <c:v>5.17</c:v>
                </c:pt>
                <c:pt idx="2">
                  <c:v>5.17</c:v>
                </c:pt>
                <c:pt idx="3">
                  <c:v>5.1749999999999998</c:v>
                </c:pt>
                <c:pt idx="4">
                  <c:v>5.17</c:v>
                </c:pt>
                <c:pt idx="5">
                  <c:v>5.1749999999999998</c:v>
                </c:pt>
                <c:pt idx="6">
                  <c:v>5.17</c:v>
                </c:pt>
                <c:pt idx="7">
                  <c:v>5.1749999999999998</c:v>
                </c:pt>
                <c:pt idx="8">
                  <c:v>5.1749999999999998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3C6-478C-8AA0-CEDEF2D0C32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78755840"/>
        <c:axId val="178778496"/>
      </c:lineChart>
      <c:catAx>
        <c:axId val="178755840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ln w="3175">
            <a:solidFill>
              <a:srgbClr val="000000"/>
            </a:solidFill>
            <a:prstDash val="solid"/>
          </a:ln>
        </c:spPr>
        <c:txPr>
          <a:bodyPr rot="0" vert="horz"/>
          <a:lstStyle/>
          <a:p>
            <a:pPr>
              <a:defRPr lang="ja-JP" sz="1200" b="0" i="0" u="none" strike="noStrike" baseline="0">
                <a:solidFill>
                  <a:srgbClr val="000000"/>
                </a:solidFill>
                <a:latin typeface="Arial"/>
                <a:ea typeface="Arial"/>
                <a:cs typeface="Arial"/>
              </a:defRPr>
            </a:pPr>
            <a:endParaRPr lang="en-US"/>
          </a:p>
        </c:txPr>
        <c:crossAx val="178778496"/>
        <c:crosses val="autoZero"/>
        <c:auto val="1"/>
        <c:lblAlgn val="ctr"/>
        <c:lblOffset val="100"/>
        <c:noMultiLvlLbl val="0"/>
      </c:catAx>
      <c:valAx>
        <c:axId val="178778496"/>
        <c:scaling>
          <c:orientation val="minMax"/>
          <c:max val="5.2050000000000001"/>
          <c:min val="5.14"/>
        </c:scaling>
        <c:delete val="0"/>
        <c:axPos val="l"/>
        <c:title>
          <c:tx>
            <c:rich>
              <a:bodyPr/>
              <a:lstStyle/>
              <a:p>
                <a:pPr>
                  <a:defRPr lang="ja-JP" sz="1200" b="1" i="0" u="none" strike="noStrike" baseline="0">
                    <a:solidFill>
                      <a:srgbClr val="000000"/>
                    </a:solidFill>
                    <a:latin typeface="Arial"/>
                    <a:ea typeface="Arial"/>
                    <a:cs typeface="Arial"/>
                  </a:defRPr>
                </a:pPr>
                <a:r>
                  <a:rPr lang="en-US" sz="1200"/>
                  <a:t>GROOVE</a:t>
                </a:r>
                <a:r>
                  <a:rPr lang="en-US" sz="1200" baseline="0"/>
                  <a:t> WIDTH</a:t>
                </a:r>
                <a:endParaRPr lang="en-US" sz="1200"/>
              </a:p>
            </c:rich>
          </c:tx>
          <c:layout>
            <c:manualLayout>
              <c:xMode val="edge"/>
              <c:yMode val="edge"/>
              <c:x val="2.214450145046377E-5"/>
              <c:y val="0.31147637752116181"/>
            </c:manualLayout>
          </c:layout>
          <c:overlay val="0"/>
          <c:spPr>
            <a:noFill/>
            <a:ln w="25400">
              <a:noFill/>
            </a:ln>
          </c:spPr>
        </c:title>
        <c:numFmt formatCode="0.000" sourceLinked="1"/>
        <c:majorTickMark val="out"/>
        <c:minorTickMark val="none"/>
        <c:tickLblPos val="nextTo"/>
        <c:spPr>
          <a:ln w="3175">
            <a:solidFill>
              <a:srgbClr val="000000"/>
            </a:solidFill>
            <a:prstDash val="solid"/>
          </a:ln>
        </c:spPr>
        <c:txPr>
          <a:bodyPr rot="0" vert="horz"/>
          <a:lstStyle/>
          <a:p>
            <a:pPr>
              <a:defRPr lang="ja-JP" sz="1100" b="0" i="0" u="none" strike="noStrike" baseline="0">
                <a:solidFill>
                  <a:srgbClr val="000000"/>
                </a:solidFill>
                <a:latin typeface="Arial"/>
                <a:ea typeface="Arial"/>
                <a:cs typeface="Arial"/>
              </a:defRPr>
            </a:pPr>
            <a:endParaRPr lang="en-US"/>
          </a:p>
        </c:txPr>
        <c:crossAx val="178755840"/>
        <c:crosses val="autoZero"/>
        <c:crossBetween val="between"/>
      </c:valAx>
      <c:spPr>
        <a:noFill/>
        <a:ln w="12700">
          <a:solidFill>
            <a:srgbClr val="808080"/>
          </a:solidFill>
          <a:prstDash val="solid"/>
        </a:ln>
      </c:spPr>
    </c:plotArea>
    <c:legend>
      <c:legendPos val="r"/>
      <c:layout>
        <c:manualLayout>
          <c:xMode val="edge"/>
          <c:yMode val="edge"/>
          <c:x val="0"/>
          <c:y val="2.7322404371584699E-2"/>
          <c:w val="0.99129062742953611"/>
          <c:h val="0.14642817464726143"/>
        </c:manualLayout>
      </c:layout>
      <c:overlay val="0"/>
      <c:spPr>
        <a:solidFill>
          <a:srgbClr val="FFFFFF"/>
        </a:solidFill>
        <a:ln w="3175">
          <a:solidFill>
            <a:srgbClr val="000000"/>
          </a:solidFill>
          <a:prstDash val="solid"/>
        </a:ln>
      </c:spPr>
      <c:txPr>
        <a:bodyPr/>
        <a:lstStyle/>
        <a:p>
          <a:pPr>
            <a:defRPr lang="ja-JP" sz="900" b="1" i="0" u="none" strike="noStrike" baseline="0">
              <a:solidFill>
                <a:srgbClr val="000000"/>
              </a:solidFill>
              <a:latin typeface="Arial"/>
              <a:ea typeface="Arial"/>
              <a:cs typeface="Arial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rgbClr val="FFFFFF"/>
    </a:solidFill>
    <a:ln w="3175">
      <a:solidFill>
        <a:srgbClr val="000000"/>
      </a:solidFill>
      <a:prstDash val="solid"/>
    </a:ln>
  </c:spPr>
  <c:txPr>
    <a:bodyPr/>
    <a:lstStyle/>
    <a:p>
      <a:pPr>
        <a:defRPr sz="800" b="0" i="0" u="none" strike="noStrike" baseline="0">
          <a:solidFill>
            <a:srgbClr val="000000"/>
          </a:solidFill>
          <a:latin typeface="Arial"/>
          <a:ea typeface="Arial"/>
          <a:cs typeface="Arial"/>
        </a:defRPr>
      </a:pPr>
      <a:endParaRPr lang="en-US"/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728766210507052"/>
          <c:y val="0.24043818452277216"/>
          <c:w val="0.80838257254716528"/>
          <c:h val="0.63472982168647929"/>
        </c:manualLayout>
      </c:layout>
      <c:lineChart>
        <c:grouping val="standard"/>
        <c:varyColors val="0"/>
        <c:ser>
          <c:idx val="0"/>
          <c:order val="0"/>
          <c:tx>
            <c:v>ANALYSIS-1</c:v>
          </c:tx>
          <c:spPr>
            <a:ln w="12700">
              <a:solidFill>
                <a:srgbClr val="000080"/>
              </a:solidFill>
              <a:prstDash val="solid"/>
            </a:ln>
          </c:spPr>
          <c:marker>
            <c:symbol val="diamond"/>
            <c:size val="5"/>
            <c:spPr>
              <a:solidFill>
                <a:srgbClr val="000080"/>
              </a:solidFill>
              <a:ln>
                <a:solidFill>
                  <a:srgbClr val="000080"/>
                </a:solidFill>
                <a:prstDash val="solid"/>
              </a:ln>
            </c:spPr>
          </c:marker>
          <c:val>
            <c:numRef>
              <c:f>'[distortion study.xlsx]SOFT'!$H$14:$H$22</c:f>
              <c:numCache>
                <c:formatCode>0.000</c:formatCode>
                <c:ptCount val="9"/>
                <c:pt idx="0">
                  <c:v>5.1449999999999996</c:v>
                </c:pt>
                <c:pt idx="1">
                  <c:v>5.15</c:v>
                </c:pt>
                <c:pt idx="2">
                  <c:v>5.15</c:v>
                </c:pt>
                <c:pt idx="3">
                  <c:v>5.1449999999999996</c:v>
                </c:pt>
                <c:pt idx="4">
                  <c:v>5.1550000000000002</c:v>
                </c:pt>
                <c:pt idx="5">
                  <c:v>5.1449999999999996</c:v>
                </c:pt>
                <c:pt idx="6">
                  <c:v>5.1449999999999996</c:v>
                </c:pt>
                <c:pt idx="7">
                  <c:v>5.15</c:v>
                </c:pt>
                <c:pt idx="8">
                  <c:v>5.15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133-465A-976A-99D6ED930B24}"/>
            </c:ext>
          </c:extLst>
        </c:ser>
        <c:ser>
          <c:idx val="1"/>
          <c:order val="1"/>
          <c:tx>
            <c:v>ANALYSIS-2</c:v>
          </c:tx>
          <c:spPr>
            <a:ln w="12700">
              <a:solidFill>
                <a:srgbClr val="FF00FF"/>
              </a:solidFill>
              <a:prstDash val="solid"/>
            </a:ln>
          </c:spPr>
          <c:marker>
            <c:symbol val="square"/>
            <c:size val="5"/>
            <c:spPr>
              <a:solidFill>
                <a:srgbClr val="FF00FF"/>
              </a:solidFill>
              <a:ln>
                <a:solidFill>
                  <a:srgbClr val="FF00FF"/>
                </a:solidFill>
                <a:prstDash val="solid"/>
              </a:ln>
            </c:spPr>
          </c:marker>
          <c:val>
            <c:numRef>
              <c:f>'[distortion study.xlsx]SOFT'!$I$14:$I$22</c:f>
              <c:numCache>
                <c:formatCode>0.000</c:formatCode>
                <c:ptCount val="9"/>
                <c:pt idx="0">
                  <c:v>5.15</c:v>
                </c:pt>
                <c:pt idx="1">
                  <c:v>5.15</c:v>
                </c:pt>
                <c:pt idx="2">
                  <c:v>5.1449999999999996</c:v>
                </c:pt>
                <c:pt idx="3">
                  <c:v>5.1449999999999996</c:v>
                </c:pt>
                <c:pt idx="4">
                  <c:v>5.15</c:v>
                </c:pt>
                <c:pt idx="5">
                  <c:v>5.15</c:v>
                </c:pt>
                <c:pt idx="6">
                  <c:v>5.15</c:v>
                </c:pt>
                <c:pt idx="7">
                  <c:v>5.1449999999999996</c:v>
                </c:pt>
                <c:pt idx="8">
                  <c:v>5.15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0133-465A-976A-99D6ED930B24}"/>
            </c:ext>
          </c:extLst>
        </c:ser>
        <c:ser>
          <c:idx val="2"/>
          <c:order val="2"/>
          <c:tx>
            <c:v>max</c:v>
          </c:tx>
          <c:spPr>
            <a:ln>
              <a:solidFill>
                <a:srgbClr val="FF0000"/>
              </a:solidFill>
            </a:ln>
          </c:spPr>
          <c:marker>
            <c:symbol val="none"/>
          </c:marker>
          <c:dLbls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E38A-493F-9220-077ECF22AE5B}"/>
                </c:ext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E38A-493F-9220-077ECF22AE5B}"/>
                </c:ext>
              </c:extLst>
            </c:dLbl>
            <c:dLbl>
              <c:idx val="3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E38A-493F-9220-077ECF22AE5B}"/>
                </c:ext>
              </c:extLst>
            </c:dLbl>
            <c:dLbl>
              <c:idx val="4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E38A-493F-9220-077ECF22AE5B}"/>
                </c:ext>
              </c:extLst>
            </c:dLbl>
            <c:dLbl>
              <c:idx val="5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E38A-493F-9220-077ECF22AE5B}"/>
                </c:ext>
              </c:extLst>
            </c:dLbl>
            <c:dLbl>
              <c:idx val="6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C-E38A-493F-9220-077ECF22AE5B}"/>
                </c:ext>
              </c:extLst>
            </c:dLbl>
            <c:dLbl>
              <c:idx val="7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E38A-493F-9220-077ECF22AE5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1200"/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val>
            <c:numRef>
              <c:f>'[distortion study.xlsx]SOFT'!$R$14:$R$22</c:f>
              <c:numCache>
                <c:formatCode>0.000</c:formatCode>
                <c:ptCount val="9"/>
                <c:pt idx="0">
                  <c:v>5.17</c:v>
                </c:pt>
                <c:pt idx="1">
                  <c:v>5.17</c:v>
                </c:pt>
                <c:pt idx="2">
                  <c:v>5.17</c:v>
                </c:pt>
                <c:pt idx="3">
                  <c:v>5.17</c:v>
                </c:pt>
                <c:pt idx="4">
                  <c:v>5.17</c:v>
                </c:pt>
                <c:pt idx="5">
                  <c:v>5.17</c:v>
                </c:pt>
                <c:pt idx="6">
                  <c:v>5.17</c:v>
                </c:pt>
                <c:pt idx="7">
                  <c:v>5.17</c:v>
                </c:pt>
                <c:pt idx="8">
                  <c:v>5.17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0133-465A-976A-99D6ED930B24}"/>
            </c:ext>
          </c:extLst>
        </c:ser>
        <c:ser>
          <c:idx val="3"/>
          <c:order val="3"/>
          <c:tx>
            <c:v>min</c:v>
          </c:tx>
          <c:spPr>
            <a:ln>
              <a:solidFill>
                <a:srgbClr val="FF0000"/>
              </a:solidFill>
            </a:ln>
          </c:spPr>
          <c:marker>
            <c:symbol val="none"/>
          </c:marker>
          <c:dLbls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E38A-493F-9220-077ECF22AE5B}"/>
                </c:ext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E38A-493F-9220-077ECF22AE5B}"/>
                </c:ext>
              </c:extLst>
            </c:dLbl>
            <c:dLbl>
              <c:idx val="3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E38A-493F-9220-077ECF22AE5B}"/>
                </c:ext>
              </c:extLst>
            </c:dLbl>
            <c:dLbl>
              <c:idx val="4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E38A-493F-9220-077ECF22AE5B}"/>
                </c:ext>
              </c:extLst>
            </c:dLbl>
            <c:dLbl>
              <c:idx val="5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E38A-493F-9220-077ECF22AE5B}"/>
                </c:ext>
              </c:extLst>
            </c:dLbl>
            <c:dLbl>
              <c:idx val="6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E38A-493F-9220-077ECF22AE5B}"/>
                </c:ext>
              </c:extLst>
            </c:dLbl>
            <c:dLbl>
              <c:idx val="7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E38A-493F-9220-077ECF22AE5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1200"/>
                </a:pPr>
                <a:endParaRPr lang="en-US"/>
              </a:p>
            </c:txPr>
            <c:dLblPos val="b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val>
            <c:numRef>
              <c:f>'[distortion study.xlsx]SOFT'!$S$14:$S$22</c:f>
              <c:numCache>
                <c:formatCode>0.000</c:formatCode>
                <c:ptCount val="9"/>
                <c:pt idx="0">
                  <c:v>5.1100000000000003</c:v>
                </c:pt>
                <c:pt idx="1">
                  <c:v>5.1100000000000003</c:v>
                </c:pt>
                <c:pt idx="2">
                  <c:v>5.1100000000000003</c:v>
                </c:pt>
                <c:pt idx="3">
                  <c:v>5.1100000000000003</c:v>
                </c:pt>
                <c:pt idx="4">
                  <c:v>5.1100000000000003</c:v>
                </c:pt>
                <c:pt idx="5">
                  <c:v>5.1100000000000003</c:v>
                </c:pt>
                <c:pt idx="6">
                  <c:v>5.1100000000000003</c:v>
                </c:pt>
                <c:pt idx="7">
                  <c:v>5.1100000000000003</c:v>
                </c:pt>
                <c:pt idx="8">
                  <c:v>5.1100000000000003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0133-465A-976A-99D6ED930B24}"/>
            </c:ext>
          </c:extLst>
        </c:ser>
        <c:ser>
          <c:idx val="4"/>
          <c:order val="4"/>
          <c:tx>
            <c:v>ANALYSIS-3</c:v>
          </c:tx>
          <c:spPr>
            <a:ln>
              <a:solidFill>
                <a:srgbClr val="00B050"/>
              </a:solidFill>
            </a:ln>
          </c:spPr>
          <c:marker>
            <c:spPr>
              <a:ln>
                <a:solidFill>
                  <a:srgbClr val="00B050"/>
                </a:solidFill>
              </a:ln>
            </c:spPr>
          </c:marker>
          <c:val>
            <c:numRef>
              <c:f>'[distortion study.xlsx]SOFT'!$J$14:$J$22</c:f>
              <c:numCache>
                <c:formatCode>0.000</c:formatCode>
                <c:ptCount val="9"/>
                <c:pt idx="0">
                  <c:v>5.15</c:v>
                </c:pt>
                <c:pt idx="1">
                  <c:v>5.15</c:v>
                </c:pt>
                <c:pt idx="2">
                  <c:v>5.1449999999999996</c:v>
                </c:pt>
                <c:pt idx="3">
                  <c:v>5.1449999999999996</c:v>
                </c:pt>
                <c:pt idx="4">
                  <c:v>5.15</c:v>
                </c:pt>
                <c:pt idx="5">
                  <c:v>5.15</c:v>
                </c:pt>
                <c:pt idx="6">
                  <c:v>5.1449999999999996</c:v>
                </c:pt>
                <c:pt idx="7">
                  <c:v>5.15</c:v>
                </c:pt>
                <c:pt idx="8">
                  <c:v>5.15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07F-4D69-85F8-8F6A2891595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78816128"/>
        <c:axId val="178818048"/>
      </c:lineChart>
      <c:catAx>
        <c:axId val="17881612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ln w="3175">
            <a:solidFill>
              <a:srgbClr val="000000"/>
            </a:solidFill>
            <a:prstDash val="solid"/>
          </a:ln>
        </c:spPr>
        <c:txPr>
          <a:bodyPr rot="0" vert="horz"/>
          <a:lstStyle/>
          <a:p>
            <a:pPr>
              <a:defRPr lang="ja-JP" sz="1200" b="0" i="0" u="none" strike="noStrike" baseline="0">
                <a:solidFill>
                  <a:srgbClr val="000000"/>
                </a:solidFill>
                <a:latin typeface="Arial"/>
                <a:ea typeface="Arial"/>
                <a:cs typeface="Arial"/>
              </a:defRPr>
            </a:pPr>
            <a:endParaRPr lang="en-US"/>
          </a:p>
        </c:txPr>
        <c:crossAx val="178818048"/>
        <c:crosses val="autoZero"/>
        <c:auto val="1"/>
        <c:lblAlgn val="ctr"/>
        <c:lblOffset val="100"/>
        <c:noMultiLvlLbl val="0"/>
      </c:catAx>
      <c:valAx>
        <c:axId val="178818048"/>
        <c:scaling>
          <c:orientation val="minMax"/>
          <c:max val="5.1899999999999995"/>
          <c:min val="5.0999999999999996"/>
        </c:scaling>
        <c:delete val="0"/>
        <c:axPos val="l"/>
        <c:title>
          <c:tx>
            <c:rich>
              <a:bodyPr/>
              <a:lstStyle/>
              <a:p>
                <a:pPr>
                  <a:defRPr lang="ja-JP" sz="1200" b="1" i="0" u="none" strike="noStrike" baseline="0">
                    <a:solidFill>
                      <a:srgbClr val="000000"/>
                    </a:solidFill>
                    <a:latin typeface="Arial"/>
                    <a:ea typeface="Arial"/>
                    <a:cs typeface="Arial"/>
                  </a:defRPr>
                </a:pPr>
                <a:r>
                  <a:rPr lang="en-IN" sz="1200"/>
                  <a:t>GROOVE</a:t>
                </a:r>
                <a:r>
                  <a:rPr lang="en-IN" sz="1200" baseline="0"/>
                  <a:t> WIDTH</a:t>
                </a:r>
                <a:endParaRPr lang="en-IN" sz="1200"/>
              </a:p>
            </c:rich>
          </c:tx>
          <c:layout>
            <c:manualLayout>
              <c:xMode val="edge"/>
              <c:yMode val="edge"/>
              <c:x val="2.3236548556430439E-3"/>
              <c:y val="0.32240682305360996"/>
            </c:manualLayout>
          </c:layout>
          <c:overlay val="0"/>
          <c:spPr>
            <a:noFill/>
            <a:ln w="25400">
              <a:noFill/>
            </a:ln>
          </c:spPr>
        </c:title>
        <c:numFmt formatCode="0.000" sourceLinked="1"/>
        <c:majorTickMark val="out"/>
        <c:minorTickMark val="none"/>
        <c:tickLblPos val="nextTo"/>
        <c:spPr>
          <a:ln w="3175">
            <a:solidFill>
              <a:srgbClr val="000000"/>
            </a:solidFill>
            <a:prstDash val="solid"/>
          </a:ln>
        </c:spPr>
        <c:txPr>
          <a:bodyPr rot="0" vert="horz"/>
          <a:lstStyle/>
          <a:p>
            <a:pPr>
              <a:defRPr lang="ja-JP" sz="1200" b="0" i="0" u="none" strike="noStrike" baseline="0">
                <a:solidFill>
                  <a:srgbClr val="000000"/>
                </a:solidFill>
                <a:latin typeface="Arial"/>
                <a:ea typeface="Arial"/>
                <a:cs typeface="Arial"/>
              </a:defRPr>
            </a:pPr>
            <a:endParaRPr lang="en-US"/>
          </a:p>
        </c:txPr>
        <c:crossAx val="178816128"/>
        <c:crosses val="autoZero"/>
        <c:crossBetween val="between"/>
      </c:valAx>
      <c:spPr>
        <a:noFill/>
        <a:ln w="12700">
          <a:solidFill>
            <a:srgbClr val="808080"/>
          </a:solidFill>
          <a:prstDash val="solid"/>
        </a:ln>
      </c:spPr>
    </c:plotArea>
    <c:legend>
      <c:legendPos val="r"/>
      <c:layout>
        <c:manualLayout>
          <c:xMode val="edge"/>
          <c:yMode val="edge"/>
          <c:x val="0"/>
          <c:y val="0"/>
          <c:w val="1"/>
          <c:h val="0.2076378087619894"/>
        </c:manualLayout>
      </c:layout>
      <c:overlay val="0"/>
      <c:spPr>
        <a:solidFill>
          <a:srgbClr val="FFFFFF"/>
        </a:solidFill>
        <a:ln w="3175">
          <a:solidFill>
            <a:srgbClr val="000000"/>
          </a:solidFill>
          <a:prstDash val="solid"/>
        </a:ln>
      </c:spPr>
      <c:txPr>
        <a:bodyPr/>
        <a:lstStyle/>
        <a:p>
          <a:pPr>
            <a:defRPr lang="ja-JP" sz="900" b="1" i="0" u="none" strike="noStrike" baseline="0">
              <a:solidFill>
                <a:srgbClr val="000000"/>
              </a:solidFill>
              <a:latin typeface="Arial"/>
              <a:ea typeface="Arial"/>
              <a:cs typeface="Arial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rgbClr val="FFFFFF"/>
    </a:solidFill>
    <a:ln w="3175">
      <a:solidFill>
        <a:srgbClr val="000000"/>
      </a:solidFill>
      <a:prstDash val="solid"/>
    </a:ln>
  </c:spPr>
  <c:txPr>
    <a:bodyPr/>
    <a:lstStyle/>
    <a:p>
      <a:pPr>
        <a:defRPr sz="800" b="0" i="0" u="none" strike="noStrike" baseline="0">
          <a:solidFill>
            <a:srgbClr val="000000"/>
          </a:solidFill>
          <a:latin typeface="Arial"/>
          <a:ea typeface="Arial"/>
          <a:cs typeface="Arial"/>
        </a:defRPr>
      </a:pPr>
      <a:endParaRPr lang="en-US"/>
    </a:p>
  </c:tx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 lang="ja-JP"/>
            </a:pPr>
            <a:r>
              <a:rPr lang="en-IN" dirty="0"/>
              <a:t>FORK TIGHT</a:t>
            </a:r>
          </a:p>
        </c:rich>
      </c:tx>
      <c:layout>
        <c:manualLayout>
          <c:xMode val="edge"/>
          <c:yMode val="edge"/>
          <c:x val="0.35344551663571772"/>
          <c:y val="3.746971720321015E-2"/>
        </c:manualLayout>
      </c:layout>
      <c:overlay val="0"/>
    </c:title>
    <c:autoTitleDeleted val="0"/>
    <c:plotArea>
      <c:layout>
        <c:manualLayout>
          <c:layoutTarget val="inner"/>
          <c:xMode val="edge"/>
          <c:yMode val="edge"/>
          <c:x val="0.20422936546145079"/>
          <c:y val="0.23559121571161298"/>
          <c:w val="0.74957875050920264"/>
          <c:h val="0.56276712386359995"/>
        </c:manualLayout>
      </c:layout>
      <c:barChart>
        <c:barDir val="col"/>
        <c:grouping val="clustered"/>
        <c:varyColors val="0"/>
        <c:ser>
          <c:idx val="0"/>
          <c:order val="0"/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lang="ja-JP" sz="1400" b="1"/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'[FORK TIGHT DATA.xlsx]M-3'!$A$61:$A$62</c:f>
              <c:strCache>
                <c:ptCount val="2"/>
                <c:pt idx="0">
                  <c:v>Oct-17  1W</c:v>
                </c:pt>
                <c:pt idx="1">
                  <c:v>Oct-17 2W</c:v>
                </c:pt>
              </c:strCache>
            </c:strRef>
          </c:cat>
          <c:val>
            <c:numRef>
              <c:f>'[FORK TIGHT DATA.xlsx]M-3'!$B$61:$B$62</c:f>
              <c:numCache>
                <c:formatCode>General</c:formatCode>
                <c:ptCount val="2"/>
                <c:pt idx="0">
                  <c:v>197</c:v>
                </c:pt>
                <c:pt idx="1">
                  <c:v>188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740-4BD0-AC10-ED610314D00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81224960"/>
        <c:axId val="181226496"/>
      </c:barChart>
      <c:catAx>
        <c:axId val="181224960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lang="ja-JP" sz="1600"/>
            </a:pPr>
            <a:endParaRPr lang="en-US"/>
          </a:p>
        </c:txPr>
        <c:crossAx val="181226496"/>
        <c:crosses val="autoZero"/>
        <c:auto val="1"/>
        <c:lblAlgn val="ctr"/>
        <c:lblOffset val="100"/>
        <c:noMultiLvlLbl val="0"/>
      </c:catAx>
      <c:valAx>
        <c:axId val="181226496"/>
        <c:scaling>
          <c:orientation val="minMax"/>
          <c:max val="198"/>
          <c:min val="140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 lang="ja-JP" sz="1600"/>
                </a:pPr>
                <a:r>
                  <a:rPr lang="en-US" sz="1600"/>
                  <a:t>QTY</a:t>
                </a:r>
              </a:p>
            </c:rich>
          </c:tx>
          <c:layout>
            <c:manualLayout>
              <c:xMode val="edge"/>
              <c:yMode val="edge"/>
              <c:x val="1.9618447744489294E-2"/>
              <c:y val="0.49784161889830919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lang="ja-JP" sz="1200"/>
            </a:pPr>
            <a:endParaRPr lang="en-US"/>
          </a:p>
        </c:txPr>
        <c:crossAx val="181224960"/>
        <c:crosses val="autoZero"/>
        <c:crossBetween val="between"/>
      </c:valAx>
    </c:plotArea>
    <c:plotVisOnly val="1"/>
    <c:dispBlanksAs val="gap"/>
    <c:showDLblsOverMax val="0"/>
  </c:chart>
  <c:spPr>
    <a:ln>
      <a:solidFill>
        <a:schemeClr val="tx1"/>
      </a:solidFill>
    </a:ln>
  </c:sp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7.emf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0.12792</cdr:x>
      <cdr:y>0.50664</cdr:y>
    </cdr:from>
    <cdr:to>
      <cdr:x>0.55288</cdr:x>
      <cdr:y>0.66048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764511" y="1897073"/>
          <a:ext cx="2539842" cy="576041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US" sz="3600" b="1" dirty="0">
              <a:solidFill>
                <a:schemeClr val="bg1"/>
              </a:solidFill>
            </a:rPr>
            <a:t>WIDTH U/S</a:t>
          </a:r>
          <a:endParaRPr lang="en-IN" sz="3600" b="1" dirty="0">
            <a:solidFill>
              <a:schemeClr val="bg1"/>
            </a:solidFill>
          </a:endParaRPr>
        </a:p>
      </cdr:txBody>
    </cdr: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45659" cy="493633"/>
          </a:xfrm>
          <a:prstGeom prst="rect">
            <a:avLst/>
          </a:prstGeom>
        </p:spPr>
        <p:txBody>
          <a:bodyPr vert="horz" wrap="square" lIns="95254" tIns="47627" rIns="95254" bIns="47627" numCol="1" anchor="t" anchorCtr="0" compatLnSpc="1">
            <a:prstTxWarp prst="textNoShape">
              <a:avLst/>
            </a:prstTxWarp>
          </a:bodyPr>
          <a:lstStyle>
            <a:lvl1pPr>
              <a:defRPr kumimoji="0" sz="1300">
                <a:ea typeface="ＭＳ Ｐゴシック" pitchFamily="50" charset="-128"/>
              </a:defRPr>
            </a:lvl1pPr>
          </a:lstStyle>
          <a:p>
            <a:pPr>
              <a:defRPr/>
            </a:pPr>
            <a:endParaRPr lang="en-US" altLang="ja-JP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443" y="1"/>
            <a:ext cx="2945659" cy="493633"/>
          </a:xfrm>
          <a:prstGeom prst="rect">
            <a:avLst/>
          </a:prstGeom>
        </p:spPr>
        <p:txBody>
          <a:bodyPr vert="horz" wrap="square" lIns="95254" tIns="47627" rIns="95254" bIns="47627" numCol="1" anchor="t" anchorCtr="0" compatLnSpc="1">
            <a:prstTxWarp prst="textNoShape">
              <a:avLst/>
            </a:prstTxWarp>
          </a:bodyPr>
          <a:lstStyle>
            <a:lvl1pPr algn="r">
              <a:defRPr kumimoji="0" sz="1300">
                <a:ea typeface="ＭＳ Ｐゴシック" pitchFamily="50" charset="-128"/>
              </a:defRPr>
            </a:lvl1pPr>
          </a:lstStyle>
          <a:p>
            <a:pPr>
              <a:defRPr/>
            </a:pPr>
            <a:fld id="{97EEE93B-FA7E-4275-AD46-2C5E2B61CED7}" type="datetimeFigureOut">
              <a:rPr lang="en-US" altLang="ja-JP"/>
              <a:pPr>
                <a:defRPr/>
              </a:pPr>
              <a:t>30/10/2018</a:t>
            </a:fld>
            <a:endParaRPr lang="en-US" altLang="ja-JP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377317"/>
            <a:ext cx="2945659" cy="493633"/>
          </a:xfrm>
          <a:prstGeom prst="rect">
            <a:avLst/>
          </a:prstGeom>
        </p:spPr>
        <p:txBody>
          <a:bodyPr vert="horz" wrap="square" lIns="95254" tIns="47627" rIns="95254" bIns="47627" numCol="1" anchor="b" anchorCtr="0" compatLnSpc="1">
            <a:prstTxWarp prst="textNoShape">
              <a:avLst/>
            </a:prstTxWarp>
          </a:bodyPr>
          <a:lstStyle>
            <a:lvl1pPr>
              <a:defRPr kumimoji="0" sz="1300">
                <a:ea typeface="ＭＳ Ｐゴシック" pitchFamily="50" charset="-128"/>
              </a:defRPr>
            </a:lvl1pPr>
          </a:lstStyle>
          <a:p>
            <a:pPr>
              <a:defRPr/>
            </a:pPr>
            <a:endParaRPr lang="en-US" altLang="ja-JP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443" y="9377317"/>
            <a:ext cx="2945659" cy="493633"/>
          </a:xfrm>
          <a:prstGeom prst="rect">
            <a:avLst/>
          </a:prstGeom>
        </p:spPr>
        <p:txBody>
          <a:bodyPr vert="horz" wrap="square" lIns="95254" tIns="47627" rIns="95254" bIns="47627" numCol="1" anchor="b" anchorCtr="0" compatLnSpc="1">
            <a:prstTxWarp prst="textNoShape">
              <a:avLst/>
            </a:prstTxWarp>
          </a:bodyPr>
          <a:lstStyle>
            <a:lvl1pPr algn="r">
              <a:defRPr kumimoji="0" sz="1300">
                <a:ea typeface="ＭＳ Ｐゴシック" pitchFamily="50" charset="-128"/>
              </a:defRPr>
            </a:lvl1pPr>
          </a:lstStyle>
          <a:p>
            <a:pPr>
              <a:defRPr/>
            </a:pPr>
            <a:fld id="{5AD0AC65-2E54-411A-9D3F-05C0E6B8A015}" type="slidenum">
              <a:rPr lang="en-US" altLang="ja-JP"/>
              <a:pPr>
                <a:defRPr/>
              </a:pPr>
              <a:t>‹#›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41734398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45659" cy="493633"/>
          </a:xfrm>
          <a:prstGeom prst="rect">
            <a:avLst/>
          </a:prstGeom>
        </p:spPr>
        <p:txBody>
          <a:bodyPr vert="horz" wrap="square" lIns="95254" tIns="47627" rIns="95254" bIns="47627" numCol="1" anchor="t" anchorCtr="0" compatLnSpc="1">
            <a:prstTxWarp prst="textNoShape">
              <a:avLst/>
            </a:prstTxWarp>
          </a:bodyPr>
          <a:lstStyle>
            <a:lvl1pPr>
              <a:defRPr kumimoji="0" sz="1300">
                <a:ea typeface="ＭＳ Ｐゴシック" pitchFamily="50" charset="-128"/>
              </a:defRPr>
            </a:lvl1pPr>
          </a:lstStyle>
          <a:p>
            <a:pPr>
              <a:defRPr/>
            </a:pPr>
            <a:endParaRPr lang="en-US" altLang="ja-JP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1"/>
            <a:ext cx="2945659" cy="493633"/>
          </a:xfrm>
          <a:prstGeom prst="rect">
            <a:avLst/>
          </a:prstGeom>
        </p:spPr>
        <p:txBody>
          <a:bodyPr vert="horz" wrap="square" lIns="95254" tIns="47627" rIns="95254" bIns="47627" numCol="1" anchor="t" anchorCtr="0" compatLnSpc="1">
            <a:prstTxWarp prst="textNoShape">
              <a:avLst/>
            </a:prstTxWarp>
          </a:bodyPr>
          <a:lstStyle>
            <a:lvl1pPr algn="r">
              <a:defRPr kumimoji="0" sz="1300">
                <a:ea typeface="ＭＳ Ｐゴシック" pitchFamily="50" charset="-128"/>
              </a:defRPr>
            </a:lvl1pPr>
          </a:lstStyle>
          <a:p>
            <a:pPr>
              <a:defRPr/>
            </a:pPr>
            <a:fld id="{29C1236E-ED85-433A-8482-D1C7D0F43DE2}" type="datetimeFigureOut">
              <a:rPr lang="en-US" altLang="ja-JP"/>
              <a:pPr>
                <a:defRPr/>
              </a:pPr>
              <a:t>30/10/2018</a:t>
            </a:fld>
            <a:endParaRPr lang="en-US" altLang="ja-JP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3950" cy="37004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254" tIns="47627" rIns="95254" bIns="47627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689515"/>
            <a:ext cx="5438140" cy="4442698"/>
          </a:xfrm>
          <a:prstGeom prst="rect">
            <a:avLst/>
          </a:prstGeom>
        </p:spPr>
        <p:txBody>
          <a:bodyPr vert="horz" lIns="95254" tIns="47627" rIns="95254" bIns="47627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377317"/>
            <a:ext cx="2945659" cy="493633"/>
          </a:xfrm>
          <a:prstGeom prst="rect">
            <a:avLst/>
          </a:prstGeom>
        </p:spPr>
        <p:txBody>
          <a:bodyPr vert="horz" wrap="square" lIns="95254" tIns="47627" rIns="95254" bIns="47627" numCol="1" anchor="b" anchorCtr="0" compatLnSpc="1">
            <a:prstTxWarp prst="textNoShape">
              <a:avLst/>
            </a:prstTxWarp>
          </a:bodyPr>
          <a:lstStyle>
            <a:lvl1pPr>
              <a:defRPr kumimoji="0" sz="1300">
                <a:ea typeface="ＭＳ Ｐゴシック" pitchFamily="50" charset="-128"/>
              </a:defRPr>
            </a:lvl1pPr>
          </a:lstStyle>
          <a:p>
            <a:pPr>
              <a:defRPr/>
            </a:pPr>
            <a:endParaRPr lang="en-US" altLang="ja-JP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377317"/>
            <a:ext cx="2945659" cy="493633"/>
          </a:xfrm>
          <a:prstGeom prst="rect">
            <a:avLst/>
          </a:prstGeom>
        </p:spPr>
        <p:txBody>
          <a:bodyPr vert="horz" wrap="square" lIns="95254" tIns="47627" rIns="95254" bIns="47627" numCol="1" anchor="b" anchorCtr="0" compatLnSpc="1">
            <a:prstTxWarp prst="textNoShape">
              <a:avLst/>
            </a:prstTxWarp>
          </a:bodyPr>
          <a:lstStyle>
            <a:lvl1pPr algn="r">
              <a:defRPr kumimoji="0" sz="1300">
                <a:ea typeface="ＭＳ Ｐゴシック" pitchFamily="50" charset="-128"/>
              </a:defRPr>
            </a:lvl1pPr>
          </a:lstStyle>
          <a:p>
            <a:pPr>
              <a:defRPr/>
            </a:pPr>
            <a:fld id="{86A60A65-5954-469D-8053-1D3C69230BA1}" type="slidenum">
              <a:rPr lang="en-US" altLang="ja-JP"/>
              <a:pPr>
                <a:defRPr/>
              </a:pPr>
              <a:t>‹#›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89670491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43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ja-JP" dirty="0"/>
              <a:t>All: </a:t>
            </a:r>
            <a:r>
              <a:rPr lang="en-US" altLang="en-US" dirty="0"/>
              <a:t>First</a:t>
            </a:r>
            <a:r>
              <a:rPr lang="en-US" altLang="en-US" baseline="0" dirty="0"/>
              <a:t> saying NAMASTHE</a:t>
            </a:r>
          </a:p>
          <a:p>
            <a:r>
              <a:rPr lang="en-US" altLang="ja-JP" baseline="0" dirty="0"/>
              <a:t>Sajin: </a:t>
            </a:r>
            <a:r>
              <a:rPr lang="en-US" altLang="en-US" baseline="0" dirty="0"/>
              <a:t>We ARE FROM MUSASHI AUTO PART BLR PLANT. WELCOME YOU ALL FOR THE NH CIRCLE PRESENTATION.</a:t>
            </a:r>
          </a:p>
          <a:p>
            <a:r>
              <a:rPr lang="en-US" altLang="en-US" baseline="0" dirty="0">
                <a:solidFill>
                  <a:srgbClr val="FF0000"/>
                </a:solidFill>
              </a:rPr>
              <a:t>WE ARE TEAM (ALL) HORIZON</a:t>
            </a:r>
            <a:endParaRPr lang="en-IN" altLang="en-US" dirty="0">
              <a:solidFill>
                <a:srgbClr val="FF0000"/>
              </a:solidFill>
            </a:endParaRPr>
          </a:p>
        </p:txBody>
      </p:sp>
      <p:sp>
        <p:nvSpPr>
          <p:cNvPr id="1843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13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14495" indent="-274806">
              <a:defRPr kumimoji="1" sz="13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9223" indent="-219845">
              <a:defRPr kumimoji="1" sz="13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538912" indent="-219845">
              <a:defRPr kumimoji="1" sz="13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978602" indent="-219845">
              <a:defRPr kumimoji="1" sz="13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418291" indent="-219845" eaLnBrk="0" fontAlgn="base" hangingPunct="0">
              <a:spcBef>
                <a:spcPct val="0"/>
              </a:spcBef>
              <a:spcAft>
                <a:spcPct val="0"/>
              </a:spcAft>
              <a:defRPr kumimoji="1" sz="13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857980" indent="-219845" eaLnBrk="0" fontAlgn="base" hangingPunct="0">
              <a:spcBef>
                <a:spcPct val="0"/>
              </a:spcBef>
              <a:spcAft>
                <a:spcPct val="0"/>
              </a:spcAft>
              <a:defRPr kumimoji="1" sz="13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297669" indent="-219845" eaLnBrk="0" fontAlgn="base" hangingPunct="0">
              <a:spcBef>
                <a:spcPct val="0"/>
              </a:spcBef>
              <a:spcAft>
                <a:spcPct val="0"/>
              </a:spcAft>
              <a:defRPr kumimoji="1" sz="13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737359" indent="-219845" eaLnBrk="0" fontAlgn="base" hangingPunct="0">
              <a:spcBef>
                <a:spcPct val="0"/>
              </a:spcBef>
              <a:spcAft>
                <a:spcPct val="0"/>
              </a:spcAft>
              <a:defRPr kumimoji="1" sz="13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9C292F76-C7D5-407E-BB4F-B59897EB0E16}" type="slidenum">
              <a:rPr lang="en-US" altLang="en-US" sz="1200">
                <a:solidFill>
                  <a:srgbClr val="CC0000"/>
                </a:solidFill>
              </a:rPr>
              <a:pPr/>
              <a:t>1</a:t>
            </a:fld>
            <a:endParaRPr lang="en-US" altLang="en-US" sz="1200" dirty="0">
              <a:solidFill>
                <a:srgbClr val="CC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47216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PRAMOD: THE MAJOR REWORK WERE FORK TIGHT, OD DENT, BORE U/S &amp; GEAR TEETH DENT. OUT OF WHICH FORK TIGHT IS CONTRIBUTING 48%.</a:t>
            </a:r>
          </a:p>
          <a:p>
            <a:r>
              <a:rPr lang="en-US" altLang="en-US" dirty="0"/>
              <a:t>SAJIN: IN WHICH PART FORK TIGHT IS COMIN MORE?</a:t>
            </a:r>
          </a:p>
          <a:p>
            <a:r>
              <a:rPr lang="en-US" altLang="en-US" dirty="0"/>
              <a:t>MANOHAR: THE MAJOR PARTS CONTRIBUTING TO  FORK TIGHT IS M3,C4,C3,M4  . IN THIS GEAR M3 IS CONTRIBUTING MORE WHICH IS 67%.</a:t>
            </a:r>
          </a:p>
          <a:p>
            <a:r>
              <a:rPr lang="en-US" altLang="en-US" dirty="0"/>
              <a:t>SAJIN: LETS SELECT M-3 FOR THE IMPROVEMENTS</a:t>
            </a:r>
            <a:endParaRPr lang="en-IN" altLang="en-US" dirty="0"/>
          </a:p>
        </p:txBody>
      </p:sp>
      <p:sp>
        <p:nvSpPr>
          <p:cNvPr id="819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1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73941" indent="-297669">
              <a:defRPr kumimoji="1" sz="1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90679" indent="-238136">
              <a:defRPr kumimoji="1" sz="1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66950" indent="-238136">
              <a:defRPr kumimoji="1" sz="1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143222" indent="-238136">
              <a:defRPr kumimoji="1" sz="1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619493" indent="-238136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3095764" indent="-238136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572036" indent="-238136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4048307" indent="-238136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fld id="{F23479C9-2FCF-4371-9AB4-527AAC4AD299}" type="slidenum">
              <a:rPr lang="en-US" altLang="en-US" sz="1300">
                <a:solidFill>
                  <a:srgbClr val="CC0000"/>
                </a:solidFill>
              </a:rPr>
              <a:pPr/>
              <a:t>10</a:t>
            </a:fld>
            <a:endParaRPr lang="en-US" altLang="en-US" sz="1300">
              <a:solidFill>
                <a:srgbClr val="CC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90095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SAJIN: OUR THEME IS  &amp; OUR  TARGET IS </a:t>
            </a:r>
          </a:p>
          <a:p>
            <a:r>
              <a:rPr lang="en-US" baseline="0" dirty="0"/>
              <a:t>PRAVEEN: THEME &amp; TARGET ( ALL MEMBER SAY  ZERO)</a:t>
            </a:r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6A60A65-5954-469D-8053-1D3C69230BA1}" type="slidenum">
              <a:rPr lang="en-US" altLang="ja-JP" smtClean="0"/>
              <a:pPr>
                <a:defRPr/>
              </a:pPr>
              <a:t>11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987360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ja-JP" baseline="0" dirty="0"/>
              <a:t>PRAVEEN:  THIS IS OUR ACTIVITY PLAN. </a:t>
            </a:r>
            <a:endParaRPr lang="en-IN" altLang="en-US" dirty="0"/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1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73941" indent="-297669">
              <a:defRPr kumimoji="1" sz="1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90679" indent="-238136">
              <a:defRPr kumimoji="1" sz="1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66950" indent="-238136">
              <a:defRPr kumimoji="1" sz="1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143222" indent="-238136">
              <a:defRPr kumimoji="1" sz="1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619493" indent="-238136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3095764" indent="-238136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572036" indent="-238136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4048307" indent="-238136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fld id="{F93BF5A6-5785-46C1-AE29-7A6D816591D2}" type="slidenum">
              <a:rPr lang="en-US" altLang="en-US" sz="1300">
                <a:solidFill>
                  <a:srgbClr val="CC0000"/>
                </a:solidFill>
              </a:rPr>
              <a:pPr/>
              <a:t>12</a:t>
            </a:fld>
            <a:endParaRPr lang="en-US" altLang="en-US" sz="1300">
              <a:solidFill>
                <a:srgbClr val="CC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69672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6A60A65-5954-469D-8053-1D3C69230BA1}" type="slidenum">
              <a:rPr lang="en-US" altLang="ja-JP" smtClean="0"/>
              <a:pPr>
                <a:defRPr/>
              </a:pPr>
              <a:t>13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8270586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SAJIN: WHAT IS FORK &amp; HOW IT WORKS</a:t>
            </a:r>
          </a:p>
          <a:p>
            <a:r>
              <a:rPr lang="en-IN" dirty="0"/>
              <a:t>PRAVEEN: THE FORK IS USED TO SHIFT THE GEARS &amp; THIS IS HOW IT WORKS</a:t>
            </a:r>
          </a:p>
          <a:p>
            <a:r>
              <a:rPr lang="en-IN" dirty="0"/>
              <a:t>SAJIN; WHAT IS FORK</a:t>
            </a:r>
          </a:p>
          <a:p>
            <a:r>
              <a:rPr lang="en-IN" dirty="0"/>
              <a:t>PRAVEEN: EXPLAIN( OK &amp; NG PART)</a:t>
            </a:r>
          </a:p>
          <a:p>
            <a:r>
              <a:rPr lang="en-IN" dirty="0"/>
              <a:t>SAJIN: WHAT IS THE PROCESS FLOW OF GEAR M3?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6A60A65-5954-469D-8053-1D3C69230BA1}" type="slidenum">
              <a:rPr lang="en-US" altLang="ja-JP" smtClean="0"/>
              <a:pPr>
                <a:defRPr/>
              </a:pPr>
              <a:t>14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6541251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198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MANOHAR: our manufacturing process start from.   Forging</a:t>
            </a:r>
          </a:p>
          <a:p>
            <a:r>
              <a:rPr lang="en-US" altLang="en-US" dirty="0"/>
              <a:t>PRAMOD: turning-1</a:t>
            </a:r>
          </a:p>
          <a:p>
            <a:r>
              <a:rPr lang="en-US" altLang="en-US" dirty="0"/>
              <a:t>PRAVEEN: turning-2</a:t>
            </a:r>
          </a:p>
          <a:p>
            <a:r>
              <a:rPr lang="en-US" altLang="en-US" dirty="0"/>
              <a:t>MANOHAR: broaching</a:t>
            </a:r>
          </a:p>
          <a:p>
            <a:r>
              <a:rPr lang="en-US" altLang="en-US" dirty="0"/>
              <a:t>PRAMOD: shaping</a:t>
            </a:r>
          </a:p>
          <a:p>
            <a:r>
              <a:rPr lang="en-US" altLang="en-US" dirty="0"/>
              <a:t>PRAVEEN: heat treatment</a:t>
            </a:r>
          </a:p>
          <a:p>
            <a:r>
              <a:rPr lang="en-US" altLang="en-US" dirty="0"/>
              <a:t>MANOHAR: inspection</a:t>
            </a:r>
          </a:p>
          <a:p>
            <a:r>
              <a:rPr lang="en-US" altLang="en-US" dirty="0"/>
              <a:t>PRAMOD: </a:t>
            </a:r>
            <a:r>
              <a:rPr lang="en-US" altLang="en-US" dirty="0" err="1"/>
              <a:t>assy</a:t>
            </a:r>
            <a:endParaRPr lang="en-US" altLang="en-US" dirty="0"/>
          </a:p>
          <a:p>
            <a:r>
              <a:rPr lang="en-US" altLang="en-US" dirty="0"/>
              <a:t>PRAVEEN: OUR BUSSINESS PARTNER IS HONDA</a:t>
            </a:r>
          </a:p>
          <a:p>
            <a:r>
              <a:rPr lang="en-US" altLang="en-US" baseline="0" dirty="0"/>
              <a:t>SAJIN: WHERE FORK TIGHT IS GENERATING? </a:t>
            </a:r>
          </a:p>
          <a:p>
            <a:r>
              <a:rPr lang="en-US" altLang="en-US" baseline="0" dirty="0"/>
              <a:t>PRAVEEN: TURNING-2</a:t>
            </a:r>
          </a:p>
          <a:p>
            <a:r>
              <a:rPr lang="en-US" altLang="en-US" baseline="0" dirty="0"/>
              <a:t>SAJIN: DID WE HAVE THE REWORK DATA?</a:t>
            </a:r>
          </a:p>
        </p:txBody>
      </p:sp>
      <p:sp>
        <p:nvSpPr>
          <p:cNvPr id="4198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13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14495" indent="-274806">
              <a:defRPr kumimoji="1" sz="13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9223" indent="-219845">
              <a:defRPr kumimoji="1" sz="13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538912" indent="-219845">
              <a:defRPr kumimoji="1" sz="13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978602" indent="-219845">
              <a:defRPr kumimoji="1" sz="13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418291" indent="-219845" eaLnBrk="0" fontAlgn="base" hangingPunct="0">
              <a:spcBef>
                <a:spcPct val="0"/>
              </a:spcBef>
              <a:spcAft>
                <a:spcPct val="0"/>
              </a:spcAft>
              <a:defRPr kumimoji="1" sz="13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857980" indent="-219845" eaLnBrk="0" fontAlgn="base" hangingPunct="0">
              <a:spcBef>
                <a:spcPct val="0"/>
              </a:spcBef>
              <a:spcAft>
                <a:spcPct val="0"/>
              </a:spcAft>
              <a:defRPr kumimoji="1" sz="13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297669" indent="-219845" eaLnBrk="0" fontAlgn="base" hangingPunct="0">
              <a:spcBef>
                <a:spcPct val="0"/>
              </a:spcBef>
              <a:spcAft>
                <a:spcPct val="0"/>
              </a:spcAft>
              <a:defRPr kumimoji="1" sz="13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737359" indent="-219845" eaLnBrk="0" fontAlgn="base" hangingPunct="0">
              <a:spcBef>
                <a:spcPct val="0"/>
              </a:spcBef>
              <a:spcAft>
                <a:spcPct val="0"/>
              </a:spcAft>
              <a:defRPr kumimoji="1" sz="13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A57306DB-99D5-48B7-934A-9024F7B9F07B}" type="slidenum">
              <a:rPr lang="en-US" altLang="en-US" sz="1200">
                <a:solidFill>
                  <a:srgbClr val="CC0000"/>
                </a:solidFill>
              </a:rPr>
              <a:pPr/>
              <a:t>15</a:t>
            </a:fld>
            <a:endParaRPr lang="en-US" altLang="en-US" sz="1200">
              <a:solidFill>
                <a:srgbClr val="CC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73453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PRAMOD: Yes </a:t>
            </a:r>
            <a:r>
              <a:rPr lang="en-US" altLang="en-US" baseline="0" dirty="0"/>
              <a:t>I have collected the data from may to sep-17. (EXPLAIN)</a:t>
            </a:r>
          </a:p>
          <a:p>
            <a:r>
              <a:rPr lang="en-US" altLang="en-US" baseline="0" dirty="0"/>
              <a:t>SAJIN: 4.5 HRS WHICH IS VERY HIGH!!!! DID U ANALYSED REWORK PARTS IN DETAILS.??</a:t>
            </a:r>
            <a:endParaRPr lang="en-IN" altLang="en-US" dirty="0"/>
          </a:p>
        </p:txBody>
      </p:sp>
      <p:sp>
        <p:nvSpPr>
          <p:cNvPr id="1741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1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73941" indent="-297669">
              <a:defRPr kumimoji="1" sz="1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90679" indent="-238136">
              <a:defRPr kumimoji="1" sz="1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66950" indent="-238136">
              <a:defRPr kumimoji="1" sz="1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143222" indent="-238136">
              <a:defRPr kumimoji="1" sz="1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619493" indent="-238136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3095764" indent="-238136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572036" indent="-238136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4048307" indent="-238136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fld id="{03EBBC70-D672-4A50-BDD2-7AE03C4A0414}" type="slidenum">
              <a:rPr lang="en-US" altLang="en-US" sz="1300">
                <a:solidFill>
                  <a:srgbClr val="CC0000"/>
                </a:solidFill>
              </a:rPr>
              <a:pPr/>
              <a:t>16</a:t>
            </a:fld>
            <a:endParaRPr lang="en-US" altLang="en-US" sz="1300">
              <a:solidFill>
                <a:srgbClr val="CC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330344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PRAMOD: I HAVE TAKEN 100 REWORK PART DATA. IN WHICH WD U/S, CHIP WELDING , GRV O/S  ARE THE MAJOR PROBEMS. OUT OF WHICH WIDTH U/S CONTRIBUTING 75%</a:t>
            </a:r>
          </a:p>
          <a:p>
            <a:r>
              <a:rPr lang="en-US" baseline="0" dirty="0"/>
              <a:t>PRAVEEN: LETS DU THE SAKANA NO HONE ANALYSIS…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6A60A65-5954-469D-8053-1D3C69230BA1}" type="slidenum">
              <a:rPr lang="en-US" altLang="ja-JP" smtClean="0"/>
              <a:pPr>
                <a:defRPr/>
              </a:pPr>
              <a:t>17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2881031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SAJIN: THE MAJOR FACTORS RELATED TO MACHINE</a:t>
            </a:r>
          </a:p>
          <a:p>
            <a:r>
              <a:rPr lang="en-US" dirty="0"/>
              <a:t>MANOHAR: 2 points read</a:t>
            </a:r>
          </a:p>
          <a:p>
            <a:r>
              <a:rPr lang="en-US" dirty="0"/>
              <a:t>SAJIN</a:t>
            </a:r>
            <a:r>
              <a:rPr lang="en-US" baseline="0" dirty="0"/>
              <a:t>: man</a:t>
            </a:r>
          </a:p>
          <a:p>
            <a:r>
              <a:rPr lang="en-US" baseline="0" dirty="0"/>
              <a:t>PRAMOD: read points</a:t>
            </a:r>
          </a:p>
          <a:p>
            <a:r>
              <a:rPr lang="en-US" baseline="0" dirty="0"/>
              <a:t>SAJIN: method</a:t>
            </a:r>
          </a:p>
          <a:p>
            <a:r>
              <a:rPr lang="en-US" baseline="0" dirty="0"/>
              <a:t>PRAVEEN: read all points </a:t>
            </a:r>
          </a:p>
          <a:p>
            <a:r>
              <a:rPr lang="en-US" baseline="0" dirty="0"/>
              <a:t>SAJIN: there is no cause in material</a:t>
            </a:r>
          </a:p>
          <a:p>
            <a:r>
              <a:rPr lang="en-US" baseline="0" dirty="0"/>
              <a:t>PRAVEEN: there is no causes in material found</a:t>
            </a:r>
          </a:p>
          <a:p>
            <a:r>
              <a:rPr lang="en-US" baseline="0" dirty="0"/>
              <a:t>SAJIN: lets du the factor analysis on these problem points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6A60A65-5954-469D-8053-1D3C69230BA1}" type="slidenum">
              <a:rPr lang="en-US" altLang="ja-JP" smtClean="0"/>
              <a:pPr>
                <a:defRPr/>
              </a:pPr>
              <a:t>18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28810317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MANOHAR: Machine: 2 points</a:t>
            </a:r>
            <a:r>
              <a:rPr lang="en-US" baseline="0" dirty="0"/>
              <a:t>( all together say….. Ok (loudly with thump show) after saying judgment is……….</a:t>
            </a:r>
          </a:p>
          <a:p>
            <a:r>
              <a:rPr lang="en-US" baseline="0" dirty="0"/>
              <a:t>PRAVEEN:  NEXT VARIATION AFTER SHAPING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6A60A65-5954-469D-8053-1D3C69230BA1}" type="slidenum">
              <a:rPr lang="en-US" altLang="ja-JP" smtClean="0"/>
              <a:pPr>
                <a:defRPr/>
              </a:pPr>
              <a:t>19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2881031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marL="681096" indent="-261962"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marL="1047843" indent="-209568"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marL="1466979" indent="-209568"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marL="1886115" indent="-209568"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marL="2305253" indent="-209568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marL="2724390" indent="-209568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marL="3143528" indent="-209568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marL="3562664" indent="-209568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eaLnBrk="1" hangingPunct="1"/>
            <a:fld id="{6A034238-E19F-4CC6-8A72-7F76904DFC8C}" type="slidenum">
              <a:rPr lang="en-US" altLang="ja-JP" sz="1100">
                <a:solidFill>
                  <a:srgbClr val="000000"/>
                </a:solidFill>
                <a:latin typeface="Tahoma" pitchFamily="34" charset="0"/>
                <a:ea typeface="Meiryo UI" pitchFamily="50" charset="-128"/>
                <a:cs typeface="Meiryo UI" pitchFamily="50" charset="-128"/>
              </a:rPr>
              <a:pPr eaLnBrk="1" hangingPunct="1"/>
              <a:t>2</a:t>
            </a:fld>
            <a:endParaRPr lang="en-US" altLang="ja-JP" sz="1100">
              <a:solidFill>
                <a:srgbClr val="000000"/>
              </a:solidFill>
              <a:latin typeface="Tahoma" pitchFamily="34" charset="0"/>
              <a:ea typeface="Meiryo UI" pitchFamily="50" charset="-128"/>
              <a:cs typeface="Meiryo UI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3203594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PRAVEEN: we checked</a:t>
            </a:r>
            <a:r>
              <a:rPr lang="en-US" baseline="0" dirty="0"/>
              <a:t> the variation after shaping. HERE IS THE BEFORE &amp; AFTER DATA. ALL DIMENTIONS ARE WITHIN SPEC.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6A60A65-5954-469D-8053-1D3C69230BA1}" type="slidenum">
              <a:rPr lang="en-US" altLang="ja-JP" smtClean="0"/>
              <a:pPr>
                <a:defRPr/>
              </a:pPr>
              <a:t>20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28810317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PRAVEEN: so</a:t>
            </a:r>
            <a:r>
              <a:rPr lang="en-US" baseline="0" dirty="0"/>
              <a:t> our judgement is   “OK”(everyone with action)</a:t>
            </a:r>
          </a:p>
          <a:p>
            <a:r>
              <a:rPr lang="en-US" baseline="0" dirty="0"/>
              <a:t>Next we need to check distortion in HT.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6A60A65-5954-469D-8053-1D3C69230BA1}" type="slidenum">
              <a:rPr lang="en-US" altLang="ja-JP" smtClean="0"/>
              <a:pPr>
                <a:defRPr/>
              </a:pPr>
              <a:t>21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28810317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PRAVEEN: here</a:t>
            </a:r>
            <a:r>
              <a:rPr lang="en-US" baseline="0" dirty="0"/>
              <a:t> we conducted 9 point study. Here we observed the spec within the limit . So there is no problem with HT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6A60A65-5954-469D-8053-1D3C69230BA1}" type="slidenum">
              <a:rPr lang="en-US" altLang="ja-JP" smtClean="0"/>
              <a:pPr>
                <a:defRPr/>
              </a:pPr>
              <a:t>22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28810317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Praveen:</a:t>
            </a:r>
            <a:r>
              <a:rPr lang="en-US" baseline="0" dirty="0"/>
              <a:t> so our judgement is … “OK”(everyone)</a:t>
            </a:r>
          </a:p>
          <a:p>
            <a:r>
              <a:rPr lang="en-US" baseline="0" dirty="0"/>
              <a:t>Pramod: explain both points(all together say “DAAME” with hand action)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6A60A65-5954-469D-8053-1D3C69230BA1}" type="slidenum">
              <a:rPr lang="en-US" altLang="ja-JP" smtClean="0"/>
              <a:pPr>
                <a:defRPr/>
              </a:pPr>
              <a:t>23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28810317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PRAMOD:</a:t>
            </a:r>
            <a:r>
              <a:rPr lang="en-US" baseline="0" dirty="0"/>
              <a:t> lets focus on offset error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6A60A65-5954-469D-8053-1D3C69230BA1}" type="slidenum">
              <a:rPr lang="en-US" altLang="ja-JP" smtClean="0"/>
              <a:pPr>
                <a:defRPr/>
              </a:pPr>
              <a:t>24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28810317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867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Sajin: WHAT IS EERROR IN OFFSET?</a:t>
            </a:r>
          </a:p>
          <a:p>
            <a:r>
              <a:rPr lang="en-US" altLang="en-US" baseline="0" dirty="0"/>
              <a:t>Praveen: IN THE CURRENT PROGRAM DOUBLE OFFSET USING. WHICH IS T3 &amp; T13. ONE IS LEFT SIDE &amp; OTHER ONE IS RIGHT SIDE…</a:t>
            </a:r>
          </a:p>
          <a:p>
            <a:r>
              <a:rPr lang="en-US" altLang="en-US" baseline="0" dirty="0"/>
              <a:t>SAJIN: HAVE YOU CORRECTED THIS OFFSET?</a:t>
            </a:r>
          </a:p>
        </p:txBody>
      </p:sp>
      <p:sp>
        <p:nvSpPr>
          <p:cNvPr id="2867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1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73941" indent="-297669">
              <a:defRPr kumimoji="1" sz="1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90679" indent="-238136">
              <a:defRPr kumimoji="1" sz="1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66950" indent="-238136">
              <a:defRPr kumimoji="1" sz="1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143222" indent="-238136">
              <a:defRPr kumimoji="1" sz="1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619493" indent="-238136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3095764" indent="-238136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572036" indent="-238136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4048307" indent="-238136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fld id="{03EE5F1A-91A2-4F25-A2FA-42174D48A383}" type="slidenum">
              <a:rPr lang="en-US" altLang="en-US" sz="1300">
                <a:solidFill>
                  <a:srgbClr val="CC0000"/>
                </a:solidFill>
              </a:rPr>
              <a:pPr/>
              <a:t>25</a:t>
            </a:fld>
            <a:endParaRPr lang="en-US" altLang="en-US" sz="1300">
              <a:solidFill>
                <a:srgbClr val="CC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486759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867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baseline="0" dirty="0"/>
              <a:t>SAJIN: WHAT IS THE RESULT AFTER OFFSET CORRECTION</a:t>
            </a:r>
          </a:p>
          <a:p>
            <a:r>
              <a:rPr lang="en-US" altLang="en-US" b="1" baseline="0" dirty="0">
                <a:solidFill>
                  <a:srgbClr val="FF0000"/>
                </a:solidFill>
              </a:rPr>
              <a:t>CLICK</a:t>
            </a:r>
          </a:p>
          <a:p>
            <a:r>
              <a:rPr lang="en-US" altLang="en-US" baseline="0" dirty="0"/>
              <a:t>PRAVEEN : THE FORK TIGHT REWORK HAS NOT BEEN REDUCEED</a:t>
            </a:r>
          </a:p>
          <a:p>
            <a:pPr algn="l" rtl="0" eaLnBrk="0" fontAlgn="base" hangingPunct="0">
              <a:spcBef>
                <a:spcPct val="30000"/>
              </a:spcBef>
              <a:spcAft>
                <a:spcPct val="0"/>
              </a:spcAft>
            </a:pPr>
            <a:r>
              <a:rPr lang="en-US" altLang="en-US" sz="1200" b="1" kern="1200" baseline="0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CLICK</a:t>
            </a:r>
          </a:p>
        </p:txBody>
      </p:sp>
      <p:sp>
        <p:nvSpPr>
          <p:cNvPr id="2867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1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73941" indent="-297669">
              <a:defRPr kumimoji="1" sz="1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90679" indent="-238136">
              <a:defRPr kumimoji="1" sz="1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66950" indent="-238136">
              <a:defRPr kumimoji="1" sz="1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143222" indent="-238136">
              <a:defRPr kumimoji="1" sz="1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619493" indent="-238136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3095764" indent="-238136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572036" indent="-238136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4048307" indent="-238136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fld id="{03EE5F1A-91A2-4F25-A2FA-42174D48A383}" type="slidenum">
              <a:rPr lang="en-US" altLang="en-US" sz="1300">
                <a:solidFill>
                  <a:srgbClr val="CC0000"/>
                </a:solidFill>
              </a:rPr>
              <a:pPr/>
              <a:t>26</a:t>
            </a:fld>
            <a:endParaRPr lang="en-US" altLang="en-US" sz="1300">
              <a:solidFill>
                <a:srgbClr val="CC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486759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PRAMOD: LETS FOCUS ON INSERT LIFE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6A60A65-5954-469D-8053-1D3C69230BA1}" type="slidenum">
              <a:rPr lang="en-US" altLang="ja-JP" smtClean="0"/>
              <a:pPr>
                <a:defRPr/>
              </a:pPr>
              <a:t>27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28810317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867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MANOHAR : LETS VERIFY @ GEMBA</a:t>
            </a:r>
          </a:p>
          <a:p>
            <a:r>
              <a:rPr lang="en-US" altLang="en-US" dirty="0"/>
              <a:t>Praveen – insert detail explanation </a:t>
            </a:r>
          </a:p>
          <a:p>
            <a:endParaRPr lang="en-IN" altLang="en-US" dirty="0"/>
          </a:p>
        </p:txBody>
      </p:sp>
      <p:sp>
        <p:nvSpPr>
          <p:cNvPr id="2867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1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73941" indent="-297669">
              <a:defRPr kumimoji="1" sz="1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90679" indent="-238136">
              <a:defRPr kumimoji="1" sz="1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66950" indent="-238136">
              <a:defRPr kumimoji="1" sz="1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143222" indent="-238136">
              <a:defRPr kumimoji="1" sz="1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619493" indent="-238136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3095764" indent="-238136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572036" indent="-238136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4048307" indent="-238136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fld id="{03EE5F1A-91A2-4F25-A2FA-42174D48A383}" type="slidenum">
              <a:rPr lang="en-US" altLang="en-US" sz="1300">
                <a:solidFill>
                  <a:srgbClr val="CC0000"/>
                </a:solidFill>
              </a:rPr>
              <a:pPr/>
              <a:t>28</a:t>
            </a:fld>
            <a:endParaRPr lang="en-US" altLang="en-US" sz="1300">
              <a:solidFill>
                <a:srgbClr val="CC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486759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PRAVEEN:  WE HAVE CHECKED THE CP AT THE STARTING OF TOOL LIFE  - FOUND OK   ( ALL WITH ACTION)</a:t>
            </a:r>
          </a:p>
          <a:p>
            <a:r>
              <a:rPr lang="en-US" dirty="0"/>
              <a:t>WE HAVE CHECKED THE CP AT THE STARTING OF TOOL LIFE  - FOUND NG   ( ALL WITH ATION)</a:t>
            </a:r>
          </a:p>
          <a:p>
            <a:r>
              <a:rPr lang="en-US" dirty="0"/>
              <a:t>SAJIN : LETS DO WHY WHY ANALYSIS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879378">
              <a:defRPr/>
            </a:pPr>
            <a:fld id="{86A60A65-5954-469D-8053-1D3C69230BA1}" type="slidenum">
              <a:rPr lang="en-US" altLang="ja-JP">
                <a:solidFill>
                  <a:prstClr val="black"/>
                </a:solidFill>
              </a:rPr>
              <a:pPr defTabSz="879378">
                <a:defRPr/>
              </a:pPr>
              <a:t>29</a:t>
            </a:fld>
            <a:endParaRPr lang="en-US" altLang="ja-JP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81976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ahoma" pitchFamily="34" charset="0"/>
                <a:ea typeface="ＭＳ Ｐ明朝" pitchFamily="18" charset="-128"/>
              </a:defRPr>
            </a:lvl1pPr>
            <a:lvl2pPr marL="736367" indent="-283219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ahoma" pitchFamily="34" charset="0"/>
                <a:ea typeface="ＭＳ Ｐ明朝" pitchFamily="18" charset="-128"/>
              </a:defRPr>
            </a:lvl2pPr>
            <a:lvl3pPr marL="1132873" indent="-226575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ahoma" pitchFamily="34" charset="0"/>
                <a:ea typeface="ＭＳ Ｐ明朝" pitchFamily="18" charset="-128"/>
              </a:defRPr>
            </a:lvl3pPr>
            <a:lvl4pPr marL="1586022" indent="-226575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ahoma" pitchFamily="34" charset="0"/>
                <a:ea typeface="ＭＳ Ｐ明朝" pitchFamily="18" charset="-128"/>
              </a:defRPr>
            </a:lvl4pPr>
            <a:lvl5pPr marL="2039172" indent="-226575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ahoma" pitchFamily="34" charset="0"/>
                <a:ea typeface="ＭＳ Ｐ明朝" pitchFamily="18" charset="-128"/>
              </a:defRPr>
            </a:lvl5pPr>
            <a:lvl6pPr marL="2492321" indent="-2265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ahoma" pitchFamily="34" charset="0"/>
                <a:ea typeface="ＭＳ Ｐ明朝" pitchFamily="18" charset="-128"/>
              </a:defRPr>
            </a:lvl6pPr>
            <a:lvl7pPr marL="2945471" indent="-2265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ahoma" pitchFamily="34" charset="0"/>
                <a:ea typeface="ＭＳ Ｐ明朝" pitchFamily="18" charset="-128"/>
              </a:defRPr>
            </a:lvl7pPr>
            <a:lvl8pPr marL="3398620" indent="-2265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ahoma" pitchFamily="34" charset="0"/>
                <a:ea typeface="ＭＳ Ｐ明朝" pitchFamily="18" charset="-128"/>
              </a:defRPr>
            </a:lvl8pPr>
            <a:lvl9pPr marL="3851769" indent="-2265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ahoma" pitchFamily="34" charset="0"/>
                <a:ea typeface="ＭＳ Ｐ明朝" pitchFamily="18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fld id="{9533C6BF-8A36-479C-B49F-F63B18CC956C}" type="slidenum">
              <a:rPr lang="en-US" altLang="ja-JP" smtClean="0">
                <a:solidFill>
                  <a:srgbClr val="000000"/>
                </a:solidFill>
                <a:ea typeface="Meiryo UI" pitchFamily="50" charset="-128"/>
                <a:cs typeface="Meiryo UI" pitchFamily="50" charset="-128"/>
              </a:rPr>
              <a:pPr eaLnBrk="1" hangingPunct="1">
                <a:spcBef>
                  <a:spcPct val="0"/>
                </a:spcBef>
              </a:pPr>
              <a:t>3</a:t>
            </a:fld>
            <a:endParaRPr lang="en-US" altLang="ja-JP">
              <a:solidFill>
                <a:srgbClr val="000000"/>
              </a:solidFill>
              <a:ea typeface="Meiryo UI" pitchFamily="50" charset="-128"/>
              <a:cs typeface="Meiryo UI" pitchFamily="50" charset="-128"/>
            </a:endParaRPr>
          </a:p>
        </p:txBody>
      </p:sp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40DFE3AE-AB94-4018-A177-56AE148C98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585115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PRAVEEN : WORDINGS </a:t>
            </a:r>
          </a:p>
          <a:p>
            <a:r>
              <a:rPr lang="en-US" baseline="0" dirty="0"/>
              <a:t>SAJIN : WHY &amp; HOW</a:t>
            </a:r>
          </a:p>
          <a:p>
            <a:r>
              <a:rPr lang="en-US" baseline="0" dirty="0"/>
              <a:t>WHAT IS LOGICAL CALCULATION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6A60A65-5954-469D-8053-1D3C69230BA1}" type="slidenum">
              <a:rPr lang="en-US" altLang="ja-JP" smtClean="0"/>
              <a:pPr>
                <a:defRPr/>
              </a:pPr>
              <a:t>30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13799112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867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PRAVEEN: here u can see the present insert corner</a:t>
            </a:r>
            <a:r>
              <a:rPr lang="en-US" altLang="en-US" baseline="0" dirty="0"/>
              <a:t> which is wear out. So to improve insert life we need to fix the cutting speed &amp; feed according to formulas. &amp; we fixed this by using formulas. &amp; wen we checked in the current program we found that speed &amp; feed out of standard value which causes Problem. </a:t>
            </a:r>
          </a:p>
          <a:p>
            <a:r>
              <a:rPr lang="en-US" altLang="en-US" baseline="0" dirty="0"/>
              <a:t>Lets modify the program &amp; implement </a:t>
            </a:r>
          </a:p>
          <a:p>
            <a:r>
              <a:rPr lang="en-US" altLang="en-US" baseline="0" dirty="0"/>
              <a:t>SAJIN : HAVE WE TAKEN TRIAL WITH </a:t>
            </a:r>
            <a:r>
              <a:rPr lang="en-US" altLang="en-US" baseline="0"/>
              <a:t>THE </a:t>
            </a:r>
            <a:endParaRPr lang="en-IN" altLang="en-US" dirty="0"/>
          </a:p>
        </p:txBody>
      </p:sp>
      <p:sp>
        <p:nvSpPr>
          <p:cNvPr id="2867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1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73941" indent="-297669">
              <a:defRPr kumimoji="1" sz="1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90679" indent="-238136">
              <a:defRPr kumimoji="1" sz="1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66950" indent="-238136">
              <a:defRPr kumimoji="1" sz="1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143222" indent="-238136">
              <a:defRPr kumimoji="1" sz="1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619493" indent="-238136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3095764" indent="-238136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572036" indent="-238136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4048307" indent="-238136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fld id="{03EE5F1A-91A2-4F25-A2FA-42174D48A383}" type="slidenum">
              <a:rPr lang="en-US" altLang="en-US" sz="1300">
                <a:solidFill>
                  <a:srgbClr val="CC0000"/>
                </a:solidFill>
              </a:rPr>
              <a:pPr/>
              <a:t>31</a:t>
            </a:fld>
            <a:endParaRPr lang="en-US" altLang="en-US" sz="1300">
              <a:solidFill>
                <a:srgbClr val="CC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486759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867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PRAVEEN:</a:t>
            </a:r>
            <a:r>
              <a:rPr lang="en-US" altLang="en-US" baseline="0" dirty="0"/>
              <a:t> Here we implemented the speed from 160 to 120 &amp; feed from 0.2 to 0.12. after this we monitored the tool life. But toll life reaches to only 350 </a:t>
            </a:r>
            <a:r>
              <a:rPr lang="en-US" altLang="en-US" baseline="0" dirty="0" err="1"/>
              <a:t>nos</a:t>
            </a:r>
            <a:r>
              <a:rPr lang="en-US" altLang="en-US" baseline="0" dirty="0"/>
              <a:t> against 500. GROOVE WIDTH VARIATION STARTED AFTER 340 NOS</a:t>
            </a:r>
          </a:p>
          <a:p>
            <a:r>
              <a:rPr lang="en-US" altLang="en-US" baseline="0" dirty="0"/>
              <a:t>SAJIN: Why tool life not achieved?</a:t>
            </a:r>
          </a:p>
          <a:p>
            <a:r>
              <a:rPr lang="en-US" altLang="en-US" baseline="0" dirty="0"/>
              <a:t>PRAVEEN: Can we go for other alternative grades? </a:t>
            </a:r>
          </a:p>
          <a:p>
            <a:r>
              <a:rPr lang="en-US" altLang="en-US" baseline="0" dirty="0"/>
              <a:t>PRAMOD: lets check the grades</a:t>
            </a:r>
            <a:endParaRPr lang="en-IN" altLang="en-US" dirty="0"/>
          </a:p>
        </p:txBody>
      </p:sp>
      <p:sp>
        <p:nvSpPr>
          <p:cNvPr id="2867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1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73941" indent="-297669">
              <a:defRPr kumimoji="1" sz="1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90679" indent="-238136">
              <a:defRPr kumimoji="1" sz="1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66950" indent="-238136">
              <a:defRPr kumimoji="1" sz="1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143222" indent="-238136">
              <a:defRPr kumimoji="1" sz="1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619493" indent="-238136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3095764" indent="-238136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572036" indent="-238136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4048307" indent="-238136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fld id="{03EE5F1A-91A2-4F25-A2FA-42174D48A383}" type="slidenum">
              <a:rPr lang="en-US" altLang="en-US" sz="1300">
                <a:solidFill>
                  <a:srgbClr val="CC0000"/>
                </a:solidFill>
              </a:rPr>
              <a:pPr/>
              <a:t>32</a:t>
            </a:fld>
            <a:endParaRPr lang="en-US" altLang="en-US" sz="1300">
              <a:solidFill>
                <a:srgbClr val="CC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486759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867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PRAMOD: current</a:t>
            </a:r>
            <a:r>
              <a:rPr lang="en-US" altLang="en-US" baseline="0" dirty="0"/>
              <a:t> insert we are using GMN grade , which is used for grooving the steel &amp; cast iron. but life not reaches. So we selected other suitable inserts , in this we selected </a:t>
            </a:r>
            <a:r>
              <a:rPr lang="en-US" altLang="en-US" baseline="0" dirty="0" err="1"/>
              <a:t>gup</a:t>
            </a:r>
            <a:r>
              <a:rPr lang="en-US" altLang="en-US" baseline="0" dirty="0"/>
              <a:t> grade because it is good chip breaker &amp; also this is unique chip breaker. Lets du the trail with this insert</a:t>
            </a:r>
            <a:endParaRPr lang="en-IN" altLang="en-US" dirty="0"/>
          </a:p>
        </p:txBody>
      </p:sp>
      <p:sp>
        <p:nvSpPr>
          <p:cNvPr id="2867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1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73941" indent="-297669">
              <a:defRPr kumimoji="1" sz="1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90679" indent="-238136">
              <a:defRPr kumimoji="1" sz="1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66950" indent="-238136">
              <a:defRPr kumimoji="1" sz="1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143222" indent="-238136">
              <a:defRPr kumimoji="1" sz="1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619493" indent="-238136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3095764" indent="-238136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572036" indent="-238136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4048307" indent="-238136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fld id="{03EE5F1A-91A2-4F25-A2FA-42174D48A383}" type="slidenum">
              <a:rPr lang="en-US" altLang="en-US" sz="1300">
                <a:solidFill>
                  <a:srgbClr val="CC0000"/>
                </a:solidFill>
              </a:rPr>
              <a:pPr/>
              <a:t>33</a:t>
            </a:fld>
            <a:endParaRPr lang="en-US" altLang="en-US" sz="1300">
              <a:solidFill>
                <a:srgbClr val="CC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486759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867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PRAMOD:</a:t>
            </a:r>
            <a:r>
              <a:rPr lang="en-US" altLang="en-US" baseline="0" dirty="0"/>
              <a:t> (explain before &amp; after) after trail tool life reaches to the target. &amp; we monitored the fork tight . But the result is NG</a:t>
            </a:r>
          </a:p>
          <a:p>
            <a:r>
              <a:rPr lang="en-US" altLang="en-US" baseline="0" dirty="0"/>
              <a:t>SAJIN: then why fork tight generating again?</a:t>
            </a:r>
          </a:p>
          <a:p>
            <a:r>
              <a:rPr lang="en-US" altLang="en-US" baseline="0" dirty="0"/>
              <a:t>PRAMOD: lets do the analysis for further improvement</a:t>
            </a:r>
          </a:p>
          <a:p>
            <a:r>
              <a:rPr lang="en-US" altLang="en-US" baseline="0" dirty="0"/>
              <a:t>SAJIN: so u </a:t>
            </a:r>
            <a:r>
              <a:rPr lang="en-US" altLang="en-US" baseline="0" dirty="0" err="1"/>
              <a:t>analysed</a:t>
            </a:r>
            <a:r>
              <a:rPr lang="en-US" altLang="en-US" baseline="0" dirty="0"/>
              <a:t> again .  What </a:t>
            </a:r>
            <a:r>
              <a:rPr lang="en-US" altLang="en-US" baseline="0" dirty="0" err="1"/>
              <a:t>ng</a:t>
            </a:r>
            <a:r>
              <a:rPr lang="en-US" altLang="en-US" baseline="0" dirty="0"/>
              <a:t> parameters u found?</a:t>
            </a:r>
            <a:endParaRPr lang="en-IN" altLang="en-US" dirty="0"/>
          </a:p>
        </p:txBody>
      </p:sp>
      <p:sp>
        <p:nvSpPr>
          <p:cNvPr id="2867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1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73941" indent="-297669">
              <a:defRPr kumimoji="1" sz="1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90679" indent="-238136">
              <a:defRPr kumimoji="1" sz="1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66950" indent="-238136">
              <a:defRPr kumimoji="1" sz="1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143222" indent="-238136">
              <a:defRPr kumimoji="1" sz="1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619493" indent="-238136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3095764" indent="-238136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572036" indent="-238136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4048307" indent="-238136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fld id="{03EE5F1A-91A2-4F25-A2FA-42174D48A383}" type="slidenum">
              <a:rPr lang="en-US" altLang="en-US" sz="1300">
                <a:solidFill>
                  <a:srgbClr val="CC0000"/>
                </a:solidFill>
              </a:rPr>
              <a:pPr/>
              <a:t>34</a:t>
            </a:fld>
            <a:endParaRPr lang="en-US" altLang="en-US" sz="1300">
              <a:solidFill>
                <a:srgbClr val="CC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486759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PRAVEEN: Yes.</a:t>
            </a:r>
            <a:r>
              <a:rPr lang="en-US" baseline="0" dirty="0"/>
              <a:t> Again we analyzed &amp; here we observed that width u/s reduced from 75 to 32%.  But after this chip contributing 68%. Lets du analysis to avoid this chip welding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6A60A65-5954-469D-8053-1D3C69230BA1}" type="slidenum">
              <a:rPr lang="en-US" altLang="ja-JP" smtClean="0"/>
              <a:pPr>
                <a:defRPr/>
              </a:pPr>
              <a:t>35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28810317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SAJIN: Lets put the suspected causes in sakana no</a:t>
            </a:r>
            <a:r>
              <a:rPr lang="en-US" baseline="0" dirty="0"/>
              <a:t> hone</a:t>
            </a:r>
          </a:p>
          <a:p>
            <a:r>
              <a:rPr lang="en-US" dirty="0"/>
              <a:t>SAJIN: machine,</a:t>
            </a:r>
            <a:r>
              <a:rPr lang="en-US" baseline="0" dirty="0"/>
              <a:t> method (read points)</a:t>
            </a:r>
          </a:p>
          <a:p>
            <a:r>
              <a:rPr lang="en-US" baseline="0" dirty="0"/>
              <a:t>PRAMOD:( read machine points)</a:t>
            </a:r>
          </a:p>
          <a:p>
            <a:r>
              <a:rPr lang="en-US" baseline="0" dirty="0"/>
              <a:t>PRAVEEN: (read method 2 points)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6A60A65-5954-469D-8053-1D3C69230BA1}" type="slidenum">
              <a:rPr lang="en-US" altLang="ja-JP" smtClean="0"/>
              <a:pPr>
                <a:defRPr/>
              </a:pPr>
              <a:t>36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28810317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PRAMOD: (machine points)</a:t>
            </a:r>
          </a:p>
          <a:p>
            <a:r>
              <a:rPr lang="en-US" dirty="0"/>
              <a:t>PRAVEEN:</a:t>
            </a:r>
            <a:r>
              <a:rPr lang="en-US" baseline="0" dirty="0"/>
              <a:t> </a:t>
            </a:r>
            <a:r>
              <a:rPr lang="en-US" dirty="0"/>
              <a:t>(method</a:t>
            </a:r>
            <a:r>
              <a:rPr lang="en-US" baseline="0" dirty="0"/>
              <a:t> points)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6A60A65-5954-469D-8053-1D3C69230BA1}" type="slidenum">
              <a:rPr lang="en-US" altLang="ja-JP" smtClean="0"/>
              <a:pPr>
                <a:defRPr/>
              </a:pPr>
              <a:t>37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28810317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PRAMOD:</a:t>
            </a:r>
            <a:r>
              <a:rPr lang="en-US" baseline="0" dirty="0"/>
              <a:t> lets focus on tool path</a:t>
            </a:r>
          </a:p>
          <a:p>
            <a:r>
              <a:rPr lang="en-US" baseline="0" dirty="0"/>
              <a:t>SAJIN WHAT IS THE ERROR IN TOOL PATH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6A60A65-5954-469D-8053-1D3C69230BA1}" type="slidenum">
              <a:rPr lang="en-US" altLang="ja-JP" smtClean="0"/>
              <a:pPr>
                <a:defRPr/>
              </a:pPr>
              <a:t>38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28810317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867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PRAVEEN: Here in</a:t>
            </a:r>
            <a:r>
              <a:rPr lang="en-US" altLang="en-US" baseline="0" dirty="0"/>
              <a:t> the before picture u can see that cutting direction is from bottom to top, which is against the cutting path for the grooving . Then we changed this to top to bottom &amp; fixed in the program. We implemented this &amp; monitored the fork tight . We </a:t>
            </a:r>
            <a:r>
              <a:rPr lang="en-US" altLang="en-US" baseline="0" dirty="0" err="1"/>
              <a:t>obsereved</a:t>
            </a:r>
            <a:r>
              <a:rPr lang="en-US" altLang="en-US" baseline="0" dirty="0"/>
              <a:t> that still fork tight not eliminated</a:t>
            </a:r>
          </a:p>
          <a:p>
            <a:r>
              <a:rPr lang="en-US" altLang="en-US" baseline="0" dirty="0"/>
              <a:t>SAJIN: Why again fork tight coming.</a:t>
            </a:r>
          </a:p>
          <a:p>
            <a:r>
              <a:rPr lang="en-US" altLang="en-US" baseline="0" dirty="0"/>
              <a:t>PRAVEEN: lets analysis</a:t>
            </a:r>
            <a:endParaRPr lang="en-IN" altLang="en-US" dirty="0"/>
          </a:p>
        </p:txBody>
      </p:sp>
      <p:sp>
        <p:nvSpPr>
          <p:cNvPr id="2867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1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73941" indent="-297669">
              <a:defRPr kumimoji="1" sz="1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90679" indent="-238136">
              <a:defRPr kumimoji="1" sz="1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66950" indent="-238136">
              <a:defRPr kumimoji="1" sz="1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143222" indent="-238136">
              <a:defRPr kumimoji="1" sz="1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619493" indent="-238136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3095764" indent="-238136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572036" indent="-238136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4048307" indent="-238136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fld id="{03EE5F1A-91A2-4F25-A2FA-42174D48A383}" type="slidenum">
              <a:rPr lang="en-US" altLang="en-US" sz="1300">
                <a:solidFill>
                  <a:srgbClr val="CC0000"/>
                </a:solidFill>
              </a:rPr>
              <a:pPr/>
              <a:t>39</a:t>
            </a:fld>
            <a:endParaRPr lang="en-US" altLang="en-US" sz="1300">
              <a:solidFill>
                <a:srgbClr val="CC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48675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SAJIN:</a:t>
            </a:r>
            <a:r>
              <a:rPr lang="en-US" baseline="0" dirty="0"/>
              <a:t> </a:t>
            </a:r>
            <a:r>
              <a:rPr lang="en-US" dirty="0"/>
              <a:t>This</a:t>
            </a:r>
            <a:r>
              <a:rPr lang="en-US" baseline="0" dirty="0"/>
              <a:t> is our plant introduction</a:t>
            </a:r>
          </a:p>
          <a:p>
            <a:r>
              <a:rPr lang="en-US" baseline="0" dirty="0"/>
              <a:t>SAJIN: We manufacture</a:t>
            </a:r>
          </a:p>
          <a:p>
            <a:r>
              <a:rPr lang="en-US" baseline="0" dirty="0"/>
              <a:t>MANOHAR: Motorcycle transmission</a:t>
            </a:r>
          </a:p>
          <a:p>
            <a:r>
              <a:rPr lang="en-US" baseline="0" dirty="0"/>
              <a:t>PRAMOD: Scooter</a:t>
            </a:r>
          </a:p>
          <a:p>
            <a:r>
              <a:rPr lang="en-US" baseline="0" dirty="0"/>
              <a:t>PRAVEEN: Engine gear</a:t>
            </a:r>
          </a:p>
          <a:p>
            <a:r>
              <a:rPr lang="en-US" baseline="0" dirty="0"/>
              <a:t>MANOHAR: Cam shaft</a:t>
            </a:r>
          </a:p>
          <a:p>
            <a:r>
              <a:rPr lang="en-US" baseline="0" dirty="0"/>
              <a:t>PRAMOD: Connecting rod</a:t>
            </a:r>
          </a:p>
          <a:p>
            <a:r>
              <a:rPr lang="en-US" baseline="0" dirty="0"/>
              <a:t>PRAVEEN: Kick assembly</a:t>
            </a:r>
          </a:p>
          <a:p>
            <a:r>
              <a:rPr lang="en-US" baseline="0" dirty="0"/>
              <a:t>SAJIN: Our facilities are</a:t>
            </a:r>
          </a:p>
          <a:p>
            <a:r>
              <a:rPr lang="en-US" baseline="0" dirty="0"/>
              <a:t>MANOHAR: Forging</a:t>
            </a:r>
          </a:p>
          <a:p>
            <a:r>
              <a:rPr lang="en-US" baseline="0" dirty="0"/>
              <a:t>PRAMOD: Gear cutting</a:t>
            </a:r>
          </a:p>
          <a:p>
            <a:r>
              <a:rPr lang="en-US" baseline="0" dirty="0"/>
              <a:t>PRAVEEN: Heat treatment</a:t>
            </a:r>
          </a:p>
          <a:p>
            <a:r>
              <a:rPr lang="en-US" baseline="0" dirty="0"/>
              <a:t>MANOHAR: grinding</a:t>
            </a:r>
          </a:p>
          <a:p>
            <a:r>
              <a:rPr lang="en-US" baseline="0" dirty="0"/>
              <a:t>PRAMOD: </a:t>
            </a:r>
            <a:r>
              <a:rPr lang="en-US" baseline="0" dirty="0" err="1"/>
              <a:t>Assy</a:t>
            </a:r>
            <a:endParaRPr lang="en-US" baseline="0" dirty="0"/>
          </a:p>
          <a:p>
            <a:r>
              <a:rPr lang="en-US" baseline="0" dirty="0"/>
              <a:t>SAJIN: We were in operation since 2013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6A60A65-5954-469D-8053-1D3C69230BA1}" type="slidenum">
              <a:rPr lang="en-US" altLang="ja-JP" smtClean="0"/>
              <a:pPr>
                <a:defRPr/>
              </a:pPr>
              <a:t>4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00731950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PRAVEEN: ( read 4 points)</a:t>
            </a:r>
          </a:p>
          <a:p>
            <a:r>
              <a:rPr lang="en-US" dirty="0"/>
              <a:t>Comment</a:t>
            </a:r>
            <a:r>
              <a:rPr lang="en-US" baseline="0" dirty="0"/>
              <a:t> as per photo appears NO LOOK SPEAK BETTER !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6A60A65-5954-469D-8053-1D3C69230BA1}" type="slidenum">
              <a:rPr lang="en-US" altLang="ja-JP" smtClean="0"/>
              <a:pPr>
                <a:defRPr/>
              </a:pPr>
              <a:t>40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20646877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SAJIN</a:t>
            </a:r>
            <a:r>
              <a:rPr lang="en-US" baseline="0" dirty="0"/>
              <a:t>: Lets du the brain storming </a:t>
            </a:r>
          </a:p>
          <a:p>
            <a:r>
              <a:rPr lang="en-US" baseline="0" dirty="0"/>
              <a:t>Read points as per appears  NO LOOK SPEAK BETTER 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6A60A65-5954-469D-8053-1D3C69230BA1}" type="slidenum">
              <a:rPr lang="en-US" altLang="ja-JP" smtClean="0"/>
              <a:pPr>
                <a:defRPr/>
              </a:pPr>
              <a:t>41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89725499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PARVEEN: 1 point</a:t>
            </a:r>
            <a:endParaRPr lang="en-US" baseline="0" dirty="0"/>
          </a:p>
          <a:p>
            <a:r>
              <a:rPr lang="en-US" baseline="0" dirty="0"/>
              <a:t>PRAMOD: 2 point</a:t>
            </a:r>
          </a:p>
          <a:p>
            <a:r>
              <a:rPr lang="en-US" baseline="0" dirty="0"/>
              <a:t>MANOHAR: 3 point</a:t>
            </a:r>
          </a:p>
          <a:p>
            <a:r>
              <a:rPr lang="en-US" baseline="0" dirty="0"/>
              <a:t>PRAVEEN: 4 point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6A60A65-5954-469D-8053-1D3C69230BA1}" type="slidenum">
              <a:rPr lang="en-US" altLang="ja-JP" smtClean="0"/>
              <a:pPr>
                <a:defRPr/>
              </a:pPr>
              <a:t>42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51404942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PARVEEN: 1 point</a:t>
            </a:r>
            <a:endParaRPr lang="en-US" baseline="0" dirty="0"/>
          </a:p>
          <a:p>
            <a:r>
              <a:rPr lang="en-US" baseline="0" dirty="0"/>
              <a:t>PRAMOD: 2 point</a:t>
            </a:r>
          </a:p>
          <a:p>
            <a:r>
              <a:rPr lang="en-US" baseline="0" dirty="0"/>
              <a:t>MANOHAR: 3 point</a:t>
            </a:r>
          </a:p>
          <a:p>
            <a:r>
              <a:rPr lang="en-US" baseline="0" dirty="0"/>
              <a:t>PRAVEEN: 4 point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6A60A65-5954-469D-8053-1D3C69230BA1}" type="slidenum">
              <a:rPr lang="en-US" altLang="ja-JP" smtClean="0"/>
              <a:pPr>
                <a:defRPr/>
              </a:pPr>
              <a:t>43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51404942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867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SAJIN: We have taken 3 batch insert for the analysis , we have checked the width of each insert . </a:t>
            </a:r>
          </a:p>
          <a:p>
            <a:r>
              <a:rPr lang="en-US" altLang="en-US" baseline="0" dirty="0"/>
              <a:t>Praveen : why the variation  is coming more ?</a:t>
            </a:r>
          </a:p>
          <a:p>
            <a:r>
              <a:rPr lang="en-US" altLang="en-US" baseline="0" dirty="0"/>
              <a:t>Sajin : The insert have a std tolerance of 4.12 </a:t>
            </a:r>
          </a:p>
          <a:p>
            <a:r>
              <a:rPr lang="en-US" altLang="en-US" baseline="0" dirty="0"/>
              <a:t>Praveen : our part tolerance is  only 40 micron</a:t>
            </a:r>
          </a:p>
          <a:p>
            <a:r>
              <a:rPr lang="en-US" altLang="en-US" baseline="0" dirty="0"/>
              <a:t>Pramod : For achieving this tolerance we need insert having tolerance less than 40 micron</a:t>
            </a:r>
          </a:p>
          <a:p>
            <a:r>
              <a:rPr lang="en-US" altLang="en-US" baseline="0" dirty="0"/>
              <a:t>Praveen : we need a precision ground  inset for this application</a:t>
            </a:r>
          </a:p>
          <a:p>
            <a:r>
              <a:rPr lang="en-US" altLang="en-US" baseline="0" dirty="0"/>
              <a:t>Sajin : lets take trial with the ground insert.</a:t>
            </a:r>
          </a:p>
          <a:p>
            <a:endParaRPr lang="en-US" altLang="en-US" baseline="0" dirty="0"/>
          </a:p>
        </p:txBody>
      </p:sp>
      <p:sp>
        <p:nvSpPr>
          <p:cNvPr id="2867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1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73941" indent="-297669">
              <a:defRPr kumimoji="1" sz="1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90679" indent="-238136">
              <a:defRPr kumimoji="1" sz="1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66950" indent="-238136">
              <a:defRPr kumimoji="1" sz="1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143222" indent="-238136">
              <a:defRPr kumimoji="1" sz="1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619493" indent="-238136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3095764" indent="-238136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572036" indent="-238136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4048307" indent="-238136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fld id="{03EE5F1A-91A2-4F25-A2FA-42174D48A383}" type="slidenum">
              <a:rPr lang="en-US" altLang="en-US" sz="1300">
                <a:solidFill>
                  <a:srgbClr val="CC0000"/>
                </a:solidFill>
              </a:rPr>
              <a:pPr/>
              <a:t>44</a:t>
            </a:fld>
            <a:endParaRPr lang="en-US" altLang="en-US" sz="1300">
              <a:solidFill>
                <a:srgbClr val="CC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486759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867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IN" altLang="en-US" dirty="0"/>
              <a:t>MANOHAR : TAKEN TRIAL WITH THE GROUND INSERT IN 1</a:t>
            </a:r>
            <a:r>
              <a:rPr lang="en-IN" altLang="en-US" baseline="30000" dirty="0"/>
              <a:t>ST</a:t>
            </a:r>
            <a:r>
              <a:rPr lang="en-IN" altLang="en-US" dirty="0"/>
              <a:t> TRIAL THE LIFE IS 20 NOS &amp; 2</a:t>
            </a:r>
            <a:r>
              <a:rPr lang="en-IN" altLang="en-US" baseline="30000" dirty="0"/>
              <a:t>ND</a:t>
            </a:r>
            <a:r>
              <a:rPr lang="en-IN" altLang="en-US" dirty="0"/>
              <a:t> TRIAL THE LIFE IS 30 NOS</a:t>
            </a:r>
          </a:p>
          <a:p>
            <a:r>
              <a:rPr lang="en-IN" altLang="en-US" dirty="0"/>
              <a:t>PRAVEEN : I THINK THE GROUND WILL NOT WORK HERE.</a:t>
            </a:r>
          </a:p>
          <a:p>
            <a:r>
              <a:rPr lang="en-IN" altLang="en-US" dirty="0"/>
              <a:t>LETS SEARCH FOR A MOLDED INSERT WITH LESSER TOLERANCE</a:t>
            </a:r>
          </a:p>
          <a:p>
            <a:r>
              <a:rPr lang="en-IN" altLang="en-US" dirty="0"/>
              <a:t>SAJIN : DID YOU FOUND ANY MOULDED INSERT WITH TOLERNCE LESS THAN 40 MICRON</a:t>
            </a:r>
          </a:p>
        </p:txBody>
      </p:sp>
      <p:sp>
        <p:nvSpPr>
          <p:cNvPr id="2867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1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73941" indent="-297669">
              <a:defRPr kumimoji="1" sz="1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90679" indent="-238136">
              <a:defRPr kumimoji="1" sz="1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66950" indent="-238136">
              <a:defRPr kumimoji="1" sz="1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143222" indent="-238136">
              <a:defRPr kumimoji="1" sz="1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619493" indent="-238136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3095764" indent="-238136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572036" indent="-238136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4048307" indent="-238136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fld id="{03EE5F1A-91A2-4F25-A2FA-42174D48A383}" type="slidenum">
              <a:rPr lang="en-US" altLang="en-US" sz="1300">
                <a:solidFill>
                  <a:srgbClr val="CC0000"/>
                </a:solidFill>
              </a:rPr>
              <a:pPr/>
              <a:t>45</a:t>
            </a:fld>
            <a:endParaRPr lang="en-US" altLang="en-US" sz="1300">
              <a:solidFill>
                <a:srgbClr val="CC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486759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867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SAJIN:</a:t>
            </a:r>
            <a:r>
              <a:rPr lang="en-US" altLang="en-US" baseline="0" dirty="0"/>
              <a:t> did u found any </a:t>
            </a:r>
            <a:r>
              <a:rPr lang="en-US" altLang="en-US" baseline="0" dirty="0" err="1"/>
              <a:t>moulded</a:t>
            </a:r>
            <a:r>
              <a:rPr lang="en-US" altLang="en-US" baseline="0" dirty="0"/>
              <a:t> inserts ?</a:t>
            </a:r>
          </a:p>
          <a:p>
            <a:r>
              <a:rPr lang="en-US" altLang="en-US" baseline="0" dirty="0"/>
              <a:t>PRAMOD: yes . I found </a:t>
            </a:r>
            <a:r>
              <a:rPr lang="en-US" altLang="en-US" baseline="0" dirty="0" err="1"/>
              <a:t>moulded</a:t>
            </a:r>
            <a:r>
              <a:rPr lang="en-US" altLang="en-US" baseline="0" dirty="0"/>
              <a:t> inserts having tolerance of 0.02mm. Taken 3 batches for the analysis  in that found the range </a:t>
            </a:r>
          </a:p>
          <a:p>
            <a:r>
              <a:rPr lang="en-US" altLang="en-US" baseline="0" dirty="0"/>
              <a:t>SAJIN: good the insert size variation is less than 0.008 which is less than our part tolerance , lets take trials with this insert.</a:t>
            </a:r>
          </a:p>
          <a:p>
            <a:r>
              <a:rPr lang="en-US" altLang="en-US" baseline="0" dirty="0"/>
              <a:t>PRAMOD: Yes. Here is the data. (explain MAX &amp; MIN).here gap is 0.008mm</a:t>
            </a:r>
          </a:p>
          <a:p>
            <a:r>
              <a:rPr lang="en-US" altLang="en-US" baseline="0" dirty="0"/>
              <a:t>SAJIN: then du the trail with this insert</a:t>
            </a:r>
            <a:endParaRPr lang="en-IN" altLang="en-US" dirty="0"/>
          </a:p>
        </p:txBody>
      </p:sp>
      <p:sp>
        <p:nvSpPr>
          <p:cNvPr id="2867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1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73941" indent="-297669">
              <a:defRPr kumimoji="1" sz="1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90679" indent="-238136">
              <a:defRPr kumimoji="1" sz="1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66950" indent="-238136">
              <a:defRPr kumimoji="1" sz="1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143222" indent="-238136">
              <a:defRPr kumimoji="1" sz="1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619493" indent="-238136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3095764" indent="-238136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572036" indent="-238136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4048307" indent="-238136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fld id="{03EE5F1A-91A2-4F25-A2FA-42174D48A383}" type="slidenum">
              <a:rPr lang="en-US" altLang="en-US" sz="1300">
                <a:solidFill>
                  <a:srgbClr val="CC0000"/>
                </a:solidFill>
              </a:rPr>
              <a:pPr/>
              <a:t>46</a:t>
            </a:fld>
            <a:endParaRPr lang="en-US" altLang="en-US" sz="1300">
              <a:solidFill>
                <a:srgbClr val="CC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486759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867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PRAMOD: We taken</a:t>
            </a:r>
            <a:r>
              <a:rPr lang="en-US" altLang="en-US" baseline="0" dirty="0"/>
              <a:t> GDM insert for trail, here tool life </a:t>
            </a:r>
            <a:r>
              <a:rPr lang="en-US" altLang="en-US" baseline="0" dirty="0" err="1"/>
              <a:t>nimproved</a:t>
            </a:r>
            <a:r>
              <a:rPr lang="en-US" altLang="en-US" baseline="0" dirty="0"/>
              <a:t> from 500 to 700. and we monitored the fork tight . </a:t>
            </a:r>
          </a:p>
          <a:p>
            <a:r>
              <a:rPr lang="en-US" altLang="en-US" baseline="0" dirty="0"/>
              <a:t>SAJIN: Any improvement found after this trail?</a:t>
            </a:r>
          </a:p>
          <a:p>
            <a:r>
              <a:rPr lang="en-US" altLang="en-US" baseline="0" dirty="0"/>
              <a:t>PRAMOD: Yes . A huge improvement found . Fork tight rework is eliminated</a:t>
            </a:r>
            <a:endParaRPr lang="en-IN" altLang="en-US" dirty="0"/>
          </a:p>
        </p:txBody>
      </p:sp>
      <p:sp>
        <p:nvSpPr>
          <p:cNvPr id="2867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1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73941" indent="-297669">
              <a:defRPr kumimoji="1" sz="1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90679" indent="-238136">
              <a:defRPr kumimoji="1" sz="1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66950" indent="-238136">
              <a:defRPr kumimoji="1" sz="1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143222" indent="-238136">
              <a:defRPr kumimoji="1" sz="1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619493" indent="-238136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3095764" indent="-238136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572036" indent="-238136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4048307" indent="-238136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fld id="{03EE5F1A-91A2-4F25-A2FA-42174D48A383}" type="slidenum">
              <a:rPr lang="en-US" altLang="en-US" sz="1300">
                <a:solidFill>
                  <a:srgbClr val="CC0000"/>
                </a:solidFill>
              </a:rPr>
              <a:pPr/>
              <a:t>47</a:t>
            </a:fld>
            <a:endParaRPr lang="en-US" altLang="en-US" sz="1300">
              <a:solidFill>
                <a:srgbClr val="CC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486759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SAJIN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6A60A65-5954-469D-8053-1D3C69230BA1}" type="slidenum">
              <a:rPr lang="en-US" altLang="ja-JP" smtClean="0"/>
              <a:pPr>
                <a:defRPr/>
              </a:pPr>
              <a:t>48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53789185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867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SAJIN</a:t>
            </a:r>
            <a:endParaRPr lang="en-IN" altLang="en-US" dirty="0"/>
          </a:p>
        </p:txBody>
      </p:sp>
      <p:sp>
        <p:nvSpPr>
          <p:cNvPr id="2867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1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73941" indent="-297669">
              <a:defRPr kumimoji="1" sz="1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90679" indent="-238136">
              <a:defRPr kumimoji="1" sz="1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66950" indent="-238136">
              <a:defRPr kumimoji="1" sz="1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143222" indent="-238136">
              <a:defRPr kumimoji="1" sz="1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619493" indent="-238136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3095764" indent="-238136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572036" indent="-238136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4048307" indent="-238136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fld id="{03EE5F1A-91A2-4F25-A2FA-42174D48A383}" type="slidenum">
              <a:rPr lang="en-US" altLang="en-US" sz="1300">
                <a:solidFill>
                  <a:srgbClr val="CC0000"/>
                </a:solidFill>
              </a:rPr>
              <a:pPr/>
              <a:t>49</a:t>
            </a:fld>
            <a:endParaRPr lang="en-US" altLang="en-US" sz="1300">
              <a:solidFill>
                <a:srgbClr val="CC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48675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560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Team </a:t>
            </a:r>
          </a:p>
        </p:txBody>
      </p:sp>
      <p:sp>
        <p:nvSpPr>
          <p:cNvPr id="2560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13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14495" indent="-274806">
              <a:defRPr kumimoji="1" sz="13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9223" indent="-219845">
              <a:defRPr kumimoji="1" sz="13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538912" indent="-219845">
              <a:defRPr kumimoji="1" sz="13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978602" indent="-219845">
              <a:defRPr kumimoji="1" sz="13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418291" indent="-219845" eaLnBrk="0" fontAlgn="base" hangingPunct="0">
              <a:spcBef>
                <a:spcPct val="0"/>
              </a:spcBef>
              <a:spcAft>
                <a:spcPct val="0"/>
              </a:spcAft>
              <a:defRPr kumimoji="1" sz="13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857980" indent="-219845" eaLnBrk="0" fontAlgn="base" hangingPunct="0">
              <a:spcBef>
                <a:spcPct val="0"/>
              </a:spcBef>
              <a:spcAft>
                <a:spcPct val="0"/>
              </a:spcAft>
              <a:defRPr kumimoji="1" sz="13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297669" indent="-219845" eaLnBrk="0" fontAlgn="base" hangingPunct="0">
              <a:spcBef>
                <a:spcPct val="0"/>
              </a:spcBef>
              <a:spcAft>
                <a:spcPct val="0"/>
              </a:spcAft>
              <a:defRPr kumimoji="1" sz="13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737359" indent="-219845" eaLnBrk="0" fontAlgn="base" hangingPunct="0">
              <a:spcBef>
                <a:spcPct val="0"/>
              </a:spcBef>
              <a:spcAft>
                <a:spcPct val="0"/>
              </a:spcAft>
              <a:defRPr kumimoji="1" sz="13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A8D34A97-FA2F-4CF7-A93E-025F42F4C7E1}" type="slidenum">
              <a:rPr lang="en-US" altLang="en-US" sz="1200">
                <a:solidFill>
                  <a:srgbClr val="CC0000"/>
                </a:solidFill>
              </a:rPr>
              <a:pPr/>
              <a:t>5</a:t>
            </a:fld>
            <a:endParaRPr lang="en-US" altLang="en-US" sz="1200">
              <a:solidFill>
                <a:srgbClr val="CC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903421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SAJIN</a:t>
            </a:r>
            <a:endParaRPr lang="en-IN" altLang="en-US" dirty="0"/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1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73941" indent="-297669">
              <a:defRPr kumimoji="1" sz="1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90679" indent="-238136">
              <a:defRPr kumimoji="1" sz="1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66950" indent="-238136">
              <a:defRPr kumimoji="1" sz="1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143222" indent="-238136">
              <a:defRPr kumimoji="1" sz="1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619493" indent="-238136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3095764" indent="-238136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572036" indent="-238136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4048307" indent="-238136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fld id="{F93BF5A6-5785-46C1-AE29-7A6D816591D2}" type="slidenum">
              <a:rPr lang="en-US" altLang="en-US" sz="1300">
                <a:solidFill>
                  <a:srgbClr val="CC0000"/>
                </a:solidFill>
              </a:rPr>
              <a:pPr/>
              <a:t>50</a:t>
            </a:fld>
            <a:endParaRPr lang="en-US" altLang="en-US" sz="1300">
              <a:solidFill>
                <a:srgbClr val="CC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696720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SAJIN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6A60A65-5954-469D-8053-1D3C69230BA1}" type="slidenum">
              <a:rPr lang="en-US" altLang="ja-JP" smtClean="0"/>
              <a:pPr>
                <a:defRPr/>
              </a:pPr>
              <a:t>51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41852375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867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PRAVEEN</a:t>
            </a:r>
            <a:endParaRPr lang="en-IN" altLang="en-US" dirty="0"/>
          </a:p>
        </p:txBody>
      </p:sp>
      <p:sp>
        <p:nvSpPr>
          <p:cNvPr id="2867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1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73941" indent="-297669">
              <a:defRPr kumimoji="1" sz="1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90679" indent="-238136">
              <a:defRPr kumimoji="1" sz="1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66950" indent="-238136">
              <a:defRPr kumimoji="1" sz="1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143222" indent="-238136">
              <a:defRPr kumimoji="1" sz="1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619493" indent="-238136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3095764" indent="-238136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572036" indent="-238136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4048307" indent="-238136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fld id="{03EE5F1A-91A2-4F25-A2FA-42174D48A383}" type="slidenum">
              <a:rPr lang="en-US" altLang="en-US" sz="1300">
                <a:solidFill>
                  <a:srgbClr val="CC0000"/>
                </a:solidFill>
              </a:rPr>
              <a:pPr/>
              <a:t>52</a:t>
            </a:fld>
            <a:endParaRPr lang="en-US" altLang="en-US" sz="1300">
              <a:solidFill>
                <a:srgbClr val="CC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486759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PRAVEEN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6A60A65-5954-469D-8053-1D3C69230BA1}" type="slidenum">
              <a:rPr lang="en-US" altLang="ja-JP" smtClean="0"/>
              <a:pPr>
                <a:defRPr/>
              </a:pPr>
              <a:t>53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37019065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MANOHAR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6A60A65-5954-469D-8053-1D3C69230BA1}" type="slidenum">
              <a:rPr lang="en-US" altLang="ja-JP" smtClean="0"/>
              <a:pPr>
                <a:defRPr/>
              </a:pPr>
              <a:t>54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59866417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PRAVEEN: read first 3 points</a:t>
            </a:r>
          </a:p>
          <a:p>
            <a:r>
              <a:rPr lang="en-US" dirty="0"/>
              <a:t>SAJIN: Last points </a:t>
            </a:r>
          </a:p>
          <a:p>
            <a:r>
              <a:rPr lang="en-US" dirty="0"/>
              <a:t>BE TOGETHER</a:t>
            </a:r>
            <a:r>
              <a:rPr lang="en-US" baseline="0" dirty="0"/>
              <a:t> </a:t>
            </a:r>
            <a:r>
              <a:rPr lang="en-US" dirty="0"/>
              <a:t>ALL MEMBER LOUD “NEXT CHALLENGE !!”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6A60A65-5954-469D-8053-1D3C69230BA1}" type="slidenum">
              <a:rPr lang="en-US" altLang="ja-JP" smtClean="0"/>
              <a:pPr>
                <a:defRPr/>
              </a:pPr>
              <a:t>55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59206011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</a:t>
            </a:r>
            <a:r>
              <a:rPr lang="en-US" baseline="0" dirty="0"/>
              <a:t> TOGETHER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6A60A65-5954-469D-8053-1D3C69230BA1}" type="slidenum">
              <a:rPr lang="en-US" altLang="ja-JP" smtClean="0"/>
              <a:pPr>
                <a:defRPr/>
              </a:pPr>
              <a:t>56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6944404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SAJIN: LETS  IDENTIFY THE AREAS FOR IMPROVEMENTS.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6A60A65-5954-469D-8053-1D3C69230BA1}" type="slidenum">
              <a:rPr lang="en-US" altLang="ja-JP" smtClean="0"/>
              <a:pPr>
                <a:defRPr/>
              </a:pPr>
              <a:t>6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627342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LETS EVALUATE THE PROBLEM BY KJ METHOD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6A60A65-5954-469D-8053-1D3C69230BA1}" type="slidenum">
              <a:rPr lang="en-US" altLang="ja-JP" smtClean="0"/>
              <a:pPr>
                <a:defRPr/>
              </a:pPr>
              <a:t>7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2875674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REWORK HAS GOT MAXIMUM POINTS SO WE SELECT REWORK FOR IMPROVEMENTS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6A60A65-5954-469D-8053-1D3C69230BA1}" type="slidenum">
              <a:rPr lang="en-US" altLang="ja-JP" smtClean="0"/>
              <a:pPr>
                <a:defRPr/>
              </a:pPr>
              <a:t>8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874548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ARE THE MAJOR REWORK IN THE LINE</a:t>
            </a:r>
          </a:p>
          <a:p>
            <a:endParaRPr lang="en-US" dirty="0"/>
          </a:p>
          <a:p>
            <a:r>
              <a:rPr lang="en-US" dirty="0"/>
              <a:t>PRAVEEN: THERSE ARE THE REWORK IN THE LINE OUT OF THIS THE MAJOR REWORK WERE</a:t>
            </a:r>
          </a:p>
          <a:p>
            <a:r>
              <a:rPr lang="en-US" dirty="0"/>
              <a:t>SAJIN: LETS ANALYSE THE REWORK IN DETAILS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6A60A65-5954-469D-8053-1D3C69230BA1}" type="slidenum">
              <a:rPr lang="en-US" altLang="ja-JP" smtClean="0"/>
              <a:pPr>
                <a:defRPr/>
              </a:pPr>
              <a:t>9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8092882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24722C1-17DE-41B2-A808-8607C77A4B87}" type="datetimeFigureOut">
              <a:rPr lang="en-US" altLang="ja-JP"/>
              <a:pPr>
                <a:defRPr/>
              </a:pPr>
              <a:t>30/10/2018</a:t>
            </a:fld>
            <a:endParaRPr lang="en-US" altLang="ja-JP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37651E8-69B3-4A99-A878-15D7ABD2BA14}" type="slidenum">
              <a:rPr lang="en-US" altLang="ja-JP"/>
              <a:pPr>
                <a:defRPr/>
              </a:pPr>
              <a:t>‹#›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4473709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92696"/>
            <a:ext cx="8229600" cy="11430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BA1786D-28B6-4205-888F-A26CDE23957D}" type="datetimeFigureOut">
              <a:rPr lang="en-US" altLang="ja-JP"/>
              <a:pPr>
                <a:defRPr/>
              </a:pPr>
              <a:t>30/10/2018</a:t>
            </a:fld>
            <a:endParaRPr lang="en-US" altLang="ja-JP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DE1FD66-1A69-4889-AAE4-BB31B40D8A5F}" type="slidenum">
              <a:rPr lang="en-US" altLang="ja-JP"/>
              <a:pPr>
                <a:defRPr/>
              </a:pPr>
              <a:t>‹#›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5230546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30/10/2018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69629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6"/>
          <p:cNvGraphicFramePr>
            <a:graphicFrameLocks noChangeAspect="1"/>
          </p:cNvGraphicFramePr>
          <p:nvPr userDrawn="1"/>
        </p:nvGraphicFramePr>
        <p:xfrm>
          <a:off x="8118475" y="0"/>
          <a:ext cx="990600" cy="887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8216" name="Photo Editor Photo" r:id="rId3" imgW="6238095" imgH="5582429" progId="MSPhotoEd.3">
                  <p:embed/>
                </p:oleObj>
              </mc:Choice>
              <mc:Fallback>
                <p:oleObj name="Photo Editor Photo" r:id="rId3" imgW="6238095" imgH="5582429" progId="MSPhotoEd.3">
                  <p:embed/>
                  <p:pic>
                    <p:nvPicPr>
                      <p:cNvPr id="6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18475" y="0"/>
                        <a:ext cx="990600" cy="8874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509809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vmlDrawing" Target="../drawings/vmlDrawing1.v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ja-JP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ja-JP" dirty="0"/>
              <a:t>Click to edit Master text styles</a:t>
            </a:r>
          </a:p>
          <a:p>
            <a:pPr lvl="1"/>
            <a:r>
              <a:rPr lang="en-US" altLang="ja-JP" dirty="0"/>
              <a:t>Second level</a:t>
            </a:r>
          </a:p>
          <a:p>
            <a:pPr lvl="2"/>
            <a:r>
              <a:rPr lang="en-US" altLang="ja-JP" dirty="0"/>
              <a:t>Third level</a:t>
            </a:r>
          </a:p>
          <a:p>
            <a:pPr lvl="3"/>
            <a:r>
              <a:rPr lang="en-US" altLang="ja-JP" dirty="0"/>
              <a:t>Fourth level</a:t>
            </a:r>
          </a:p>
          <a:p>
            <a:pPr lvl="4"/>
            <a:r>
              <a:rPr lang="en-US" altLang="ja-JP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kumimoji="0" sz="1200">
                <a:solidFill>
                  <a:srgbClr val="898989"/>
                </a:solidFill>
                <a:ea typeface="ＭＳ Ｐゴシック" pitchFamily="50" charset="-128"/>
              </a:defRPr>
            </a:lvl1pPr>
          </a:lstStyle>
          <a:p>
            <a:pPr>
              <a:defRPr/>
            </a:pPr>
            <a:fld id="{C80B990A-157E-4CD0-8F57-891D8D65F29D}" type="datetimeFigureOut">
              <a:rPr lang="en-US" altLang="ja-JP"/>
              <a:pPr>
                <a:defRPr/>
              </a:pPr>
              <a:t>30/10/2018</a:t>
            </a:fld>
            <a:endParaRPr lang="en-US" altLang="ja-JP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kumimoji="0" sz="1200">
                <a:solidFill>
                  <a:srgbClr val="898989"/>
                </a:solidFill>
                <a:ea typeface="ＭＳ Ｐゴシック" pitchFamily="50" charset="-128"/>
              </a:defRPr>
            </a:lvl1pPr>
          </a:lstStyle>
          <a:p>
            <a:pPr>
              <a:defRPr/>
            </a:pPr>
            <a:endParaRPr lang="en-US" altLang="ja-JP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kumimoji="0" sz="1200">
                <a:solidFill>
                  <a:srgbClr val="898989"/>
                </a:solidFill>
                <a:ea typeface="ＭＳ Ｐゴシック" pitchFamily="50" charset="-128"/>
              </a:defRPr>
            </a:lvl1pPr>
          </a:lstStyle>
          <a:p>
            <a:pPr>
              <a:defRPr/>
            </a:pPr>
            <a:fld id="{28026070-35B0-42E9-85F9-D03A542C4050}" type="slidenum">
              <a:rPr lang="en-US" altLang="ja-JP"/>
              <a:pPr>
                <a:defRPr/>
              </a:pPr>
              <a:t>‹#›</a:t>
            </a:fld>
            <a:endParaRPr lang="en-US" altLang="ja-JP" dirty="0"/>
          </a:p>
        </p:txBody>
      </p:sp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6300192" y="8255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ＭＳ Ｐゴシック" charset="-128"/>
              </a:defRPr>
            </a:lvl9pPr>
          </a:lstStyle>
          <a:p>
            <a:pPr algn="r" eaLnBrk="1" hangingPunct="1">
              <a:defRPr/>
            </a:pPr>
            <a:fld id="{011964A1-F7BF-484F-923F-F145B77771B1}" type="slidenum">
              <a:rPr lang="en-US" altLang="ja-JP" sz="1400" i="1" smtClean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pPr algn="r" eaLnBrk="1" hangingPunct="1">
                <a:defRPr/>
              </a:pPr>
              <a:t>‹#›</a:t>
            </a:fld>
            <a:r>
              <a:rPr lang="en-US" altLang="ja-JP" sz="1400" i="1" dirty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t>/56</a:t>
            </a:r>
          </a:p>
        </p:txBody>
      </p:sp>
      <p:graphicFrame>
        <p:nvGraphicFramePr>
          <p:cNvPr id="1032" name="Object 3"/>
          <p:cNvGraphicFramePr>
            <a:graphicFrameLocks noChangeAspect="1"/>
          </p:cNvGraphicFramePr>
          <p:nvPr/>
        </p:nvGraphicFramePr>
        <p:xfrm>
          <a:off x="8191500" y="3175"/>
          <a:ext cx="957263" cy="857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7805" name="Photo Editor Photo" r:id="rId7" imgW="6238095" imgH="5582429" progId="">
                  <p:embed/>
                </p:oleObj>
              </mc:Choice>
              <mc:Fallback>
                <p:oleObj name="Photo Editor Photo" r:id="rId7" imgW="6238095" imgH="5582429" progId="">
                  <p:embed/>
                  <p:pic>
                    <p:nvPicPr>
                      <p:cNvPr id="1032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91500" y="3175"/>
                        <a:ext cx="957263" cy="857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4F81BD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EEECE1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9" name="直線コネクタ 8"/>
          <p:cNvCxnSpPr/>
          <p:nvPr/>
        </p:nvCxnSpPr>
        <p:spPr>
          <a:xfrm>
            <a:off x="-11113" y="534988"/>
            <a:ext cx="8181976" cy="0"/>
          </a:xfrm>
          <a:prstGeom prst="line">
            <a:avLst/>
          </a:prstGeom>
          <a:ln w="5715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コネクタ 9"/>
          <p:cNvCxnSpPr/>
          <p:nvPr/>
        </p:nvCxnSpPr>
        <p:spPr>
          <a:xfrm>
            <a:off x="3175" y="750888"/>
            <a:ext cx="8181975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テキスト ボックス 6"/>
          <p:cNvSpPr txBox="1">
            <a:spLocks noChangeArrowheads="1"/>
          </p:cNvSpPr>
          <p:nvPr/>
        </p:nvSpPr>
        <p:spPr bwMode="auto">
          <a:xfrm>
            <a:off x="6843713" y="509588"/>
            <a:ext cx="137477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9pPr>
          </a:lstStyle>
          <a:p>
            <a:pPr algn="r" eaLnBrk="1" hangingPunct="1">
              <a:defRPr/>
            </a:pPr>
            <a:r>
              <a:rPr lang="en-US" altLang="ja-JP" sz="1200" dirty="0">
                <a:solidFill>
                  <a:srgbClr val="595959"/>
                </a:solidFill>
                <a:latin typeface="Meiryo UI" pitchFamily="50" charset="-128"/>
                <a:ea typeface="Meiryo UI" pitchFamily="50" charset="-128"/>
                <a:cs typeface="Meiryo UI" pitchFamily="50" charset="-128"/>
              </a:rPr>
              <a:t>MAP-ID</a:t>
            </a:r>
            <a:endParaRPr lang="ja-JP" altLang="en-US" sz="1200">
              <a:solidFill>
                <a:srgbClr val="595959"/>
              </a:solidFill>
              <a:latin typeface="Meiryo UI" pitchFamily="50" charset="-128"/>
              <a:ea typeface="Meiryo UI" pitchFamily="50" charset="-128"/>
              <a:cs typeface="Meiryo UI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688640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5" r:id="rId1"/>
    <p:sldLayoutId id="2147483826" r:id="rId2"/>
    <p:sldLayoutId id="2147483827" r:id="rId3"/>
    <p:sldLayoutId id="2147483828" r:id="rId4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url?sa=i&amp;rct=j&amp;q=&amp;esrc=s&amp;source=images&amp;cd=&amp;cad=rja&amp;uact=8&amp;ved=2ahUKEwiAu7f87LncAhVFSX0KHYMCDekQjRx6BAgBEAU&amp;url=https://www.presentermedia.com/index.php?target=closeup&amp;maincat=animsp&amp;id=2199&amp;psig=AOvVaw0BYk6P1juMXfUvFnmsduIs&amp;ust=1532594026060124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jpeg"/><Relationship Id="rId3" Type="http://schemas.openxmlformats.org/officeDocument/2006/relationships/image" Target="../media/image82.png"/><Relationship Id="rId7" Type="http://schemas.openxmlformats.org/officeDocument/2006/relationships/image" Target="../media/image8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Relationship Id="rId9" Type="http://schemas.openxmlformats.org/officeDocument/2006/relationships/image" Target="../media/image88.gif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hdphoto" Target="../media/hdphoto8.wdp"/><Relationship Id="rId13" Type="http://schemas.openxmlformats.org/officeDocument/2006/relationships/image" Target="../media/image94.emf"/><Relationship Id="rId18" Type="http://schemas.openxmlformats.org/officeDocument/2006/relationships/image" Target="../media/image98.jpeg"/><Relationship Id="rId3" Type="http://schemas.openxmlformats.org/officeDocument/2006/relationships/image" Target="../media/image89.png"/><Relationship Id="rId7" Type="http://schemas.openxmlformats.org/officeDocument/2006/relationships/image" Target="../media/image91.png"/><Relationship Id="rId12" Type="http://schemas.microsoft.com/office/2007/relationships/hdphoto" Target="../media/hdphoto10.wdp"/><Relationship Id="rId17" Type="http://schemas.openxmlformats.org/officeDocument/2006/relationships/image" Target="../media/image97.gif"/><Relationship Id="rId2" Type="http://schemas.openxmlformats.org/officeDocument/2006/relationships/notesSlide" Target="../notesSlides/notesSlide15.xml"/><Relationship Id="rId16" Type="http://schemas.microsoft.com/office/2007/relationships/hdphoto" Target="../media/hdphoto11.wdp"/><Relationship Id="rId1" Type="http://schemas.openxmlformats.org/officeDocument/2006/relationships/slideLayout" Target="../slideLayouts/slideLayout2.xml"/><Relationship Id="rId6" Type="http://schemas.microsoft.com/office/2007/relationships/hdphoto" Target="../media/hdphoto7.wdp"/><Relationship Id="rId11" Type="http://schemas.openxmlformats.org/officeDocument/2006/relationships/image" Target="../media/image93.png"/><Relationship Id="rId5" Type="http://schemas.openxmlformats.org/officeDocument/2006/relationships/image" Target="../media/image90.png"/><Relationship Id="rId15" Type="http://schemas.openxmlformats.org/officeDocument/2006/relationships/image" Target="../media/image96.png"/><Relationship Id="rId10" Type="http://schemas.microsoft.com/office/2007/relationships/hdphoto" Target="../media/hdphoto9.wdp"/><Relationship Id="rId4" Type="http://schemas.microsoft.com/office/2007/relationships/hdphoto" Target="../media/hdphoto6.wdp"/><Relationship Id="rId9" Type="http://schemas.openxmlformats.org/officeDocument/2006/relationships/image" Target="../media/image92.png"/><Relationship Id="rId14" Type="http://schemas.openxmlformats.org/officeDocument/2006/relationships/image" Target="../media/image95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4.png"/><Relationship Id="rId4" Type="http://schemas.openxmlformats.org/officeDocument/2006/relationships/image" Target="../media/image103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gif"/><Relationship Id="rId13" Type="http://schemas.openxmlformats.org/officeDocument/2006/relationships/hyperlink" Target="http://www.google.co.jp/url?sa=i&amp;rct=j&amp;q=&amp;esrc=s&amp;source=images&amp;cd=&amp;cad=rja&amp;uact=8&amp;ved=0ahUKEwis-Yjak_LMAhWCL6YKHZ3iAnEQjRwIBw&amp;url=http://vntoshi.com/?p%3D209&amp;bvm=bv.122676328,d.dGY&amp;psig=AFQjCNGj-4vID9XToRriclI022JX_gjycg&amp;ust=1464160138949108" TargetMode="External"/><Relationship Id="rId18" Type="http://schemas.openxmlformats.org/officeDocument/2006/relationships/image" Target="../media/image10.png"/><Relationship Id="rId26" Type="http://schemas.openxmlformats.org/officeDocument/2006/relationships/image" Target="../media/image16.png"/><Relationship Id="rId3" Type="http://schemas.openxmlformats.org/officeDocument/2006/relationships/hyperlink" Target="http://www.google.co.jp/url?sa=i&amp;rct=j&amp;q=&amp;esrc=s&amp;source=images&amp;cd=&amp;cad=rja&amp;uact=8&amp;ved=0ahUKEwjA7cH3kPLMAhUDE5QKHUhzBfUQjRwIBw&amp;url=http://freesozai.jp/itemList.php?category%3Dnation_flag%26page%3Dntf_401%26type%3Dsozai&amp;bvm=bv.122676328,d.dGY&amp;psig=AFQjCNHMRO8CBtrQYKpjkjaGF34Vt03rAw&amp;ust=1464159375470171" TargetMode="External"/><Relationship Id="rId21" Type="http://schemas.openxmlformats.org/officeDocument/2006/relationships/image" Target="../media/image13.png"/><Relationship Id="rId7" Type="http://schemas.openxmlformats.org/officeDocument/2006/relationships/hyperlink" Target="http://www.google.co.jp/url?sa=i&amp;rct=j&amp;q=&amp;esrc=s&amp;source=images&amp;cd=&amp;cad=rja&amp;uact=8&amp;ved=0ahUKEwjh9pC7kvLMAhULJpQKHZ4yBzoQjRwIBw&amp;url=http://www.abysse.co.jp/world/flag/asia/indonesia.html&amp;bvm=bv.122676328,d.dGY&amp;psig=AFQjCNEVrDibqEEiajTGCcBLUBDMioCI9w&amp;ust=1464159805526882" TargetMode="External"/><Relationship Id="rId12" Type="http://schemas.openxmlformats.org/officeDocument/2006/relationships/image" Target="../media/image7.png"/><Relationship Id="rId17" Type="http://schemas.openxmlformats.org/officeDocument/2006/relationships/hyperlink" Target="https://www.google.co.jp/url?sa=i&amp;rct=j&amp;q=&amp;esrc=s&amp;source=imgres&amp;cd=&amp;cad=rja&amp;uact=8&amp;ved=0ahUKEwj7nqO1nOHPAhUowFQKHYrcAXAQjRwIBw&amp;url=https://ja.wikipedia.org/wiki/%E6%97%A5%E6%9C%AC&amp;psig=AFQjCNH64h7P8ob1Zm9rMl-sWmNjFAivuA&amp;ust=1476772502391858" TargetMode="External"/><Relationship Id="rId25" Type="http://schemas.openxmlformats.org/officeDocument/2006/relationships/hyperlink" Target="http://www.google.co.jp/url?sa=i&amp;rct=j&amp;q=&amp;esrc=s&amp;source=images&amp;cd=&amp;cad=rja&amp;uact=8&amp;ved=0ahUKEwj3iYibk_LMAhUhFqYKHZcWBukQjRwIBw&amp;url=http://freesozai.jp/itemList.php?category%3Dnation_flag%26page%3Dntf_109%26type%3Dsozai&amp;bvm=bv.122676328,d.dGY&amp;psig=AFQjCNHZE8_FzUaUDMlzWNBp-02NCQ277g&amp;ust=1464160005988796" TargetMode="External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9.gif"/><Relationship Id="rId20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gif"/><Relationship Id="rId11" Type="http://schemas.openxmlformats.org/officeDocument/2006/relationships/hyperlink" Target="https://www.google.co.jp/url?sa=i&amp;rct=j&amp;q=&amp;esrc=s&amp;source=images&amp;cd=&amp;ved=0ahUKEwjntLagkfLMAhWKq5QKHX5LCB4QjRwIBw&amp;url=https://ja.wikipedia.org/wiki/%E3%83%96%E3%83%A9%E3%82%B8%E3%83%AB%E3%81%AE%E5%9B%BD%E6%97%97&amp;bvm=bv.122676328,d.dGY&amp;psig=AFQjCNGIt1DkQdE0MllgqpHP8Jf19VlcAg&amp;ust=1464159481853911" TargetMode="External"/><Relationship Id="rId24" Type="http://schemas.openxmlformats.org/officeDocument/2006/relationships/image" Target="../media/image15.gif"/><Relationship Id="rId5" Type="http://schemas.openxmlformats.org/officeDocument/2006/relationships/hyperlink" Target="http://www.google.co.jp/url?sa=i&amp;rct=j&amp;q=&amp;esrc=s&amp;source=images&amp;cd=&amp;cad=rja&amp;uact=8&amp;ved=0ahUKEwj5gLXKkfLMAhXDkJQKHQ7mDuwQjRwIBw&amp;url=http://www.abysse.co.jp/world/flag/asia/thailand.html&amp;bvm=bv.122676328,d.dGY&amp;psig=AFQjCNEo1h2JjRZ8KbOswGh9onorba59Fg&amp;ust=1464159568855006" TargetMode="External"/><Relationship Id="rId15" Type="http://schemas.openxmlformats.org/officeDocument/2006/relationships/hyperlink" Target="http://www.google.co.jp/url?sa=i&amp;rct=j&amp;q=&amp;esrc=s&amp;source=images&amp;cd=&amp;cad=rja&amp;uact=8&amp;ved=0ahUKEwixgfWHkfLMAhVCnZQKHbdFCsoQjRwIBw&amp;url=http://www.abysse.co.jp/world/flag/america/mexico.html&amp;bvm=bv.122676328,d.dGY&amp;psig=AFQjCNE1FOy96aDH8Y4iZNxIgE9QB0yZxQ&amp;ust=1464159426671522" TargetMode="External"/><Relationship Id="rId23" Type="http://schemas.openxmlformats.org/officeDocument/2006/relationships/hyperlink" Target="http://www.google.co.jp/url?sa=i&amp;rct=j&amp;q=&amp;esrc=s&amp;source=images&amp;cd=&amp;cad=rja&amp;uact=8&amp;ved=0ahUKEwj_xJrekfLMAhWME5QKHdyMBQQQjRwIBw&amp;url=http://www.abysse.co.jp/world/flag/europe/united_kingdom.html&amp;bvm=bv.122676328,d.dGY&amp;psig=AFQjCNEElsSnLyCGiv7VUJgKjOK8OwkTtQ&amp;ust=1464159610678981" TargetMode="External"/><Relationship Id="rId10" Type="http://schemas.openxmlformats.org/officeDocument/2006/relationships/image" Target="../media/image6.jpeg"/><Relationship Id="rId19" Type="http://schemas.openxmlformats.org/officeDocument/2006/relationships/image" Target="../media/image11.png"/><Relationship Id="rId4" Type="http://schemas.openxmlformats.org/officeDocument/2006/relationships/image" Target="../media/image3.png"/><Relationship Id="rId9" Type="http://schemas.openxmlformats.org/officeDocument/2006/relationships/hyperlink" Target="http://www.google.co.jp/url?sa=i&amp;rct=j&amp;q=&amp;esrc=s&amp;source=images&amp;cd=&amp;cad=rja&amp;uact=8&amp;ved=0ahUKEwihoPyTkfLMAhWCF5QKHbnJDvgQjRwIBw&amp;url=http://event21.co.jp/byo_101_nusa_cd.htm&amp;bvm=bv.122676328,d.dGY&amp;psig=AFQjCNF4Sdh8RE_enbALIf2XI2tZZnrsdg&amp;ust=1464159455189102" TargetMode="External"/><Relationship Id="rId14" Type="http://schemas.openxmlformats.org/officeDocument/2006/relationships/image" Target="../media/image8.png"/><Relationship Id="rId22" Type="http://schemas.openxmlformats.org/officeDocument/2006/relationships/image" Target="../media/image14.png"/><Relationship Id="rId27" Type="http://schemas.openxmlformats.org/officeDocument/2006/relationships/image" Target="../media/image1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6.xml"/><Relationship Id="rId4" Type="http://schemas.openxmlformats.org/officeDocument/2006/relationships/chart" Target="../charts/char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4.png"/><Relationship Id="rId4" Type="http://schemas.openxmlformats.org/officeDocument/2006/relationships/image" Target="../media/image103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8.xml"/><Relationship Id="rId4" Type="http://schemas.openxmlformats.org/officeDocument/2006/relationships/chart" Target="../charts/char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4.png"/><Relationship Id="rId4" Type="http://schemas.openxmlformats.org/officeDocument/2006/relationships/image" Target="../media/image103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2.wdp"/><Relationship Id="rId4" Type="http://schemas.openxmlformats.org/officeDocument/2006/relationships/image" Target="../media/image10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png"/><Relationship Id="rId5" Type="http://schemas.openxmlformats.org/officeDocument/2006/relationships/image" Target="../media/image97.gif"/><Relationship Id="rId4" Type="http://schemas.openxmlformats.org/officeDocument/2006/relationships/image" Target="../media/image9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2.wdp"/><Relationship Id="rId4" Type="http://schemas.openxmlformats.org/officeDocument/2006/relationships/image" Target="../media/image105.png"/></Relationships>
</file>

<file path=ppt/slides/_rels/slide28.xml.rels><?xml version="1.0" encoding="UTF-8" standalone="yes"?>
<Relationships xmlns="http://schemas.openxmlformats.org/package/2006/relationships"><Relationship Id="rId8" Type="http://schemas.microsoft.com/office/2007/relationships/hdphoto" Target="../media/hdphoto15.wdp"/><Relationship Id="rId3" Type="http://schemas.openxmlformats.org/officeDocument/2006/relationships/image" Target="../media/image107.png"/><Relationship Id="rId7" Type="http://schemas.openxmlformats.org/officeDocument/2006/relationships/image" Target="../media/image10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4.wdp"/><Relationship Id="rId5" Type="http://schemas.openxmlformats.org/officeDocument/2006/relationships/image" Target="../media/image108.png"/><Relationship Id="rId10" Type="http://schemas.microsoft.com/office/2007/relationships/hdphoto" Target="../media/hdphoto16.wdp"/><Relationship Id="rId4" Type="http://schemas.microsoft.com/office/2007/relationships/hdphoto" Target="../media/hdphoto13.wdp"/><Relationship Id="rId9" Type="http://schemas.openxmlformats.org/officeDocument/2006/relationships/image" Target="../media/image11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0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8.png"/><Relationship Id="rId18" Type="http://schemas.openxmlformats.org/officeDocument/2006/relationships/image" Target="../media/image33.png"/><Relationship Id="rId26" Type="http://schemas.openxmlformats.org/officeDocument/2006/relationships/image" Target="../media/image41.png"/><Relationship Id="rId39" Type="http://schemas.openxmlformats.org/officeDocument/2006/relationships/image" Target="../media/image54.jpeg"/><Relationship Id="rId21" Type="http://schemas.openxmlformats.org/officeDocument/2006/relationships/image" Target="../media/image36.jpeg"/><Relationship Id="rId34" Type="http://schemas.openxmlformats.org/officeDocument/2006/relationships/image" Target="../media/image49.png"/><Relationship Id="rId42" Type="http://schemas.openxmlformats.org/officeDocument/2006/relationships/image" Target="../media/image57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31.jpeg"/><Relationship Id="rId20" Type="http://schemas.openxmlformats.org/officeDocument/2006/relationships/image" Target="../media/image35.png"/><Relationship Id="rId29" Type="http://schemas.openxmlformats.org/officeDocument/2006/relationships/image" Target="../media/image44.png"/><Relationship Id="rId41" Type="http://schemas.openxmlformats.org/officeDocument/2006/relationships/image" Target="../media/image56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24" Type="http://schemas.openxmlformats.org/officeDocument/2006/relationships/image" Target="../media/image39.png"/><Relationship Id="rId32" Type="http://schemas.openxmlformats.org/officeDocument/2006/relationships/image" Target="../media/image47.png"/><Relationship Id="rId37" Type="http://schemas.openxmlformats.org/officeDocument/2006/relationships/image" Target="../media/image52.png"/><Relationship Id="rId40" Type="http://schemas.openxmlformats.org/officeDocument/2006/relationships/image" Target="../media/image55.png"/><Relationship Id="rId5" Type="http://schemas.openxmlformats.org/officeDocument/2006/relationships/image" Target="../media/image20.png"/><Relationship Id="rId15" Type="http://schemas.openxmlformats.org/officeDocument/2006/relationships/image" Target="../media/image30.png"/><Relationship Id="rId23" Type="http://schemas.openxmlformats.org/officeDocument/2006/relationships/image" Target="../media/image38.png"/><Relationship Id="rId28" Type="http://schemas.openxmlformats.org/officeDocument/2006/relationships/image" Target="../media/image43.png"/><Relationship Id="rId36" Type="http://schemas.openxmlformats.org/officeDocument/2006/relationships/image" Target="../media/image51.png"/><Relationship Id="rId10" Type="http://schemas.openxmlformats.org/officeDocument/2006/relationships/image" Target="../media/image25.png"/><Relationship Id="rId19" Type="http://schemas.openxmlformats.org/officeDocument/2006/relationships/image" Target="../media/image34.png"/><Relationship Id="rId31" Type="http://schemas.openxmlformats.org/officeDocument/2006/relationships/image" Target="../media/image46.png"/><Relationship Id="rId4" Type="http://schemas.openxmlformats.org/officeDocument/2006/relationships/image" Target="../media/image19.jpeg"/><Relationship Id="rId9" Type="http://schemas.openxmlformats.org/officeDocument/2006/relationships/image" Target="../media/image24.png"/><Relationship Id="rId14" Type="http://schemas.openxmlformats.org/officeDocument/2006/relationships/image" Target="../media/image29.png"/><Relationship Id="rId22" Type="http://schemas.openxmlformats.org/officeDocument/2006/relationships/image" Target="../media/image37.png"/><Relationship Id="rId27" Type="http://schemas.openxmlformats.org/officeDocument/2006/relationships/image" Target="../media/image42.png"/><Relationship Id="rId30" Type="http://schemas.openxmlformats.org/officeDocument/2006/relationships/image" Target="../media/image45.png"/><Relationship Id="rId35" Type="http://schemas.openxmlformats.org/officeDocument/2006/relationships/image" Target="../media/image50.png"/><Relationship Id="rId43" Type="http://schemas.openxmlformats.org/officeDocument/2006/relationships/image" Target="../media/image58.png"/><Relationship Id="rId8" Type="http://schemas.openxmlformats.org/officeDocument/2006/relationships/image" Target="../media/image23.jpeg"/><Relationship Id="rId3" Type="http://schemas.openxmlformats.org/officeDocument/2006/relationships/image" Target="../media/image18.png"/><Relationship Id="rId12" Type="http://schemas.openxmlformats.org/officeDocument/2006/relationships/image" Target="../media/image27.png"/><Relationship Id="rId17" Type="http://schemas.openxmlformats.org/officeDocument/2006/relationships/image" Target="../media/image32.png"/><Relationship Id="rId25" Type="http://schemas.openxmlformats.org/officeDocument/2006/relationships/image" Target="../media/image40.gif"/><Relationship Id="rId33" Type="http://schemas.openxmlformats.org/officeDocument/2006/relationships/image" Target="../media/image48.jpeg"/><Relationship Id="rId38" Type="http://schemas.openxmlformats.org/officeDocument/2006/relationships/image" Target="../media/image53.jpeg"/></Relationships>
</file>

<file path=ppt/slides/_rels/slide30.xml.rels><?xml version="1.0" encoding="UTF-8" standalone="yes"?>
<Relationships xmlns="http://schemas.openxmlformats.org/package/2006/relationships"><Relationship Id="rId8" Type="http://schemas.microsoft.com/office/2007/relationships/hdphoto" Target="../media/hdphoto19.wdp"/><Relationship Id="rId13" Type="http://schemas.openxmlformats.org/officeDocument/2006/relationships/hyperlink" Target="http://www.google.co.in/url?sa=i&amp;rct=j&amp;q=&amp;esrc=s&amp;source=imgres&amp;cd=&amp;cad=rja&amp;uact=8&amp;ved=0ahUKEwi9v6ui4e7RAhULrY8KHTecDTsQjRwIBw&amp;url=http://www.drivingschooleastlondon.co.uk/refresher-driving-course.html&amp;psig=AFQjCNF7cAqKhdh3A-taZRHtwr06d8lokA&amp;ust=1486033747551007" TargetMode="External"/><Relationship Id="rId3" Type="http://schemas.openxmlformats.org/officeDocument/2006/relationships/image" Target="../media/image113.png"/><Relationship Id="rId7" Type="http://schemas.openxmlformats.org/officeDocument/2006/relationships/image" Target="../media/image115.png"/><Relationship Id="rId12" Type="http://schemas.microsoft.com/office/2007/relationships/hdphoto" Target="../media/hdphoto21.wdp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8.wdp"/><Relationship Id="rId11" Type="http://schemas.openxmlformats.org/officeDocument/2006/relationships/image" Target="../media/image117.png"/><Relationship Id="rId5" Type="http://schemas.openxmlformats.org/officeDocument/2006/relationships/image" Target="../media/image114.png"/><Relationship Id="rId10" Type="http://schemas.microsoft.com/office/2007/relationships/hdphoto" Target="../media/hdphoto20.wdp"/><Relationship Id="rId4" Type="http://schemas.microsoft.com/office/2007/relationships/hdphoto" Target="../media/hdphoto17.wdp"/><Relationship Id="rId9" Type="http://schemas.openxmlformats.org/officeDocument/2006/relationships/image" Target="../media/image116.png"/><Relationship Id="rId14" Type="http://schemas.openxmlformats.org/officeDocument/2006/relationships/image" Target="../media/image11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google.co.in/url?sa=i&amp;rct=j&amp;q=&amp;esrc=s&amp;source=images&amp;cd=&amp;cad=rja&amp;uact=8&amp;ved=0ahUKEwjPsuanlvPRAhUMr48KHeLbCw0QjRwIBw&amp;url=https://clipartfest.com/categories/view/d91563151a711d2c9e106ce4e78668c1e285bf56/sad-smiley-clipart.html&amp;bvm=bv.146094739,d.c2I&amp;psig=AFQjCNEx_Ogu2MX1uGuVTeyPUWp_pTddeQ&amp;ust=1486185417674972" TargetMode="External"/><Relationship Id="rId3" Type="http://schemas.openxmlformats.org/officeDocument/2006/relationships/image" Target="../media/image122.png"/><Relationship Id="rId7" Type="http://schemas.openxmlformats.org/officeDocument/2006/relationships/image" Target="../media/image12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13.xml"/><Relationship Id="rId5" Type="http://schemas.openxmlformats.org/officeDocument/2006/relationships/chart" Target="../charts/chart12.xml"/><Relationship Id="rId4" Type="http://schemas.openxmlformats.org/officeDocument/2006/relationships/chart" Target="../charts/chart11.xml"/><Relationship Id="rId9" Type="http://schemas.openxmlformats.org/officeDocument/2006/relationships/image" Target="../media/image124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jpeg"/><Relationship Id="rId3" Type="http://schemas.openxmlformats.org/officeDocument/2006/relationships/image" Target="../media/image125.emf"/><Relationship Id="rId7" Type="http://schemas.openxmlformats.org/officeDocument/2006/relationships/image" Target="../media/image129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8.emf"/><Relationship Id="rId5" Type="http://schemas.openxmlformats.org/officeDocument/2006/relationships/image" Target="../media/image127.jpeg"/><Relationship Id="rId4" Type="http://schemas.openxmlformats.org/officeDocument/2006/relationships/image" Target="../media/image126.emf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jpeg"/><Relationship Id="rId3" Type="http://schemas.openxmlformats.org/officeDocument/2006/relationships/chart" Target="../charts/chart14.xml"/><Relationship Id="rId7" Type="http://schemas.openxmlformats.org/officeDocument/2006/relationships/hyperlink" Target="http://www.google.co.in/url?sa=i&amp;rct=j&amp;q=&amp;esrc=s&amp;source=imgres&amp;cd=&amp;cad=rja&amp;uact=8&amp;ved=0ahUKEwi0wP7mlfPRAhUHNY8KHSqdA80QjRwIBw&amp;url=http://www.newgeography.com/content/003244-faking-it-the-happy-messaging-placemaking&amp;psig=AFQjCNE2MGpEmSXIjNgml0G45mOyrR-U5w&amp;ust=1486185288698897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15.xml"/><Relationship Id="rId11" Type="http://schemas.openxmlformats.org/officeDocument/2006/relationships/image" Target="../media/image135.png"/><Relationship Id="rId5" Type="http://schemas.openxmlformats.org/officeDocument/2006/relationships/image" Target="../media/image131.gif"/><Relationship Id="rId10" Type="http://schemas.openxmlformats.org/officeDocument/2006/relationships/image" Target="../media/image134.png"/><Relationship Id="rId4" Type="http://schemas.openxmlformats.org/officeDocument/2006/relationships/hyperlink" Target="https://www.google.com/url?sa=i&amp;rct=j&amp;q=&amp;esrc=s&amp;source=images&amp;cd=&amp;cad=rja&amp;uact=8&amp;ved=2ahUKEwjdt8zo67ncAhWNXisKHWA_ANUQjRx6BAgBEAU&amp;url=https://www.presentermedia.com/index.php?target=closeup&amp;maincat=animsp&amp;id=15311&amp;psig=AOvVaw0BYk6P1juMXfUvFnmsduIs&amp;ust=1532594026060124" TargetMode="External"/><Relationship Id="rId9" Type="http://schemas.openxmlformats.org/officeDocument/2006/relationships/image" Target="../media/image13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17.xml"/><Relationship Id="rId5" Type="http://schemas.openxmlformats.org/officeDocument/2006/relationships/chart" Target="../charts/chart16.xml"/><Relationship Id="rId4" Type="http://schemas.microsoft.com/office/2007/relationships/hdphoto" Target="../media/hdphoto22.wdp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9.jpeg"/><Relationship Id="rId4" Type="http://schemas.openxmlformats.org/officeDocument/2006/relationships/image" Target="../media/image138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jpeg"/><Relationship Id="rId7" Type="http://schemas.microsoft.com/office/2007/relationships/hdphoto" Target="../media/hdphoto12.wdp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39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emf"/><Relationship Id="rId7" Type="http://schemas.openxmlformats.org/officeDocument/2006/relationships/image" Target="../media/image10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18.xml"/><Relationship Id="rId5" Type="http://schemas.openxmlformats.org/officeDocument/2006/relationships/image" Target="../media/image142.jpeg"/><Relationship Id="rId4" Type="http://schemas.openxmlformats.org/officeDocument/2006/relationships/image" Target="../media/image14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67.jpeg"/><Relationship Id="rId3" Type="http://schemas.openxmlformats.org/officeDocument/2006/relationships/image" Target="../media/image59.jpeg"/><Relationship Id="rId7" Type="http://schemas.openxmlformats.org/officeDocument/2006/relationships/image" Target="../media/image63.emf"/><Relationship Id="rId12" Type="http://schemas.microsoft.com/office/2007/relationships/hdphoto" Target="../media/hdphoto3.wdp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70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2.jpeg"/><Relationship Id="rId11" Type="http://schemas.openxmlformats.org/officeDocument/2006/relationships/image" Target="../media/image66.png"/><Relationship Id="rId5" Type="http://schemas.openxmlformats.org/officeDocument/2006/relationships/image" Target="../media/image61.jpeg"/><Relationship Id="rId15" Type="http://schemas.openxmlformats.org/officeDocument/2006/relationships/image" Target="../media/image69.jpeg"/><Relationship Id="rId10" Type="http://schemas.openxmlformats.org/officeDocument/2006/relationships/image" Target="../media/image65.jpeg"/><Relationship Id="rId4" Type="http://schemas.openxmlformats.org/officeDocument/2006/relationships/image" Target="../media/image60.jpeg"/><Relationship Id="rId9" Type="http://schemas.microsoft.com/office/2007/relationships/hdphoto" Target="../media/hdphoto2.wdp"/><Relationship Id="rId14" Type="http://schemas.openxmlformats.org/officeDocument/2006/relationships/image" Target="../media/image68.jpeg"/></Relationships>
</file>

<file path=ppt/slides/_rels/slide40.xml.rels><?xml version="1.0" encoding="UTF-8" standalone="yes"?>
<Relationships xmlns="http://schemas.openxmlformats.org/package/2006/relationships"><Relationship Id="rId8" Type="http://schemas.microsoft.com/office/2007/relationships/hdphoto" Target="../media/hdphoto14.wdp"/><Relationship Id="rId3" Type="http://schemas.openxmlformats.org/officeDocument/2006/relationships/chart" Target="../charts/chart19.xml"/><Relationship Id="rId7" Type="http://schemas.openxmlformats.org/officeDocument/2006/relationships/image" Target="../media/image14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5.png"/><Relationship Id="rId5" Type="http://schemas.openxmlformats.org/officeDocument/2006/relationships/image" Target="../media/image144.png"/><Relationship Id="rId10" Type="http://schemas.microsoft.com/office/2007/relationships/hdphoto" Target="../media/hdphoto23.wdp"/><Relationship Id="rId4" Type="http://schemas.openxmlformats.org/officeDocument/2006/relationships/image" Target="../media/image143.png"/><Relationship Id="rId9" Type="http://schemas.openxmlformats.org/officeDocument/2006/relationships/image" Target="../media/image14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9.jpeg"/><Relationship Id="rId4" Type="http://schemas.openxmlformats.org/officeDocument/2006/relationships/image" Target="../media/image148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7" Type="http://schemas.microsoft.com/office/2007/relationships/hdphoto" Target="../media/hdphoto12.wdp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5" Type="http://schemas.openxmlformats.org/officeDocument/2006/relationships/image" Target="../media/image149.jpeg"/><Relationship Id="rId4" Type="http://schemas.openxmlformats.org/officeDocument/2006/relationships/image" Target="../media/image148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0.xm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1.emf"/><Relationship Id="rId5" Type="http://schemas.openxmlformats.org/officeDocument/2006/relationships/image" Target="../media/image150.png"/><Relationship Id="rId4" Type="http://schemas.openxmlformats.org/officeDocument/2006/relationships/hyperlink" Target="https://www.google.co.in/url?sa=i&amp;rct=j&amp;q=&amp;esrc=s&amp;source=images&amp;cd=&amp;cad=rja&amp;uact=8&amp;ved=0ahUKEwjPsuanlvPRAhUMr48KHeLbCw0QjRwIBw&amp;url=https://clipartfest.com/categories/view/d91563151a711d2c9e106ce4e78668c1e285bf56/sad-smiley-clipart.html&amp;bvm=bv.146094739,d.c2I&amp;psig=AFQjCNEx_Ogu2MX1uGuVTeyPUWp_pTddeQ&amp;ust=1486185417674972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emf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5.jpeg"/><Relationship Id="rId3" Type="http://schemas.openxmlformats.org/officeDocument/2006/relationships/hyperlink" Target="https://www.google.com/url?sa=i&amp;rct=j&amp;q=&amp;esrc=s&amp;source=images&amp;cd=&amp;cad=rja&amp;uact=8&amp;ved=2ahUKEwiAu7f87LncAhVFSX0KHYMCDekQjRx6BAgBEAU&amp;url=https://www.presentermedia.com/index.php?target=closeup&amp;maincat=clipart&amp;id=21422&amp;psig=AOvVaw0BYk6P1juMXfUvFnmsduIs&amp;ust=1532594026060124" TargetMode="External"/><Relationship Id="rId7" Type="http://schemas.openxmlformats.org/officeDocument/2006/relationships/hyperlink" Target="http://www.google.co.in/url?sa=i&amp;rct=j&amp;q=&amp;esrc=s&amp;source=imgres&amp;cd=&amp;cad=rja&amp;uact=8&amp;ved=0ahUKEwi0wP7mlfPRAhUHNY8KHSqdA80QjRwIBw&amp;url=http://www.newgeography.com/content/003244-faking-it-the-happy-messaging-placemaking&amp;psig=AFQjCNE2MGpEmSXIjNgml0G45mOyrR-U5w&amp;ust=1486185288698897" TargetMode="Externa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21.xml"/><Relationship Id="rId5" Type="http://schemas.openxmlformats.org/officeDocument/2006/relationships/image" Target="../media/image154.png"/><Relationship Id="rId4" Type="http://schemas.openxmlformats.org/officeDocument/2006/relationships/image" Target="../media/image153.gif"/><Relationship Id="rId9" Type="http://schemas.openxmlformats.org/officeDocument/2006/relationships/chart" Target="../charts/chart2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3.xm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6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jpeg"/><Relationship Id="rId3" Type="http://schemas.openxmlformats.org/officeDocument/2006/relationships/image" Target="../media/image71.jpeg"/><Relationship Id="rId7" Type="http://schemas.microsoft.com/office/2007/relationships/hdphoto" Target="../media/hdphoto5.wd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jpeg"/><Relationship Id="rId5" Type="http://schemas.microsoft.com/office/2007/relationships/hdphoto" Target="../media/hdphoto4.wdp"/><Relationship Id="rId10" Type="http://schemas.openxmlformats.org/officeDocument/2006/relationships/image" Target="../media/image76.jpeg"/><Relationship Id="rId4" Type="http://schemas.openxmlformats.org/officeDocument/2006/relationships/image" Target="../media/image72.jpeg"/><Relationship Id="rId9" Type="http://schemas.openxmlformats.org/officeDocument/2006/relationships/image" Target="../media/image75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80.png"/><Relationship Id="rId5" Type="http://schemas.openxmlformats.org/officeDocument/2006/relationships/image" Target="../media/image157.emf"/><Relationship Id="rId4" Type="http://schemas.openxmlformats.org/officeDocument/2006/relationships/package" Target="../embeddings/Microsoft_Excel_Worksheet2.xlsx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4.xm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27.xml"/><Relationship Id="rId5" Type="http://schemas.openxmlformats.org/officeDocument/2006/relationships/chart" Target="../charts/chart26.xml"/><Relationship Id="rId4" Type="http://schemas.openxmlformats.org/officeDocument/2006/relationships/chart" Target="../charts/chart25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3.jpeg"/><Relationship Id="rId3" Type="http://schemas.openxmlformats.org/officeDocument/2006/relationships/image" Target="../media/image158.png"/><Relationship Id="rId7" Type="http://schemas.openxmlformats.org/officeDocument/2006/relationships/image" Target="../media/image16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1.png"/><Relationship Id="rId11" Type="http://schemas.openxmlformats.org/officeDocument/2006/relationships/image" Target="../media/image166.png"/><Relationship Id="rId5" Type="http://schemas.openxmlformats.org/officeDocument/2006/relationships/image" Target="../media/image160.jpeg"/><Relationship Id="rId10" Type="http://schemas.openxmlformats.org/officeDocument/2006/relationships/image" Target="../media/image165.png"/><Relationship Id="rId4" Type="http://schemas.openxmlformats.org/officeDocument/2006/relationships/image" Target="../media/image159.png"/><Relationship Id="rId9" Type="http://schemas.openxmlformats.org/officeDocument/2006/relationships/image" Target="../media/image164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2.jpeg"/><Relationship Id="rId3" Type="http://schemas.openxmlformats.org/officeDocument/2006/relationships/image" Target="../media/image167.png"/><Relationship Id="rId7" Type="http://schemas.openxmlformats.org/officeDocument/2006/relationships/image" Target="../media/image17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0.png"/><Relationship Id="rId5" Type="http://schemas.openxmlformats.org/officeDocument/2006/relationships/image" Target="../media/image169.emf"/><Relationship Id="rId4" Type="http://schemas.openxmlformats.org/officeDocument/2006/relationships/image" Target="../media/image16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4.wdp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jpe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353" name="Picture 1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0" y="766527"/>
            <a:ext cx="9144000" cy="6093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Rectangle 1"/>
          <p:cNvSpPr/>
          <p:nvPr/>
        </p:nvSpPr>
        <p:spPr>
          <a:xfrm>
            <a:off x="-38100" y="817405"/>
            <a:ext cx="9135412" cy="707886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/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en-US" sz="4000" b="1" cap="all" dirty="0">
                <a:ln w="9000" cmpd="sng">
                  <a:solidFill>
                    <a:srgbClr val="FF0000"/>
                  </a:solidFill>
                  <a:prstDash val="solid"/>
                </a:ln>
                <a:solidFill>
                  <a:schemeClr val="accent3">
                    <a:lumMod val="50000"/>
                  </a:schemeClr>
                </a:solidFill>
                <a:effectLst/>
              </a:rPr>
              <a:t>MUSASHI AUTO PARTS INDIA PVT LIMITEd</a:t>
            </a:r>
          </a:p>
        </p:txBody>
      </p:sp>
      <p:sp>
        <p:nvSpPr>
          <p:cNvPr id="17415" name="TextBox 8"/>
          <p:cNvSpPr txBox="1">
            <a:spLocks noChangeArrowheads="1"/>
          </p:cNvSpPr>
          <p:nvPr/>
        </p:nvSpPr>
        <p:spPr bwMode="auto">
          <a:xfrm>
            <a:off x="437101" y="6160086"/>
            <a:ext cx="8136904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i="1" dirty="0">
                <a:highlight>
                  <a:srgbClr val="FFFF99"/>
                </a:highlight>
              </a:rPr>
              <a:t>No Limitations For Improvements……….</a:t>
            </a:r>
            <a:endParaRPr lang="en-IN" altLang="en-US" i="1" dirty="0">
              <a:highlight>
                <a:srgbClr val="FFFF99"/>
              </a:highlight>
              <a:latin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887826" y="2544063"/>
            <a:ext cx="7064499" cy="1569660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>
              <a:defRPr/>
            </a:pPr>
            <a:r>
              <a:rPr lang="en-US" sz="4800" b="1" dirty="0">
                <a:ln w="11430"/>
                <a:solidFill>
                  <a:schemeClr val="bg1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Arial" charset="0"/>
                <a:cs typeface="Arial" charset="0"/>
              </a:rPr>
              <a:t>WELCOMES</a:t>
            </a:r>
          </a:p>
          <a:p>
            <a:pPr algn="ctr">
              <a:defRPr/>
            </a:pPr>
            <a:r>
              <a:rPr lang="en-US" sz="4800" b="1" dirty="0">
                <a:ln w="11430"/>
                <a:solidFill>
                  <a:schemeClr val="bg1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Arial" charset="0"/>
                <a:cs typeface="Arial" charset="0"/>
              </a:rPr>
              <a:t>YOU ALL to NHC-2018 </a:t>
            </a:r>
            <a:endParaRPr lang="en-US" sz="6600" b="1" dirty="0">
              <a:ln w="11430"/>
              <a:solidFill>
                <a:schemeClr val="bg1"/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latin typeface="Arial" charset="0"/>
              <a:cs typeface="Arial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039437" y="1660921"/>
            <a:ext cx="6599884" cy="9233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eaLnBrk="1" hangingPunct="1">
              <a:defRPr/>
            </a:pPr>
            <a:r>
              <a:rPr lang="en-US" sz="5400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rgbClr val="0000FF"/>
                </a:solidFill>
                <a:effectLst>
                  <a:outerShdw blurRad="50800" algn="tl" rotWithShape="0">
                    <a:srgbClr val="000000"/>
                  </a:outerShdw>
                </a:effectLst>
                <a:latin typeface="Wide Latin" pitchFamily="18" charset="0"/>
                <a:ea typeface="MS PGothic" pitchFamily="34" charset="-128"/>
              </a:rPr>
              <a:t>HORIZON</a:t>
            </a:r>
          </a:p>
        </p:txBody>
      </p:sp>
    </p:spTree>
    <p:extLst>
      <p:ext uri="{BB962C8B-B14F-4D97-AF65-F5344CB8AC3E}">
        <p14:creationId xmlns:p14="http://schemas.microsoft.com/office/powerpoint/2010/main" val="98244180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Chart 13">
            <a:extLst>
              <a:ext uri="{FF2B5EF4-FFF2-40B4-BE49-F238E27FC236}">
                <a16:creationId xmlns:a16="http://schemas.microsoft.com/office/drawing/2014/main" id="{438F4862-50FC-4111-920C-C34A3737864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12322128"/>
              </p:ext>
            </p:extLst>
          </p:nvPr>
        </p:nvGraphicFramePr>
        <p:xfrm>
          <a:off x="81889" y="1238004"/>
          <a:ext cx="4408223" cy="35192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153" name="TextBox 24"/>
          <p:cNvSpPr txBox="1">
            <a:spLocks noChangeArrowheads="1"/>
          </p:cNvSpPr>
          <p:nvPr/>
        </p:nvSpPr>
        <p:spPr bwMode="auto">
          <a:xfrm>
            <a:off x="0" y="5406691"/>
            <a:ext cx="914400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IN" alt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anose="020B0604030504040204" pitchFamily="34" charset="-128"/>
                <a:ea typeface="Meiryo UI" panose="020B0604030504040204" pitchFamily="34" charset="-128"/>
              </a:rPr>
              <a:t>DATA FROM MAY - 17  TO SEP - 17</a:t>
            </a:r>
          </a:p>
        </p:txBody>
      </p:sp>
      <p:sp>
        <p:nvSpPr>
          <p:cNvPr id="7188" name="TextBox 12"/>
          <p:cNvSpPr txBox="1">
            <a:spLocks noChangeArrowheads="1"/>
          </p:cNvSpPr>
          <p:nvPr/>
        </p:nvSpPr>
        <p:spPr bwMode="auto">
          <a:xfrm>
            <a:off x="-1" y="5795384"/>
            <a:ext cx="9144001" cy="106261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28575">
            <a:noFill/>
            <a:miter lim="800000"/>
            <a:headEnd/>
            <a:tailEnd/>
          </a:ln>
          <a:effectLst/>
          <a:extLst/>
        </p:spPr>
        <p:txBody>
          <a:bodyPr lIns="128016" tIns="64008" rIns="128016" bIns="64008" rtlCol="0" anchor="ctr" anchorCtr="1"/>
          <a:lstStyle>
            <a:defPPr>
              <a:defRPr lang="en-US"/>
            </a:defPPr>
            <a:lvl1pPr>
              <a:defRPr sz="2400" b="1">
                <a:latin typeface="+mj-lt"/>
                <a:cs typeface="Arial" panose="020B0604020202020204" pitchFamily="34" charset="0"/>
              </a:defRPr>
            </a:lvl1pPr>
          </a:lstStyle>
          <a:p>
            <a:pPr marL="285750" indent="-285750">
              <a:buFont typeface="Wingdings" pitchFamily="2" charset="2"/>
              <a:buChar char="v"/>
            </a:pPr>
            <a:r>
              <a:rPr lang="en-IN" altLang="en-US" dirty="0">
                <a:latin typeface="Segoe Script" pitchFamily="34" charset="0"/>
              </a:rPr>
              <a:t>THE CONTRIBUTION OF FORKTIGHT = 48%</a:t>
            </a:r>
          </a:p>
          <a:p>
            <a:pPr marL="285750" indent="-285750">
              <a:buFont typeface="Wingdings" pitchFamily="2" charset="2"/>
              <a:buChar char="v"/>
            </a:pPr>
            <a:r>
              <a:rPr lang="en-IN" altLang="en-US" dirty="0">
                <a:latin typeface="Segoe Script" pitchFamily="34" charset="0"/>
              </a:rPr>
              <a:t>THE MAIN PART CONTRIBUTING IS  = GEAR M3</a:t>
            </a:r>
          </a:p>
        </p:txBody>
      </p:sp>
      <p:sp>
        <p:nvSpPr>
          <p:cNvPr id="11" name="Rounded Rectangle 15"/>
          <p:cNvSpPr/>
          <p:nvPr/>
        </p:nvSpPr>
        <p:spPr>
          <a:xfrm>
            <a:off x="0" y="-19908"/>
            <a:ext cx="9144000" cy="578882"/>
          </a:xfrm>
          <a:prstGeom prst="roundRect">
            <a:avLst/>
          </a:prstGeom>
          <a:noFill/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buFont typeface="Wingdings" pitchFamily="2" charset="2"/>
              <a:buChar char="v"/>
              <a:defRPr/>
            </a:pPr>
            <a:r>
              <a:rPr lang="en-US" sz="2800" b="1" dirty="0">
                <a:effectLst>
                  <a:glow rad="1270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+mn-ea"/>
              </a:rPr>
              <a:t> </a:t>
            </a:r>
            <a:r>
              <a:rPr lang="en-US" altLang="ja-JP" sz="2800" b="1" dirty="0">
                <a:effectLst>
                  <a:glow rad="1270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+mn-ea"/>
              </a:rPr>
              <a:t>REWORK DETAILS</a:t>
            </a:r>
            <a:endParaRPr lang="en-US" sz="2800" b="1" dirty="0">
              <a:effectLst>
                <a:glow rad="127000">
                  <a:schemeClr val="bg1"/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eiryo UI" pitchFamily="50" charset="-128"/>
              <a:ea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-1" y="835356"/>
            <a:ext cx="4490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Meiryo UI" panose="020B0604030504040204" pitchFamily="34" charset="-128"/>
                <a:ea typeface="Meiryo UI" panose="020B0604030504040204" pitchFamily="34" charset="-128"/>
              </a:rPr>
              <a:t>REWORK % OF ALL GEAR PARTS</a:t>
            </a:r>
            <a:endParaRPr lang="en-IN" b="1" dirty="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878288" y="820842"/>
            <a:ext cx="4104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Meiryo UI" panose="020B0604030504040204" pitchFamily="34" charset="-128"/>
                <a:ea typeface="Meiryo UI" panose="020B0604030504040204" pitchFamily="34" charset="-128"/>
              </a:rPr>
              <a:t>FORK TIGHT  REWORK PARTS</a:t>
            </a:r>
            <a:endParaRPr lang="en-IN" b="1" dirty="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927011" y="4900523"/>
            <a:ext cx="37705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Meiryo UI" panose="020B0604030504040204" pitchFamily="34" charset="-128"/>
                <a:ea typeface="Meiryo UI" panose="020B0604030504040204" pitchFamily="34" charset="-128"/>
              </a:rPr>
              <a:t>TOTAL QTY : 2228 NOS</a:t>
            </a:r>
            <a:endParaRPr lang="en-IN" sz="2000" b="1" dirty="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8ED2EECB-1D7B-4936-9EF4-1B7958A41E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88228176"/>
              </p:ext>
            </p:extLst>
          </p:nvPr>
        </p:nvGraphicFramePr>
        <p:xfrm>
          <a:off x="4571999" y="1282507"/>
          <a:ext cx="4480560" cy="34747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45630C30-75E4-41CE-871E-F32D4F8A7081}"/>
              </a:ext>
            </a:extLst>
          </p:cNvPr>
          <p:cNvSpPr txBox="1"/>
          <p:nvPr/>
        </p:nvSpPr>
        <p:spPr>
          <a:xfrm>
            <a:off x="388548" y="4900523"/>
            <a:ext cx="37705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Meiryo UI" panose="020B0604030504040204" pitchFamily="34" charset="-128"/>
                <a:ea typeface="Meiryo UI" panose="020B0604030504040204" pitchFamily="34" charset="-128"/>
              </a:rPr>
              <a:t>TOTAL QTY : 5571 NOS</a:t>
            </a:r>
            <a:endParaRPr lang="en-IN" sz="2000" b="1" dirty="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6" name="Speech Bubble: Oval 5">
            <a:extLst>
              <a:ext uri="{FF2B5EF4-FFF2-40B4-BE49-F238E27FC236}">
                <a16:creationId xmlns:a16="http://schemas.microsoft.com/office/drawing/2014/main" id="{F530BC74-35F2-41F7-874D-68A752D01839}"/>
              </a:ext>
            </a:extLst>
          </p:cNvPr>
          <p:cNvSpPr/>
          <p:nvPr/>
        </p:nvSpPr>
        <p:spPr>
          <a:xfrm>
            <a:off x="1445979" y="1976250"/>
            <a:ext cx="2448272" cy="1001332"/>
          </a:xfrm>
          <a:prstGeom prst="wedgeEllipseCallout">
            <a:avLst>
              <a:gd name="adj1" fmla="val -52233"/>
              <a:gd name="adj2" fmla="val 50662"/>
            </a:avLst>
          </a:prstGeom>
          <a:solidFill>
            <a:schemeClr val="accent3">
              <a:lumMod val="75000"/>
            </a:schemeClr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effectLst/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FORK TIGHT REWORK IS 48%</a:t>
            </a:r>
          </a:p>
        </p:txBody>
      </p:sp>
      <p:sp>
        <p:nvSpPr>
          <p:cNvPr id="19" name="Speech Bubble: Oval 18">
            <a:extLst>
              <a:ext uri="{FF2B5EF4-FFF2-40B4-BE49-F238E27FC236}">
                <a16:creationId xmlns:a16="http://schemas.microsoft.com/office/drawing/2014/main" id="{9E860CC2-8A0E-4625-BBF1-7EF34BDA1AFC}"/>
              </a:ext>
            </a:extLst>
          </p:cNvPr>
          <p:cNvSpPr/>
          <p:nvPr/>
        </p:nvSpPr>
        <p:spPr>
          <a:xfrm>
            <a:off x="5927495" y="1692795"/>
            <a:ext cx="2316913" cy="1001332"/>
          </a:xfrm>
          <a:prstGeom prst="wedgeEllipseCallout">
            <a:avLst>
              <a:gd name="adj1" fmla="val -52233"/>
              <a:gd name="adj2" fmla="val 50662"/>
            </a:avLst>
          </a:prstGeom>
          <a:solidFill>
            <a:schemeClr val="accent3">
              <a:lumMod val="75000"/>
            </a:schemeClr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effectLst/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GEAR M3 IS 67%</a:t>
            </a:r>
          </a:p>
        </p:txBody>
      </p:sp>
    </p:spTree>
    <p:extLst>
      <p:ext uri="{BB962C8B-B14F-4D97-AF65-F5344CB8AC3E}">
        <p14:creationId xmlns:p14="http://schemas.microsoft.com/office/powerpoint/2010/main" val="17215448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298" name="Picture 2" descr="Image result for target animation">
            <a:hlinkClick r:id="rId3"/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87624" y="3284142"/>
            <a:ext cx="2095500" cy="2095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67400" y="1703396"/>
            <a:ext cx="9036496" cy="175432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cap="none" spc="0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GEAR M-3 KTE FORK TIGHT REWORK ELIMINATION</a:t>
            </a:r>
          </a:p>
        </p:txBody>
      </p:sp>
      <p:sp>
        <p:nvSpPr>
          <p:cNvPr id="12" name="Rounded Rectangle 15"/>
          <p:cNvSpPr/>
          <p:nvPr/>
        </p:nvSpPr>
        <p:spPr>
          <a:xfrm>
            <a:off x="0" y="-19908"/>
            <a:ext cx="9144000" cy="578882"/>
          </a:xfrm>
          <a:prstGeom prst="roundRect">
            <a:avLst/>
          </a:prstGeom>
          <a:noFill/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457200" indent="-457200">
              <a:buFont typeface="Wingdings" pitchFamily="2" charset="2"/>
              <a:buChar char="v"/>
              <a:defRPr/>
            </a:pPr>
            <a:r>
              <a:rPr lang="en-US" sz="2800" b="1" dirty="0">
                <a:effectLst>
                  <a:glow rad="1270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+mn-ea"/>
              </a:rPr>
              <a:t> THEME </a:t>
            </a:r>
          </a:p>
        </p:txBody>
      </p:sp>
      <p:sp>
        <p:nvSpPr>
          <p:cNvPr id="7" name="Rectangle 6"/>
          <p:cNvSpPr/>
          <p:nvPr/>
        </p:nvSpPr>
        <p:spPr>
          <a:xfrm>
            <a:off x="2839966" y="795261"/>
            <a:ext cx="297549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Segoe Script" pitchFamily="34" charset="0"/>
              </a:rPr>
              <a:t>THEME</a:t>
            </a:r>
          </a:p>
        </p:txBody>
      </p:sp>
      <p:sp>
        <p:nvSpPr>
          <p:cNvPr id="19" name="Rectangle 18"/>
          <p:cNvSpPr/>
          <p:nvPr/>
        </p:nvSpPr>
        <p:spPr>
          <a:xfrm>
            <a:off x="-34238" y="4797152"/>
            <a:ext cx="9178237" cy="175432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REDUCING FORK TIGHT   REWORK TO </a:t>
            </a:r>
          </a:p>
        </p:txBody>
      </p:sp>
      <p:sp>
        <p:nvSpPr>
          <p:cNvPr id="20" name="Rectangle 19"/>
          <p:cNvSpPr/>
          <p:nvPr/>
        </p:nvSpPr>
        <p:spPr>
          <a:xfrm>
            <a:off x="2694639" y="3870228"/>
            <a:ext cx="341792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Segoe Script" pitchFamily="34" charset="0"/>
              </a:rPr>
              <a:t>TARGET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A862312-866E-4596-A8C2-67BBF2CD5E5F}"/>
              </a:ext>
            </a:extLst>
          </p:cNvPr>
          <p:cNvSpPr/>
          <p:nvPr/>
        </p:nvSpPr>
        <p:spPr>
          <a:xfrm>
            <a:off x="6483558" y="5667613"/>
            <a:ext cx="2480930" cy="936104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b="1" dirty="0">
                <a:solidFill>
                  <a:srgbClr val="008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ZERO</a:t>
            </a:r>
          </a:p>
        </p:txBody>
      </p:sp>
    </p:spTree>
    <p:extLst>
      <p:ext uri="{BB962C8B-B14F-4D97-AF65-F5344CB8AC3E}">
        <p14:creationId xmlns:p14="http://schemas.microsoft.com/office/powerpoint/2010/main" val="1669066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2" animBg="1"/>
      <p:bldP spid="19" grpId="0" animBg="1"/>
      <p:bldP spid="20" grpId="0"/>
      <p:bldP spid="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0" y="0"/>
            <a:ext cx="9143999" cy="523220"/>
          </a:xfrm>
          <a:prstGeom prst="rect">
            <a:avLst/>
          </a:prstGeom>
          <a:noFill/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457200" indent="-457200">
              <a:buFont typeface="Wingdings" pitchFamily="2" charset="2"/>
              <a:buChar char="v"/>
              <a:defRPr/>
            </a:pPr>
            <a:r>
              <a:rPr lang="en-US" altLang="en-US" sz="2800" b="1" dirty="0">
                <a:effectLst>
                  <a:glow rad="1270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+mn-ea"/>
              </a:rPr>
              <a:t> ACTIVITY SCHEDULE PLANNING</a:t>
            </a:r>
          </a:p>
        </p:txBody>
      </p:sp>
      <p:grpSp>
        <p:nvGrpSpPr>
          <p:cNvPr id="3" name="Group 1"/>
          <p:cNvGrpSpPr>
            <a:grpSpLocks/>
          </p:cNvGrpSpPr>
          <p:nvPr/>
        </p:nvGrpSpPr>
        <p:grpSpPr bwMode="auto">
          <a:xfrm>
            <a:off x="126347" y="805857"/>
            <a:ext cx="8882815" cy="1038967"/>
            <a:chOff x="108784" y="969005"/>
            <a:chExt cx="8882816" cy="1039122"/>
          </a:xfrm>
        </p:grpSpPr>
        <p:sp>
          <p:nvSpPr>
            <p:cNvPr id="6" name="Rectangle 5"/>
            <p:cNvSpPr/>
            <p:nvPr/>
          </p:nvSpPr>
          <p:spPr>
            <a:xfrm>
              <a:off x="110028" y="969005"/>
              <a:ext cx="8881572" cy="849440"/>
            </a:xfrm>
            <a:prstGeom prst="rect">
              <a:avLst/>
            </a:prstGeom>
            <a:noFill/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b="0" kern="0" dirty="0">
                <a:solidFill>
                  <a:prstClr val="white"/>
                </a:solidFill>
                <a:latin typeface="Calibri"/>
                <a:cs typeface="Arial" charset="0"/>
              </a:endParaRPr>
            </a:p>
          </p:txBody>
        </p:sp>
        <p:cxnSp>
          <p:nvCxnSpPr>
            <p:cNvPr id="8" name="Straight Connector 24"/>
            <p:cNvCxnSpPr>
              <a:cxnSpLocks noChangeShapeType="1"/>
            </p:cNvCxnSpPr>
            <p:nvPr/>
          </p:nvCxnSpPr>
          <p:spPr bwMode="auto">
            <a:xfrm>
              <a:off x="108784" y="1600200"/>
              <a:ext cx="6781800" cy="0"/>
            </a:xfrm>
            <a:prstGeom prst="line">
              <a:avLst/>
            </a:prstGeom>
            <a:noFill/>
            <a:ln w="9525" algn="ctr">
              <a:solidFill>
                <a:srgbClr val="4A7EBB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" name="Straight Connector 25"/>
            <p:cNvCxnSpPr>
              <a:cxnSpLocks noChangeShapeType="1"/>
            </p:cNvCxnSpPr>
            <p:nvPr/>
          </p:nvCxnSpPr>
          <p:spPr bwMode="auto">
            <a:xfrm>
              <a:off x="3352798" y="969005"/>
              <a:ext cx="2" cy="860686"/>
            </a:xfrm>
            <a:prstGeom prst="line">
              <a:avLst/>
            </a:prstGeom>
            <a:noFill/>
            <a:ln w="9525" algn="ctr">
              <a:solidFill>
                <a:srgbClr val="4A7EBB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0" name="TextBox 26"/>
            <p:cNvSpPr txBox="1">
              <a:spLocks noChangeArrowheads="1"/>
            </p:cNvSpPr>
            <p:nvPr/>
          </p:nvSpPr>
          <p:spPr bwMode="auto">
            <a:xfrm>
              <a:off x="404811" y="1034851"/>
              <a:ext cx="2743201" cy="277040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100" dirty="0">
                  <a:solidFill>
                    <a:srgbClr val="000000"/>
                  </a:solidFill>
                </a:rPr>
                <a:t>    CIRCLE NAME: </a:t>
              </a:r>
              <a:r>
                <a:rPr lang="en-US" altLang="en-US" sz="1200" b="1" dirty="0">
                  <a:solidFill>
                    <a:srgbClr val="0000FF"/>
                  </a:solidFill>
                </a:rPr>
                <a:t>HORIZON</a:t>
              </a:r>
              <a:endParaRPr lang="en-US" altLang="en-US" sz="1100" b="1" dirty="0">
                <a:solidFill>
                  <a:srgbClr val="0000FF"/>
                </a:solidFill>
              </a:endParaRPr>
            </a:p>
          </p:txBody>
        </p:sp>
        <p:sp>
          <p:nvSpPr>
            <p:cNvPr id="11" name="TextBox 27"/>
            <p:cNvSpPr txBox="1">
              <a:spLocks noChangeArrowheads="1"/>
            </p:cNvSpPr>
            <p:nvPr/>
          </p:nvSpPr>
          <p:spPr bwMode="auto">
            <a:xfrm>
              <a:off x="228599" y="1338590"/>
              <a:ext cx="3124199" cy="2616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100" dirty="0">
                  <a:solidFill>
                    <a:srgbClr val="000000"/>
                  </a:solidFill>
                </a:rPr>
                <a:t>PROJECT:-</a:t>
              </a:r>
              <a:r>
                <a:rPr lang="en-US" altLang="en-US" sz="1100" dirty="0">
                  <a:solidFill>
                    <a:srgbClr val="FF0000"/>
                  </a:solidFill>
                </a:rPr>
                <a:t> </a:t>
              </a:r>
              <a:r>
                <a:rPr lang="en-US" altLang="en-US" sz="1100" b="1" dirty="0">
                  <a:solidFill>
                    <a:srgbClr val="FF0000"/>
                  </a:solidFill>
                </a:rPr>
                <a:t>FORK TIGHT REWORK ELIMINATION</a:t>
              </a:r>
              <a:endParaRPr lang="en-US" altLang="en-US" sz="1100" b="1" dirty="0">
                <a:solidFill>
                  <a:srgbClr val="000000"/>
                </a:solidFill>
              </a:endParaRPr>
            </a:p>
          </p:txBody>
        </p:sp>
        <p:sp>
          <p:nvSpPr>
            <p:cNvPr id="12" name="TextBox 28"/>
            <p:cNvSpPr txBox="1">
              <a:spLocks noChangeArrowheads="1"/>
            </p:cNvSpPr>
            <p:nvPr/>
          </p:nvSpPr>
          <p:spPr bwMode="auto">
            <a:xfrm>
              <a:off x="228600" y="1600200"/>
              <a:ext cx="3276600" cy="261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100">
                  <a:solidFill>
                    <a:srgbClr val="000000"/>
                  </a:solidFill>
                </a:rPr>
                <a:t>Meeting time every Friday 3 to 4 pm</a:t>
              </a:r>
            </a:p>
          </p:txBody>
        </p:sp>
        <p:sp>
          <p:nvSpPr>
            <p:cNvPr id="13" name="TextBox 29"/>
            <p:cNvSpPr txBox="1">
              <a:spLocks noChangeArrowheads="1"/>
            </p:cNvSpPr>
            <p:nvPr/>
          </p:nvSpPr>
          <p:spPr bwMode="auto">
            <a:xfrm>
              <a:off x="3581399" y="1698886"/>
              <a:ext cx="2057400" cy="261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US" altLang="en-US" sz="1100" dirty="0">
                <a:solidFill>
                  <a:srgbClr val="000000"/>
                </a:solidFill>
              </a:endParaRPr>
            </a:p>
          </p:txBody>
        </p:sp>
        <p:sp>
          <p:nvSpPr>
            <p:cNvPr id="14" name="TextBox 30"/>
            <p:cNvSpPr txBox="1">
              <a:spLocks noChangeArrowheads="1"/>
            </p:cNvSpPr>
            <p:nvPr/>
          </p:nvSpPr>
          <p:spPr bwMode="auto">
            <a:xfrm>
              <a:off x="4088455" y="1052510"/>
              <a:ext cx="2209801" cy="2617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100" dirty="0">
                  <a:solidFill>
                    <a:srgbClr val="000000"/>
                  </a:solidFill>
                </a:rPr>
                <a:t>FACILITATOR:- KOHJI </a:t>
              </a:r>
              <a:r>
                <a:rPr lang="en-US" altLang="en-US" sz="1100" b="1" dirty="0">
                  <a:solidFill>
                    <a:srgbClr val="000000"/>
                  </a:solidFill>
                </a:rPr>
                <a:t>SUZUKI</a:t>
              </a:r>
            </a:p>
          </p:txBody>
        </p:sp>
        <p:cxnSp>
          <p:nvCxnSpPr>
            <p:cNvPr id="15" name="Straight Connector 32"/>
            <p:cNvCxnSpPr>
              <a:cxnSpLocks noChangeShapeType="1"/>
            </p:cNvCxnSpPr>
            <p:nvPr/>
          </p:nvCxnSpPr>
          <p:spPr bwMode="auto">
            <a:xfrm>
              <a:off x="6895788" y="969005"/>
              <a:ext cx="0" cy="860686"/>
            </a:xfrm>
            <a:prstGeom prst="line">
              <a:avLst/>
            </a:prstGeom>
            <a:noFill/>
            <a:ln w="9525" algn="ctr">
              <a:solidFill>
                <a:srgbClr val="4A7EBB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6" name="TextBox 33"/>
            <p:cNvSpPr txBox="1">
              <a:spLocks noChangeArrowheads="1"/>
            </p:cNvSpPr>
            <p:nvPr/>
          </p:nvSpPr>
          <p:spPr bwMode="auto">
            <a:xfrm>
              <a:off x="3276600" y="1338590"/>
              <a:ext cx="1828798" cy="2616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100" dirty="0">
                  <a:solidFill>
                    <a:srgbClr val="000000"/>
                  </a:solidFill>
                </a:rPr>
                <a:t>START MONTH;- OCT-17-1W</a:t>
              </a:r>
            </a:p>
          </p:txBody>
        </p:sp>
        <p:sp>
          <p:nvSpPr>
            <p:cNvPr id="17" name="TextBox 34"/>
            <p:cNvSpPr txBox="1">
              <a:spLocks noChangeArrowheads="1"/>
            </p:cNvSpPr>
            <p:nvPr/>
          </p:nvSpPr>
          <p:spPr bwMode="auto">
            <a:xfrm>
              <a:off x="4953000" y="1338590"/>
              <a:ext cx="1752600" cy="2616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100" dirty="0">
                  <a:solidFill>
                    <a:srgbClr val="000000"/>
                  </a:solidFill>
                </a:rPr>
                <a:t>END MONTH:- DEC-17 3W</a:t>
              </a:r>
            </a:p>
          </p:txBody>
        </p:sp>
        <p:sp>
          <p:nvSpPr>
            <p:cNvPr id="18" name="TextBox 35"/>
            <p:cNvSpPr txBox="1">
              <a:spLocks noChangeArrowheads="1"/>
            </p:cNvSpPr>
            <p:nvPr/>
          </p:nvSpPr>
          <p:spPr bwMode="auto">
            <a:xfrm>
              <a:off x="4038599" y="1600200"/>
              <a:ext cx="2667001" cy="261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100" dirty="0">
                  <a:solidFill>
                    <a:srgbClr val="000000"/>
                  </a:solidFill>
                </a:rPr>
                <a:t>NO OF PROJECTS COMPLETED:-1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 rot="16200000">
              <a:off x="6769358" y="1279740"/>
              <a:ext cx="803452" cy="228599"/>
            </a:xfrm>
            <a:prstGeom prst="rect">
              <a:avLst/>
            </a:prstGeom>
            <a:noFill/>
          </p:spPr>
          <p:txBody>
            <a:bodyPr>
              <a:prstTxWarp prst="textPlain">
                <a:avLst/>
              </a:prstTxWarp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100" dirty="0">
                  <a:solidFill>
                    <a:prstClr val="black"/>
                  </a:solidFill>
                  <a:latin typeface="Calibri"/>
                  <a:cs typeface="Arial" charset="0"/>
                </a:rPr>
                <a:t>MEMBERS</a:t>
              </a:r>
            </a:p>
          </p:txBody>
        </p:sp>
        <p:sp>
          <p:nvSpPr>
            <p:cNvPr id="20" name="TextBox 37"/>
            <p:cNvSpPr txBox="1">
              <a:spLocks noChangeArrowheads="1"/>
            </p:cNvSpPr>
            <p:nvPr/>
          </p:nvSpPr>
          <p:spPr bwMode="auto">
            <a:xfrm>
              <a:off x="7315200" y="992312"/>
              <a:ext cx="1676400" cy="10158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000" dirty="0">
                  <a:solidFill>
                    <a:srgbClr val="000000"/>
                  </a:solidFill>
                </a:rPr>
                <a:t>1.SAJIN 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000" dirty="0">
                  <a:solidFill>
                    <a:srgbClr val="000000"/>
                  </a:solidFill>
                </a:rPr>
                <a:t> 2.PRAVEEN  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000" dirty="0">
                  <a:solidFill>
                    <a:srgbClr val="000000"/>
                  </a:solidFill>
                </a:rPr>
                <a:t> 3.MANOHAR                          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000" dirty="0">
                  <a:solidFill>
                    <a:srgbClr val="000000"/>
                  </a:solidFill>
                </a:rPr>
                <a:t>4. PRAMOD 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000" dirty="0">
                  <a:solidFill>
                    <a:srgbClr val="000000"/>
                  </a:solidFill>
                </a:rPr>
                <a:t>5. BHASKAR 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000" dirty="0">
                <a:solidFill>
                  <a:srgbClr val="000000"/>
                </a:solidFill>
              </a:endParaRPr>
            </a:p>
          </p:txBody>
        </p:sp>
      </p:grpSp>
      <p:cxnSp>
        <p:nvCxnSpPr>
          <p:cNvPr id="21" name="Straight Connector 24"/>
          <p:cNvCxnSpPr>
            <a:cxnSpLocks noChangeShapeType="1"/>
          </p:cNvCxnSpPr>
          <p:nvPr/>
        </p:nvCxnSpPr>
        <p:spPr bwMode="auto">
          <a:xfrm>
            <a:off x="119252" y="1167276"/>
            <a:ext cx="6781799" cy="0"/>
          </a:xfrm>
          <a:prstGeom prst="line">
            <a:avLst/>
          </a:prstGeom>
          <a:noFill/>
          <a:ln w="9525" algn="ctr">
            <a:solidFill>
              <a:srgbClr val="4A7EBB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3689190"/>
              </p:ext>
            </p:extLst>
          </p:nvPr>
        </p:nvGraphicFramePr>
        <p:xfrm>
          <a:off x="0" y="1797204"/>
          <a:ext cx="9144003" cy="5060799"/>
        </p:xfrm>
        <a:graphic>
          <a:graphicData uri="http://schemas.openxmlformats.org/drawingml/2006/table">
            <a:tbl>
              <a:tblPr/>
              <a:tblGrid>
                <a:gridCol w="4349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309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9120">
                  <a:extLst>
                    <a:ext uri="{9D8B030D-6E8A-4147-A177-3AD203B41FA5}">
                      <a16:colId xmlns:a16="http://schemas.microsoft.com/office/drawing/2014/main" val="1528572176"/>
                    </a:ext>
                  </a:extLst>
                </a:gridCol>
                <a:gridCol w="5891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99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3499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3499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3499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3499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3499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3499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34994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34994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34994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434994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434994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434994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417864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I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Bookman" pitchFamily="18" charset="0"/>
                        </a:rPr>
                        <a:t> SL NO</a:t>
                      </a:r>
                    </a:p>
                  </a:txBody>
                  <a:tcPr marL="6545" marR="6545" marT="654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I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Bookman" pitchFamily="18" charset="0"/>
                        </a:rPr>
                        <a:t> ITEM</a:t>
                      </a:r>
                    </a:p>
                  </a:txBody>
                  <a:tcPr marL="6545" marR="6545" marT="654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I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Bookman" pitchFamily="18" charset="0"/>
                        </a:rPr>
                        <a:t>PDCA</a:t>
                      </a:r>
                    </a:p>
                  </a:txBody>
                  <a:tcPr marL="6545" marR="6545" marT="654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I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Bookman" pitchFamily="18" charset="0"/>
                        </a:rPr>
                        <a:t>RESP</a:t>
                      </a:r>
                    </a:p>
                  </a:txBody>
                  <a:tcPr marL="6545" marR="6545" marT="654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I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Bookman" pitchFamily="18" charset="0"/>
                        </a:rPr>
                        <a:t>PLAN /</a:t>
                      </a:r>
                    </a:p>
                    <a:p>
                      <a:pPr algn="ctr" fontAlgn="ctr"/>
                      <a:r>
                        <a:rPr lang="en-I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Bookman" pitchFamily="18" charset="0"/>
                        </a:rPr>
                        <a:t>ACTUAL</a:t>
                      </a:r>
                    </a:p>
                  </a:txBody>
                  <a:tcPr marL="6545" marR="6545" marT="654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I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Bookman" pitchFamily="18" charset="0"/>
                        </a:rPr>
                        <a:t> OCT-17</a:t>
                      </a:r>
                    </a:p>
                  </a:txBody>
                  <a:tcPr marL="6545" marR="6545" marT="654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I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Bookman" pitchFamily="18" charset="0"/>
                        </a:rPr>
                        <a:t>NOV-17</a:t>
                      </a:r>
                    </a:p>
                  </a:txBody>
                  <a:tcPr marL="6545" marR="6545" marT="654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I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Bookman" pitchFamily="18" charset="0"/>
                        </a:rPr>
                        <a:t>DEC-17 </a:t>
                      </a:r>
                    </a:p>
                  </a:txBody>
                  <a:tcPr marL="6545" marR="6545" marT="654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9529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Bookman" pitchFamily="18" charset="0"/>
                        </a:rPr>
                        <a:t>1W </a:t>
                      </a:r>
                    </a:p>
                  </a:txBody>
                  <a:tcPr marL="6545" marR="6545" marT="654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Bookman" pitchFamily="18" charset="0"/>
                        </a:rPr>
                        <a:t>2W </a:t>
                      </a:r>
                    </a:p>
                  </a:txBody>
                  <a:tcPr marL="6545" marR="6545" marT="654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Bookman" pitchFamily="18" charset="0"/>
                        </a:rPr>
                        <a:t> 3W</a:t>
                      </a:r>
                    </a:p>
                  </a:txBody>
                  <a:tcPr marL="6545" marR="6545" marT="654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Bookman" pitchFamily="18" charset="0"/>
                        </a:rPr>
                        <a:t> 4W</a:t>
                      </a:r>
                    </a:p>
                  </a:txBody>
                  <a:tcPr marL="6545" marR="6545" marT="654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Bookman" pitchFamily="18" charset="0"/>
                        </a:rPr>
                        <a:t>1W </a:t>
                      </a:r>
                    </a:p>
                  </a:txBody>
                  <a:tcPr marL="6545" marR="6545" marT="654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Bookman" pitchFamily="18" charset="0"/>
                        </a:rPr>
                        <a:t>2W </a:t>
                      </a:r>
                    </a:p>
                  </a:txBody>
                  <a:tcPr marL="6545" marR="6545" marT="654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Bookman" pitchFamily="18" charset="0"/>
                        </a:rPr>
                        <a:t> 3W</a:t>
                      </a:r>
                    </a:p>
                  </a:txBody>
                  <a:tcPr marL="6545" marR="6545" marT="654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Bookman" pitchFamily="18" charset="0"/>
                        </a:rPr>
                        <a:t> 4W</a:t>
                      </a:r>
                    </a:p>
                  </a:txBody>
                  <a:tcPr marL="6545" marR="6545" marT="654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Bookman" pitchFamily="18" charset="0"/>
                        </a:rPr>
                        <a:t>1W </a:t>
                      </a:r>
                    </a:p>
                  </a:txBody>
                  <a:tcPr marL="6545" marR="6545" marT="654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Bookman" pitchFamily="18" charset="0"/>
                        </a:rPr>
                        <a:t>2W </a:t>
                      </a:r>
                    </a:p>
                  </a:txBody>
                  <a:tcPr marL="6545" marR="6545" marT="654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Bookman" pitchFamily="18" charset="0"/>
                        </a:rPr>
                        <a:t> 3W</a:t>
                      </a:r>
                    </a:p>
                  </a:txBody>
                  <a:tcPr marL="6545" marR="6545" marT="654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Bookman" pitchFamily="18" charset="0"/>
                        </a:rPr>
                        <a:t> 4W</a:t>
                      </a:r>
                    </a:p>
                  </a:txBody>
                  <a:tcPr marL="6545" marR="6545" marT="654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9529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I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Bookman" pitchFamily="18" charset="0"/>
                        </a:rPr>
                        <a:t> 1</a:t>
                      </a:r>
                    </a:p>
                  </a:txBody>
                  <a:tcPr marL="6545" marR="6545" marT="654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I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Bookman" pitchFamily="18" charset="0"/>
                        </a:rPr>
                        <a:t> SELECTION OF THE THEME </a:t>
                      </a:r>
                    </a:p>
                  </a:txBody>
                  <a:tcPr marL="6545" marR="6545" marT="654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IN" sz="12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Bookman" pitchFamily="18" charset="0"/>
                          <a:ea typeface="+mn-ea"/>
                          <a:cs typeface="+mn-cs"/>
                        </a:rPr>
                        <a:t>PLAN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IN" sz="12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Bookman" pitchFamily="18" charset="0"/>
                          <a:ea typeface="+mn-ea"/>
                          <a:cs typeface="+mn-cs"/>
                        </a:rPr>
                        <a:t> TEAM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Bookman" pitchFamily="18" charset="0"/>
                        </a:rPr>
                        <a:t> PLAN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9529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Bookman" pitchFamily="18" charset="0"/>
                        </a:rPr>
                        <a:t> ACTUAL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9529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I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Bookman" pitchFamily="18" charset="0"/>
                        </a:rPr>
                        <a:t> 2</a:t>
                      </a:r>
                    </a:p>
                  </a:txBody>
                  <a:tcPr marL="6545" marR="6545" marT="654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I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Bookman" pitchFamily="18" charset="0"/>
                        </a:rPr>
                        <a:t>GRASP THE CURRENT SITUATION &amp; SETTING THE GOAL </a:t>
                      </a:r>
                    </a:p>
                  </a:txBody>
                  <a:tcPr marL="6545" marR="6545" marT="654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IN" sz="12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Bookman" pitchFamily="18" charset="0"/>
                          <a:ea typeface="+mn-ea"/>
                          <a:cs typeface="+mn-cs"/>
                        </a:rPr>
                        <a:t>PLAN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IN" sz="12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Bookman" pitchFamily="18" charset="0"/>
                          <a:ea typeface="+mn-ea"/>
                          <a:cs typeface="+mn-cs"/>
                        </a:rPr>
                        <a:t> TEAM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Bookman" pitchFamily="18" charset="0"/>
                        </a:rPr>
                        <a:t> PLAN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9529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Bookman" pitchFamily="18" charset="0"/>
                        </a:rPr>
                        <a:t> ACTUAL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9529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I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Bookman" pitchFamily="18" charset="0"/>
                        </a:rPr>
                        <a:t> 3</a:t>
                      </a:r>
                    </a:p>
                  </a:txBody>
                  <a:tcPr marL="6545" marR="6545" marT="654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I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Bookman" pitchFamily="18" charset="0"/>
                        </a:rPr>
                        <a:t>DRAWING THE ACTION </a:t>
                      </a:r>
                    </a:p>
                  </a:txBody>
                  <a:tcPr marL="6545" marR="6545" marT="654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IN" sz="12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Bookman" pitchFamily="18" charset="0"/>
                          <a:ea typeface="+mn-ea"/>
                          <a:cs typeface="+mn-cs"/>
                        </a:rPr>
                        <a:t>PLAN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IN" sz="12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Bookman" pitchFamily="18" charset="0"/>
                          <a:ea typeface="+mn-ea"/>
                          <a:cs typeface="+mn-cs"/>
                        </a:rPr>
                        <a:t> TEAM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Bookman" pitchFamily="18" charset="0"/>
                        </a:rPr>
                        <a:t> PLAN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9529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Bookman" pitchFamily="18" charset="0"/>
                        </a:rPr>
                        <a:t> ACTUAL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9529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I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Bookman" pitchFamily="18" charset="0"/>
                        </a:rPr>
                        <a:t> 4</a:t>
                      </a:r>
                    </a:p>
                  </a:txBody>
                  <a:tcPr marL="6545" marR="6545" marT="654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I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Bookman" pitchFamily="18" charset="0"/>
                        </a:rPr>
                        <a:t>ANALYSIS OF THE RELAVENT FACTORS </a:t>
                      </a:r>
                    </a:p>
                  </a:txBody>
                  <a:tcPr marL="6545" marR="6545" marT="654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IN" sz="12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Bookman" pitchFamily="18" charset="0"/>
                          <a:ea typeface="+mn-ea"/>
                          <a:cs typeface="+mn-cs"/>
                        </a:rPr>
                        <a:t>DO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A84C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IN" sz="1200" b="1" i="0" u="none" strike="noStrike" kern="1200">
                          <a:solidFill>
                            <a:srgbClr val="000000"/>
                          </a:solidFill>
                          <a:effectLst/>
                          <a:latin typeface="Bookman" pitchFamily="18" charset="0"/>
                          <a:ea typeface="+mn-ea"/>
                          <a:cs typeface="+mn-cs"/>
                        </a:rPr>
                        <a:t> TEAM</a:t>
                      </a:r>
                      <a:endParaRPr lang="en-IN" sz="1200" b="1" i="0" u="none" strike="noStrike" kern="1200" dirty="0">
                        <a:solidFill>
                          <a:srgbClr val="000000"/>
                        </a:solidFill>
                        <a:effectLst/>
                        <a:latin typeface="Bookman" pitchFamily="18" charset="0"/>
                        <a:ea typeface="+mn-ea"/>
                        <a:cs typeface="+mn-cs"/>
                      </a:endParaRP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Bookman" pitchFamily="18" charset="0"/>
                        </a:rPr>
                        <a:t> PLAN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09529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Bookman" pitchFamily="18" charset="0"/>
                        </a:rPr>
                        <a:t> ACTUAL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09529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I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Bookman" pitchFamily="18" charset="0"/>
                        </a:rPr>
                        <a:t> 5</a:t>
                      </a:r>
                    </a:p>
                  </a:txBody>
                  <a:tcPr marL="6545" marR="6545" marT="654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I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Bookman" pitchFamily="18" charset="0"/>
                        </a:rPr>
                        <a:t>EXAMINATION &amp; IMPLEMENTATION OF COUNTERMEASURES </a:t>
                      </a:r>
                    </a:p>
                  </a:txBody>
                  <a:tcPr marL="6545" marR="6545" marT="654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IN" sz="12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Bookman" pitchFamily="18" charset="0"/>
                          <a:ea typeface="+mn-ea"/>
                          <a:cs typeface="+mn-cs"/>
                        </a:rPr>
                        <a:t>DO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A84C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IN" sz="1200" b="1" i="0" u="none" strike="noStrike" kern="1200">
                          <a:solidFill>
                            <a:srgbClr val="000000"/>
                          </a:solidFill>
                          <a:effectLst/>
                          <a:latin typeface="Bookman" pitchFamily="18" charset="0"/>
                          <a:ea typeface="+mn-ea"/>
                          <a:cs typeface="+mn-cs"/>
                        </a:rPr>
                        <a:t> TEAM</a:t>
                      </a:r>
                      <a:endParaRPr lang="en-IN" sz="1200" b="1" i="0" u="none" strike="noStrike" kern="1200" dirty="0">
                        <a:solidFill>
                          <a:srgbClr val="000000"/>
                        </a:solidFill>
                        <a:effectLst/>
                        <a:latin typeface="Bookman" pitchFamily="18" charset="0"/>
                        <a:ea typeface="+mn-ea"/>
                        <a:cs typeface="+mn-cs"/>
                      </a:endParaRP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Bookman" pitchFamily="18" charset="0"/>
                        </a:rPr>
                        <a:t> PLAN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09529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Bookman" pitchFamily="18" charset="0"/>
                        </a:rPr>
                        <a:t> ACTUAL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09529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I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Bookman" pitchFamily="18" charset="0"/>
                        </a:rPr>
                        <a:t> 6</a:t>
                      </a:r>
                    </a:p>
                  </a:txBody>
                  <a:tcPr marL="6545" marR="6545" marT="654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I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Bookman" pitchFamily="18" charset="0"/>
                        </a:rPr>
                        <a:t>CONFIRMATION OF THE EFFECTS </a:t>
                      </a:r>
                    </a:p>
                  </a:txBody>
                  <a:tcPr marL="6545" marR="6545" marT="654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IN" sz="12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Bookman" pitchFamily="18" charset="0"/>
                          <a:ea typeface="+mn-ea"/>
                          <a:cs typeface="+mn-cs"/>
                        </a:rPr>
                        <a:t>CHECK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IN" sz="12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Bookman" pitchFamily="18" charset="0"/>
                          <a:ea typeface="+mn-ea"/>
                          <a:cs typeface="+mn-cs"/>
                        </a:rPr>
                        <a:t> TEAM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Bookman" pitchFamily="18" charset="0"/>
                        </a:rPr>
                        <a:t> PLAN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09529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Bookman" pitchFamily="18" charset="0"/>
                        </a:rPr>
                        <a:t> ACTUAL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09529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I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Bookman" pitchFamily="18" charset="0"/>
                        </a:rPr>
                        <a:t> 7</a:t>
                      </a:r>
                    </a:p>
                  </a:txBody>
                  <a:tcPr marL="6545" marR="6545" marT="654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I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Bookman" pitchFamily="18" charset="0"/>
                        </a:rPr>
                        <a:t>STANDARDIZATION </a:t>
                      </a:r>
                    </a:p>
                  </a:txBody>
                  <a:tcPr marL="6545" marR="6545" marT="654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IN" sz="12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Bookman" pitchFamily="18" charset="0"/>
                          <a:ea typeface="+mn-ea"/>
                          <a:cs typeface="+mn-cs"/>
                        </a:rPr>
                        <a:t>ACT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IN" sz="12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Bookman" pitchFamily="18" charset="0"/>
                          <a:ea typeface="+mn-ea"/>
                          <a:cs typeface="+mn-cs"/>
                        </a:rPr>
                        <a:t> TEAM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Bookman" pitchFamily="18" charset="0"/>
                        </a:rPr>
                        <a:t> PLAN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09529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Bookman" pitchFamily="18" charset="0"/>
                        </a:rPr>
                        <a:t> ACTUAL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00000000-0008-0000-0100-000002000000}"/>
              </a:ext>
            </a:extLst>
          </p:cNvPr>
          <p:cNvSpPr/>
          <p:nvPr/>
        </p:nvSpPr>
        <p:spPr>
          <a:xfrm rot="10800000">
            <a:off x="4016406" y="2613273"/>
            <a:ext cx="224258" cy="142027"/>
          </a:xfrm>
          <a:prstGeom prst="triangle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3600"/>
          </a:p>
        </p:txBody>
      </p:sp>
      <p:cxnSp>
        <p:nvCxnSpPr>
          <p:cNvPr id="7" name="Straight Connector 6"/>
          <p:cNvCxnSpPr>
            <a:cxnSpLocks/>
            <a:stCxn id="40" idx="0"/>
            <a:endCxn id="41" idx="0"/>
          </p:cNvCxnSpPr>
          <p:nvPr/>
        </p:nvCxnSpPr>
        <p:spPr>
          <a:xfrm>
            <a:off x="4572489" y="5229199"/>
            <a:ext cx="1732722" cy="0"/>
          </a:xfrm>
          <a:prstGeom prst="line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34" name="Picture 33">
            <a:extLst>
              <a:ext uri="{FF2B5EF4-FFF2-40B4-BE49-F238E27FC236}">
                <a16:creationId xmlns:a16="http://schemas.microsoft.com/office/drawing/2014/main" id="{EFD4D5E5-96B9-47AA-A49D-153C70A2ED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8892" y="2891245"/>
            <a:ext cx="2381250" cy="2390775"/>
          </a:xfrm>
          <a:prstGeom prst="rect">
            <a:avLst/>
          </a:prstGeom>
        </p:spPr>
      </p:pic>
      <p:sp>
        <p:nvSpPr>
          <p:cNvPr id="37" name="Isosceles Triangle 36">
            <a:extLst>
              <a:ext uri="{FF2B5EF4-FFF2-40B4-BE49-F238E27FC236}">
                <a16:creationId xmlns:a16="http://schemas.microsoft.com/office/drawing/2014/main" id="{42927840-65FC-4D8C-8A13-21AC37E53759}"/>
              </a:ext>
            </a:extLst>
          </p:cNvPr>
          <p:cNvSpPr/>
          <p:nvPr/>
        </p:nvSpPr>
        <p:spPr>
          <a:xfrm rot="10800000">
            <a:off x="4466978" y="4455324"/>
            <a:ext cx="224258" cy="142027"/>
          </a:xfrm>
          <a:prstGeom prst="triangle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3600"/>
          </a:p>
        </p:txBody>
      </p:sp>
      <p:sp>
        <p:nvSpPr>
          <p:cNvPr id="38" name="Isosceles Triangle 37">
            <a:extLst>
              <a:ext uri="{FF2B5EF4-FFF2-40B4-BE49-F238E27FC236}">
                <a16:creationId xmlns:a16="http://schemas.microsoft.com/office/drawing/2014/main" id="{512DB934-DDB1-4DCF-8B32-E023CEF3FFAE}"/>
              </a:ext>
            </a:extLst>
          </p:cNvPr>
          <p:cNvSpPr/>
          <p:nvPr/>
        </p:nvSpPr>
        <p:spPr>
          <a:xfrm rot="10800000">
            <a:off x="4023036" y="3842415"/>
            <a:ext cx="224258" cy="142027"/>
          </a:xfrm>
          <a:prstGeom prst="triangle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3600"/>
          </a:p>
        </p:txBody>
      </p:sp>
      <p:sp>
        <p:nvSpPr>
          <p:cNvPr id="39" name="Isosceles Triangle 38">
            <a:extLst>
              <a:ext uri="{FF2B5EF4-FFF2-40B4-BE49-F238E27FC236}">
                <a16:creationId xmlns:a16="http://schemas.microsoft.com/office/drawing/2014/main" id="{56859418-5597-48F8-B859-22ABD3A9A89D}"/>
              </a:ext>
            </a:extLst>
          </p:cNvPr>
          <p:cNvSpPr/>
          <p:nvPr/>
        </p:nvSpPr>
        <p:spPr>
          <a:xfrm rot="10800000">
            <a:off x="4026345" y="3229742"/>
            <a:ext cx="224258" cy="142027"/>
          </a:xfrm>
          <a:prstGeom prst="triangle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3600"/>
          </a:p>
        </p:txBody>
      </p:sp>
      <p:sp>
        <p:nvSpPr>
          <p:cNvPr id="40" name="Isosceles Triangle 39">
            <a:extLst>
              <a:ext uri="{FF2B5EF4-FFF2-40B4-BE49-F238E27FC236}">
                <a16:creationId xmlns:a16="http://schemas.microsoft.com/office/drawing/2014/main" id="{14CCC4BF-B4D9-4ABB-960D-AC62A7ECE692}"/>
              </a:ext>
            </a:extLst>
          </p:cNvPr>
          <p:cNvSpPr/>
          <p:nvPr/>
        </p:nvSpPr>
        <p:spPr>
          <a:xfrm rot="10800000">
            <a:off x="4460360" y="5087172"/>
            <a:ext cx="224258" cy="142027"/>
          </a:xfrm>
          <a:prstGeom prst="triangle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3600"/>
          </a:p>
        </p:txBody>
      </p:sp>
      <p:sp>
        <p:nvSpPr>
          <p:cNvPr id="41" name="Isosceles Triangle 40">
            <a:extLst>
              <a:ext uri="{FF2B5EF4-FFF2-40B4-BE49-F238E27FC236}">
                <a16:creationId xmlns:a16="http://schemas.microsoft.com/office/drawing/2014/main" id="{935064F0-B9DE-4ECC-9C02-24FFDE70E8BF}"/>
              </a:ext>
            </a:extLst>
          </p:cNvPr>
          <p:cNvSpPr/>
          <p:nvPr/>
        </p:nvSpPr>
        <p:spPr>
          <a:xfrm rot="10800000">
            <a:off x="6193082" y="5087172"/>
            <a:ext cx="224258" cy="142027"/>
          </a:xfrm>
          <a:prstGeom prst="triangle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3600"/>
          </a:p>
        </p:txBody>
      </p:sp>
      <p:sp>
        <p:nvSpPr>
          <p:cNvPr id="45" name="Isosceles Triangle 44">
            <a:extLst>
              <a:ext uri="{FF2B5EF4-FFF2-40B4-BE49-F238E27FC236}">
                <a16:creationId xmlns:a16="http://schemas.microsoft.com/office/drawing/2014/main" id="{BCA5101B-CEC2-432D-A815-9965B5076292}"/>
              </a:ext>
            </a:extLst>
          </p:cNvPr>
          <p:cNvSpPr/>
          <p:nvPr/>
        </p:nvSpPr>
        <p:spPr>
          <a:xfrm rot="10800000">
            <a:off x="6637003" y="5708987"/>
            <a:ext cx="224258" cy="142027"/>
          </a:xfrm>
          <a:prstGeom prst="triangle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3600"/>
          </a:p>
        </p:txBody>
      </p:sp>
      <p:sp>
        <p:nvSpPr>
          <p:cNvPr id="47" name="Isosceles Triangle 46">
            <a:extLst>
              <a:ext uri="{FF2B5EF4-FFF2-40B4-BE49-F238E27FC236}">
                <a16:creationId xmlns:a16="http://schemas.microsoft.com/office/drawing/2014/main" id="{1ED275C3-E411-4518-9EB3-371AD956337E}"/>
              </a:ext>
            </a:extLst>
          </p:cNvPr>
          <p:cNvSpPr/>
          <p:nvPr/>
        </p:nvSpPr>
        <p:spPr>
          <a:xfrm rot="10800000">
            <a:off x="7057756" y="5708987"/>
            <a:ext cx="224258" cy="142027"/>
          </a:xfrm>
          <a:prstGeom prst="triangle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3600"/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5639B262-8FAF-45BE-B135-6DD88B469738}"/>
              </a:ext>
            </a:extLst>
          </p:cNvPr>
          <p:cNvCxnSpPr>
            <a:cxnSpLocks/>
            <a:stCxn id="45" idx="0"/>
            <a:endCxn id="47" idx="0"/>
          </p:cNvCxnSpPr>
          <p:nvPr/>
        </p:nvCxnSpPr>
        <p:spPr>
          <a:xfrm>
            <a:off x="6749132" y="5851014"/>
            <a:ext cx="420753" cy="0"/>
          </a:xfrm>
          <a:prstGeom prst="line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0" name="Isosceles Triangle 49">
            <a:extLst>
              <a:ext uri="{FF2B5EF4-FFF2-40B4-BE49-F238E27FC236}">
                <a16:creationId xmlns:a16="http://schemas.microsoft.com/office/drawing/2014/main" id="{DFE413AD-4796-4058-BBFE-520F2DFD6AE1}"/>
              </a:ext>
            </a:extLst>
          </p:cNvPr>
          <p:cNvSpPr/>
          <p:nvPr/>
        </p:nvSpPr>
        <p:spPr>
          <a:xfrm rot="10800000">
            <a:off x="7505016" y="6328523"/>
            <a:ext cx="224258" cy="142027"/>
          </a:xfrm>
          <a:prstGeom prst="triangle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3600"/>
          </a:p>
        </p:txBody>
      </p:sp>
      <p:sp>
        <p:nvSpPr>
          <p:cNvPr id="51" name="Isosceles Triangle 50">
            <a:extLst>
              <a:ext uri="{FF2B5EF4-FFF2-40B4-BE49-F238E27FC236}">
                <a16:creationId xmlns:a16="http://schemas.microsoft.com/office/drawing/2014/main" id="{3C24C6EB-DE46-4F03-A9D2-CF9852870AC9}"/>
              </a:ext>
            </a:extLst>
          </p:cNvPr>
          <p:cNvSpPr/>
          <p:nvPr/>
        </p:nvSpPr>
        <p:spPr>
          <a:xfrm rot="10800000">
            <a:off x="8373024" y="6328523"/>
            <a:ext cx="224258" cy="142027"/>
          </a:xfrm>
          <a:prstGeom prst="triangle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3600"/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EF831187-00C9-4588-A4F1-61F22B1845EB}"/>
              </a:ext>
            </a:extLst>
          </p:cNvPr>
          <p:cNvCxnSpPr>
            <a:cxnSpLocks/>
            <a:stCxn id="50" idx="0"/>
            <a:endCxn id="51" idx="0"/>
          </p:cNvCxnSpPr>
          <p:nvPr/>
        </p:nvCxnSpPr>
        <p:spPr>
          <a:xfrm>
            <a:off x="7617145" y="6470550"/>
            <a:ext cx="868008" cy="0"/>
          </a:xfrm>
          <a:prstGeom prst="line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3387564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3C2DF16-E12D-4C5A-BE9A-702FBDC0DE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75" r="4541"/>
          <a:stretch/>
        </p:blipFill>
        <p:spPr>
          <a:xfrm>
            <a:off x="16329" y="1"/>
            <a:ext cx="9098544" cy="6858000"/>
          </a:xfrm>
          <a:prstGeom prst="rect">
            <a:avLst/>
          </a:prstGeom>
        </p:spPr>
      </p:pic>
      <p:sp>
        <p:nvSpPr>
          <p:cNvPr id="13" name="Rectangle 18"/>
          <p:cNvSpPr>
            <a:spLocks noChangeArrowheads="1"/>
          </p:cNvSpPr>
          <p:nvPr/>
        </p:nvSpPr>
        <p:spPr bwMode="auto">
          <a:xfrm>
            <a:off x="0" y="2060848"/>
            <a:ext cx="9098544" cy="2554545"/>
          </a:xfrm>
          <a:prstGeom prst="rect">
            <a:avLst/>
          </a:prstGeom>
          <a:noFill/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800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00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Cooper Black" pitchFamily="18" charset="0"/>
                <a:ea typeface="DFKai-SB" panose="03000509000000000000" pitchFamily="65" charset="-120"/>
                <a:cs typeface="Aharoni" pitchFamily="2" charset="-79"/>
              </a:rPr>
              <a:t>ANALYSIS OF THE PROBLEM</a:t>
            </a:r>
            <a:endParaRPr lang="en-IN" sz="800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00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Cooper Black" pitchFamily="18" charset="0"/>
              <a:ea typeface="DFKai-SB" panose="03000509000000000000" pitchFamily="65" charset="-120"/>
              <a:cs typeface="Aharoni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6822629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20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26254" y="4652874"/>
            <a:ext cx="3762375" cy="2066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9422" y="4521749"/>
            <a:ext cx="3651512" cy="22604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6869" name="Rectangle 1"/>
          <p:cNvSpPr>
            <a:spLocks noChangeArrowheads="1"/>
          </p:cNvSpPr>
          <p:nvPr/>
        </p:nvSpPr>
        <p:spPr bwMode="auto">
          <a:xfrm>
            <a:off x="0" y="33338"/>
            <a:ext cx="9143999" cy="523875"/>
          </a:xfrm>
          <a:prstGeom prst="rect">
            <a:avLst/>
          </a:prstGeom>
          <a:noFill/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457200" indent="-457200">
              <a:spcBef>
                <a:spcPct val="0"/>
              </a:spcBef>
              <a:buFont typeface="Wingdings" pitchFamily="2" charset="2"/>
              <a:buChar char="v"/>
              <a:defRPr/>
            </a:pPr>
            <a:r>
              <a:rPr lang="en-US" altLang="en-US" sz="2800" b="1" dirty="0">
                <a:effectLst>
                  <a:glow rad="1270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+mn-ea"/>
              </a:rPr>
              <a:t> DEFINITION OF THE PROBLEM</a:t>
            </a:r>
          </a:p>
        </p:txBody>
      </p:sp>
      <p:sp>
        <p:nvSpPr>
          <p:cNvPr id="12" name="TextBox 12"/>
          <p:cNvSpPr txBox="1">
            <a:spLocks noChangeArrowheads="1"/>
          </p:cNvSpPr>
          <p:nvPr/>
        </p:nvSpPr>
        <p:spPr bwMode="auto">
          <a:xfrm>
            <a:off x="164693" y="4091613"/>
            <a:ext cx="333867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IN" altLang="en-US" sz="2000" u="sng" dirty="0">
                <a:solidFill>
                  <a:srgbClr val="002060"/>
                </a:solidFill>
                <a:latin typeface="Cooper Black" pitchFamily="18" charset="0"/>
              </a:rPr>
              <a:t>WHAT IS FORK TIGHT ?</a:t>
            </a:r>
          </a:p>
        </p:txBody>
      </p:sp>
      <p:pic>
        <p:nvPicPr>
          <p:cNvPr id="31" name="Picture 2"/>
          <p:cNvPicPr>
            <a:picLocks noChangeAspect="1" noChangeArrowheads="1"/>
          </p:cNvPicPr>
          <p:nvPr/>
        </p:nvPicPr>
        <p:blipFill>
          <a:blip r:embed="rId5" cstate="email"/>
          <a:srcRect/>
          <a:stretch>
            <a:fillRect/>
          </a:stretch>
        </p:blipFill>
        <p:spPr bwMode="auto">
          <a:xfrm>
            <a:off x="3091879" y="1484784"/>
            <a:ext cx="3274650" cy="24928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Oval 31"/>
          <p:cNvSpPr/>
          <p:nvPr/>
        </p:nvSpPr>
        <p:spPr>
          <a:xfrm>
            <a:off x="3793100" y="1634542"/>
            <a:ext cx="1440160" cy="1224136"/>
          </a:xfrm>
          <a:prstGeom prst="ellipse">
            <a:avLst/>
          </a:prstGeom>
          <a:noFill/>
          <a:ln w="4445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33" name="Picture 3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69862" y="2731232"/>
            <a:ext cx="1290473" cy="12904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8178" name="Picture 2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88" y="705529"/>
            <a:ext cx="8257596" cy="963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9202" name="Picture 2" descr="269cda17-2615-4b3e-a0d6-eeb22216eae6@apcprd01"/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9422" y="1534480"/>
            <a:ext cx="3104426" cy="2326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260462" y="4035724"/>
            <a:ext cx="15841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0000FF"/>
                </a:solidFill>
              </a:rPr>
              <a:t>GAP</a:t>
            </a:r>
            <a:endParaRPr lang="en-IN" sz="3600" b="1" dirty="0">
              <a:solidFill>
                <a:srgbClr val="0000FF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725688" y="4667859"/>
            <a:ext cx="9940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00A84C"/>
                </a:solidFill>
              </a:rPr>
              <a:t>OK </a:t>
            </a:r>
            <a:endParaRPr lang="en-IN" sz="3600" b="1" dirty="0">
              <a:solidFill>
                <a:srgbClr val="00A84C"/>
              </a:solidFill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5233260" y="4491723"/>
            <a:ext cx="0" cy="762155"/>
          </a:xfrm>
          <a:prstGeom prst="straightConnector1">
            <a:avLst/>
          </a:prstGeom>
          <a:ln w="38100">
            <a:solidFill>
              <a:srgbClr val="FF3399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6233273" y="4491722"/>
            <a:ext cx="0" cy="762155"/>
          </a:xfrm>
          <a:prstGeom prst="straightConnector1">
            <a:avLst/>
          </a:prstGeom>
          <a:ln w="38100">
            <a:solidFill>
              <a:srgbClr val="FF3399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/>
          <p:cNvCxnSpPr/>
          <p:nvPr/>
        </p:nvCxnSpPr>
        <p:spPr>
          <a:xfrm flipV="1">
            <a:off x="1693701" y="2564904"/>
            <a:ext cx="2099399" cy="648072"/>
          </a:xfrm>
          <a:prstGeom prst="straightConnector1">
            <a:avLst/>
          </a:prstGeom>
          <a:ln w="444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4860032" y="2338028"/>
            <a:ext cx="1165316" cy="359736"/>
          </a:xfrm>
          <a:prstGeom prst="straightConnector1">
            <a:avLst/>
          </a:prstGeom>
          <a:ln w="444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7262666" y="4547611"/>
            <a:ext cx="9940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FF0000"/>
                </a:solidFill>
              </a:rPr>
              <a:t>NG </a:t>
            </a:r>
            <a:endParaRPr lang="en-IN" sz="3600" b="1" dirty="0">
              <a:solidFill>
                <a:srgbClr val="FF0000"/>
              </a:solidFill>
            </a:endParaRPr>
          </a:p>
        </p:txBody>
      </p:sp>
      <p:sp>
        <p:nvSpPr>
          <p:cNvPr id="2" name="Freeform 1"/>
          <p:cNvSpPr/>
          <p:nvPr/>
        </p:nvSpPr>
        <p:spPr>
          <a:xfrm>
            <a:off x="5233260" y="5221940"/>
            <a:ext cx="3074276" cy="583324"/>
          </a:xfrm>
          <a:custGeom>
            <a:avLst/>
            <a:gdLst>
              <a:gd name="connsiteX0" fmla="*/ 0 w 3074276"/>
              <a:gd name="connsiteY0" fmla="*/ 0 h 583324"/>
              <a:gd name="connsiteX1" fmla="*/ 0 w 3074276"/>
              <a:gd name="connsiteY1" fmla="*/ 346841 h 583324"/>
              <a:gd name="connsiteX2" fmla="*/ 977462 w 3074276"/>
              <a:gd name="connsiteY2" fmla="*/ 362606 h 583324"/>
              <a:gd name="connsiteX3" fmla="*/ 1150883 w 3074276"/>
              <a:gd name="connsiteY3" fmla="*/ 520262 h 583324"/>
              <a:gd name="connsiteX4" fmla="*/ 3074276 w 3074276"/>
              <a:gd name="connsiteY4" fmla="*/ 583324 h 583324"/>
              <a:gd name="connsiteX5" fmla="*/ 3026979 w 3074276"/>
              <a:gd name="connsiteY5" fmla="*/ 252248 h 583324"/>
              <a:gd name="connsiteX6" fmla="*/ 1308538 w 3074276"/>
              <a:gd name="connsiteY6" fmla="*/ 173420 h 583324"/>
              <a:gd name="connsiteX7" fmla="*/ 1166648 w 3074276"/>
              <a:gd name="connsiteY7" fmla="*/ 0 h 583324"/>
              <a:gd name="connsiteX8" fmla="*/ 0 w 3074276"/>
              <a:gd name="connsiteY8" fmla="*/ 0 h 583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74276" h="583324">
                <a:moveTo>
                  <a:pt x="0" y="0"/>
                </a:moveTo>
                <a:lnTo>
                  <a:pt x="0" y="346841"/>
                </a:lnTo>
                <a:lnTo>
                  <a:pt x="977462" y="362606"/>
                </a:lnTo>
                <a:lnTo>
                  <a:pt x="1150883" y="520262"/>
                </a:lnTo>
                <a:lnTo>
                  <a:pt x="3074276" y="583324"/>
                </a:lnTo>
                <a:lnTo>
                  <a:pt x="3026979" y="252248"/>
                </a:lnTo>
                <a:lnTo>
                  <a:pt x="1308538" y="173420"/>
                </a:lnTo>
                <a:lnTo>
                  <a:pt x="1166648" y="0"/>
                </a:lnTo>
                <a:lnTo>
                  <a:pt x="0" y="0"/>
                </a:lnTo>
                <a:close/>
              </a:path>
            </a:pathLst>
          </a:custGeom>
          <a:noFill/>
          <a:ln w="5715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/>
          </a:p>
        </p:txBody>
      </p:sp>
      <p:pic>
        <p:nvPicPr>
          <p:cNvPr id="22" name="Picture 2" descr="C:\Users\kaizenblr\Desktop\transmission-sequential-gearbox-animation[1].gif"/>
          <p:cNvPicPr>
            <a:picLocks noChangeAspect="1" noChangeArrowheads="1" noCrop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6515099" y="1124744"/>
            <a:ext cx="2628900" cy="242656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008845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234" name="Picture 10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987824" y="4885213"/>
            <a:ext cx="1165178" cy="142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0233" name="Picture 9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895" y="5058194"/>
            <a:ext cx="2581275" cy="1019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0232" name="Picture 8"/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6200000">
            <a:off x="6972497" y="4758011"/>
            <a:ext cx="2281437" cy="13972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0231" name="Picture 7"/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48064" y="4682336"/>
            <a:ext cx="1280574" cy="15021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0229" name="Picture 5"/>
          <p:cNvPicPr>
            <a:picLocks noChangeAspect="1" noChangeArrowheads="1"/>
          </p:cNvPicPr>
          <p:nvPr/>
        </p:nvPicPr>
        <p:blipFill>
          <a:blip r:embed="rId11" cstate="email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91458" y="1002168"/>
            <a:ext cx="1584176" cy="163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0227" name="Picture 3"/>
          <p:cNvPicPr>
            <a:picLocks noChangeAspect="1" noChangeArrowheads="1"/>
          </p:cNvPicPr>
          <p:nvPr/>
        </p:nvPicPr>
        <p:blipFill>
          <a:blip r:embed="rId13">
            <a:lum bright="20000" contrast="-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91564" y="1013414"/>
            <a:ext cx="1761438" cy="1627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0226" name="Picture 2"/>
          <p:cNvPicPr>
            <a:picLocks noChangeAspect="1" noChangeArrowheads="1"/>
          </p:cNvPicPr>
          <p:nvPr/>
        </p:nvPicPr>
        <p:blipFill>
          <a:blip r:embed="rId14">
            <a:lum bright="20000" contrast="-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1506" y="1021457"/>
            <a:ext cx="1500449" cy="15635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Bent Arrow 3"/>
          <p:cNvSpPr/>
          <p:nvPr/>
        </p:nvSpPr>
        <p:spPr>
          <a:xfrm>
            <a:off x="511175" y="3827463"/>
            <a:ext cx="1736725" cy="1101725"/>
          </a:xfrm>
          <a:prstGeom prst="bentArrow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chemeClr val="tx1"/>
              </a:solidFill>
            </a:endParaRPr>
          </a:p>
        </p:txBody>
      </p:sp>
      <p:pic>
        <p:nvPicPr>
          <p:cNvPr id="180235" name="Picture 11"/>
          <p:cNvPicPr>
            <a:picLocks noChangeAspect="1" noChangeArrowheads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14592" y="1066085"/>
            <a:ext cx="1371600" cy="1352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2" name="Rectangle 1"/>
          <p:cNvSpPr>
            <a:spLocks noChangeArrowheads="1"/>
          </p:cNvSpPr>
          <p:nvPr/>
        </p:nvSpPr>
        <p:spPr bwMode="auto">
          <a:xfrm>
            <a:off x="0" y="33338"/>
            <a:ext cx="9143999" cy="523875"/>
          </a:xfrm>
          <a:prstGeom prst="rect">
            <a:avLst/>
          </a:prstGeom>
          <a:noFill/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457200" indent="-457200">
              <a:spcBef>
                <a:spcPct val="0"/>
              </a:spcBef>
              <a:buFont typeface="Wingdings" pitchFamily="2" charset="2"/>
              <a:buChar char="v"/>
              <a:defRPr/>
            </a:pPr>
            <a:r>
              <a:rPr lang="en-US" altLang="en-US" sz="2800" b="1" dirty="0">
                <a:effectLst>
                  <a:glow rad="1270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+mn-ea"/>
              </a:rPr>
              <a:t> PROCESS FLOW OF GEAR M-3</a:t>
            </a:r>
          </a:p>
        </p:txBody>
      </p:sp>
      <p:sp>
        <p:nvSpPr>
          <p:cNvPr id="3" name="Rectangle 2"/>
          <p:cNvSpPr/>
          <p:nvPr/>
        </p:nvSpPr>
        <p:spPr>
          <a:xfrm>
            <a:off x="167899" y="2582714"/>
            <a:ext cx="1512465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2000" b="1" cap="none" spc="50" dirty="0">
                <a:ln w="11430"/>
                <a:solidFill>
                  <a:srgbClr val="00B05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Cooper Black" pitchFamily="18" charset="0"/>
              </a:rPr>
              <a:t>FORGING</a:t>
            </a:r>
          </a:p>
        </p:txBody>
      </p:sp>
      <p:sp>
        <p:nvSpPr>
          <p:cNvPr id="34" name="Rectangle 33"/>
          <p:cNvSpPr/>
          <p:nvPr/>
        </p:nvSpPr>
        <p:spPr>
          <a:xfrm>
            <a:off x="2486586" y="2584986"/>
            <a:ext cx="1821525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2000" b="1" spc="50" dirty="0">
                <a:ln w="11430"/>
                <a:solidFill>
                  <a:srgbClr val="00B05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Cooper Black" pitchFamily="18" charset="0"/>
              </a:rPr>
              <a:t>TURNING-</a:t>
            </a:r>
            <a:r>
              <a:rPr lang="en-US" sz="2400" b="1" spc="50" dirty="0">
                <a:ln w="11430"/>
                <a:solidFill>
                  <a:srgbClr val="00B05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Cooper Black" pitchFamily="18" charset="0"/>
              </a:rPr>
              <a:t>1</a:t>
            </a:r>
            <a:endParaRPr lang="en-US" sz="2400" b="1" cap="none" spc="50" dirty="0">
              <a:ln w="11430"/>
              <a:solidFill>
                <a:srgbClr val="00B05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Cooper Black" pitchFamily="18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4811084" y="2598861"/>
            <a:ext cx="1821525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2000" b="1" spc="50" dirty="0">
                <a:ln w="11430"/>
                <a:solidFill>
                  <a:srgbClr val="00B05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Cooper Black" pitchFamily="18" charset="0"/>
              </a:rPr>
              <a:t>TURNING-</a:t>
            </a:r>
            <a:r>
              <a:rPr lang="en-US" sz="2400" b="1" spc="50" dirty="0">
                <a:ln w="11430"/>
                <a:solidFill>
                  <a:srgbClr val="00B05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Cooper Black" pitchFamily="18" charset="0"/>
              </a:rPr>
              <a:t>2</a:t>
            </a:r>
            <a:endParaRPr lang="en-US" sz="2400" b="1" cap="none" spc="50" dirty="0">
              <a:ln w="11430"/>
              <a:solidFill>
                <a:srgbClr val="00B05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Cooper Black" pitchFamily="18" charset="0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7111460" y="2584986"/>
            <a:ext cx="1920589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2000" b="1" spc="50" dirty="0">
                <a:ln w="11430"/>
                <a:solidFill>
                  <a:srgbClr val="00B05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Cooper Black" pitchFamily="18" charset="0"/>
              </a:rPr>
              <a:t>BROACHING</a:t>
            </a:r>
            <a:endParaRPr lang="en-US" sz="2000" b="1" cap="none" spc="50" dirty="0">
              <a:ln w="11430"/>
              <a:solidFill>
                <a:srgbClr val="00B05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Cooper Black" pitchFamily="18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7240213" y="6180081"/>
            <a:ext cx="1507336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2000" b="1" spc="50" dirty="0">
                <a:ln w="11430"/>
                <a:solidFill>
                  <a:srgbClr val="00B05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Cooper Black" pitchFamily="18" charset="0"/>
              </a:rPr>
              <a:t>SHAPING</a:t>
            </a:r>
            <a:endParaRPr lang="en-US" sz="2000" b="1" cap="none" spc="50" dirty="0">
              <a:ln w="11430"/>
              <a:solidFill>
                <a:srgbClr val="00B05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Cooper Black" pitchFamily="18" charset="0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4941499" y="5995416"/>
            <a:ext cx="197554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2000" b="1" spc="50" dirty="0">
                <a:ln w="11430"/>
                <a:solidFill>
                  <a:srgbClr val="00B05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Cooper Black" pitchFamily="18" charset="0"/>
              </a:rPr>
              <a:t>HEAT </a:t>
            </a:r>
          </a:p>
          <a:p>
            <a:pPr algn="ctr"/>
            <a:r>
              <a:rPr lang="en-US" sz="2000" b="1" spc="50" dirty="0">
                <a:ln w="11430"/>
                <a:solidFill>
                  <a:srgbClr val="00B05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Cooper Black" pitchFamily="18" charset="0"/>
              </a:rPr>
              <a:t>TREATMENT</a:t>
            </a:r>
            <a:endParaRPr lang="en-US" sz="2000" b="1" cap="none" spc="50" dirty="0">
              <a:ln w="11430"/>
              <a:solidFill>
                <a:srgbClr val="00B05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Cooper Black" pitchFamily="18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2669018" y="6200087"/>
            <a:ext cx="1970411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2000" b="1" spc="50" dirty="0">
                <a:ln w="11430"/>
                <a:solidFill>
                  <a:srgbClr val="00B05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Cooper Black" pitchFamily="18" charset="0"/>
              </a:rPr>
              <a:t>INSPECTION</a:t>
            </a:r>
            <a:endParaRPr lang="en-US" sz="2000" b="1" cap="none" spc="50" dirty="0">
              <a:ln w="11430"/>
              <a:solidFill>
                <a:srgbClr val="00B05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Cooper Black" pitchFamily="18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331391" y="6216007"/>
            <a:ext cx="1711045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2000" b="1" spc="50" dirty="0">
                <a:ln w="11430"/>
                <a:solidFill>
                  <a:srgbClr val="00B05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Cooper Black" pitchFamily="18" charset="0"/>
              </a:rPr>
              <a:t>ASSEMBLY</a:t>
            </a:r>
            <a:endParaRPr lang="en-US" sz="2000" b="1" cap="none" spc="50" dirty="0">
              <a:ln w="11430"/>
              <a:solidFill>
                <a:srgbClr val="00B05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Cooper Black" pitchFamily="18" charset="0"/>
            </a:endParaRPr>
          </a:p>
        </p:txBody>
      </p:sp>
      <p:pic>
        <p:nvPicPr>
          <p:cNvPr id="45" name="Picture 2" descr="Image result for animated arrow gif">
            <a:extLst>
              <a:ext uri="{FF2B5EF4-FFF2-40B4-BE49-F238E27FC236}">
                <a16:creationId xmlns:a16="http://schemas.microsoft.com/office/drawing/2014/main" id="{F45D52AB-D2B5-4016-9605-E3B0FF5680B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6200000">
            <a:off x="1993771" y="1484960"/>
            <a:ext cx="259994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2" descr="Image result for animated arrow gif">
            <a:extLst>
              <a:ext uri="{FF2B5EF4-FFF2-40B4-BE49-F238E27FC236}">
                <a16:creationId xmlns:a16="http://schemas.microsoft.com/office/drawing/2014/main" id="{F45D52AB-D2B5-4016-9605-E3B0FF5680B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6200000">
            <a:off x="4298027" y="1487232"/>
            <a:ext cx="259993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2" descr="Image result for animated arrow gif">
            <a:extLst>
              <a:ext uri="{FF2B5EF4-FFF2-40B4-BE49-F238E27FC236}">
                <a16:creationId xmlns:a16="http://schemas.microsoft.com/office/drawing/2014/main" id="{F45D52AB-D2B5-4016-9605-E3B0FF5680B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6200000">
            <a:off x="6818307" y="1487232"/>
            <a:ext cx="259993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2" descr="Image result for animated arrow gif">
            <a:extLst>
              <a:ext uri="{FF2B5EF4-FFF2-40B4-BE49-F238E27FC236}">
                <a16:creationId xmlns:a16="http://schemas.microsoft.com/office/drawing/2014/main" id="{F45D52AB-D2B5-4016-9605-E3B0FF5680B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35194" y="3573096"/>
            <a:ext cx="259993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2" descr="Image result for animated arrow gif">
            <a:extLst>
              <a:ext uri="{FF2B5EF4-FFF2-40B4-BE49-F238E27FC236}">
                <a16:creationId xmlns:a16="http://schemas.microsoft.com/office/drawing/2014/main" id="{F45D52AB-D2B5-4016-9605-E3B0FF5680B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5400000">
            <a:off x="6746220" y="5187484"/>
            <a:ext cx="259993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2" descr="Image result for animated arrow gif">
            <a:extLst>
              <a:ext uri="{FF2B5EF4-FFF2-40B4-BE49-F238E27FC236}">
                <a16:creationId xmlns:a16="http://schemas.microsoft.com/office/drawing/2014/main" id="{F45D52AB-D2B5-4016-9605-E3B0FF5680B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5400000">
            <a:off x="4297948" y="5189755"/>
            <a:ext cx="259993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2" descr="Image result for animated arrow gif">
            <a:extLst>
              <a:ext uri="{FF2B5EF4-FFF2-40B4-BE49-F238E27FC236}">
                <a16:creationId xmlns:a16="http://schemas.microsoft.com/office/drawing/2014/main" id="{F45D52AB-D2B5-4016-9605-E3B0FF5680B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5400000">
            <a:off x="2715106" y="5203404"/>
            <a:ext cx="259993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387C626-B9C3-4BFD-9B08-17C24FF918B1}"/>
              </a:ext>
            </a:extLst>
          </p:cNvPr>
          <p:cNvPicPr>
            <a:picLocks noChangeAspect="1"/>
          </p:cNvPicPr>
          <p:nvPr/>
        </p:nvPicPr>
        <p:blipFill rotWithShape="1">
          <a:blip r:embed="rId1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062" r="9472"/>
          <a:stretch/>
        </p:blipFill>
        <p:spPr>
          <a:xfrm>
            <a:off x="2485102" y="3083933"/>
            <a:ext cx="2806978" cy="1891216"/>
          </a:xfrm>
          <a:prstGeom prst="rect">
            <a:avLst/>
          </a:prstGeom>
        </p:spPr>
      </p:pic>
      <p:sp>
        <p:nvSpPr>
          <p:cNvPr id="5" name="爆発 2 4"/>
          <p:cNvSpPr/>
          <p:nvPr/>
        </p:nvSpPr>
        <p:spPr>
          <a:xfrm rot="991192">
            <a:off x="4174236" y="489579"/>
            <a:ext cx="3193023" cy="3006024"/>
          </a:xfrm>
          <a:prstGeom prst="irregularSeal2">
            <a:avLst/>
          </a:prstGeom>
          <a:noFill/>
          <a:ln>
            <a:solidFill>
              <a:srgbClr val="FF0000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b="1" dirty="0">
              <a:solidFill>
                <a:srgbClr val="008000"/>
              </a:solidFill>
              <a:effectLst>
                <a:glow rad="101600">
                  <a:schemeClr val="bg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05D6E6E-72F8-4107-AAB3-CD6C8A9D09DF}"/>
              </a:ext>
            </a:extLst>
          </p:cNvPr>
          <p:cNvSpPr/>
          <p:nvPr/>
        </p:nvSpPr>
        <p:spPr>
          <a:xfrm>
            <a:off x="4584286" y="1459025"/>
            <a:ext cx="2092764" cy="9144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00"/>
                </a:solidFill>
                <a:effectLst>
                  <a:glow rad="101600">
                    <a:schemeClr val="bg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SUSPECTED PROCESS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ED199DA-23EA-428C-947D-B9826472928A}"/>
              </a:ext>
            </a:extLst>
          </p:cNvPr>
          <p:cNvSpPr/>
          <p:nvPr/>
        </p:nvSpPr>
        <p:spPr>
          <a:xfrm>
            <a:off x="2389850" y="2876774"/>
            <a:ext cx="2955762" cy="9144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C00000"/>
                </a:solidFill>
                <a:effectLst>
                  <a:glow rad="101600">
                    <a:schemeClr val="bg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HMSI -NARASAPURA</a:t>
            </a:r>
          </a:p>
        </p:txBody>
      </p:sp>
    </p:spTree>
    <p:extLst>
      <p:ext uri="{BB962C8B-B14F-4D97-AF65-F5344CB8AC3E}">
        <p14:creationId xmlns:p14="http://schemas.microsoft.com/office/powerpoint/2010/main" val="1596881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2000" fill="hold"/>
                                        <p:tgtEl>
                                          <p:spTgt spid="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7" grpId="0"/>
      <p:bldP spid="7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0" name="TextBox 3"/>
          <p:cNvSpPr txBox="1">
            <a:spLocks noChangeArrowheads="1"/>
          </p:cNvSpPr>
          <p:nvPr/>
        </p:nvSpPr>
        <p:spPr bwMode="auto">
          <a:xfrm>
            <a:off x="0" y="827420"/>
            <a:ext cx="910748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IN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anose="020B0604030504040204" pitchFamily="34" charset="-128"/>
                <a:ea typeface="Meiryo UI" panose="020B0604030504040204" pitchFamily="34" charset="-128"/>
              </a:rPr>
              <a:t>DATA SHOWING THE M-3 FORK TIGHT REWORK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3648" y="5527112"/>
            <a:ext cx="9107488" cy="129614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28575">
            <a:solidFill>
              <a:srgbClr val="AF1111"/>
            </a:solidFill>
            <a:miter lim="800000"/>
            <a:headEnd/>
            <a:tailEnd/>
          </a:ln>
          <a:effectLst/>
        </p:spPr>
        <p:txBody>
          <a:bodyPr lIns="128016" tIns="64008" rIns="128016" bIns="64008" rtlCol="0" anchor="ctr" anchorCtr="1"/>
          <a:lstStyle/>
          <a:p>
            <a:endParaRPr lang="en-IN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itchFamily="2" charset="2"/>
              <a:buChar char="v"/>
            </a:pPr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b="1" dirty="0">
                <a:latin typeface="Segoe Script" pitchFamily="34" charset="0"/>
                <a:cs typeface="Arial" panose="020B0604020202020204" pitchFamily="34" charset="0"/>
              </a:rPr>
              <a:t>AN AVERAGE OF 535 COMPONENTS WERE REWORKED IN EVERY MONTH.</a:t>
            </a:r>
          </a:p>
          <a:p>
            <a:pPr>
              <a:buFont typeface="Wingdings" pitchFamily="2" charset="2"/>
              <a:buChar char="v"/>
            </a:pPr>
            <a:r>
              <a:rPr lang="en-IN" b="1" dirty="0">
                <a:latin typeface="Segoe Script" pitchFamily="34" charset="0"/>
                <a:cs typeface="Arial" panose="020B0604020202020204" pitchFamily="34" charset="0"/>
              </a:rPr>
              <a:t>267 MINUTES (4.5HRS) BEING UTILIZED FOR THE REWORK EVERY MONTH.</a:t>
            </a:r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0" y="6350"/>
            <a:ext cx="9144000" cy="523220"/>
          </a:xfrm>
          <a:prstGeom prst="rect">
            <a:avLst/>
          </a:prstGeom>
          <a:noFill/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457200" indent="-457200">
              <a:buFont typeface="Wingdings" pitchFamily="2" charset="2"/>
              <a:buChar char="v"/>
              <a:defRPr/>
            </a:pPr>
            <a:r>
              <a:rPr lang="en-US" altLang="en-US" sz="2800" b="1" dirty="0">
                <a:effectLst>
                  <a:glow rad="1270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+mn-ea"/>
              </a:rPr>
              <a:t> BEFORE KAIZEN REWORK DATA</a:t>
            </a:r>
          </a:p>
        </p:txBody>
      </p:sp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00000000-0008-0000-0200-00000A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53093901"/>
              </p:ext>
            </p:extLst>
          </p:nvPr>
        </p:nvGraphicFramePr>
        <p:xfrm>
          <a:off x="0" y="1412776"/>
          <a:ext cx="9107488" cy="39604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32086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47817" y="3638359"/>
            <a:ext cx="2864850" cy="2526945"/>
          </a:xfrm>
          <a:prstGeom prst="rect">
            <a:avLst/>
          </a:prstGeom>
          <a:noFill/>
          <a:ln>
            <a:noFill/>
          </a:ln>
          <a:effectLst/>
          <a:extLst/>
        </p:spPr>
      </p:pic>
      <p:sp>
        <p:nvSpPr>
          <p:cNvPr id="222" name="Rectangle 1"/>
          <p:cNvSpPr>
            <a:spLocks noChangeArrowheads="1"/>
          </p:cNvSpPr>
          <p:nvPr/>
        </p:nvSpPr>
        <p:spPr bwMode="auto">
          <a:xfrm>
            <a:off x="0" y="-27384"/>
            <a:ext cx="9144000" cy="523220"/>
          </a:xfrm>
          <a:prstGeom prst="rect">
            <a:avLst/>
          </a:prstGeom>
          <a:noFill/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457200" indent="-457200">
              <a:buFont typeface="Wingdings" pitchFamily="2" charset="2"/>
              <a:buChar char="v"/>
              <a:defRPr/>
            </a:pPr>
            <a:r>
              <a:rPr lang="en-US" altLang="en-US" sz="2800" b="1" dirty="0">
                <a:effectLst>
                  <a:glow rad="1270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+mn-ea"/>
              </a:rPr>
              <a:t> CURRENT SITUATION ANALYSIS</a:t>
            </a:r>
          </a:p>
        </p:txBody>
      </p:sp>
      <p:sp>
        <p:nvSpPr>
          <p:cNvPr id="5" name="TextBox 14"/>
          <p:cNvSpPr txBox="1">
            <a:spLocks noChangeArrowheads="1"/>
          </p:cNvSpPr>
          <p:nvPr/>
        </p:nvSpPr>
        <p:spPr bwMode="auto">
          <a:xfrm>
            <a:off x="0" y="827420"/>
            <a:ext cx="81724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 b="1" dirty="0">
                <a:solidFill>
                  <a:srgbClr val="00206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WHAT IS THE NG PARAMETERS IN THE FORK TIGHT PARTS?</a:t>
            </a:r>
            <a:endParaRPr lang="en-IN" altLang="en-US" sz="1800" b="1" dirty="0">
              <a:solidFill>
                <a:srgbClr val="002060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6" name="TextBox 14"/>
          <p:cNvSpPr txBox="1">
            <a:spLocks noChangeArrowheads="1"/>
          </p:cNvSpPr>
          <p:nvPr/>
        </p:nvSpPr>
        <p:spPr bwMode="auto">
          <a:xfrm>
            <a:off x="-36512" y="1196752"/>
            <a:ext cx="81724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 b="1" dirty="0">
                <a:solidFill>
                  <a:srgbClr val="00206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LETS  TAKE THE SAMPLE PARTS AND CHECK THE DEFECTS ….</a:t>
            </a:r>
            <a:endParaRPr lang="en-IN" altLang="en-US" sz="1800" b="1" dirty="0">
              <a:solidFill>
                <a:srgbClr val="002060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graphicFrame>
        <p:nvGraphicFramePr>
          <p:cNvPr id="8" name="Chart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86428739"/>
              </p:ext>
            </p:extLst>
          </p:nvPr>
        </p:nvGraphicFramePr>
        <p:xfrm>
          <a:off x="266225" y="2513648"/>
          <a:ext cx="5976663" cy="37444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7000260" y="2612525"/>
            <a:ext cx="19483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00FF"/>
                </a:solidFill>
                <a:latin typeface="+mj-lt"/>
              </a:rPr>
              <a:t>GROOVE WIDTH</a:t>
            </a:r>
          </a:p>
          <a:p>
            <a:r>
              <a:rPr lang="en-US" sz="2000" b="1" dirty="0">
                <a:solidFill>
                  <a:srgbClr val="0000FF"/>
                </a:solidFill>
                <a:latin typeface="+mj-lt"/>
              </a:rPr>
              <a:t>Spec: 5.15 ~5.19</a:t>
            </a:r>
            <a:endParaRPr lang="en-IN" sz="2000" b="1" dirty="0">
              <a:solidFill>
                <a:srgbClr val="0000FF"/>
              </a:solidFill>
              <a:latin typeface="+mj-lt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23528" y="1661916"/>
            <a:ext cx="3954259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1" cap="none" spc="0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rgbClr val="FF0000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Meiryo UI" panose="020B0604030504040204" pitchFamily="34" charset="-128"/>
                <a:ea typeface="Meiryo UI" panose="020B0604030504040204" pitchFamily="34" charset="-128"/>
              </a:rPr>
              <a:t>INSPECTED REWORK PARTS 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7812360" y="3281349"/>
            <a:ext cx="0" cy="995096"/>
          </a:xfrm>
          <a:prstGeom prst="line">
            <a:avLst/>
          </a:prstGeom>
          <a:ln w="381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8076864" y="3267701"/>
            <a:ext cx="0" cy="995096"/>
          </a:xfrm>
          <a:prstGeom prst="line">
            <a:avLst/>
          </a:prstGeom>
          <a:ln w="381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8076864" y="3442341"/>
            <a:ext cx="360040" cy="0"/>
          </a:xfrm>
          <a:prstGeom prst="straightConnector1">
            <a:avLst/>
          </a:prstGeom>
          <a:ln w="28575">
            <a:solidFill>
              <a:schemeClr val="tx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7377784" y="3444294"/>
            <a:ext cx="416904" cy="0"/>
          </a:xfrm>
          <a:prstGeom prst="straightConnector1">
            <a:avLst/>
          </a:prstGeom>
          <a:ln w="28575">
            <a:solidFill>
              <a:schemeClr val="tx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7812360" y="3442341"/>
            <a:ext cx="264504" cy="1953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4109333" y="2550969"/>
            <a:ext cx="100700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2400" b="1" cap="none" spc="0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N=100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7E93E4C-5C06-4245-9BE3-C7D35F33E61F}"/>
              </a:ext>
            </a:extLst>
          </p:cNvPr>
          <p:cNvSpPr txBox="1"/>
          <p:nvPr/>
        </p:nvSpPr>
        <p:spPr>
          <a:xfrm>
            <a:off x="1306177" y="4949118"/>
            <a:ext cx="19483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+mj-lt"/>
              </a:rPr>
              <a:t>Spec: 5.15 ~5.19</a:t>
            </a:r>
          </a:p>
          <a:p>
            <a:r>
              <a:rPr lang="en-US" sz="2000" b="1" dirty="0">
                <a:solidFill>
                  <a:schemeClr val="bg1"/>
                </a:solidFill>
                <a:latin typeface="+mj-lt"/>
              </a:rPr>
              <a:t>Act : 5.1~ 5.13</a:t>
            </a:r>
            <a:endParaRPr lang="en-IN" sz="20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33257748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17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813" y="1382985"/>
            <a:ext cx="9096375" cy="5286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46083" name="Straight Arrow Connector 179"/>
          <p:cNvCxnSpPr>
            <a:cxnSpLocks noChangeShapeType="1"/>
          </p:cNvCxnSpPr>
          <p:nvPr/>
        </p:nvCxnSpPr>
        <p:spPr bwMode="auto">
          <a:xfrm>
            <a:off x="3851920" y="2708920"/>
            <a:ext cx="1360487" cy="0"/>
          </a:xfrm>
          <a:prstGeom prst="straightConnector1">
            <a:avLst/>
          </a:prstGeom>
          <a:noFill/>
          <a:ln w="3175" algn="ctr">
            <a:solidFill>
              <a:srgbClr val="0070C0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6088" name="Straight Arrow Connector 179"/>
          <p:cNvCxnSpPr>
            <a:cxnSpLocks noChangeShapeType="1"/>
          </p:cNvCxnSpPr>
          <p:nvPr/>
        </p:nvCxnSpPr>
        <p:spPr bwMode="auto">
          <a:xfrm>
            <a:off x="672430" y="2803173"/>
            <a:ext cx="1811338" cy="0"/>
          </a:xfrm>
          <a:prstGeom prst="straightConnector1">
            <a:avLst/>
          </a:prstGeom>
          <a:noFill/>
          <a:ln w="3175" algn="ctr">
            <a:solidFill>
              <a:srgbClr val="0070C0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251" name="Picture 250" descr="C:\Documents and Settings\prabin.pebam\Desktop\fish_animation.gif"/>
          <p:cNvPicPr>
            <a:picLocks noChangeAspect="1" noChangeArrowheads="1" noCrop="1"/>
          </p:cNvPicPr>
          <p:nvPr/>
        </p:nvPicPr>
        <p:blipFill>
          <a:blip r:embed="rId4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04048" y="692696"/>
            <a:ext cx="1071562" cy="79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6104" name="Straight Arrow Connector 183"/>
          <p:cNvCxnSpPr>
            <a:cxnSpLocks noChangeShapeType="1"/>
          </p:cNvCxnSpPr>
          <p:nvPr/>
        </p:nvCxnSpPr>
        <p:spPr bwMode="auto">
          <a:xfrm flipH="1">
            <a:off x="5580112" y="2996952"/>
            <a:ext cx="1625600" cy="0"/>
          </a:xfrm>
          <a:prstGeom prst="straightConnector1">
            <a:avLst/>
          </a:prstGeom>
          <a:noFill/>
          <a:ln w="3175" algn="ctr">
            <a:solidFill>
              <a:srgbClr val="0070C0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6105" name="Straight Arrow Connector 183"/>
          <p:cNvCxnSpPr>
            <a:cxnSpLocks noChangeShapeType="1"/>
          </p:cNvCxnSpPr>
          <p:nvPr/>
        </p:nvCxnSpPr>
        <p:spPr bwMode="auto">
          <a:xfrm flipH="1">
            <a:off x="5220072" y="2132856"/>
            <a:ext cx="1625600" cy="0"/>
          </a:xfrm>
          <a:prstGeom prst="straightConnector1">
            <a:avLst/>
          </a:prstGeom>
          <a:noFill/>
          <a:ln w="3175" algn="ctr">
            <a:solidFill>
              <a:srgbClr val="0070C0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6106" name="Straight Arrow Connector 183"/>
          <p:cNvCxnSpPr>
            <a:cxnSpLocks noChangeShapeType="1"/>
          </p:cNvCxnSpPr>
          <p:nvPr/>
        </p:nvCxnSpPr>
        <p:spPr bwMode="auto">
          <a:xfrm flipH="1">
            <a:off x="5970736" y="5373216"/>
            <a:ext cx="1625600" cy="0"/>
          </a:xfrm>
          <a:prstGeom prst="straightConnector1">
            <a:avLst/>
          </a:prstGeom>
          <a:noFill/>
          <a:ln w="3175" algn="ctr">
            <a:solidFill>
              <a:srgbClr val="0070C0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6113" name="Straight Arrow Connector 183"/>
          <p:cNvCxnSpPr>
            <a:cxnSpLocks noChangeShapeType="1"/>
          </p:cNvCxnSpPr>
          <p:nvPr/>
        </p:nvCxnSpPr>
        <p:spPr bwMode="auto">
          <a:xfrm flipH="1">
            <a:off x="5724128" y="5806832"/>
            <a:ext cx="1784350" cy="0"/>
          </a:xfrm>
          <a:prstGeom prst="straightConnector1">
            <a:avLst/>
          </a:prstGeom>
          <a:noFill/>
          <a:ln w="3175" algn="ctr">
            <a:solidFill>
              <a:srgbClr val="0070C0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6118" name="Straight Arrow Connector 179"/>
          <p:cNvCxnSpPr>
            <a:cxnSpLocks noChangeShapeType="1"/>
          </p:cNvCxnSpPr>
          <p:nvPr/>
        </p:nvCxnSpPr>
        <p:spPr bwMode="auto">
          <a:xfrm flipV="1">
            <a:off x="4532163" y="5045036"/>
            <a:ext cx="1417546" cy="8146"/>
          </a:xfrm>
          <a:prstGeom prst="straightConnector1">
            <a:avLst/>
          </a:prstGeom>
          <a:noFill/>
          <a:ln w="3175" algn="ctr">
            <a:solidFill>
              <a:srgbClr val="0070C0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43" name="TextBox 43"/>
          <p:cNvSpPr txBox="1">
            <a:spLocks noChangeArrowheads="1"/>
          </p:cNvSpPr>
          <p:nvPr/>
        </p:nvSpPr>
        <p:spPr bwMode="auto">
          <a:xfrm>
            <a:off x="5967214" y="5559326"/>
            <a:ext cx="187642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ja-JP" sz="1400" b="1" dirty="0">
                <a:latin typeface="Arial" charset="0"/>
                <a:ea typeface="Meiryo" pitchFamily="34" charset="-128"/>
                <a:cs typeface="Meiryo" pitchFamily="34" charset="-128"/>
              </a:rPr>
              <a:t>HARDNESS VARIATION </a:t>
            </a:r>
          </a:p>
        </p:txBody>
      </p:sp>
      <p:sp>
        <p:nvSpPr>
          <p:cNvPr id="244" name="TextBox 45"/>
          <p:cNvSpPr txBox="1">
            <a:spLocks noChangeArrowheads="1"/>
          </p:cNvSpPr>
          <p:nvPr/>
        </p:nvSpPr>
        <p:spPr bwMode="auto">
          <a:xfrm>
            <a:off x="6150818" y="4911551"/>
            <a:ext cx="195345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 b="1" dirty="0">
                <a:latin typeface="Arial" charset="0"/>
              </a:rPr>
              <a:t>INPUT STOCK VARIATION</a:t>
            </a:r>
          </a:p>
        </p:txBody>
      </p:sp>
      <p:sp>
        <p:nvSpPr>
          <p:cNvPr id="257" name="TextBox 47"/>
          <p:cNvSpPr txBox="1">
            <a:spLocks noChangeArrowheads="1"/>
          </p:cNvSpPr>
          <p:nvPr/>
        </p:nvSpPr>
        <p:spPr bwMode="auto">
          <a:xfrm>
            <a:off x="2189270" y="1905004"/>
            <a:ext cx="209469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ja-JP" sz="1400" b="1" dirty="0">
                <a:latin typeface="Arial" charset="0"/>
                <a:ea typeface="Meiryo" pitchFamily="34" charset="-128"/>
                <a:cs typeface="Meiryo" pitchFamily="34" charset="-128"/>
              </a:rPr>
              <a:t>UN SKILLED ASSOCIATE</a:t>
            </a:r>
          </a:p>
        </p:txBody>
      </p:sp>
      <p:sp>
        <p:nvSpPr>
          <p:cNvPr id="258" name="TextBox 58"/>
          <p:cNvSpPr txBox="1">
            <a:spLocks noChangeArrowheads="1"/>
          </p:cNvSpPr>
          <p:nvPr/>
        </p:nvSpPr>
        <p:spPr bwMode="auto">
          <a:xfrm>
            <a:off x="4283968" y="4771943"/>
            <a:ext cx="1919287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ctr" eaLnBrk="1" hangingPunct="1">
              <a:buFontTx/>
              <a:buNone/>
              <a:defRPr sz="1400" b="1">
                <a:solidFill>
                  <a:srgbClr val="FF0000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/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/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/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/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/>
            </a:lvl9pPr>
          </a:lstStyle>
          <a:p>
            <a:r>
              <a:rPr lang="en-US" altLang="ja-JP" dirty="0"/>
              <a:t>INSERT </a:t>
            </a:r>
          </a:p>
        </p:txBody>
      </p:sp>
      <p:sp>
        <p:nvSpPr>
          <p:cNvPr id="260" name="Rectangle 3"/>
          <p:cNvSpPr>
            <a:spLocks noChangeArrowheads="1"/>
          </p:cNvSpPr>
          <p:nvPr/>
        </p:nvSpPr>
        <p:spPr bwMode="auto">
          <a:xfrm>
            <a:off x="193700" y="2420888"/>
            <a:ext cx="219392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ja-JP" sz="1400" b="1" dirty="0">
                <a:solidFill>
                  <a:srgbClr val="FF0000"/>
                </a:solidFill>
                <a:latin typeface="Arial" charset="0"/>
              </a:rPr>
              <a:t>OFFSET ERROR</a:t>
            </a:r>
          </a:p>
        </p:txBody>
      </p:sp>
      <p:cxnSp>
        <p:nvCxnSpPr>
          <p:cNvPr id="261" name="Straight Arrow Connector 179"/>
          <p:cNvCxnSpPr>
            <a:cxnSpLocks noChangeShapeType="1"/>
          </p:cNvCxnSpPr>
          <p:nvPr/>
        </p:nvCxnSpPr>
        <p:spPr bwMode="auto">
          <a:xfrm flipH="1">
            <a:off x="2477967" y="2392974"/>
            <a:ext cx="910401" cy="17779"/>
          </a:xfrm>
          <a:prstGeom prst="straightConnector1">
            <a:avLst/>
          </a:prstGeom>
          <a:noFill/>
          <a:ln w="3175" algn="ctr">
            <a:solidFill>
              <a:srgbClr val="0070C0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28" name="TextBox 49"/>
          <p:cNvSpPr txBox="1">
            <a:spLocks noChangeArrowheads="1"/>
          </p:cNvSpPr>
          <p:nvPr/>
        </p:nvSpPr>
        <p:spPr bwMode="auto">
          <a:xfrm>
            <a:off x="5364088" y="1628800"/>
            <a:ext cx="165618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 b="1" dirty="0">
                <a:latin typeface="Arial" charset="0"/>
              </a:rPr>
              <a:t>COOLENT  NOT COMING</a:t>
            </a:r>
          </a:p>
        </p:txBody>
      </p:sp>
      <p:sp>
        <p:nvSpPr>
          <p:cNvPr id="230" name="TextBox 49"/>
          <p:cNvSpPr txBox="1">
            <a:spLocks noChangeArrowheads="1"/>
          </p:cNvSpPr>
          <p:nvPr/>
        </p:nvSpPr>
        <p:spPr bwMode="auto">
          <a:xfrm>
            <a:off x="5492604" y="2412697"/>
            <a:ext cx="241198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 dirty="0">
                <a:latin typeface="Arial" charset="0"/>
              </a:rPr>
              <a:t> </a:t>
            </a:r>
            <a:r>
              <a:rPr lang="en-US" altLang="en-US" sz="1400" b="1" dirty="0">
                <a:solidFill>
                  <a:srgbClr val="FF0000"/>
                </a:solidFill>
                <a:latin typeface="Arial" charset="0"/>
              </a:rPr>
              <a:t>AXIS REPEATABILITY ERROR</a:t>
            </a:r>
          </a:p>
        </p:txBody>
      </p:sp>
      <p:sp>
        <p:nvSpPr>
          <p:cNvPr id="242" name="TextBox 49"/>
          <p:cNvSpPr txBox="1">
            <a:spLocks noChangeArrowheads="1"/>
          </p:cNvSpPr>
          <p:nvPr/>
        </p:nvSpPr>
        <p:spPr bwMode="auto">
          <a:xfrm>
            <a:off x="4144404" y="3235939"/>
            <a:ext cx="161893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 b="1" dirty="0">
                <a:latin typeface="Arial" charset="0"/>
              </a:rPr>
              <a:t>PART CLAMPING</a:t>
            </a:r>
          </a:p>
        </p:txBody>
      </p:sp>
      <p:cxnSp>
        <p:nvCxnSpPr>
          <p:cNvPr id="264" name="Straight Arrow Connector 179"/>
          <p:cNvCxnSpPr>
            <a:cxnSpLocks noChangeShapeType="1"/>
          </p:cNvCxnSpPr>
          <p:nvPr/>
        </p:nvCxnSpPr>
        <p:spPr bwMode="auto">
          <a:xfrm>
            <a:off x="4606727" y="3571116"/>
            <a:ext cx="1360487" cy="0"/>
          </a:xfrm>
          <a:prstGeom prst="straightConnector1">
            <a:avLst/>
          </a:prstGeom>
          <a:noFill/>
          <a:ln w="3175" algn="ctr">
            <a:solidFill>
              <a:srgbClr val="0070C0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65" name="TextBox 49"/>
          <p:cNvSpPr txBox="1">
            <a:spLocks noChangeArrowheads="1"/>
          </p:cNvSpPr>
          <p:nvPr/>
        </p:nvSpPr>
        <p:spPr bwMode="auto">
          <a:xfrm>
            <a:off x="3482533" y="2349500"/>
            <a:ext cx="187220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200" dirty="0">
                <a:latin typeface="Arial" charset="0"/>
              </a:rPr>
              <a:t> </a:t>
            </a:r>
            <a:r>
              <a:rPr lang="en-US" altLang="en-US" sz="1400" b="1" dirty="0">
                <a:solidFill>
                  <a:srgbClr val="FF0000"/>
                </a:solidFill>
                <a:latin typeface="Arial" charset="0"/>
              </a:rPr>
              <a:t>TOOL HOLDING </a:t>
            </a:r>
          </a:p>
        </p:txBody>
      </p:sp>
      <p:sp>
        <p:nvSpPr>
          <p:cNvPr id="220" name="Oval Callout 219"/>
          <p:cNvSpPr/>
          <p:nvPr/>
        </p:nvSpPr>
        <p:spPr>
          <a:xfrm>
            <a:off x="7164288" y="1116013"/>
            <a:ext cx="1967012" cy="1233487"/>
          </a:xfrm>
          <a:prstGeom prst="wedgeEllipseCallout">
            <a:avLst>
              <a:gd name="adj1" fmla="val 355"/>
              <a:gd name="adj2" fmla="val 179233"/>
            </a:avLst>
          </a:prstGeom>
          <a:noFill/>
          <a:ln>
            <a:solidFill>
              <a:srgbClr val="FF33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en-US" sz="1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GROOVE WIDTH U/S</a:t>
            </a:r>
          </a:p>
        </p:txBody>
      </p:sp>
      <p:sp>
        <p:nvSpPr>
          <p:cNvPr id="221" name="Freeform 225"/>
          <p:cNvSpPr>
            <a:spLocks/>
          </p:cNvSpPr>
          <p:nvPr/>
        </p:nvSpPr>
        <p:spPr bwMode="auto">
          <a:xfrm>
            <a:off x="8162919" y="4768378"/>
            <a:ext cx="301070" cy="604949"/>
          </a:xfrm>
          <a:custGeom>
            <a:avLst/>
            <a:gdLst>
              <a:gd name="T0" fmla="*/ 2147483646 w 91"/>
              <a:gd name="T1" fmla="*/ 0 h 215"/>
              <a:gd name="T2" fmla="*/ 2147483646 w 91"/>
              <a:gd name="T3" fmla="*/ 2147483646 h 215"/>
              <a:gd name="T4" fmla="*/ 2147483646 w 91"/>
              <a:gd name="T5" fmla="*/ 2147483646 h 215"/>
              <a:gd name="T6" fmla="*/ 2147483646 w 91"/>
              <a:gd name="T7" fmla="*/ 2147483646 h 215"/>
              <a:gd name="T8" fmla="*/ 2147483646 w 91"/>
              <a:gd name="T9" fmla="*/ 2147483646 h 215"/>
              <a:gd name="T10" fmla="*/ 2147483646 w 91"/>
              <a:gd name="T11" fmla="*/ 2147483646 h 215"/>
              <a:gd name="T12" fmla="*/ 2147483646 w 91"/>
              <a:gd name="T13" fmla="*/ 2147483646 h 215"/>
              <a:gd name="T14" fmla="*/ 2147483646 w 91"/>
              <a:gd name="T15" fmla="*/ 2147483646 h 215"/>
              <a:gd name="T16" fmla="*/ 2147483646 w 91"/>
              <a:gd name="T17" fmla="*/ 2147483646 h 215"/>
              <a:gd name="T18" fmla="*/ 2147483646 w 91"/>
              <a:gd name="T19" fmla="*/ 2147483646 h 215"/>
              <a:gd name="T20" fmla="*/ 2147483646 w 91"/>
              <a:gd name="T21" fmla="*/ 2147483646 h 215"/>
              <a:gd name="T22" fmla="*/ 2147483646 w 91"/>
              <a:gd name="T23" fmla="*/ 2147483646 h 215"/>
              <a:gd name="T24" fmla="*/ 2147483646 w 91"/>
              <a:gd name="T25" fmla="*/ 2147483646 h 215"/>
              <a:gd name="T26" fmla="*/ 2147483646 w 91"/>
              <a:gd name="T27" fmla="*/ 2147483646 h 215"/>
              <a:gd name="T28" fmla="*/ 2147483646 w 91"/>
              <a:gd name="T29" fmla="*/ 2147483646 h 215"/>
              <a:gd name="T30" fmla="*/ 2147483646 w 91"/>
              <a:gd name="T31" fmla="*/ 2147483646 h 215"/>
              <a:gd name="T32" fmla="*/ 2147483646 w 91"/>
              <a:gd name="T33" fmla="*/ 2147483646 h 215"/>
              <a:gd name="T34" fmla="*/ 2147483646 w 91"/>
              <a:gd name="T35" fmla="*/ 2147483646 h 215"/>
              <a:gd name="T36" fmla="*/ 2147483646 w 91"/>
              <a:gd name="T37" fmla="*/ 2147483646 h 215"/>
              <a:gd name="T38" fmla="*/ 2147483646 w 91"/>
              <a:gd name="T39" fmla="*/ 2147483646 h 215"/>
              <a:gd name="T40" fmla="*/ 2147483646 w 91"/>
              <a:gd name="T41" fmla="*/ 2147483646 h 215"/>
              <a:gd name="T42" fmla="*/ 2147483646 w 91"/>
              <a:gd name="T43" fmla="*/ 2147483646 h 215"/>
              <a:gd name="T44" fmla="*/ 0 w 91"/>
              <a:gd name="T45" fmla="*/ 2147483646 h 215"/>
              <a:gd name="T46" fmla="*/ 2147483646 w 91"/>
              <a:gd name="T47" fmla="*/ 2147483646 h 215"/>
              <a:gd name="T48" fmla="*/ 2147483646 w 91"/>
              <a:gd name="T49" fmla="*/ 2147483646 h 215"/>
              <a:gd name="T50" fmla="*/ 2147483646 w 91"/>
              <a:gd name="T51" fmla="*/ 2147483646 h 215"/>
              <a:gd name="T52" fmla="*/ 2147483646 w 91"/>
              <a:gd name="T53" fmla="*/ 2147483646 h 215"/>
              <a:gd name="T54" fmla="*/ 2147483646 w 91"/>
              <a:gd name="T55" fmla="*/ 2147483646 h 215"/>
              <a:gd name="T56" fmla="*/ 2147483646 w 91"/>
              <a:gd name="T57" fmla="*/ 2147483646 h 215"/>
              <a:gd name="T58" fmla="*/ 2147483646 w 91"/>
              <a:gd name="T59" fmla="*/ 2147483646 h 215"/>
              <a:gd name="T60" fmla="*/ 2147483646 w 91"/>
              <a:gd name="T61" fmla="*/ 2147483646 h 215"/>
              <a:gd name="T62" fmla="*/ 2147483646 w 91"/>
              <a:gd name="T63" fmla="*/ 0 h 215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w 91"/>
              <a:gd name="T97" fmla="*/ 0 h 215"/>
              <a:gd name="T98" fmla="*/ 91 w 91"/>
              <a:gd name="T99" fmla="*/ 215 h 215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T96" t="T97" r="T98" b="T99"/>
            <a:pathLst>
              <a:path w="91" h="215">
                <a:moveTo>
                  <a:pt x="44" y="0"/>
                </a:moveTo>
                <a:lnTo>
                  <a:pt x="48" y="34"/>
                </a:lnTo>
                <a:lnTo>
                  <a:pt x="51" y="51"/>
                </a:lnTo>
                <a:lnTo>
                  <a:pt x="56" y="70"/>
                </a:lnTo>
                <a:lnTo>
                  <a:pt x="60" y="82"/>
                </a:lnTo>
                <a:lnTo>
                  <a:pt x="67" y="96"/>
                </a:lnTo>
                <a:lnTo>
                  <a:pt x="76" y="112"/>
                </a:lnTo>
                <a:lnTo>
                  <a:pt x="84" y="127"/>
                </a:lnTo>
                <a:lnTo>
                  <a:pt x="88" y="142"/>
                </a:lnTo>
                <a:lnTo>
                  <a:pt x="90" y="161"/>
                </a:lnTo>
                <a:lnTo>
                  <a:pt x="87" y="177"/>
                </a:lnTo>
                <a:lnTo>
                  <a:pt x="82" y="190"/>
                </a:lnTo>
                <a:lnTo>
                  <a:pt x="74" y="199"/>
                </a:lnTo>
                <a:lnTo>
                  <a:pt x="65" y="208"/>
                </a:lnTo>
                <a:lnTo>
                  <a:pt x="56" y="212"/>
                </a:lnTo>
                <a:lnTo>
                  <a:pt x="45" y="214"/>
                </a:lnTo>
                <a:lnTo>
                  <a:pt x="35" y="212"/>
                </a:lnTo>
                <a:lnTo>
                  <a:pt x="25" y="209"/>
                </a:lnTo>
                <a:lnTo>
                  <a:pt x="16" y="202"/>
                </a:lnTo>
                <a:lnTo>
                  <a:pt x="9" y="193"/>
                </a:lnTo>
                <a:lnTo>
                  <a:pt x="4" y="182"/>
                </a:lnTo>
                <a:lnTo>
                  <a:pt x="1" y="171"/>
                </a:lnTo>
                <a:lnTo>
                  <a:pt x="0" y="157"/>
                </a:lnTo>
                <a:lnTo>
                  <a:pt x="2" y="139"/>
                </a:lnTo>
                <a:lnTo>
                  <a:pt x="6" y="126"/>
                </a:lnTo>
                <a:lnTo>
                  <a:pt x="14" y="110"/>
                </a:lnTo>
                <a:lnTo>
                  <a:pt x="23" y="96"/>
                </a:lnTo>
                <a:lnTo>
                  <a:pt x="29" y="81"/>
                </a:lnTo>
                <a:lnTo>
                  <a:pt x="33" y="69"/>
                </a:lnTo>
                <a:lnTo>
                  <a:pt x="37" y="52"/>
                </a:lnTo>
                <a:lnTo>
                  <a:pt x="40" y="34"/>
                </a:lnTo>
                <a:lnTo>
                  <a:pt x="44" y="0"/>
                </a:lnTo>
              </a:path>
            </a:pathLst>
          </a:custGeom>
          <a:solidFill>
            <a:srgbClr val="00B0F0"/>
          </a:solidFill>
          <a:ln>
            <a:noFill/>
          </a:ln>
          <a:extLst/>
        </p:spPr>
        <p:txBody>
          <a:bodyPr/>
          <a:lstStyle/>
          <a:p>
            <a:endParaRPr lang="en-US"/>
          </a:p>
        </p:txBody>
      </p:sp>
      <p:sp>
        <p:nvSpPr>
          <p:cNvPr id="222" name="Rectangle 1"/>
          <p:cNvSpPr>
            <a:spLocks noChangeArrowheads="1"/>
          </p:cNvSpPr>
          <p:nvPr/>
        </p:nvSpPr>
        <p:spPr bwMode="auto">
          <a:xfrm>
            <a:off x="0" y="15480"/>
            <a:ext cx="9144000" cy="523220"/>
          </a:xfrm>
          <a:prstGeom prst="rect">
            <a:avLst/>
          </a:prstGeom>
          <a:noFill/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457200" indent="-457200">
              <a:buFont typeface="Wingdings" pitchFamily="2" charset="2"/>
              <a:buChar char="v"/>
              <a:defRPr/>
            </a:pPr>
            <a:r>
              <a:rPr lang="en-US" altLang="en-US" sz="2800" b="1" dirty="0">
                <a:effectLst>
                  <a:glow rad="1270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+mn-ea"/>
              </a:rPr>
              <a:t> SAKANA NO HONE (FISH BONE)</a:t>
            </a:r>
          </a:p>
        </p:txBody>
      </p:sp>
      <p:sp>
        <p:nvSpPr>
          <p:cNvPr id="205" name="TextBox 47"/>
          <p:cNvSpPr txBox="1">
            <a:spLocks noChangeArrowheads="1"/>
          </p:cNvSpPr>
          <p:nvPr/>
        </p:nvSpPr>
        <p:spPr bwMode="auto">
          <a:xfrm>
            <a:off x="2685803" y="2849241"/>
            <a:ext cx="209469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ja-JP" sz="1400" b="1" dirty="0">
                <a:latin typeface="Arial" charset="0"/>
                <a:ea typeface="Meiryo" pitchFamily="34" charset="-128"/>
                <a:cs typeface="Meiryo" pitchFamily="34" charset="-128"/>
              </a:rPr>
              <a:t>NG PART MOVING</a:t>
            </a:r>
          </a:p>
        </p:txBody>
      </p:sp>
      <p:cxnSp>
        <p:nvCxnSpPr>
          <p:cNvPr id="206" name="Straight Arrow Connector 179"/>
          <p:cNvCxnSpPr>
            <a:cxnSpLocks noChangeShapeType="1"/>
          </p:cNvCxnSpPr>
          <p:nvPr/>
        </p:nvCxnSpPr>
        <p:spPr bwMode="auto">
          <a:xfrm flipH="1">
            <a:off x="2939734" y="3200507"/>
            <a:ext cx="959307" cy="3893"/>
          </a:xfrm>
          <a:prstGeom prst="straightConnector1">
            <a:avLst/>
          </a:prstGeom>
          <a:noFill/>
          <a:ln w="3175" algn="ctr">
            <a:solidFill>
              <a:srgbClr val="0070C0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12" name="TextBox 50"/>
          <p:cNvSpPr txBox="1">
            <a:spLocks noChangeArrowheads="1"/>
          </p:cNvSpPr>
          <p:nvPr/>
        </p:nvSpPr>
        <p:spPr bwMode="auto">
          <a:xfrm rot="10800000" flipV="1">
            <a:off x="1176781" y="4751823"/>
            <a:ext cx="1613084" cy="523220"/>
          </a:xfrm>
          <a:prstGeom prst="rect">
            <a:avLst/>
          </a:prstGeom>
          <a:noFill/>
          <a:ln w="3175" algn="ctr">
            <a:noFill/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 b="1" dirty="0">
                <a:solidFill>
                  <a:srgbClr val="FF0000"/>
                </a:solidFill>
                <a:latin typeface="Arial" charset="0"/>
              </a:rPr>
              <a:t>DISTORTION IN HT</a:t>
            </a:r>
          </a:p>
        </p:txBody>
      </p:sp>
      <p:cxnSp>
        <p:nvCxnSpPr>
          <p:cNvPr id="213" name="Straight Arrow Connector 179"/>
          <p:cNvCxnSpPr>
            <a:cxnSpLocks noChangeShapeType="1"/>
          </p:cNvCxnSpPr>
          <p:nvPr/>
        </p:nvCxnSpPr>
        <p:spPr bwMode="auto">
          <a:xfrm>
            <a:off x="1023050" y="5339184"/>
            <a:ext cx="1819275" cy="0"/>
          </a:xfrm>
          <a:prstGeom prst="straightConnector1">
            <a:avLst/>
          </a:prstGeom>
          <a:noFill/>
          <a:ln w="3175" algn="ctr">
            <a:solidFill>
              <a:srgbClr val="0070C0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03" name="TextBox 50"/>
          <p:cNvSpPr txBox="1">
            <a:spLocks noChangeArrowheads="1"/>
          </p:cNvSpPr>
          <p:nvPr/>
        </p:nvSpPr>
        <p:spPr bwMode="auto">
          <a:xfrm rot="10800000" flipV="1">
            <a:off x="2933167" y="5177728"/>
            <a:ext cx="1835688" cy="523220"/>
          </a:xfrm>
          <a:prstGeom prst="rect">
            <a:avLst/>
          </a:prstGeom>
          <a:noFill/>
          <a:ln w="3175" algn="ctr">
            <a:noFill/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 b="1" dirty="0">
                <a:solidFill>
                  <a:srgbClr val="FF0000"/>
                </a:solidFill>
                <a:latin typeface="Arial" charset="0"/>
              </a:rPr>
              <a:t>VARIATION AFTER SHAPPING</a:t>
            </a:r>
          </a:p>
        </p:txBody>
      </p:sp>
      <p:cxnSp>
        <p:nvCxnSpPr>
          <p:cNvPr id="204" name="Straight Arrow Connector 179"/>
          <p:cNvCxnSpPr>
            <a:cxnSpLocks noChangeShapeType="1"/>
          </p:cNvCxnSpPr>
          <p:nvPr/>
        </p:nvCxnSpPr>
        <p:spPr bwMode="auto">
          <a:xfrm flipH="1">
            <a:off x="2556083" y="5765089"/>
            <a:ext cx="1315413" cy="8987"/>
          </a:xfrm>
          <a:prstGeom prst="straightConnector1">
            <a:avLst/>
          </a:prstGeom>
          <a:noFill/>
          <a:ln w="3175" algn="ctr">
            <a:solidFill>
              <a:srgbClr val="0070C0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07" name="TextBox 50"/>
          <p:cNvSpPr txBox="1">
            <a:spLocks noChangeArrowheads="1"/>
          </p:cNvSpPr>
          <p:nvPr/>
        </p:nvSpPr>
        <p:spPr bwMode="auto">
          <a:xfrm rot="10800000" flipV="1">
            <a:off x="3201402" y="4685565"/>
            <a:ext cx="1835688" cy="307777"/>
          </a:xfrm>
          <a:prstGeom prst="rect">
            <a:avLst/>
          </a:prstGeom>
          <a:noFill/>
          <a:ln w="3175" algn="ctr">
            <a:noFill/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 b="1" dirty="0">
                <a:latin typeface="Arial" charset="0"/>
              </a:rPr>
              <a:t>INSERT WEAR</a:t>
            </a:r>
          </a:p>
        </p:txBody>
      </p:sp>
      <p:cxnSp>
        <p:nvCxnSpPr>
          <p:cNvPr id="208" name="Straight Arrow Connector 179"/>
          <p:cNvCxnSpPr>
            <a:cxnSpLocks noChangeShapeType="1"/>
          </p:cNvCxnSpPr>
          <p:nvPr/>
        </p:nvCxnSpPr>
        <p:spPr bwMode="auto">
          <a:xfrm flipH="1">
            <a:off x="3151316" y="5024473"/>
            <a:ext cx="1315413" cy="8987"/>
          </a:xfrm>
          <a:prstGeom prst="straightConnector1">
            <a:avLst/>
          </a:prstGeom>
          <a:noFill/>
          <a:ln w="3175" algn="ctr">
            <a:solidFill>
              <a:srgbClr val="0070C0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09" name="Freeform 225"/>
          <p:cNvSpPr>
            <a:spLocks/>
          </p:cNvSpPr>
          <p:nvPr/>
        </p:nvSpPr>
        <p:spPr bwMode="auto">
          <a:xfrm>
            <a:off x="8137654" y="4122343"/>
            <a:ext cx="301070" cy="604949"/>
          </a:xfrm>
          <a:custGeom>
            <a:avLst/>
            <a:gdLst>
              <a:gd name="T0" fmla="*/ 2147483646 w 91"/>
              <a:gd name="T1" fmla="*/ 0 h 215"/>
              <a:gd name="T2" fmla="*/ 2147483646 w 91"/>
              <a:gd name="T3" fmla="*/ 2147483646 h 215"/>
              <a:gd name="T4" fmla="*/ 2147483646 w 91"/>
              <a:gd name="T5" fmla="*/ 2147483646 h 215"/>
              <a:gd name="T6" fmla="*/ 2147483646 w 91"/>
              <a:gd name="T7" fmla="*/ 2147483646 h 215"/>
              <a:gd name="T8" fmla="*/ 2147483646 w 91"/>
              <a:gd name="T9" fmla="*/ 2147483646 h 215"/>
              <a:gd name="T10" fmla="*/ 2147483646 w 91"/>
              <a:gd name="T11" fmla="*/ 2147483646 h 215"/>
              <a:gd name="T12" fmla="*/ 2147483646 w 91"/>
              <a:gd name="T13" fmla="*/ 2147483646 h 215"/>
              <a:gd name="T14" fmla="*/ 2147483646 w 91"/>
              <a:gd name="T15" fmla="*/ 2147483646 h 215"/>
              <a:gd name="T16" fmla="*/ 2147483646 w 91"/>
              <a:gd name="T17" fmla="*/ 2147483646 h 215"/>
              <a:gd name="T18" fmla="*/ 2147483646 w 91"/>
              <a:gd name="T19" fmla="*/ 2147483646 h 215"/>
              <a:gd name="T20" fmla="*/ 2147483646 w 91"/>
              <a:gd name="T21" fmla="*/ 2147483646 h 215"/>
              <a:gd name="T22" fmla="*/ 2147483646 w 91"/>
              <a:gd name="T23" fmla="*/ 2147483646 h 215"/>
              <a:gd name="T24" fmla="*/ 2147483646 w 91"/>
              <a:gd name="T25" fmla="*/ 2147483646 h 215"/>
              <a:gd name="T26" fmla="*/ 2147483646 w 91"/>
              <a:gd name="T27" fmla="*/ 2147483646 h 215"/>
              <a:gd name="T28" fmla="*/ 2147483646 w 91"/>
              <a:gd name="T29" fmla="*/ 2147483646 h 215"/>
              <a:gd name="T30" fmla="*/ 2147483646 w 91"/>
              <a:gd name="T31" fmla="*/ 2147483646 h 215"/>
              <a:gd name="T32" fmla="*/ 2147483646 w 91"/>
              <a:gd name="T33" fmla="*/ 2147483646 h 215"/>
              <a:gd name="T34" fmla="*/ 2147483646 w 91"/>
              <a:gd name="T35" fmla="*/ 2147483646 h 215"/>
              <a:gd name="T36" fmla="*/ 2147483646 w 91"/>
              <a:gd name="T37" fmla="*/ 2147483646 h 215"/>
              <a:gd name="T38" fmla="*/ 2147483646 w 91"/>
              <a:gd name="T39" fmla="*/ 2147483646 h 215"/>
              <a:gd name="T40" fmla="*/ 2147483646 w 91"/>
              <a:gd name="T41" fmla="*/ 2147483646 h 215"/>
              <a:gd name="T42" fmla="*/ 2147483646 w 91"/>
              <a:gd name="T43" fmla="*/ 2147483646 h 215"/>
              <a:gd name="T44" fmla="*/ 0 w 91"/>
              <a:gd name="T45" fmla="*/ 2147483646 h 215"/>
              <a:gd name="T46" fmla="*/ 2147483646 w 91"/>
              <a:gd name="T47" fmla="*/ 2147483646 h 215"/>
              <a:gd name="T48" fmla="*/ 2147483646 w 91"/>
              <a:gd name="T49" fmla="*/ 2147483646 h 215"/>
              <a:gd name="T50" fmla="*/ 2147483646 w 91"/>
              <a:gd name="T51" fmla="*/ 2147483646 h 215"/>
              <a:gd name="T52" fmla="*/ 2147483646 w 91"/>
              <a:gd name="T53" fmla="*/ 2147483646 h 215"/>
              <a:gd name="T54" fmla="*/ 2147483646 w 91"/>
              <a:gd name="T55" fmla="*/ 2147483646 h 215"/>
              <a:gd name="T56" fmla="*/ 2147483646 w 91"/>
              <a:gd name="T57" fmla="*/ 2147483646 h 215"/>
              <a:gd name="T58" fmla="*/ 2147483646 w 91"/>
              <a:gd name="T59" fmla="*/ 2147483646 h 215"/>
              <a:gd name="T60" fmla="*/ 2147483646 w 91"/>
              <a:gd name="T61" fmla="*/ 2147483646 h 215"/>
              <a:gd name="T62" fmla="*/ 2147483646 w 91"/>
              <a:gd name="T63" fmla="*/ 0 h 215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w 91"/>
              <a:gd name="T97" fmla="*/ 0 h 215"/>
              <a:gd name="T98" fmla="*/ 91 w 91"/>
              <a:gd name="T99" fmla="*/ 215 h 215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T96" t="T97" r="T98" b="T99"/>
            <a:pathLst>
              <a:path w="91" h="215">
                <a:moveTo>
                  <a:pt x="44" y="0"/>
                </a:moveTo>
                <a:lnTo>
                  <a:pt x="48" y="34"/>
                </a:lnTo>
                <a:lnTo>
                  <a:pt x="51" y="51"/>
                </a:lnTo>
                <a:lnTo>
                  <a:pt x="56" y="70"/>
                </a:lnTo>
                <a:lnTo>
                  <a:pt x="60" y="82"/>
                </a:lnTo>
                <a:lnTo>
                  <a:pt x="67" y="96"/>
                </a:lnTo>
                <a:lnTo>
                  <a:pt x="76" y="112"/>
                </a:lnTo>
                <a:lnTo>
                  <a:pt x="84" y="127"/>
                </a:lnTo>
                <a:lnTo>
                  <a:pt x="88" y="142"/>
                </a:lnTo>
                <a:lnTo>
                  <a:pt x="90" y="161"/>
                </a:lnTo>
                <a:lnTo>
                  <a:pt x="87" y="177"/>
                </a:lnTo>
                <a:lnTo>
                  <a:pt x="82" y="190"/>
                </a:lnTo>
                <a:lnTo>
                  <a:pt x="74" y="199"/>
                </a:lnTo>
                <a:lnTo>
                  <a:pt x="65" y="208"/>
                </a:lnTo>
                <a:lnTo>
                  <a:pt x="56" y="212"/>
                </a:lnTo>
                <a:lnTo>
                  <a:pt x="45" y="214"/>
                </a:lnTo>
                <a:lnTo>
                  <a:pt x="35" y="212"/>
                </a:lnTo>
                <a:lnTo>
                  <a:pt x="25" y="209"/>
                </a:lnTo>
                <a:lnTo>
                  <a:pt x="16" y="202"/>
                </a:lnTo>
                <a:lnTo>
                  <a:pt x="9" y="193"/>
                </a:lnTo>
                <a:lnTo>
                  <a:pt x="4" y="182"/>
                </a:lnTo>
                <a:lnTo>
                  <a:pt x="1" y="171"/>
                </a:lnTo>
                <a:lnTo>
                  <a:pt x="0" y="157"/>
                </a:lnTo>
                <a:lnTo>
                  <a:pt x="2" y="139"/>
                </a:lnTo>
                <a:lnTo>
                  <a:pt x="6" y="126"/>
                </a:lnTo>
                <a:lnTo>
                  <a:pt x="14" y="110"/>
                </a:lnTo>
                <a:lnTo>
                  <a:pt x="23" y="96"/>
                </a:lnTo>
                <a:lnTo>
                  <a:pt x="29" y="81"/>
                </a:lnTo>
                <a:lnTo>
                  <a:pt x="33" y="69"/>
                </a:lnTo>
                <a:lnTo>
                  <a:pt x="37" y="52"/>
                </a:lnTo>
                <a:lnTo>
                  <a:pt x="40" y="34"/>
                </a:lnTo>
                <a:lnTo>
                  <a:pt x="44" y="0"/>
                </a:lnTo>
              </a:path>
            </a:pathLst>
          </a:custGeom>
          <a:solidFill>
            <a:srgbClr val="00B0F0"/>
          </a:solidFill>
          <a:ln>
            <a:noFill/>
          </a:ln>
          <a:extLst/>
        </p:spPr>
        <p:txBody>
          <a:bodyPr/>
          <a:lstStyle/>
          <a:p>
            <a:endParaRPr lang="en-US"/>
          </a:p>
        </p:txBody>
      </p:sp>
      <p:pic>
        <p:nvPicPr>
          <p:cNvPr id="210" name="Picture 209" descr="C:\Documents and Settings\prabin.pebam\Desktop\fish_animation.gif"/>
          <p:cNvPicPr>
            <a:picLocks noChangeAspect="1" noChangeArrowheads="1" noCrop="1"/>
          </p:cNvPicPr>
          <p:nvPr/>
        </p:nvPicPr>
        <p:blipFill>
          <a:blip r:embed="rId4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5583" y="729801"/>
            <a:ext cx="1071562" cy="79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1" name="Picture 210" descr="C:\Documents and Settings\prabin.pebam\Desktop\fish_animation.gif"/>
          <p:cNvPicPr>
            <a:picLocks noChangeAspect="1" noChangeArrowheads="1" noCrop="1"/>
          </p:cNvPicPr>
          <p:nvPr/>
        </p:nvPicPr>
        <p:blipFill>
          <a:blip r:embed="rId4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47075" y="5929671"/>
            <a:ext cx="1071562" cy="79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4" name="Freeform 225"/>
          <p:cNvSpPr>
            <a:spLocks/>
          </p:cNvSpPr>
          <p:nvPr/>
        </p:nvSpPr>
        <p:spPr bwMode="auto">
          <a:xfrm>
            <a:off x="8172819" y="5502653"/>
            <a:ext cx="301070" cy="604949"/>
          </a:xfrm>
          <a:custGeom>
            <a:avLst/>
            <a:gdLst>
              <a:gd name="T0" fmla="*/ 2147483646 w 91"/>
              <a:gd name="T1" fmla="*/ 0 h 215"/>
              <a:gd name="T2" fmla="*/ 2147483646 w 91"/>
              <a:gd name="T3" fmla="*/ 2147483646 h 215"/>
              <a:gd name="T4" fmla="*/ 2147483646 w 91"/>
              <a:gd name="T5" fmla="*/ 2147483646 h 215"/>
              <a:gd name="T6" fmla="*/ 2147483646 w 91"/>
              <a:gd name="T7" fmla="*/ 2147483646 h 215"/>
              <a:gd name="T8" fmla="*/ 2147483646 w 91"/>
              <a:gd name="T9" fmla="*/ 2147483646 h 215"/>
              <a:gd name="T10" fmla="*/ 2147483646 w 91"/>
              <a:gd name="T11" fmla="*/ 2147483646 h 215"/>
              <a:gd name="T12" fmla="*/ 2147483646 w 91"/>
              <a:gd name="T13" fmla="*/ 2147483646 h 215"/>
              <a:gd name="T14" fmla="*/ 2147483646 w 91"/>
              <a:gd name="T15" fmla="*/ 2147483646 h 215"/>
              <a:gd name="T16" fmla="*/ 2147483646 w 91"/>
              <a:gd name="T17" fmla="*/ 2147483646 h 215"/>
              <a:gd name="T18" fmla="*/ 2147483646 w 91"/>
              <a:gd name="T19" fmla="*/ 2147483646 h 215"/>
              <a:gd name="T20" fmla="*/ 2147483646 w 91"/>
              <a:gd name="T21" fmla="*/ 2147483646 h 215"/>
              <a:gd name="T22" fmla="*/ 2147483646 w 91"/>
              <a:gd name="T23" fmla="*/ 2147483646 h 215"/>
              <a:gd name="T24" fmla="*/ 2147483646 w 91"/>
              <a:gd name="T25" fmla="*/ 2147483646 h 215"/>
              <a:gd name="T26" fmla="*/ 2147483646 w 91"/>
              <a:gd name="T27" fmla="*/ 2147483646 h 215"/>
              <a:gd name="T28" fmla="*/ 2147483646 w 91"/>
              <a:gd name="T29" fmla="*/ 2147483646 h 215"/>
              <a:gd name="T30" fmla="*/ 2147483646 w 91"/>
              <a:gd name="T31" fmla="*/ 2147483646 h 215"/>
              <a:gd name="T32" fmla="*/ 2147483646 w 91"/>
              <a:gd name="T33" fmla="*/ 2147483646 h 215"/>
              <a:gd name="T34" fmla="*/ 2147483646 w 91"/>
              <a:gd name="T35" fmla="*/ 2147483646 h 215"/>
              <a:gd name="T36" fmla="*/ 2147483646 w 91"/>
              <a:gd name="T37" fmla="*/ 2147483646 h 215"/>
              <a:gd name="T38" fmla="*/ 2147483646 w 91"/>
              <a:gd name="T39" fmla="*/ 2147483646 h 215"/>
              <a:gd name="T40" fmla="*/ 2147483646 w 91"/>
              <a:gd name="T41" fmla="*/ 2147483646 h 215"/>
              <a:gd name="T42" fmla="*/ 2147483646 w 91"/>
              <a:gd name="T43" fmla="*/ 2147483646 h 215"/>
              <a:gd name="T44" fmla="*/ 0 w 91"/>
              <a:gd name="T45" fmla="*/ 2147483646 h 215"/>
              <a:gd name="T46" fmla="*/ 2147483646 w 91"/>
              <a:gd name="T47" fmla="*/ 2147483646 h 215"/>
              <a:gd name="T48" fmla="*/ 2147483646 w 91"/>
              <a:gd name="T49" fmla="*/ 2147483646 h 215"/>
              <a:gd name="T50" fmla="*/ 2147483646 w 91"/>
              <a:gd name="T51" fmla="*/ 2147483646 h 215"/>
              <a:gd name="T52" fmla="*/ 2147483646 w 91"/>
              <a:gd name="T53" fmla="*/ 2147483646 h 215"/>
              <a:gd name="T54" fmla="*/ 2147483646 w 91"/>
              <a:gd name="T55" fmla="*/ 2147483646 h 215"/>
              <a:gd name="T56" fmla="*/ 2147483646 w 91"/>
              <a:gd name="T57" fmla="*/ 2147483646 h 215"/>
              <a:gd name="T58" fmla="*/ 2147483646 w 91"/>
              <a:gd name="T59" fmla="*/ 2147483646 h 215"/>
              <a:gd name="T60" fmla="*/ 2147483646 w 91"/>
              <a:gd name="T61" fmla="*/ 2147483646 h 215"/>
              <a:gd name="T62" fmla="*/ 2147483646 w 91"/>
              <a:gd name="T63" fmla="*/ 0 h 215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w 91"/>
              <a:gd name="T97" fmla="*/ 0 h 215"/>
              <a:gd name="T98" fmla="*/ 91 w 91"/>
              <a:gd name="T99" fmla="*/ 215 h 215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T96" t="T97" r="T98" b="T99"/>
            <a:pathLst>
              <a:path w="91" h="215">
                <a:moveTo>
                  <a:pt x="44" y="0"/>
                </a:moveTo>
                <a:lnTo>
                  <a:pt x="48" y="34"/>
                </a:lnTo>
                <a:lnTo>
                  <a:pt x="51" y="51"/>
                </a:lnTo>
                <a:lnTo>
                  <a:pt x="56" y="70"/>
                </a:lnTo>
                <a:lnTo>
                  <a:pt x="60" y="82"/>
                </a:lnTo>
                <a:lnTo>
                  <a:pt x="67" y="96"/>
                </a:lnTo>
                <a:lnTo>
                  <a:pt x="76" y="112"/>
                </a:lnTo>
                <a:lnTo>
                  <a:pt x="84" y="127"/>
                </a:lnTo>
                <a:lnTo>
                  <a:pt x="88" y="142"/>
                </a:lnTo>
                <a:lnTo>
                  <a:pt x="90" y="161"/>
                </a:lnTo>
                <a:lnTo>
                  <a:pt x="87" y="177"/>
                </a:lnTo>
                <a:lnTo>
                  <a:pt x="82" y="190"/>
                </a:lnTo>
                <a:lnTo>
                  <a:pt x="74" y="199"/>
                </a:lnTo>
                <a:lnTo>
                  <a:pt x="65" y="208"/>
                </a:lnTo>
                <a:lnTo>
                  <a:pt x="56" y="212"/>
                </a:lnTo>
                <a:lnTo>
                  <a:pt x="45" y="214"/>
                </a:lnTo>
                <a:lnTo>
                  <a:pt x="35" y="212"/>
                </a:lnTo>
                <a:lnTo>
                  <a:pt x="25" y="209"/>
                </a:lnTo>
                <a:lnTo>
                  <a:pt x="16" y="202"/>
                </a:lnTo>
                <a:lnTo>
                  <a:pt x="9" y="193"/>
                </a:lnTo>
                <a:lnTo>
                  <a:pt x="4" y="182"/>
                </a:lnTo>
                <a:lnTo>
                  <a:pt x="1" y="171"/>
                </a:lnTo>
                <a:lnTo>
                  <a:pt x="0" y="157"/>
                </a:lnTo>
                <a:lnTo>
                  <a:pt x="2" y="139"/>
                </a:lnTo>
                <a:lnTo>
                  <a:pt x="6" y="126"/>
                </a:lnTo>
                <a:lnTo>
                  <a:pt x="14" y="110"/>
                </a:lnTo>
                <a:lnTo>
                  <a:pt x="23" y="96"/>
                </a:lnTo>
                <a:lnTo>
                  <a:pt x="29" y="81"/>
                </a:lnTo>
                <a:lnTo>
                  <a:pt x="33" y="69"/>
                </a:lnTo>
                <a:lnTo>
                  <a:pt x="37" y="52"/>
                </a:lnTo>
                <a:lnTo>
                  <a:pt x="40" y="34"/>
                </a:lnTo>
                <a:lnTo>
                  <a:pt x="44" y="0"/>
                </a:lnTo>
              </a:path>
            </a:pathLst>
          </a:custGeom>
          <a:solidFill>
            <a:srgbClr val="00B0F0"/>
          </a:solidFill>
          <a:ln>
            <a:noFill/>
          </a:ln>
          <a:extLst/>
        </p:spPr>
        <p:txBody>
          <a:bodyPr/>
          <a:lstStyle/>
          <a:p>
            <a:endParaRPr lang="en-US"/>
          </a:p>
        </p:txBody>
      </p:sp>
      <p:cxnSp>
        <p:nvCxnSpPr>
          <p:cNvPr id="215" name="Straight Arrow Connector 179"/>
          <p:cNvCxnSpPr>
            <a:cxnSpLocks noChangeShapeType="1"/>
          </p:cNvCxnSpPr>
          <p:nvPr/>
        </p:nvCxnSpPr>
        <p:spPr bwMode="auto">
          <a:xfrm>
            <a:off x="807928" y="5874383"/>
            <a:ext cx="1612612" cy="0"/>
          </a:xfrm>
          <a:prstGeom prst="straightConnector1">
            <a:avLst/>
          </a:prstGeom>
          <a:noFill/>
          <a:ln w="3175" algn="ctr">
            <a:solidFill>
              <a:srgbClr val="0070C0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16" name="TextBox 58"/>
          <p:cNvSpPr txBox="1">
            <a:spLocks noChangeArrowheads="1"/>
          </p:cNvSpPr>
          <p:nvPr/>
        </p:nvSpPr>
        <p:spPr bwMode="auto">
          <a:xfrm>
            <a:off x="466934" y="5534143"/>
            <a:ext cx="1919287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ja-JP" sz="1400" b="1" dirty="0">
                <a:latin typeface="Arial" charset="0"/>
                <a:ea typeface="Meiryo" pitchFamily="34" charset="-128"/>
                <a:cs typeface="Meiryo" pitchFamily="34" charset="-128"/>
              </a:rPr>
              <a:t>GAUGING</a:t>
            </a:r>
          </a:p>
        </p:txBody>
      </p:sp>
    </p:spTree>
    <p:extLst>
      <p:ext uri="{BB962C8B-B14F-4D97-AF65-F5344CB8AC3E}">
        <p14:creationId xmlns:p14="http://schemas.microsoft.com/office/powerpoint/2010/main" val="281349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4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55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66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66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83" tmFilter="0, 0; 0.125,0.2665; 0.25,0.4; 0.375,0.465; 0.5,0.5;  0.625,0.535; 0.75,0.6; 0.875,0.7335; 1,1">
                                          <p:stCondLst>
                                            <p:cond delay="331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1" tmFilter="0, 0; 0.125,0.2665; 0.25,0.4; 0.375,0.465; 0.5,0.5;  0.625,0.535; 0.75,0.6; 0.875,0.7335; 1,1">
                                          <p:stCondLst>
                                            <p:cond delay="414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6">
                                          <p:stCondLst>
                                            <p:cond delay="162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41" decel="50000">
                                          <p:stCondLst>
                                            <p:cond delay="169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6">
                                          <p:stCondLst>
                                            <p:cond delay="328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41" decel="50000">
                                          <p:stCondLst>
                                            <p:cond delay="334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6">
                                          <p:stCondLst>
                                            <p:cond delay="41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41" decel="50000">
                                          <p:stCondLst>
                                            <p:cond delay="417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6">
                                          <p:stCondLst>
                                            <p:cond delay="452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41" decel="50000">
                                          <p:stCondLst>
                                            <p:cond delay="458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14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455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66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66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83" tmFilter="0, 0; 0.125,0.2665; 0.25,0.4; 0.375,0.465; 0.5,0.5;  0.625,0.535; 0.75,0.6; 0.875,0.7335; 1,1">
                                          <p:stCondLst>
                                            <p:cond delay="331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41" tmFilter="0, 0; 0.125,0.2665; 0.25,0.4; 0.375,0.465; 0.5,0.5;  0.625,0.535; 0.75,0.6; 0.875,0.7335; 1,1">
                                          <p:stCondLst>
                                            <p:cond delay="414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0" dur="6">
                                          <p:stCondLst>
                                            <p:cond delay="162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1" dur="41" decel="50000">
                                          <p:stCondLst>
                                            <p:cond delay="169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2" dur="6">
                                          <p:stCondLst>
                                            <p:cond delay="328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3" dur="41" decel="50000">
                                          <p:stCondLst>
                                            <p:cond delay="334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4" dur="6">
                                          <p:stCondLst>
                                            <p:cond delay="41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5" dur="41" decel="50000">
                                          <p:stCondLst>
                                            <p:cond delay="417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6" dur="6">
                                          <p:stCondLst>
                                            <p:cond delay="452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7" dur="41" decel="50000">
                                          <p:stCondLst>
                                            <p:cond delay="458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14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455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66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66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83" tmFilter="0, 0; 0.125,0.2665; 0.25,0.4; 0.375,0.465; 0.5,0.5;  0.625,0.535; 0.75,0.6; 0.875,0.7335; 1,1">
                                          <p:stCondLst>
                                            <p:cond delay="331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41" tmFilter="0, 0; 0.125,0.2665; 0.25,0.4; 0.375,0.465; 0.5,0.5;  0.625,0.535; 0.75,0.6; 0.875,0.7335; 1,1">
                                          <p:stCondLst>
                                            <p:cond delay="414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3" dur="6">
                                          <p:stCondLst>
                                            <p:cond delay="162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4" dur="41" decel="50000">
                                          <p:stCondLst>
                                            <p:cond delay="169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6">
                                          <p:stCondLst>
                                            <p:cond delay="328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6" dur="41" decel="50000">
                                          <p:stCondLst>
                                            <p:cond delay="334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6">
                                          <p:stCondLst>
                                            <p:cond delay="41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8" dur="41" decel="50000">
                                          <p:stCondLst>
                                            <p:cond delay="417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9" dur="6">
                                          <p:stCondLst>
                                            <p:cond delay="452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0" dur="41" decel="50000">
                                          <p:stCondLst>
                                            <p:cond delay="458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25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8" grpId="0"/>
      <p:bldP spid="260" grpId="0"/>
      <p:bldP spid="230" grpId="0"/>
      <p:bldP spid="265" grpId="0"/>
      <p:bldP spid="212" grpId="0"/>
      <p:bldP spid="20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Picture 3" descr="6edde478-6752-4278-babb-49fe6460b3d7@apcprd01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45415" b="12009"/>
          <a:stretch/>
        </p:blipFill>
        <p:spPr bwMode="auto">
          <a:xfrm>
            <a:off x="7905440" y="2797277"/>
            <a:ext cx="1170781" cy="6749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" name="Picture 2" descr="43dfaed4-db5d-46cb-a0ee-a9b4524e73d1@apcprd01"/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" t="19895" r="-9" b="11697"/>
          <a:stretch/>
        </p:blipFill>
        <p:spPr bwMode="auto">
          <a:xfrm>
            <a:off x="7905440" y="2068906"/>
            <a:ext cx="1152526" cy="717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0" name="Picture 2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95941" y="2904457"/>
            <a:ext cx="762000" cy="506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6370" name="Picture 2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95941" y="2196998"/>
            <a:ext cx="762000" cy="506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22" name="Rectangle 1"/>
          <p:cNvSpPr>
            <a:spLocks noChangeArrowheads="1"/>
          </p:cNvSpPr>
          <p:nvPr/>
        </p:nvSpPr>
        <p:spPr bwMode="auto">
          <a:xfrm>
            <a:off x="0" y="-27384"/>
            <a:ext cx="9144000" cy="523220"/>
          </a:xfrm>
          <a:prstGeom prst="rect">
            <a:avLst/>
          </a:prstGeom>
          <a:noFill/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buFont typeface="Wingdings" pitchFamily="2" charset="2"/>
              <a:buChar char="v"/>
              <a:defRPr/>
            </a:pPr>
            <a:r>
              <a:rPr lang="en-US" altLang="en-US" sz="2800" b="1" dirty="0">
                <a:effectLst>
                  <a:glow rad="1270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+mn-ea"/>
              </a:rPr>
              <a:t> FACTOR ANALYSIS</a:t>
            </a:r>
          </a:p>
        </p:txBody>
      </p:sp>
      <p:sp>
        <p:nvSpPr>
          <p:cNvPr id="3" name="AutoShape 3"/>
          <p:cNvSpPr>
            <a:spLocks noChangeAspect="1" noChangeArrowheads="1" noTextEdit="1"/>
          </p:cNvSpPr>
          <p:nvPr/>
        </p:nvSpPr>
        <p:spPr bwMode="auto">
          <a:xfrm>
            <a:off x="75891" y="1432280"/>
            <a:ext cx="9005887" cy="475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75891" y="1432280"/>
            <a:ext cx="9005887" cy="708025"/>
          </a:xfrm>
          <a:prstGeom prst="rect">
            <a:avLst/>
          </a:prstGeom>
          <a:solidFill>
            <a:srgbClr val="C6E0B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75891" y="2129192"/>
            <a:ext cx="9005887" cy="4056063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6" name="Rectangle 7"/>
          <p:cNvSpPr>
            <a:spLocks noChangeArrowheads="1"/>
          </p:cNvSpPr>
          <p:nvPr/>
        </p:nvSpPr>
        <p:spPr bwMode="auto">
          <a:xfrm>
            <a:off x="252104" y="1691042"/>
            <a:ext cx="561564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500" b="0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  <a:latin typeface="Meiryo UI" panose="020B0604030504040204" pitchFamily="34" charset="-128"/>
                <a:ea typeface="Meiryo UI" panose="020B0604030504040204" pitchFamily="34" charset="-128"/>
                <a:cs typeface="Arial" pitchFamily="34" charset="0"/>
              </a:rPr>
              <a:t>S/NO.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7" name="Rectangle 8"/>
          <p:cNvSpPr>
            <a:spLocks noChangeArrowheads="1"/>
          </p:cNvSpPr>
          <p:nvPr/>
        </p:nvSpPr>
        <p:spPr bwMode="auto">
          <a:xfrm>
            <a:off x="1253816" y="1691042"/>
            <a:ext cx="580095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500" b="0" i="0" u="none" strike="noStrike" cap="none" normalizeH="0" baseline="0">
                <a:ln>
                  <a:noFill/>
                </a:ln>
                <a:solidFill>
                  <a:srgbClr val="002060"/>
                </a:solidFill>
                <a:effectLst/>
                <a:latin typeface="Meiryo UI" panose="020B0604030504040204" pitchFamily="34" charset="-128"/>
                <a:ea typeface="Meiryo UI" panose="020B0604030504040204" pitchFamily="34" charset="-128"/>
                <a:cs typeface="Arial" pitchFamily="34" charset="0"/>
              </a:rPr>
              <a:t>Factor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8" name="Rectangle 9"/>
          <p:cNvSpPr>
            <a:spLocks noChangeArrowheads="1"/>
          </p:cNvSpPr>
          <p:nvPr/>
        </p:nvSpPr>
        <p:spPr bwMode="auto">
          <a:xfrm>
            <a:off x="2206316" y="1691042"/>
            <a:ext cx="1830309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500" b="0" i="0" u="none" strike="noStrike" cap="none" normalizeH="0" baseline="0">
                <a:ln>
                  <a:noFill/>
                </a:ln>
                <a:solidFill>
                  <a:srgbClr val="002060"/>
                </a:solidFill>
                <a:effectLst/>
                <a:latin typeface="Meiryo UI" panose="020B0604030504040204" pitchFamily="34" charset="-128"/>
                <a:ea typeface="Meiryo UI" panose="020B0604030504040204" pitchFamily="34" charset="-128"/>
                <a:cs typeface="Arial" pitchFamily="34" charset="0"/>
              </a:rPr>
              <a:t>Confirmation Points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9" name="Rectangle 10"/>
          <p:cNvSpPr>
            <a:spLocks noChangeArrowheads="1"/>
          </p:cNvSpPr>
          <p:nvPr/>
        </p:nvSpPr>
        <p:spPr bwMode="auto">
          <a:xfrm>
            <a:off x="4136716" y="1691042"/>
            <a:ext cx="1716817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500" b="0" i="0" u="none" strike="noStrike" cap="none" normalizeH="0" baseline="0">
                <a:ln>
                  <a:noFill/>
                </a:ln>
                <a:solidFill>
                  <a:srgbClr val="002060"/>
                </a:solidFill>
                <a:effectLst/>
                <a:latin typeface="Meiryo UI" panose="020B0604030504040204" pitchFamily="34" charset="-128"/>
                <a:ea typeface="Meiryo UI" panose="020B0604030504040204" pitchFamily="34" charset="-128"/>
                <a:cs typeface="Arial" pitchFamily="34" charset="0"/>
              </a:rPr>
              <a:t>Inspection Criteria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10" name="Rectangle 11"/>
          <p:cNvSpPr>
            <a:spLocks noChangeArrowheads="1"/>
          </p:cNvSpPr>
          <p:nvPr/>
        </p:nvSpPr>
        <p:spPr bwMode="auto">
          <a:xfrm>
            <a:off x="6314766" y="1567217"/>
            <a:ext cx="1340752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500" b="0" i="0" u="none" strike="noStrike" cap="none" normalizeH="0" baseline="0">
                <a:ln>
                  <a:noFill/>
                </a:ln>
                <a:solidFill>
                  <a:srgbClr val="002060"/>
                </a:solidFill>
                <a:effectLst/>
                <a:latin typeface="Meiryo UI" panose="020B0604030504040204" pitchFamily="34" charset="-128"/>
                <a:ea typeface="Meiryo UI" panose="020B0604030504040204" pitchFamily="34" charset="-128"/>
                <a:cs typeface="Arial" pitchFamily="34" charset="0"/>
              </a:rPr>
              <a:t>Observation / 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11" name="Rectangle 12"/>
          <p:cNvSpPr>
            <a:spLocks noChangeArrowheads="1"/>
          </p:cNvSpPr>
          <p:nvPr/>
        </p:nvSpPr>
        <p:spPr bwMode="auto">
          <a:xfrm>
            <a:off x="5997266" y="1814867"/>
            <a:ext cx="2002536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500" b="0" i="0" u="none" strike="noStrike" cap="none" normalizeH="0" baseline="0">
                <a:ln>
                  <a:noFill/>
                </a:ln>
                <a:solidFill>
                  <a:srgbClr val="002060"/>
                </a:solidFill>
                <a:effectLst/>
                <a:latin typeface="Meiryo UI" panose="020B0604030504040204" pitchFamily="34" charset="-128"/>
                <a:ea typeface="Meiryo UI" panose="020B0604030504040204" pitchFamily="34" charset="-128"/>
                <a:cs typeface="Arial" pitchFamily="34" charset="0"/>
              </a:rPr>
              <a:t>Improvements points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12" name="Rectangle 13"/>
          <p:cNvSpPr>
            <a:spLocks noChangeArrowheads="1"/>
          </p:cNvSpPr>
          <p:nvPr/>
        </p:nvSpPr>
        <p:spPr bwMode="auto">
          <a:xfrm>
            <a:off x="8257866" y="1691042"/>
            <a:ext cx="474489" cy="200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300" b="0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  <a:latin typeface="Meiryo UI" panose="020B0604030504040204" pitchFamily="34" charset="-128"/>
                <a:ea typeface="Meiryo UI" panose="020B0604030504040204" pitchFamily="34" charset="-128"/>
                <a:cs typeface="Arial" pitchFamily="34" charset="0"/>
              </a:rPr>
              <a:t>Judge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13" name="Rectangle 14"/>
          <p:cNvSpPr>
            <a:spLocks noChangeArrowheads="1"/>
          </p:cNvSpPr>
          <p:nvPr/>
        </p:nvSpPr>
        <p:spPr bwMode="auto">
          <a:xfrm>
            <a:off x="464829" y="2376842"/>
            <a:ext cx="113814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eiryo UI" panose="020B0604030504040204" pitchFamily="34" charset="-128"/>
                <a:ea typeface="Meiryo UI" panose="020B0604030504040204" pitchFamily="34" charset="-128"/>
                <a:cs typeface="Arial" pitchFamily="34" charset="0"/>
              </a:rPr>
              <a:t>1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14" name="Rectangle 15"/>
          <p:cNvSpPr>
            <a:spLocks noChangeArrowheads="1"/>
          </p:cNvSpPr>
          <p:nvPr/>
        </p:nvSpPr>
        <p:spPr bwMode="auto">
          <a:xfrm>
            <a:off x="1127787" y="2363194"/>
            <a:ext cx="852798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eiryo UI" panose="020B0604030504040204" pitchFamily="34" charset="-128"/>
                <a:ea typeface="Meiryo UI" panose="020B0604030504040204" pitchFamily="34" charset="-128"/>
                <a:cs typeface="Arial" pitchFamily="34" charset="0"/>
              </a:rPr>
              <a:t>MACHINE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15" name="Rectangle 16"/>
          <p:cNvSpPr>
            <a:spLocks noChangeArrowheads="1"/>
          </p:cNvSpPr>
          <p:nvPr/>
        </p:nvSpPr>
        <p:spPr bwMode="auto">
          <a:xfrm>
            <a:off x="2322243" y="2282953"/>
            <a:ext cx="1388201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eiryo UI" panose="020B0604030504040204" pitchFamily="34" charset="-128"/>
                <a:ea typeface="Meiryo UI" panose="020B0604030504040204" pitchFamily="34" charset="-128"/>
                <a:cs typeface="Arial" pitchFamily="34" charset="0"/>
              </a:rPr>
              <a:t>        AXIS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eiryo UI" panose="020B0604030504040204" pitchFamily="34" charset="-128"/>
                <a:ea typeface="Meiryo UI" panose="020B0604030504040204" pitchFamily="34" charset="-128"/>
                <a:cs typeface="Arial" pitchFamily="34" charset="0"/>
              </a:rPr>
              <a:t>REPEATABILITY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16" name="Rectangle 17"/>
          <p:cNvSpPr>
            <a:spLocks noChangeArrowheads="1"/>
          </p:cNvSpPr>
          <p:nvPr/>
        </p:nvSpPr>
        <p:spPr bwMode="auto">
          <a:xfrm>
            <a:off x="4027110" y="2390675"/>
            <a:ext cx="1771319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eiryo UI" panose="020B0604030504040204" pitchFamily="34" charset="-128"/>
                <a:ea typeface="Meiryo UI" panose="020B0604030504040204" pitchFamily="34" charset="-128"/>
                <a:cs typeface="Arial" pitchFamily="34" charset="0"/>
              </a:rPr>
              <a:t>WITHIN 16 MICRON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17" name="Rectangle 18"/>
          <p:cNvSpPr>
            <a:spLocks noChangeArrowheads="1"/>
          </p:cNvSpPr>
          <p:nvPr/>
        </p:nvSpPr>
        <p:spPr bwMode="auto">
          <a:xfrm>
            <a:off x="6009966" y="2264130"/>
            <a:ext cx="1899559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eiryo UI" panose="020B0604030504040204" pitchFamily="34" charset="-128"/>
                <a:ea typeface="Meiryo UI" panose="020B0604030504040204" pitchFamily="34" charset="-128"/>
                <a:cs typeface="Arial" pitchFamily="34" charset="0"/>
              </a:rPr>
              <a:t>INSPECTED . FOUND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eiryo UI" panose="020B0604030504040204" pitchFamily="34" charset="-128"/>
                <a:ea typeface="Meiryo UI" panose="020B0604030504040204" pitchFamily="34" charset="-128"/>
                <a:cs typeface="Arial" pitchFamily="34" charset="0"/>
              </a:rPr>
              <a:t> WITHIN 8 MICRON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19" name="Rectangle 20"/>
          <p:cNvSpPr>
            <a:spLocks noChangeArrowheads="1"/>
          </p:cNvSpPr>
          <p:nvPr/>
        </p:nvSpPr>
        <p:spPr bwMode="auto">
          <a:xfrm>
            <a:off x="464829" y="3049942"/>
            <a:ext cx="113814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eiryo UI" panose="020B0604030504040204" pitchFamily="34" charset="-128"/>
                <a:ea typeface="Meiryo UI" panose="020B0604030504040204" pitchFamily="34" charset="-128"/>
                <a:cs typeface="Arial" pitchFamily="34" charset="0"/>
              </a:rPr>
              <a:t>2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20" name="Rectangle 21"/>
          <p:cNvSpPr>
            <a:spLocks noChangeArrowheads="1"/>
          </p:cNvSpPr>
          <p:nvPr/>
        </p:nvSpPr>
        <p:spPr bwMode="auto">
          <a:xfrm>
            <a:off x="1127787" y="3049942"/>
            <a:ext cx="852798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eiryo UI" panose="020B0604030504040204" pitchFamily="34" charset="-128"/>
                <a:ea typeface="Meiryo UI" panose="020B0604030504040204" pitchFamily="34" charset="-128"/>
                <a:cs typeface="Arial" pitchFamily="34" charset="0"/>
              </a:rPr>
              <a:t>MACHINE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21" name="Rectangle 22"/>
          <p:cNvSpPr>
            <a:spLocks noChangeArrowheads="1"/>
          </p:cNvSpPr>
          <p:nvPr/>
        </p:nvSpPr>
        <p:spPr bwMode="auto">
          <a:xfrm>
            <a:off x="2265054" y="3049942"/>
            <a:ext cx="1418658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eiryo UI" panose="020B0604030504040204" pitchFamily="34" charset="-128"/>
                <a:ea typeface="Meiryo UI" panose="020B0604030504040204" pitchFamily="34" charset="-128"/>
                <a:cs typeface="Arial" pitchFamily="34" charset="0"/>
              </a:rPr>
              <a:t>TOOL HOLDING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22" name="Rectangle 23"/>
          <p:cNvSpPr>
            <a:spLocks noChangeArrowheads="1"/>
          </p:cNvSpPr>
          <p:nvPr/>
        </p:nvSpPr>
        <p:spPr bwMode="auto">
          <a:xfrm>
            <a:off x="4136716" y="3049942"/>
            <a:ext cx="1583767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itchFamily="34" charset="0"/>
              </a:rPr>
              <a:t>TOOL TIGHTNESS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23" name="Rectangle 24"/>
          <p:cNvSpPr>
            <a:spLocks noChangeArrowheads="1"/>
          </p:cNvSpPr>
          <p:nvPr/>
        </p:nvSpPr>
        <p:spPr bwMode="auto">
          <a:xfrm>
            <a:off x="6314766" y="3049942"/>
            <a:ext cx="1025922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eiryo UI" panose="020B0604030504040204" pitchFamily="34" charset="-128"/>
                <a:ea typeface="Meiryo UI" panose="020B0604030504040204" pitchFamily="34" charset="-128"/>
                <a:cs typeface="Arial" pitchFamily="34" charset="0"/>
              </a:rPr>
              <a:t>FOUND OK 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24" name="Rectangle 25"/>
          <p:cNvSpPr>
            <a:spLocks noChangeArrowheads="1"/>
          </p:cNvSpPr>
          <p:nvPr/>
        </p:nvSpPr>
        <p:spPr bwMode="auto">
          <a:xfrm>
            <a:off x="464829" y="3724630"/>
            <a:ext cx="113814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Meiryo UI" panose="020B0604030504040204" pitchFamily="34" charset="-128"/>
                <a:ea typeface="Meiryo UI" panose="020B0604030504040204" pitchFamily="34" charset="-128"/>
                <a:cs typeface="Arial" pitchFamily="34" charset="0"/>
              </a:rPr>
              <a:t>3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25" name="Rectangle 26"/>
          <p:cNvSpPr>
            <a:spLocks noChangeArrowheads="1"/>
          </p:cNvSpPr>
          <p:nvPr/>
        </p:nvSpPr>
        <p:spPr bwMode="auto">
          <a:xfrm>
            <a:off x="1133369" y="3724630"/>
            <a:ext cx="804707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eiryo UI" panose="020B0604030504040204" pitchFamily="34" charset="-128"/>
                <a:ea typeface="Meiryo UI" panose="020B0604030504040204" pitchFamily="34" charset="-128"/>
                <a:cs typeface="Arial" pitchFamily="34" charset="0"/>
              </a:rPr>
              <a:t>METHOD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26" name="Rectangle 27"/>
          <p:cNvSpPr>
            <a:spLocks noChangeArrowheads="1"/>
          </p:cNvSpPr>
          <p:nvPr/>
        </p:nvSpPr>
        <p:spPr bwMode="auto">
          <a:xfrm>
            <a:off x="2241543" y="3598878"/>
            <a:ext cx="1659109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eiryo UI" panose="020B0604030504040204" pitchFamily="34" charset="-128"/>
                <a:ea typeface="Meiryo UI" panose="020B0604030504040204" pitchFamily="34" charset="-128"/>
                <a:cs typeface="Arial" pitchFamily="34" charset="0"/>
              </a:rPr>
              <a:t>VARIATION</a:t>
            </a:r>
            <a:r>
              <a:rPr kumimoji="0" lang="en-US" sz="1400" b="0" i="0" u="none" strike="noStrike" cap="none" normalizeH="0" dirty="0">
                <a:ln>
                  <a:noFill/>
                </a:ln>
                <a:solidFill>
                  <a:srgbClr val="000000"/>
                </a:solidFill>
                <a:effectLst/>
                <a:latin typeface="Meiryo UI" panose="020B0604030504040204" pitchFamily="34" charset="-128"/>
                <a:ea typeface="Meiryo UI" panose="020B0604030504040204" pitchFamily="34" charset="-128"/>
                <a:cs typeface="Arial" pitchFamily="34" charset="0"/>
              </a:rPr>
              <a:t> AFTER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dirty="0">
                <a:ln>
                  <a:noFill/>
                </a:ln>
                <a:solidFill>
                  <a:srgbClr val="000000"/>
                </a:solidFill>
                <a:effectLst/>
                <a:latin typeface="Meiryo UI" panose="020B0604030504040204" pitchFamily="34" charset="-128"/>
                <a:ea typeface="Meiryo UI" panose="020B0604030504040204" pitchFamily="34" charset="-128"/>
                <a:cs typeface="Arial" pitchFamily="34" charset="0"/>
              </a:rPr>
              <a:t>       SHAPING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28" name="Rectangle 29"/>
          <p:cNvSpPr>
            <a:spLocks noChangeArrowheads="1"/>
          </p:cNvSpPr>
          <p:nvPr/>
        </p:nvSpPr>
        <p:spPr bwMode="auto">
          <a:xfrm>
            <a:off x="4238506" y="3598879"/>
            <a:ext cx="1267976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eiryo UI" panose="020B0604030504040204" pitchFamily="34" charset="-128"/>
                <a:ea typeface="Meiryo UI" panose="020B0604030504040204" pitchFamily="34" charset="-128"/>
                <a:cs typeface="Arial" pitchFamily="34" charset="0"/>
              </a:rPr>
              <a:t>SHOULD NOT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itchFamily="34" charset="0"/>
              </a:rPr>
              <a:t>     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eiryo UI" panose="020B0604030504040204" pitchFamily="34" charset="-128"/>
                <a:ea typeface="Meiryo UI" panose="020B0604030504040204" pitchFamily="34" charset="-128"/>
                <a:cs typeface="Arial" pitchFamily="34" charset="0"/>
              </a:rPr>
              <a:t>VARRY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30" name="Rectangle 31"/>
          <p:cNvSpPr>
            <a:spLocks noChangeArrowheads="1"/>
          </p:cNvSpPr>
          <p:nvPr/>
        </p:nvSpPr>
        <p:spPr bwMode="auto">
          <a:xfrm>
            <a:off x="464829" y="4399317"/>
            <a:ext cx="113814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r>
              <a:rPr kumimoji="0" lang="en-US" sz="1400" dirty="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itchFamily="34" charset="0"/>
              </a:rPr>
              <a:t>4</a:t>
            </a:r>
          </a:p>
        </p:txBody>
      </p:sp>
      <p:sp>
        <p:nvSpPr>
          <p:cNvPr id="31" name="Rectangle 32"/>
          <p:cNvSpPr>
            <a:spLocks noChangeArrowheads="1"/>
          </p:cNvSpPr>
          <p:nvPr/>
        </p:nvSpPr>
        <p:spPr bwMode="auto">
          <a:xfrm>
            <a:off x="1230004" y="4399317"/>
            <a:ext cx="804707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r>
              <a:rPr kumimoji="0" lang="en-US" sz="1400" dirty="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itchFamily="34" charset="0"/>
              </a:rPr>
              <a:t>METHOD</a:t>
            </a:r>
          </a:p>
        </p:txBody>
      </p:sp>
      <p:sp>
        <p:nvSpPr>
          <p:cNvPr id="182368" name="Rectangle 33"/>
          <p:cNvSpPr>
            <a:spLocks noChangeArrowheads="1"/>
          </p:cNvSpPr>
          <p:nvPr/>
        </p:nvSpPr>
        <p:spPr bwMode="auto">
          <a:xfrm>
            <a:off x="2322243" y="4291595"/>
            <a:ext cx="145713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r>
              <a:rPr kumimoji="0" lang="en-US" sz="1400" dirty="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itchFamily="34" charset="0"/>
              </a:rPr>
              <a:t>DISTORTION IN </a:t>
            </a:r>
          </a:p>
          <a:p>
            <a:r>
              <a:rPr kumimoji="0" lang="en-US" sz="1400" dirty="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itchFamily="34" charset="0"/>
              </a:rPr>
              <a:t>          HT</a:t>
            </a:r>
          </a:p>
        </p:txBody>
      </p:sp>
      <p:sp>
        <p:nvSpPr>
          <p:cNvPr id="182369" name="Rectangle 34"/>
          <p:cNvSpPr>
            <a:spLocks noChangeArrowheads="1"/>
          </p:cNvSpPr>
          <p:nvPr/>
        </p:nvSpPr>
        <p:spPr bwMode="auto">
          <a:xfrm>
            <a:off x="4204955" y="4281010"/>
            <a:ext cx="1579728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r>
              <a:rPr kumimoji="0" lang="en-US" sz="1400" dirty="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itchFamily="34" charset="0"/>
              </a:rPr>
              <a:t>AS PER PROCESS </a:t>
            </a:r>
          </a:p>
          <a:p>
            <a:r>
              <a:rPr kumimoji="0" lang="en-US" sz="1400" dirty="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itchFamily="34" charset="0"/>
              </a:rPr>
              <a:t>        SPEC</a:t>
            </a:r>
          </a:p>
        </p:txBody>
      </p:sp>
      <p:sp>
        <p:nvSpPr>
          <p:cNvPr id="182372" name="Rectangle 37"/>
          <p:cNvSpPr>
            <a:spLocks noChangeArrowheads="1"/>
          </p:cNvSpPr>
          <p:nvPr/>
        </p:nvSpPr>
        <p:spPr bwMode="auto">
          <a:xfrm>
            <a:off x="464829" y="5072417"/>
            <a:ext cx="113814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Meiryo UI" panose="020B0604030504040204" pitchFamily="34" charset="-128"/>
                <a:ea typeface="Meiryo UI" panose="020B0604030504040204" pitchFamily="34" charset="-128"/>
                <a:cs typeface="Arial" pitchFamily="34" charset="0"/>
              </a:rPr>
              <a:t>5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182373" name="Rectangle 38"/>
          <p:cNvSpPr>
            <a:spLocks noChangeArrowheads="1"/>
          </p:cNvSpPr>
          <p:nvPr/>
        </p:nvSpPr>
        <p:spPr bwMode="auto">
          <a:xfrm>
            <a:off x="1358591" y="5072417"/>
            <a:ext cx="403957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eiryo UI" panose="020B0604030504040204" pitchFamily="34" charset="-128"/>
                <a:ea typeface="Meiryo UI" panose="020B0604030504040204" pitchFamily="34" charset="-128"/>
                <a:cs typeface="Arial" pitchFamily="34" charset="0"/>
              </a:rPr>
              <a:t>MAN</a:t>
            </a:r>
            <a:endParaRPr kumimoji="0" 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182374" name="Rectangle 39"/>
          <p:cNvSpPr>
            <a:spLocks noChangeArrowheads="1"/>
          </p:cNvSpPr>
          <p:nvPr/>
        </p:nvSpPr>
        <p:spPr bwMode="auto">
          <a:xfrm>
            <a:off x="2265054" y="5072417"/>
            <a:ext cx="1350947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eiryo UI" panose="020B0604030504040204" pitchFamily="34" charset="-128"/>
                <a:ea typeface="Meiryo UI" panose="020B0604030504040204" pitchFamily="34" charset="-128"/>
                <a:cs typeface="Arial" pitchFamily="34" charset="0"/>
              </a:rPr>
              <a:t>OFFSET ERROR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182375" name="Rectangle 40"/>
          <p:cNvSpPr>
            <a:spLocks noChangeArrowheads="1"/>
          </p:cNvSpPr>
          <p:nvPr/>
        </p:nvSpPr>
        <p:spPr bwMode="auto">
          <a:xfrm>
            <a:off x="3999057" y="5072417"/>
            <a:ext cx="1827423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eiryo UI" panose="020B0604030504040204" pitchFamily="34" charset="-128"/>
                <a:ea typeface="Meiryo UI" panose="020B0604030504040204" pitchFamily="34" charset="-128"/>
                <a:cs typeface="Arial" pitchFamily="34" charset="0"/>
              </a:rPr>
              <a:t>METHOD OF OFFSET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182379" name="Rectangle 44"/>
          <p:cNvSpPr>
            <a:spLocks noChangeArrowheads="1"/>
          </p:cNvSpPr>
          <p:nvPr/>
        </p:nvSpPr>
        <p:spPr bwMode="auto">
          <a:xfrm>
            <a:off x="464829" y="5747105"/>
            <a:ext cx="113814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eiryo UI" panose="020B0604030504040204" pitchFamily="34" charset="-128"/>
                <a:ea typeface="Meiryo UI" panose="020B0604030504040204" pitchFamily="34" charset="-128"/>
                <a:cs typeface="Arial" pitchFamily="34" charset="0"/>
              </a:rPr>
              <a:t>6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182380" name="Rectangle 45"/>
          <p:cNvSpPr>
            <a:spLocks noChangeArrowheads="1"/>
          </p:cNvSpPr>
          <p:nvPr/>
        </p:nvSpPr>
        <p:spPr bwMode="auto">
          <a:xfrm>
            <a:off x="1020933" y="5747105"/>
            <a:ext cx="924933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itchFamily="34" charset="0"/>
              </a:rPr>
              <a:t>MATERIAL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182381" name="Rectangle 46"/>
          <p:cNvSpPr>
            <a:spLocks noChangeArrowheads="1"/>
          </p:cNvSpPr>
          <p:nvPr/>
        </p:nvSpPr>
        <p:spPr bwMode="auto">
          <a:xfrm>
            <a:off x="2379354" y="5742342"/>
            <a:ext cx="1106585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itchFamily="34" charset="0"/>
              </a:rPr>
              <a:t>INSERT LIFE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182382" name="Rectangle 47"/>
          <p:cNvSpPr>
            <a:spLocks noChangeArrowheads="1"/>
          </p:cNvSpPr>
          <p:nvPr/>
        </p:nvSpPr>
        <p:spPr bwMode="auto">
          <a:xfrm>
            <a:off x="2265054" y="5859817"/>
            <a:ext cx="6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182383" name="Rectangle 48"/>
          <p:cNvSpPr>
            <a:spLocks noChangeArrowheads="1"/>
          </p:cNvSpPr>
          <p:nvPr/>
        </p:nvSpPr>
        <p:spPr bwMode="auto">
          <a:xfrm>
            <a:off x="4136716" y="5747105"/>
            <a:ext cx="1478482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eiryo UI" panose="020B0604030504040204" pitchFamily="34" charset="-128"/>
                <a:ea typeface="Meiryo UI" panose="020B0604030504040204" pitchFamily="34" charset="-128"/>
                <a:cs typeface="Arial" pitchFamily="34" charset="0"/>
              </a:rPr>
              <a:t>AS PER SET LIFE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182387" name="Line 52"/>
          <p:cNvSpPr>
            <a:spLocks noChangeShapeType="1"/>
          </p:cNvSpPr>
          <p:nvPr/>
        </p:nvSpPr>
        <p:spPr bwMode="auto">
          <a:xfrm flipV="1">
            <a:off x="75891" y="1432280"/>
            <a:ext cx="1587" cy="1588"/>
          </a:xfrm>
          <a:prstGeom prst="line">
            <a:avLst/>
          </a:prstGeom>
          <a:noFill/>
          <a:ln w="0">
            <a:solidFill>
              <a:srgbClr val="DADCDD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182388" name="Rectangle 53"/>
          <p:cNvSpPr>
            <a:spLocks noChangeArrowheads="1"/>
          </p:cNvSpPr>
          <p:nvPr/>
        </p:nvSpPr>
        <p:spPr bwMode="auto">
          <a:xfrm>
            <a:off x="75891" y="1421167"/>
            <a:ext cx="11112" cy="11113"/>
          </a:xfrm>
          <a:prstGeom prst="rect">
            <a:avLst/>
          </a:prstGeom>
          <a:solidFill>
            <a:srgbClr val="DADC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182389" name="Line 54"/>
          <p:cNvSpPr>
            <a:spLocks noChangeShapeType="1"/>
          </p:cNvSpPr>
          <p:nvPr/>
        </p:nvSpPr>
        <p:spPr bwMode="auto">
          <a:xfrm flipV="1">
            <a:off x="947429" y="1432280"/>
            <a:ext cx="1587" cy="1588"/>
          </a:xfrm>
          <a:prstGeom prst="line">
            <a:avLst/>
          </a:prstGeom>
          <a:noFill/>
          <a:ln w="0">
            <a:solidFill>
              <a:srgbClr val="DADCDD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182391" name="Rectangle 55"/>
          <p:cNvSpPr>
            <a:spLocks noChangeArrowheads="1"/>
          </p:cNvSpPr>
          <p:nvPr/>
        </p:nvSpPr>
        <p:spPr bwMode="auto">
          <a:xfrm>
            <a:off x="947429" y="1421167"/>
            <a:ext cx="11112" cy="11113"/>
          </a:xfrm>
          <a:prstGeom prst="rect">
            <a:avLst/>
          </a:prstGeom>
          <a:solidFill>
            <a:srgbClr val="DADC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182392" name="Line 56"/>
          <p:cNvSpPr>
            <a:spLocks noChangeShapeType="1"/>
          </p:cNvSpPr>
          <p:nvPr/>
        </p:nvSpPr>
        <p:spPr bwMode="auto">
          <a:xfrm flipV="1">
            <a:off x="2112654" y="1432280"/>
            <a:ext cx="1587" cy="1588"/>
          </a:xfrm>
          <a:prstGeom prst="line">
            <a:avLst/>
          </a:prstGeom>
          <a:noFill/>
          <a:ln w="0">
            <a:solidFill>
              <a:srgbClr val="DADCDD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182393" name="Rectangle 57"/>
          <p:cNvSpPr>
            <a:spLocks noChangeArrowheads="1"/>
          </p:cNvSpPr>
          <p:nvPr/>
        </p:nvSpPr>
        <p:spPr bwMode="auto">
          <a:xfrm>
            <a:off x="2112654" y="1421167"/>
            <a:ext cx="11112" cy="11113"/>
          </a:xfrm>
          <a:prstGeom prst="rect">
            <a:avLst/>
          </a:prstGeom>
          <a:solidFill>
            <a:srgbClr val="DADC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182394" name="Line 58"/>
          <p:cNvSpPr>
            <a:spLocks noChangeShapeType="1"/>
          </p:cNvSpPr>
          <p:nvPr/>
        </p:nvSpPr>
        <p:spPr bwMode="auto">
          <a:xfrm flipV="1">
            <a:off x="3984316" y="1432280"/>
            <a:ext cx="1587" cy="1588"/>
          </a:xfrm>
          <a:prstGeom prst="line">
            <a:avLst/>
          </a:prstGeom>
          <a:noFill/>
          <a:ln w="0">
            <a:solidFill>
              <a:srgbClr val="DADCDD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182395" name="Rectangle 59"/>
          <p:cNvSpPr>
            <a:spLocks noChangeArrowheads="1"/>
          </p:cNvSpPr>
          <p:nvPr/>
        </p:nvSpPr>
        <p:spPr bwMode="auto">
          <a:xfrm>
            <a:off x="3984316" y="1421167"/>
            <a:ext cx="11112" cy="11113"/>
          </a:xfrm>
          <a:prstGeom prst="rect">
            <a:avLst/>
          </a:prstGeom>
          <a:solidFill>
            <a:srgbClr val="DADC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182396" name="Line 60"/>
          <p:cNvSpPr>
            <a:spLocks noChangeShapeType="1"/>
          </p:cNvSpPr>
          <p:nvPr/>
        </p:nvSpPr>
        <p:spPr bwMode="auto">
          <a:xfrm flipV="1">
            <a:off x="5855978" y="1432280"/>
            <a:ext cx="1587" cy="1588"/>
          </a:xfrm>
          <a:prstGeom prst="line">
            <a:avLst/>
          </a:prstGeom>
          <a:noFill/>
          <a:ln w="0">
            <a:solidFill>
              <a:srgbClr val="DADCDD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182397" name="Rectangle 61"/>
          <p:cNvSpPr>
            <a:spLocks noChangeArrowheads="1"/>
          </p:cNvSpPr>
          <p:nvPr/>
        </p:nvSpPr>
        <p:spPr bwMode="auto">
          <a:xfrm>
            <a:off x="5855978" y="1421167"/>
            <a:ext cx="12700" cy="11113"/>
          </a:xfrm>
          <a:prstGeom prst="rect">
            <a:avLst/>
          </a:prstGeom>
          <a:solidFill>
            <a:srgbClr val="DADC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182398" name="Line 62"/>
          <p:cNvSpPr>
            <a:spLocks noChangeShapeType="1"/>
          </p:cNvSpPr>
          <p:nvPr/>
        </p:nvSpPr>
        <p:spPr bwMode="auto">
          <a:xfrm flipV="1">
            <a:off x="7892741" y="1432280"/>
            <a:ext cx="1587" cy="1588"/>
          </a:xfrm>
          <a:prstGeom prst="line">
            <a:avLst/>
          </a:prstGeom>
          <a:noFill/>
          <a:ln w="0">
            <a:solidFill>
              <a:srgbClr val="DADCDD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182399" name="Rectangle 63"/>
          <p:cNvSpPr>
            <a:spLocks noChangeArrowheads="1"/>
          </p:cNvSpPr>
          <p:nvPr/>
        </p:nvSpPr>
        <p:spPr bwMode="auto">
          <a:xfrm>
            <a:off x="7892741" y="1421167"/>
            <a:ext cx="12700" cy="11113"/>
          </a:xfrm>
          <a:prstGeom prst="rect">
            <a:avLst/>
          </a:prstGeom>
          <a:solidFill>
            <a:srgbClr val="DADC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192" name="Rectangle 64"/>
          <p:cNvSpPr>
            <a:spLocks noChangeArrowheads="1"/>
          </p:cNvSpPr>
          <p:nvPr/>
        </p:nvSpPr>
        <p:spPr bwMode="auto">
          <a:xfrm>
            <a:off x="87004" y="1421167"/>
            <a:ext cx="8994774" cy="22225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193" name="Line 65"/>
          <p:cNvSpPr>
            <a:spLocks noChangeShapeType="1"/>
          </p:cNvSpPr>
          <p:nvPr/>
        </p:nvSpPr>
        <p:spPr bwMode="auto">
          <a:xfrm flipV="1">
            <a:off x="9070666" y="1432280"/>
            <a:ext cx="1587" cy="1588"/>
          </a:xfrm>
          <a:prstGeom prst="line">
            <a:avLst/>
          </a:prstGeom>
          <a:noFill/>
          <a:ln w="0">
            <a:solidFill>
              <a:srgbClr val="DADCDD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194" name="Rectangle 66"/>
          <p:cNvSpPr>
            <a:spLocks noChangeArrowheads="1"/>
          </p:cNvSpPr>
          <p:nvPr/>
        </p:nvSpPr>
        <p:spPr bwMode="auto">
          <a:xfrm>
            <a:off x="9070666" y="1421167"/>
            <a:ext cx="11112" cy="11113"/>
          </a:xfrm>
          <a:prstGeom prst="rect">
            <a:avLst/>
          </a:prstGeom>
          <a:solidFill>
            <a:srgbClr val="DADC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195" name="Rectangle 67"/>
          <p:cNvSpPr>
            <a:spLocks noChangeArrowheads="1"/>
          </p:cNvSpPr>
          <p:nvPr/>
        </p:nvSpPr>
        <p:spPr bwMode="auto">
          <a:xfrm>
            <a:off x="87004" y="2118080"/>
            <a:ext cx="8994774" cy="22225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196" name="Rectangle 68"/>
          <p:cNvSpPr>
            <a:spLocks noChangeArrowheads="1"/>
          </p:cNvSpPr>
          <p:nvPr/>
        </p:nvSpPr>
        <p:spPr bwMode="auto">
          <a:xfrm>
            <a:off x="87004" y="2791180"/>
            <a:ext cx="8994774" cy="23813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197" name="Rectangle 69"/>
          <p:cNvSpPr>
            <a:spLocks noChangeArrowheads="1"/>
          </p:cNvSpPr>
          <p:nvPr/>
        </p:nvSpPr>
        <p:spPr bwMode="auto">
          <a:xfrm>
            <a:off x="87004" y="3465867"/>
            <a:ext cx="8994774" cy="22225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198" name="Rectangle 70"/>
          <p:cNvSpPr>
            <a:spLocks noChangeArrowheads="1"/>
          </p:cNvSpPr>
          <p:nvPr/>
        </p:nvSpPr>
        <p:spPr bwMode="auto">
          <a:xfrm>
            <a:off x="87004" y="4140555"/>
            <a:ext cx="8994774" cy="22225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199" name="Rectangle 71"/>
          <p:cNvSpPr>
            <a:spLocks noChangeArrowheads="1"/>
          </p:cNvSpPr>
          <p:nvPr/>
        </p:nvSpPr>
        <p:spPr bwMode="auto">
          <a:xfrm>
            <a:off x="87004" y="4815242"/>
            <a:ext cx="8994774" cy="22225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200" name="Rectangle 72"/>
          <p:cNvSpPr>
            <a:spLocks noChangeArrowheads="1"/>
          </p:cNvSpPr>
          <p:nvPr/>
        </p:nvSpPr>
        <p:spPr bwMode="auto">
          <a:xfrm>
            <a:off x="87004" y="5488342"/>
            <a:ext cx="8994774" cy="22225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201" name="Rectangle 73"/>
          <p:cNvSpPr>
            <a:spLocks noChangeArrowheads="1"/>
          </p:cNvSpPr>
          <p:nvPr/>
        </p:nvSpPr>
        <p:spPr bwMode="auto">
          <a:xfrm>
            <a:off x="64779" y="1421167"/>
            <a:ext cx="22225" cy="47640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202" name="Rectangle 74"/>
          <p:cNvSpPr>
            <a:spLocks noChangeArrowheads="1"/>
          </p:cNvSpPr>
          <p:nvPr/>
        </p:nvSpPr>
        <p:spPr bwMode="auto">
          <a:xfrm>
            <a:off x="934729" y="1443392"/>
            <a:ext cx="23812" cy="4741863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203" name="Rectangle 75"/>
          <p:cNvSpPr>
            <a:spLocks noChangeArrowheads="1"/>
          </p:cNvSpPr>
          <p:nvPr/>
        </p:nvSpPr>
        <p:spPr bwMode="auto">
          <a:xfrm>
            <a:off x="2101541" y="1443392"/>
            <a:ext cx="22225" cy="4741863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204" name="Rectangle 76"/>
          <p:cNvSpPr>
            <a:spLocks noChangeArrowheads="1"/>
          </p:cNvSpPr>
          <p:nvPr/>
        </p:nvSpPr>
        <p:spPr bwMode="auto">
          <a:xfrm>
            <a:off x="3973204" y="1443392"/>
            <a:ext cx="22225" cy="4741863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205" name="Rectangle 77"/>
          <p:cNvSpPr>
            <a:spLocks noChangeArrowheads="1"/>
          </p:cNvSpPr>
          <p:nvPr/>
        </p:nvSpPr>
        <p:spPr bwMode="auto">
          <a:xfrm>
            <a:off x="5844866" y="1443392"/>
            <a:ext cx="23812" cy="4741863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206" name="Rectangle 78"/>
          <p:cNvSpPr>
            <a:spLocks noChangeArrowheads="1"/>
          </p:cNvSpPr>
          <p:nvPr/>
        </p:nvSpPr>
        <p:spPr bwMode="auto">
          <a:xfrm>
            <a:off x="7881628" y="1443392"/>
            <a:ext cx="23812" cy="4741863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207" name="Rectangle 79"/>
          <p:cNvSpPr>
            <a:spLocks noChangeArrowheads="1"/>
          </p:cNvSpPr>
          <p:nvPr/>
        </p:nvSpPr>
        <p:spPr bwMode="auto">
          <a:xfrm>
            <a:off x="87004" y="6163030"/>
            <a:ext cx="8994774" cy="22225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208" name="Rectangle 80"/>
          <p:cNvSpPr>
            <a:spLocks noChangeArrowheads="1"/>
          </p:cNvSpPr>
          <p:nvPr/>
        </p:nvSpPr>
        <p:spPr bwMode="auto">
          <a:xfrm>
            <a:off x="9057966" y="1443392"/>
            <a:ext cx="23812" cy="4741863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209" name="Line 81"/>
          <p:cNvSpPr>
            <a:spLocks noChangeShapeType="1"/>
          </p:cNvSpPr>
          <p:nvPr/>
        </p:nvSpPr>
        <p:spPr bwMode="auto">
          <a:xfrm>
            <a:off x="75891" y="6185255"/>
            <a:ext cx="1587" cy="1588"/>
          </a:xfrm>
          <a:prstGeom prst="line">
            <a:avLst/>
          </a:prstGeom>
          <a:noFill/>
          <a:ln w="0">
            <a:solidFill>
              <a:srgbClr val="DADCDD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210" name="Rectangle 82"/>
          <p:cNvSpPr>
            <a:spLocks noChangeArrowheads="1"/>
          </p:cNvSpPr>
          <p:nvPr/>
        </p:nvSpPr>
        <p:spPr bwMode="auto">
          <a:xfrm>
            <a:off x="75891" y="6185255"/>
            <a:ext cx="11112" cy="11113"/>
          </a:xfrm>
          <a:prstGeom prst="rect">
            <a:avLst/>
          </a:prstGeom>
          <a:solidFill>
            <a:srgbClr val="DADC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212" name="Line 83"/>
          <p:cNvSpPr>
            <a:spLocks noChangeShapeType="1"/>
          </p:cNvSpPr>
          <p:nvPr/>
        </p:nvSpPr>
        <p:spPr bwMode="auto">
          <a:xfrm>
            <a:off x="947429" y="6185255"/>
            <a:ext cx="1587" cy="1588"/>
          </a:xfrm>
          <a:prstGeom prst="line">
            <a:avLst/>
          </a:prstGeom>
          <a:noFill/>
          <a:ln w="0">
            <a:solidFill>
              <a:srgbClr val="DADCDD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213" name="Rectangle 84"/>
          <p:cNvSpPr>
            <a:spLocks noChangeArrowheads="1"/>
          </p:cNvSpPr>
          <p:nvPr/>
        </p:nvSpPr>
        <p:spPr bwMode="auto">
          <a:xfrm>
            <a:off x="947429" y="6185255"/>
            <a:ext cx="11112" cy="11113"/>
          </a:xfrm>
          <a:prstGeom prst="rect">
            <a:avLst/>
          </a:prstGeom>
          <a:solidFill>
            <a:srgbClr val="DADC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214" name="Line 85"/>
          <p:cNvSpPr>
            <a:spLocks noChangeShapeType="1"/>
          </p:cNvSpPr>
          <p:nvPr/>
        </p:nvSpPr>
        <p:spPr bwMode="auto">
          <a:xfrm>
            <a:off x="2112654" y="6185255"/>
            <a:ext cx="1587" cy="1588"/>
          </a:xfrm>
          <a:prstGeom prst="line">
            <a:avLst/>
          </a:prstGeom>
          <a:noFill/>
          <a:ln w="0">
            <a:solidFill>
              <a:srgbClr val="DADCDD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215" name="Rectangle 86"/>
          <p:cNvSpPr>
            <a:spLocks noChangeArrowheads="1"/>
          </p:cNvSpPr>
          <p:nvPr/>
        </p:nvSpPr>
        <p:spPr bwMode="auto">
          <a:xfrm>
            <a:off x="2112654" y="6185255"/>
            <a:ext cx="11112" cy="11113"/>
          </a:xfrm>
          <a:prstGeom prst="rect">
            <a:avLst/>
          </a:prstGeom>
          <a:solidFill>
            <a:srgbClr val="DADC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216" name="Line 87"/>
          <p:cNvSpPr>
            <a:spLocks noChangeShapeType="1"/>
          </p:cNvSpPr>
          <p:nvPr/>
        </p:nvSpPr>
        <p:spPr bwMode="auto">
          <a:xfrm>
            <a:off x="3984316" y="6185255"/>
            <a:ext cx="1587" cy="1588"/>
          </a:xfrm>
          <a:prstGeom prst="line">
            <a:avLst/>
          </a:prstGeom>
          <a:noFill/>
          <a:ln w="0">
            <a:solidFill>
              <a:srgbClr val="DADCDD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217" name="Rectangle 88"/>
          <p:cNvSpPr>
            <a:spLocks noChangeArrowheads="1"/>
          </p:cNvSpPr>
          <p:nvPr/>
        </p:nvSpPr>
        <p:spPr bwMode="auto">
          <a:xfrm>
            <a:off x="3984316" y="6185255"/>
            <a:ext cx="11112" cy="11113"/>
          </a:xfrm>
          <a:prstGeom prst="rect">
            <a:avLst/>
          </a:prstGeom>
          <a:solidFill>
            <a:srgbClr val="DADC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218" name="Line 89"/>
          <p:cNvSpPr>
            <a:spLocks noChangeShapeType="1"/>
          </p:cNvSpPr>
          <p:nvPr/>
        </p:nvSpPr>
        <p:spPr bwMode="auto">
          <a:xfrm>
            <a:off x="5855978" y="6185255"/>
            <a:ext cx="1587" cy="1588"/>
          </a:xfrm>
          <a:prstGeom prst="line">
            <a:avLst/>
          </a:prstGeom>
          <a:noFill/>
          <a:ln w="0">
            <a:solidFill>
              <a:srgbClr val="DADCDD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219" name="Rectangle 90"/>
          <p:cNvSpPr>
            <a:spLocks noChangeArrowheads="1"/>
          </p:cNvSpPr>
          <p:nvPr/>
        </p:nvSpPr>
        <p:spPr bwMode="auto">
          <a:xfrm>
            <a:off x="5855978" y="6185255"/>
            <a:ext cx="12700" cy="11113"/>
          </a:xfrm>
          <a:prstGeom prst="rect">
            <a:avLst/>
          </a:prstGeom>
          <a:solidFill>
            <a:srgbClr val="DADC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220" name="Line 91"/>
          <p:cNvSpPr>
            <a:spLocks noChangeShapeType="1"/>
          </p:cNvSpPr>
          <p:nvPr/>
        </p:nvSpPr>
        <p:spPr bwMode="auto">
          <a:xfrm>
            <a:off x="7892741" y="6185255"/>
            <a:ext cx="1587" cy="1588"/>
          </a:xfrm>
          <a:prstGeom prst="line">
            <a:avLst/>
          </a:prstGeom>
          <a:noFill/>
          <a:ln w="0">
            <a:solidFill>
              <a:srgbClr val="DADCDD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221" name="Rectangle 92"/>
          <p:cNvSpPr>
            <a:spLocks noChangeArrowheads="1"/>
          </p:cNvSpPr>
          <p:nvPr/>
        </p:nvSpPr>
        <p:spPr bwMode="auto">
          <a:xfrm>
            <a:off x="7892741" y="6185255"/>
            <a:ext cx="12700" cy="11113"/>
          </a:xfrm>
          <a:prstGeom prst="rect">
            <a:avLst/>
          </a:prstGeom>
          <a:solidFill>
            <a:srgbClr val="DADC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223" name="Line 93"/>
          <p:cNvSpPr>
            <a:spLocks noChangeShapeType="1"/>
          </p:cNvSpPr>
          <p:nvPr/>
        </p:nvSpPr>
        <p:spPr bwMode="auto">
          <a:xfrm>
            <a:off x="9070666" y="6185255"/>
            <a:ext cx="1587" cy="1588"/>
          </a:xfrm>
          <a:prstGeom prst="line">
            <a:avLst/>
          </a:prstGeom>
          <a:noFill/>
          <a:ln w="0">
            <a:solidFill>
              <a:srgbClr val="DADCDD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182400" name="Rectangle 94"/>
          <p:cNvSpPr>
            <a:spLocks noChangeArrowheads="1"/>
          </p:cNvSpPr>
          <p:nvPr/>
        </p:nvSpPr>
        <p:spPr bwMode="auto">
          <a:xfrm>
            <a:off x="9070666" y="6185255"/>
            <a:ext cx="11112" cy="11113"/>
          </a:xfrm>
          <a:prstGeom prst="rect">
            <a:avLst/>
          </a:prstGeom>
          <a:solidFill>
            <a:srgbClr val="DADC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182401" name="Line 95"/>
          <p:cNvSpPr>
            <a:spLocks noChangeShapeType="1"/>
          </p:cNvSpPr>
          <p:nvPr/>
        </p:nvSpPr>
        <p:spPr bwMode="auto">
          <a:xfrm>
            <a:off x="9081778" y="1432280"/>
            <a:ext cx="1587" cy="1588"/>
          </a:xfrm>
          <a:prstGeom prst="line">
            <a:avLst/>
          </a:prstGeom>
          <a:noFill/>
          <a:ln w="0">
            <a:solidFill>
              <a:srgbClr val="DADCDD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182402" name="Rectangle 96"/>
          <p:cNvSpPr>
            <a:spLocks noChangeArrowheads="1"/>
          </p:cNvSpPr>
          <p:nvPr/>
        </p:nvSpPr>
        <p:spPr bwMode="auto">
          <a:xfrm>
            <a:off x="9081778" y="1432280"/>
            <a:ext cx="12700" cy="11113"/>
          </a:xfrm>
          <a:prstGeom prst="rect">
            <a:avLst/>
          </a:prstGeom>
          <a:solidFill>
            <a:srgbClr val="DADC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182403" name="Line 97"/>
          <p:cNvSpPr>
            <a:spLocks noChangeShapeType="1"/>
          </p:cNvSpPr>
          <p:nvPr/>
        </p:nvSpPr>
        <p:spPr bwMode="auto">
          <a:xfrm>
            <a:off x="9081778" y="2129192"/>
            <a:ext cx="1587" cy="1588"/>
          </a:xfrm>
          <a:prstGeom prst="line">
            <a:avLst/>
          </a:prstGeom>
          <a:noFill/>
          <a:ln w="0">
            <a:solidFill>
              <a:srgbClr val="DADCDD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182404" name="Rectangle 98"/>
          <p:cNvSpPr>
            <a:spLocks noChangeArrowheads="1"/>
          </p:cNvSpPr>
          <p:nvPr/>
        </p:nvSpPr>
        <p:spPr bwMode="auto">
          <a:xfrm>
            <a:off x="9081778" y="2129192"/>
            <a:ext cx="12700" cy="11113"/>
          </a:xfrm>
          <a:prstGeom prst="rect">
            <a:avLst/>
          </a:prstGeom>
          <a:solidFill>
            <a:srgbClr val="DADC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182405" name="Line 99"/>
          <p:cNvSpPr>
            <a:spLocks noChangeShapeType="1"/>
          </p:cNvSpPr>
          <p:nvPr/>
        </p:nvSpPr>
        <p:spPr bwMode="auto">
          <a:xfrm>
            <a:off x="9081778" y="2803880"/>
            <a:ext cx="1587" cy="1588"/>
          </a:xfrm>
          <a:prstGeom prst="line">
            <a:avLst/>
          </a:prstGeom>
          <a:noFill/>
          <a:ln w="0">
            <a:solidFill>
              <a:srgbClr val="DADCDD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182406" name="Rectangle 100"/>
          <p:cNvSpPr>
            <a:spLocks noChangeArrowheads="1"/>
          </p:cNvSpPr>
          <p:nvPr/>
        </p:nvSpPr>
        <p:spPr bwMode="auto">
          <a:xfrm>
            <a:off x="9081778" y="2803880"/>
            <a:ext cx="12700" cy="11113"/>
          </a:xfrm>
          <a:prstGeom prst="rect">
            <a:avLst/>
          </a:prstGeom>
          <a:solidFill>
            <a:srgbClr val="DADC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182407" name="Line 101"/>
          <p:cNvSpPr>
            <a:spLocks noChangeShapeType="1"/>
          </p:cNvSpPr>
          <p:nvPr/>
        </p:nvSpPr>
        <p:spPr bwMode="auto">
          <a:xfrm>
            <a:off x="9081778" y="3476980"/>
            <a:ext cx="1587" cy="1588"/>
          </a:xfrm>
          <a:prstGeom prst="line">
            <a:avLst/>
          </a:prstGeom>
          <a:noFill/>
          <a:ln w="0">
            <a:solidFill>
              <a:srgbClr val="DADCDD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182408" name="Rectangle 102"/>
          <p:cNvSpPr>
            <a:spLocks noChangeArrowheads="1"/>
          </p:cNvSpPr>
          <p:nvPr/>
        </p:nvSpPr>
        <p:spPr bwMode="auto">
          <a:xfrm>
            <a:off x="9081778" y="3476980"/>
            <a:ext cx="12700" cy="11113"/>
          </a:xfrm>
          <a:prstGeom prst="rect">
            <a:avLst/>
          </a:prstGeom>
          <a:solidFill>
            <a:srgbClr val="DADC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182409" name="Line 103"/>
          <p:cNvSpPr>
            <a:spLocks noChangeShapeType="1"/>
          </p:cNvSpPr>
          <p:nvPr/>
        </p:nvSpPr>
        <p:spPr bwMode="auto">
          <a:xfrm>
            <a:off x="9081778" y="4151667"/>
            <a:ext cx="1587" cy="1588"/>
          </a:xfrm>
          <a:prstGeom prst="line">
            <a:avLst/>
          </a:prstGeom>
          <a:noFill/>
          <a:ln w="0">
            <a:solidFill>
              <a:srgbClr val="DADCDD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182410" name="Rectangle 104"/>
          <p:cNvSpPr>
            <a:spLocks noChangeArrowheads="1"/>
          </p:cNvSpPr>
          <p:nvPr/>
        </p:nvSpPr>
        <p:spPr bwMode="auto">
          <a:xfrm>
            <a:off x="9081778" y="4151667"/>
            <a:ext cx="12700" cy="11113"/>
          </a:xfrm>
          <a:prstGeom prst="rect">
            <a:avLst/>
          </a:prstGeom>
          <a:solidFill>
            <a:srgbClr val="DADC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182411" name="Line 105"/>
          <p:cNvSpPr>
            <a:spLocks noChangeShapeType="1"/>
          </p:cNvSpPr>
          <p:nvPr/>
        </p:nvSpPr>
        <p:spPr bwMode="auto">
          <a:xfrm>
            <a:off x="9081778" y="4826355"/>
            <a:ext cx="1587" cy="1588"/>
          </a:xfrm>
          <a:prstGeom prst="line">
            <a:avLst/>
          </a:prstGeom>
          <a:noFill/>
          <a:ln w="0">
            <a:solidFill>
              <a:srgbClr val="DADCDD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182412" name="Rectangle 106"/>
          <p:cNvSpPr>
            <a:spLocks noChangeArrowheads="1"/>
          </p:cNvSpPr>
          <p:nvPr/>
        </p:nvSpPr>
        <p:spPr bwMode="auto">
          <a:xfrm>
            <a:off x="9081778" y="4826355"/>
            <a:ext cx="12700" cy="11113"/>
          </a:xfrm>
          <a:prstGeom prst="rect">
            <a:avLst/>
          </a:prstGeom>
          <a:solidFill>
            <a:srgbClr val="DADC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182413" name="Line 107"/>
          <p:cNvSpPr>
            <a:spLocks noChangeShapeType="1"/>
          </p:cNvSpPr>
          <p:nvPr/>
        </p:nvSpPr>
        <p:spPr bwMode="auto">
          <a:xfrm>
            <a:off x="9081778" y="5499455"/>
            <a:ext cx="1587" cy="1588"/>
          </a:xfrm>
          <a:prstGeom prst="line">
            <a:avLst/>
          </a:prstGeom>
          <a:noFill/>
          <a:ln w="0">
            <a:solidFill>
              <a:srgbClr val="DADCDD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182414" name="Rectangle 108"/>
          <p:cNvSpPr>
            <a:spLocks noChangeArrowheads="1"/>
          </p:cNvSpPr>
          <p:nvPr/>
        </p:nvSpPr>
        <p:spPr bwMode="auto">
          <a:xfrm>
            <a:off x="9081778" y="5499455"/>
            <a:ext cx="12700" cy="11113"/>
          </a:xfrm>
          <a:prstGeom prst="rect">
            <a:avLst/>
          </a:prstGeom>
          <a:solidFill>
            <a:srgbClr val="DADC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182415" name="Line 109"/>
          <p:cNvSpPr>
            <a:spLocks noChangeShapeType="1"/>
          </p:cNvSpPr>
          <p:nvPr/>
        </p:nvSpPr>
        <p:spPr bwMode="auto">
          <a:xfrm>
            <a:off x="9081778" y="6174142"/>
            <a:ext cx="1587" cy="1588"/>
          </a:xfrm>
          <a:prstGeom prst="line">
            <a:avLst/>
          </a:prstGeom>
          <a:noFill/>
          <a:ln w="0">
            <a:solidFill>
              <a:srgbClr val="DADCDD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182416" name="Rectangle 110"/>
          <p:cNvSpPr>
            <a:spLocks noChangeArrowheads="1"/>
          </p:cNvSpPr>
          <p:nvPr/>
        </p:nvSpPr>
        <p:spPr bwMode="auto">
          <a:xfrm>
            <a:off x="9081778" y="6174142"/>
            <a:ext cx="12700" cy="11113"/>
          </a:xfrm>
          <a:prstGeom prst="rect">
            <a:avLst/>
          </a:prstGeom>
          <a:solidFill>
            <a:srgbClr val="DADC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108" name="Rectangle 107"/>
          <p:cNvSpPr/>
          <p:nvPr/>
        </p:nvSpPr>
        <p:spPr>
          <a:xfrm>
            <a:off x="84981" y="2114255"/>
            <a:ext cx="8982868" cy="1358000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IN" altLang="ja-JP" sz="3200" dirty="0">
              <a:solidFill>
                <a:srgbClr val="FFFFFF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67234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3" grpId="0"/>
      <p:bldP spid="10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6" name="Group 2"/>
          <p:cNvGrpSpPr>
            <a:grpSpLocks noChangeAspect="1"/>
          </p:cNvGrpSpPr>
          <p:nvPr/>
        </p:nvGrpSpPr>
        <p:grpSpPr bwMode="auto">
          <a:xfrm>
            <a:off x="506560" y="1086768"/>
            <a:ext cx="8229600" cy="5095875"/>
            <a:chOff x="375" y="1087"/>
            <a:chExt cx="5002" cy="2474"/>
          </a:xfrm>
          <a:solidFill>
            <a:schemeClr val="accent1">
              <a:lumMod val="40000"/>
              <a:lumOff val="60000"/>
            </a:schemeClr>
          </a:solidFill>
          <a:effectLst/>
        </p:grpSpPr>
        <p:grpSp>
          <p:nvGrpSpPr>
            <p:cNvPr id="567" name="Group 3"/>
            <p:cNvGrpSpPr>
              <a:grpSpLocks noChangeAspect="1"/>
            </p:cNvGrpSpPr>
            <p:nvPr/>
          </p:nvGrpSpPr>
          <p:grpSpPr bwMode="auto">
            <a:xfrm>
              <a:off x="375" y="1208"/>
              <a:ext cx="5002" cy="2353"/>
              <a:chOff x="376" y="1032"/>
              <a:chExt cx="4968" cy="2336"/>
            </a:xfrm>
            <a:grpFill/>
          </p:grpSpPr>
          <p:sp>
            <p:nvSpPr>
              <p:cNvPr id="831" name="Freeform 4"/>
              <p:cNvSpPr>
                <a:spLocks noChangeAspect="1"/>
              </p:cNvSpPr>
              <p:nvPr/>
            </p:nvSpPr>
            <p:spPr bwMode="auto">
              <a:xfrm>
                <a:off x="4881" y="2156"/>
                <a:ext cx="16" cy="1"/>
              </a:xfrm>
              <a:custGeom>
                <a:avLst/>
                <a:gdLst>
                  <a:gd name="T0" fmla="*/ 0 w 16"/>
                  <a:gd name="T1" fmla="*/ 0 h 1"/>
                  <a:gd name="T2" fmla="*/ 16 w 16"/>
                  <a:gd name="T3" fmla="*/ 0 h 1"/>
                  <a:gd name="T4" fmla="*/ 0 w 16"/>
                  <a:gd name="T5" fmla="*/ 0 h 1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16" h="1">
                    <a:moveTo>
                      <a:pt x="0" y="0"/>
                    </a:moveTo>
                    <a:lnTo>
                      <a:pt x="16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32" name="Freeform 5"/>
              <p:cNvSpPr>
                <a:spLocks noChangeAspect="1"/>
              </p:cNvSpPr>
              <p:nvPr/>
            </p:nvSpPr>
            <p:spPr bwMode="auto">
              <a:xfrm>
                <a:off x="4881" y="2156"/>
                <a:ext cx="16" cy="1"/>
              </a:xfrm>
              <a:custGeom>
                <a:avLst/>
                <a:gdLst>
                  <a:gd name="T0" fmla="*/ 0 w 16"/>
                  <a:gd name="T1" fmla="*/ 0 h 1"/>
                  <a:gd name="T2" fmla="*/ 16 w 16"/>
                  <a:gd name="T3" fmla="*/ 0 h 1"/>
                  <a:gd name="T4" fmla="*/ 0 w 16"/>
                  <a:gd name="T5" fmla="*/ 0 h 1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16" h="1">
                    <a:moveTo>
                      <a:pt x="0" y="0"/>
                    </a:moveTo>
                    <a:lnTo>
                      <a:pt x="16" y="0"/>
                    </a:lnTo>
                    <a:lnTo>
                      <a:pt x="0" y="0"/>
                    </a:lnTo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33" name="Freeform 6"/>
              <p:cNvSpPr>
                <a:spLocks noChangeAspect="1"/>
              </p:cNvSpPr>
              <p:nvPr/>
            </p:nvSpPr>
            <p:spPr bwMode="auto">
              <a:xfrm>
                <a:off x="4785" y="2770"/>
                <a:ext cx="287" cy="534"/>
              </a:xfrm>
              <a:custGeom>
                <a:avLst/>
                <a:gdLst>
                  <a:gd name="T0" fmla="*/ 0 w 287"/>
                  <a:gd name="T1" fmla="*/ 486 h 534"/>
                  <a:gd name="T2" fmla="*/ 0 w 287"/>
                  <a:gd name="T3" fmla="*/ 502 h 534"/>
                  <a:gd name="T4" fmla="*/ 24 w 287"/>
                  <a:gd name="T5" fmla="*/ 494 h 534"/>
                  <a:gd name="T6" fmla="*/ 24 w 287"/>
                  <a:gd name="T7" fmla="*/ 526 h 534"/>
                  <a:gd name="T8" fmla="*/ 80 w 287"/>
                  <a:gd name="T9" fmla="*/ 534 h 534"/>
                  <a:gd name="T10" fmla="*/ 64 w 287"/>
                  <a:gd name="T11" fmla="*/ 518 h 534"/>
                  <a:gd name="T12" fmla="*/ 72 w 287"/>
                  <a:gd name="T13" fmla="*/ 479 h 534"/>
                  <a:gd name="T14" fmla="*/ 80 w 287"/>
                  <a:gd name="T15" fmla="*/ 486 h 534"/>
                  <a:gd name="T16" fmla="*/ 112 w 287"/>
                  <a:gd name="T17" fmla="*/ 439 h 534"/>
                  <a:gd name="T18" fmla="*/ 88 w 287"/>
                  <a:gd name="T19" fmla="*/ 407 h 534"/>
                  <a:gd name="T20" fmla="*/ 120 w 287"/>
                  <a:gd name="T21" fmla="*/ 391 h 534"/>
                  <a:gd name="T22" fmla="*/ 120 w 287"/>
                  <a:gd name="T23" fmla="*/ 359 h 534"/>
                  <a:gd name="T24" fmla="*/ 136 w 287"/>
                  <a:gd name="T25" fmla="*/ 351 h 534"/>
                  <a:gd name="T26" fmla="*/ 120 w 287"/>
                  <a:gd name="T27" fmla="*/ 351 h 534"/>
                  <a:gd name="T28" fmla="*/ 144 w 287"/>
                  <a:gd name="T29" fmla="*/ 351 h 534"/>
                  <a:gd name="T30" fmla="*/ 144 w 287"/>
                  <a:gd name="T31" fmla="*/ 335 h 534"/>
                  <a:gd name="T32" fmla="*/ 128 w 287"/>
                  <a:gd name="T33" fmla="*/ 343 h 534"/>
                  <a:gd name="T34" fmla="*/ 120 w 287"/>
                  <a:gd name="T35" fmla="*/ 335 h 534"/>
                  <a:gd name="T36" fmla="*/ 120 w 287"/>
                  <a:gd name="T37" fmla="*/ 311 h 534"/>
                  <a:gd name="T38" fmla="*/ 160 w 287"/>
                  <a:gd name="T39" fmla="*/ 311 h 534"/>
                  <a:gd name="T40" fmla="*/ 160 w 287"/>
                  <a:gd name="T41" fmla="*/ 279 h 534"/>
                  <a:gd name="T42" fmla="*/ 224 w 287"/>
                  <a:gd name="T43" fmla="*/ 271 h 534"/>
                  <a:gd name="T44" fmla="*/ 248 w 287"/>
                  <a:gd name="T45" fmla="*/ 247 h 534"/>
                  <a:gd name="T46" fmla="*/ 224 w 287"/>
                  <a:gd name="T47" fmla="*/ 191 h 534"/>
                  <a:gd name="T48" fmla="*/ 232 w 287"/>
                  <a:gd name="T49" fmla="*/ 128 h 534"/>
                  <a:gd name="T50" fmla="*/ 287 w 287"/>
                  <a:gd name="T51" fmla="*/ 80 h 534"/>
                  <a:gd name="T52" fmla="*/ 287 w 287"/>
                  <a:gd name="T53" fmla="*/ 64 h 534"/>
                  <a:gd name="T54" fmla="*/ 272 w 287"/>
                  <a:gd name="T55" fmla="*/ 56 h 534"/>
                  <a:gd name="T56" fmla="*/ 256 w 287"/>
                  <a:gd name="T57" fmla="*/ 80 h 534"/>
                  <a:gd name="T58" fmla="*/ 224 w 287"/>
                  <a:gd name="T59" fmla="*/ 80 h 534"/>
                  <a:gd name="T60" fmla="*/ 232 w 287"/>
                  <a:gd name="T61" fmla="*/ 56 h 534"/>
                  <a:gd name="T62" fmla="*/ 160 w 287"/>
                  <a:gd name="T63" fmla="*/ 8 h 534"/>
                  <a:gd name="T64" fmla="*/ 136 w 287"/>
                  <a:gd name="T65" fmla="*/ 0 h 534"/>
                  <a:gd name="T66" fmla="*/ 136 w 287"/>
                  <a:gd name="T67" fmla="*/ 16 h 534"/>
                  <a:gd name="T68" fmla="*/ 104 w 287"/>
                  <a:gd name="T69" fmla="*/ 0 h 534"/>
                  <a:gd name="T70" fmla="*/ 96 w 287"/>
                  <a:gd name="T71" fmla="*/ 16 h 534"/>
                  <a:gd name="T72" fmla="*/ 96 w 287"/>
                  <a:gd name="T73" fmla="*/ 32 h 534"/>
                  <a:gd name="T74" fmla="*/ 80 w 287"/>
                  <a:gd name="T75" fmla="*/ 40 h 534"/>
                  <a:gd name="T76" fmla="*/ 80 w 287"/>
                  <a:gd name="T77" fmla="*/ 72 h 534"/>
                  <a:gd name="T78" fmla="*/ 56 w 287"/>
                  <a:gd name="T79" fmla="*/ 96 h 534"/>
                  <a:gd name="T80" fmla="*/ 48 w 287"/>
                  <a:gd name="T81" fmla="*/ 152 h 534"/>
                  <a:gd name="T82" fmla="*/ 56 w 287"/>
                  <a:gd name="T83" fmla="*/ 191 h 534"/>
                  <a:gd name="T84" fmla="*/ 40 w 287"/>
                  <a:gd name="T85" fmla="*/ 247 h 534"/>
                  <a:gd name="T86" fmla="*/ 24 w 287"/>
                  <a:gd name="T87" fmla="*/ 343 h 534"/>
                  <a:gd name="T88" fmla="*/ 40 w 287"/>
                  <a:gd name="T89" fmla="*/ 383 h 534"/>
                  <a:gd name="T90" fmla="*/ 24 w 287"/>
                  <a:gd name="T91" fmla="*/ 383 h 534"/>
                  <a:gd name="T92" fmla="*/ 32 w 287"/>
                  <a:gd name="T93" fmla="*/ 415 h 534"/>
                  <a:gd name="T94" fmla="*/ 0 w 287"/>
                  <a:gd name="T95" fmla="*/ 486 h 534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0" t="0" r="r" b="b"/>
                <a:pathLst>
                  <a:path w="287" h="534">
                    <a:moveTo>
                      <a:pt x="0" y="486"/>
                    </a:moveTo>
                    <a:lnTo>
                      <a:pt x="0" y="502"/>
                    </a:lnTo>
                    <a:lnTo>
                      <a:pt x="24" y="494"/>
                    </a:lnTo>
                    <a:lnTo>
                      <a:pt x="24" y="526"/>
                    </a:lnTo>
                    <a:lnTo>
                      <a:pt x="80" y="534"/>
                    </a:lnTo>
                    <a:lnTo>
                      <a:pt x="64" y="518"/>
                    </a:lnTo>
                    <a:lnTo>
                      <a:pt x="72" y="479"/>
                    </a:lnTo>
                    <a:lnTo>
                      <a:pt x="80" y="486"/>
                    </a:lnTo>
                    <a:lnTo>
                      <a:pt x="112" y="439"/>
                    </a:lnTo>
                    <a:lnTo>
                      <a:pt x="88" y="407"/>
                    </a:lnTo>
                    <a:lnTo>
                      <a:pt x="120" y="391"/>
                    </a:lnTo>
                    <a:lnTo>
                      <a:pt x="120" y="359"/>
                    </a:lnTo>
                    <a:lnTo>
                      <a:pt x="136" y="351"/>
                    </a:lnTo>
                    <a:lnTo>
                      <a:pt x="120" y="351"/>
                    </a:lnTo>
                    <a:lnTo>
                      <a:pt x="144" y="351"/>
                    </a:lnTo>
                    <a:lnTo>
                      <a:pt x="144" y="335"/>
                    </a:lnTo>
                    <a:lnTo>
                      <a:pt x="128" y="343"/>
                    </a:lnTo>
                    <a:lnTo>
                      <a:pt x="120" y="335"/>
                    </a:lnTo>
                    <a:lnTo>
                      <a:pt x="120" y="311"/>
                    </a:lnTo>
                    <a:lnTo>
                      <a:pt x="160" y="311"/>
                    </a:lnTo>
                    <a:lnTo>
                      <a:pt x="160" y="279"/>
                    </a:lnTo>
                    <a:lnTo>
                      <a:pt x="224" y="271"/>
                    </a:lnTo>
                    <a:lnTo>
                      <a:pt x="248" y="247"/>
                    </a:lnTo>
                    <a:lnTo>
                      <a:pt x="224" y="191"/>
                    </a:lnTo>
                    <a:lnTo>
                      <a:pt x="232" y="128"/>
                    </a:lnTo>
                    <a:lnTo>
                      <a:pt x="287" y="80"/>
                    </a:lnTo>
                    <a:lnTo>
                      <a:pt x="287" y="64"/>
                    </a:lnTo>
                    <a:lnTo>
                      <a:pt x="272" y="56"/>
                    </a:lnTo>
                    <a:lnTo>
                      <a:pt x="256" y="80"/>
                    </a:lnTo>
                    <a:lnTo>
                      <a:pt x="224" y="80"/>
                    </a:lnTo>
                    <a:lnTo>
                      <a:pt x="232" y="56"/>
                    </a:lnTo>
                    <a:lnTo>
                      <a:pt x="160" y="8"/>
                    </a:lnTo>
                    <a:lnTo>
                      <a:pt x="136" y="0"/>
                    </a:lnTo>
                    <a:lnTo>
                      <a:pt x="136" y="16"/>
                    </a:lnTo>
                    <a:lnTo>
                      <a:pt x="104" y="0"/>
                    </a:lnTo>
                    <a:lnTo>
                      <a:pt x="96" y="16"/>
                    </a:lnTo>
                    <a:lnTo>
                      <a:pt x="96" y="32"/>
                    </a:lnTo>
                    <a:lnTo>
                      <a:pt x="80" y="40"/>
                    </a:lnTo>
                    <a:lnTo>
                      <a:pt x="80" y="72"/>
                    </a:lnTo>
                    <a:lnTo>
                      <a:pt x="56" y="96"/>
                    </a:lnTo>
                    <a:lnTo>
                      <a:pt x="48" y="152"/>
                    </a:lnTo>
                    <a:lnTo>
                      <a:pt x="56" y="191"/>
                    </a:lnTo>
                    <a:lnTo>
                      <a:pt x="40" y="247"/>
                    </a:lnTo>
                    <a:lnTo>
                      <a:pt x="24" y="343"/>
                    </a:lnTo>
                    <a:lnTo>
                      <a:pt x="40" y="383"/>
                    </a:lnTo>
                    <a:lnTo>
                      <a:pt x="24" y="383"/>
                    </a:lnTo>
                    <a:lnTo>
                      <a:pt x="32" y="415"/>
                    </a:lnTo>
                    <a:lnTo>
                      <a:pt x="0" y="486"/>
                    </a:lnTo>
                    <a:close/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34" name="Freeform 7"/>
              <p:cNvSpPr>
                <a:spLocks noChangeAspect="1"/>
              </p:cNvSpPr>
              <p:nvPr/>
            </p:nvSpPr>
            <p:spPr bwMode="auto">
              <a:xfrm>
                <a:off x="4785" y="2770"/>
                <a:ext cx="287" cy="534"/>
              </a:xfrm>
              <a:custGeom>
                <a:avLst/>
                <a:gdLst>
                  <a:gd name="T0" fmla="*/ 0 w 287"/>
                  <a:gd name="T1" fmla="*/ 486 h 534"/>
                  <a:gd name="T2" fmla="*/ 0 w 287"/>
                  <a:gd name="T3" fmla="*/ 502 h 534"/>
                  <a:gd name="T4" fmla="*/ 24 w 287"/>
                  <a:gd name="T5" fmla="*/ 494 h 534"/>
                  <a:gd name="T6" fmla="*/ 24 w 287"/>
                  <a:gd name="T7" fmla="*/ 526 h 534"/>
                  <a:gd name="T8" fmla="*/ 80 w 287"/>
                  <a:gd name="T9" fmla="*/ 534 h 534"/>
                  <a:gd name="T10" fmla="*/ 64 w 287"/>
                  <a:gd name="T11" fmla="*/ 518 h 534"/>
                  <a:gd name="T12" fmla="*/ 72 w 287"/>
                  <a:gd name="T13" fmla="*/ 479 h 534"/>
                  <a:gd name="T14" fmla="*/ 80 w 287"/>
                  <a:gd name="T15" fmla="*/ 486 h 534"/>
                  <a:gd name="T16" fmla="*/ 112 w 287"/>
                  <a:gd name="T17" fmla="*/ 439 h 534"/>
                  <a:gd name="T18" fmla="*/ 88 w 287"/>
                  <a:gd name="T19" fmla="*/ 407 h 534"/>
                  <a:gd name="T20" fmla="*/ 120 w 287"/>
                  <a:gd name="T21" fmla="*/ 391 h 534"/>
                  <a:gd name="T22" fmla="*/ 120 w 287"/>
                  <a:gd name="T23" fmla="*/ 359 h 534"/>
                  <a:gd name="T24" fmla="*/ 136 w 287"/>
                  <a:gd name="T25" fmla="*/ 351 h 534"/>
                  <a:gd name="T26" fmla="*/ 120 w 287"/>
                  <a:gd name="T27" fmla="*/ 351 h 534"/>
                  <a:gd name="T28" fmla="*/ 144 w 287"/>
                  <a:gd name="T29" fmla="*/ 351 h 534"/>
                  <a:gd name="T30" fmla="*/ 144 w 287"/>
                  <a:gd name="T31" fmla="*/ 335 h 534"/>
                  <a:gd name="T32" fmla="*/ 128 w 287"/>
                  <a:gd name="T33" fmla="*/ 343 h 534"/>
                  <a:gd name="T34" fmla="*/ 120 w 287"/>
                  <a:gd name="T35" fmla="*/ 335 h 534"/>
                  <a:gd name="T36" fmla="*/ 120 w 287"/>
                  <a:gd name="T37" fmla="*/ 311 h 534"/>
                  <a:gd name="T38" fmla="*/ 160 w 287"/>
                  <a:gd name="T39" fmla="*/ 311 h 534"/>
                  <a:gd name="T40" fmla="*/ 160 w 287"/>
                  <a:gd name="T41" fmla="*/ 279 h 534"/>
                  <a:gd name="T42" fmla="*/ 224 w 287"/>
                  <a:gd name="T43" fmla="*/ 271 h 534"/>
                  <a:gd name="T44" fmla="*/ 248 w 287"/>
                  <a:gd name="T45" fmla="*/ 247 h 534"/>
                  <a:gd name="T46" fmla="*/ 224 w 287"/>
                  <a:gd name="T47" fmla="*/ 191 h 534"/>
                  <a:gd name="T48" fmla="*/ 232 w 287"/>
                  <a:gd name="T49" fmla="*/ 128 h 534"/>
                  <a:gd name="T50" fmla="*/ 287 w 287"/>
                  <a:gd name="T51" fmla="*/ 80 h 534"/>
                  <a:gd name="T52" fmla="*/ 287 w 287"/>
                  <a:gd name="T53" fmla="*/ 64 h 534"/>
                  <a:gd name="T54" fmla="*/ 272 w 287"/>
                  <a:gd name="T55" fmla="*/ 56 h 534"/>
                  <a:gd name="T56" fmla="*/ 256 w 287"/>
                  <a:gd name="T57" fmla="*/ 80 h 534"/>
                  <a:gd name="T58" fmla="*/ 224 w 287"/>
                  <a:gd name="T59" fmla="*/ 80 h 534"/>
                  <a:gd name="T60" fmla="*/ 232 w 287"/>
                  <a:gd name="T61" fmla="*/ 56 h 534"/>
                  <a:gd name="T62" fmla="*/ 160 w 287"/>
                  <a:gd name="T63" fmla="*/ 8 h 534"/>
                  <a:gd name="T64" fmla="*/ 136 w 287"/>
                  <a:gd name="T65" fmla="*/ 0 h 534"/>
                  <a:gd name="T66" fmla="*/ 136 w 287"/>
                  <a:gd name="T67" fmla="*/ 16 h 534"/>
                  <a:gd name="T68" fmla="*/ 104 w 287"/>
                  <a:gd name="T69" fmla="*/ 0 h 534"/>
                  <a:gd name="T70" fmla="*/ 96 w 287"/>
                  <a:gd name="T71" fmla="*/ 16 h 534"/>
                  <a:gd name="T72" fmla="*/ 96 w 287"/>
                  <a:gd name="T73" fmla="*/ 32 h 534"/>
                  <a:gd name="T74" fmla="*/ 80 w 287"/>
                  <a:gd name="T75" fmla="*/ 40 h 534"/>
                  <a:gd name="T76" fmla="*/ 80 w 287"/>
                  <a:gd name="T77" fmla="*/ 72 h 534"/>
                  <a:gd name="T78" fmla="*/ 56 w 287"/>
                  <a:gd name="T79" fmla="*/ 96 h 534"/>
                  <a:gd name="T80" fmla="*/ 48 w 287"/>
                  <a:gd name="T81" fmla="*/ 152 h 534"/>
                  <a:gd name="T82" fmla="*/ 56 w 287"/>
                  <a:gd name="T83" fmla="*/ 191 h 534"/>
                  <a:gd name="T84" fmla="*/ 40 w 287"/>
                  <a:gd name="T85" fmla="*/ 247 h 534"/>
                  <a:gd name="T86" fmla="*/ 24 w 287"/>
                  <a:gd name="T87" fmla="*/ 343 h 534"/>
                  <a:gd name="T88" fmla="*/ 40 w 287"/>
                  <a:gd name="T89" fmla="*/ 383 h 534"/>
                  <a:gd name="T90" fmla="*/ 24 w 287"/>
                  <a:gd name="T91" fmla="*/ 383 h 534"/>
                  <a:gd name="T92" fmla="*/ 32 w 287"/>
                  <a:gd name="T93" fmla="*/ 415 h 534"/>
                  <a:gd name="T94" fmla="*/ 0 w 287"/>
                  <a:gd name="T95" fmla="*/ 486 h 534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0" t="0" r="r" b="b"/>
                <a:pathLst>
                  <a:path w="287" h="534">
                    <a:moveTo>
                      <a:pt x="0" y="486"/>
                    </a:moveTo>
                    <a:lnTo>
                      <a:pt x="0" y="502"/>
                    </a:lnTo>
                    <a:lnTo>
                      <a:pt x="24" y="494"/>
                    </a:lnTo>
                    <a:lnTo>
                      <a:pt x="24" y="526"/>
                    </a:lnTo>
                    <a:lnTo>
                      <a:pt x="80" y="534"/>
                    </a:lnTo>
                    <a:lnTo>
                      <a:pt x="64" y="518"/>
                    </a:lnTo>
                    <a:lnTo>
                      <a:pt x="72" y="479"/>
                    </a:lnTo>
                    <a:lnTo>
                      <a:pt x="80" y="486"/>
                    </a:lnTo>
                    <a:lnTo>
                      <a:pt x="112" y="439"/>
                    </a:lnTo>
                    <a:lnTo>
                      <a:pt x="88" y="407"/>
                    </a:lnTo>
                    <a:lnTo>
                      <a:pt x="120" y="391"/>
                    </a:lnTo>
                    <a:lnTo>
                      <a:pt x="120" y="359"/>
                    </a:lnTo>
                    <a:lnTo>
                      <a:pt x="136" y="351"/>
                    </a:lnTo>
                    <a:lnTo>
                      <a:pt x="120" y="351"/>
                    </a:lnTo>
                    <a:lnTo>
                      <a:pt x="144" y="351"/>
                    </a:lnTo>
                    <a:lnTo>
                      <a:pt x="144" y="335"/>
                    </a:lnTo>
                    <a:lnTo>
                      <a:pt x="128" y="343"/>
                    </a:lnTo>
                    <a:lnTo>
                      <a:pt x="120" y="335"/>
                    </a:lnTo>
                    <a:lnTo>
                      <a:pt x="120" y="311"/>
                    </a:lnTo>
                    <a:lnTo>
                      <a:pt x="160" y="311"/>
                    </a:lnTo>
                    <a:lnTo>
                      <a:pt x="160" y="279"/>
                    </a:lnTo>
                    <a:lnTo>
                      <a:pt x="224" y="271"/>
                    </a:lnTo>
                    <a:lnTo>
                      <a:pt x="248" y="247"/>
                    </a:lnTo>
                    <a:lnTo>
                      <a:pt x="224" y="191"/>
                    </a:lnTo>
                    <a:lnTo>
                      <a:pt x="232" y="128"/>
                    </a:lnTo>
                    <a:lnTo>
                      <a:pt x="287" y="80"/>
                    </a:lnTo>
                    <a:lnTo>
                      <a:pt x="287" y="64"/>
                    </a:lnTo>
                    <a:lnTo>
                      <a:pt x="272" y="56"/>
                    </a:lnTo>
                    <a:lnTo>
                      <a:pt x="256" y="80"/>
                    </a:lnTo>
                    <a:lnTo>
                      <a:pt x="224" y="80"/>
                    </a:lnTo>
                    <a:lnTo>
                      <a:pt x="232" y="56"/>
                    </a:lnTo>
                    <a:lnTo>
                      <a:pt x="160" y="8"/>
                    </a:lnTo>
                    <a:lnTo>
                      <a:pt x="136" y="0"/>
                    </a:lnTo>
                    <a:lnTo>
                      <a:pt x="136" y="16"/>
                    </a:lnTo>
                    <a:lnTo>
                      <a:pt x="104" y="0"/>
                    </a:lnTo>
                    <a:lnTo>
                      <a:pt x="96" y="16"/>
                    </a:lnTo>
                    <a:lnTo>
                      <a:pt x="96" y="32"/>
                    </a:lnTo>
                    <a:lnTo>
                      <a:pt x="80" y="40"/>
                    </a:lnTo>
                    <a:lnTo>
                      <a:pt x="80" y="72"/>
                    </a:lnTo>
                    <a:lnTo>
                      <a:pt x="56" y="96"/>
                    </a:lnTo>
                    <a:lnTo>
                      <a:pt x="48" y="152"/>
                    </a:lnTo>
                    <a:lnTo>
                      <a:pt x="56" y="191"/>
                    </a:lnTo>
                    <a:lnTo>
                      <a:pt x="40" y="247"/>
                    </a:lnTo>
                    <a:lnTo>
                      <a:pt x="24" y="343"/>
                    </a:lnTo>
                    <a:lnTo>
                      <a:pt x="40" y="383"/>
                    </a:lnTo>
                    <a:lnTo>
                      <a:pt x="24" y="383"/>
                    </a:lnTo>
                    <a:lnTo>
                      <a:pt x="32" y="415"/>
                    </a:lnTo>
                    <a:lnTo>
                      <a:pt x="0" y="486"/>
                    </a:lnTo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35" name="Freeform 8"/>
              <p:cNvSpPr>
                <a:spLocks noChangeAspect="1"/>
              </p:cNvSpPr>
              <p:nvPr/>
            </p:nvSpPr>
            <p:spPr bwMode="auto">
              <a:xfrm>
                <a:off x="4857" y="3304"/>
                <a:ext cx="48" cy="56"/>
              </a:xfrm>
              <a:custGeom>
                <a:avLst/>
                <a:gdLst>
                  <a:gd name="T0" fmla="*/ 0 w 48"/>
                  <a:gd name="T1" fmla="*/ 0 h 56"/>
                  <a:gd name="T2" fmla="*/ 0 w 48"/>
                  <a:gd name="T3" fmla="*/ 56 h 56"/>
                  <a:gd name="T4" fmla="*/ 48 w 48"/>
                  <a:gd name="T5" fmla="*/ 48 h 56"/>
                  <a:gd name="T6" fmla="*/ 8 w 48"/>
                  <a:gd name="T7" fmla="*/ 24 h 56"/>
                  <a:gd name="T8" fmla="*/ 0 w 48"/>
                  <a:gd name="T9" fmla="*/ 0 h 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8" h="56">
                    <a:moveTo>
                      <a:pt x="0" y="0"/>
                    </a:moveTo>
                    <a:lnTo>
                      <a:pt x="0" y="56"/>
                    </a:lnTo>
                    <a:lnTo>
                      <a:pt x="48" y="48"/>
                    </a:lnTo>
                    <a:lnTo>
                      <a:pt x="8" y="2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36" name="Freeform 9"/>
              <p:cNvSpPr>
                <a:spLocks noChangeAspect="1"/>
              </p:cNvSpPr>
              <p:nvPr/>
            </p:nvSpPr>
            <p:spPr bwMode="auto">
              <a:xfrm>
                <a:off x="4857" y="3304"/>
                <a:ext cx="48" cy="56"/>
              </a:xfrm>
              <a:custGeom>
                <a:avLst/>
                <a:gdLst>
                  <a:gd name="T0" fmla="*/ 0 w 48"/>
                  <a:gd name="T1" fmla="*/ 0 h 56"/>
                  <a:gd name="T2" fmla="*/ 0 w 48"/>
                  <a:gd name="T3" fmla="*/ 56 h 56"/>
                  <a:gd name="T4" fmla="*/ 48 w 48"/>
                  <a:gd name="T5" fmla="*/ 48 h 56"/>
                  <a:gd name="T6" fmla="*/ 8 w 48"/>
                  <a:gd name="T7" fmla="*/ 24 h 56"/>
                  <a:gd name="T8" fmla="*/ 0 w 48"/>
                  <a:gd name="T9" fmla="*/ 0 h 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8" h="56">
                    <a:moveTo>
                      <a:pt x="0" y="0"/>
                    </a:moveTo>
                    <a:lnTo>
                      <a:pt x="0" y="56"/>
                    </a:lnTo>
                    <a:lnTo>
                      <a:pt x="48" y="48"/>
                    </a:lnTo>
                    <a:lnTo>
                      <a:pt x="8" y="24"/>
                    </a:lnTo>
                    <a:lnTo>
                      <a:pt x="0" y="0"/>
                    </a:lnTo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37" name="Freeform 10"/>
              <p:cNvSpPr>
                <a:spLocks noChangeAspect="1"/>
              </p:cNvSpPr>
              <p:nvPr/>
            </p:nvSpPr>
            <p:spPr bwMode="auto">
              <a:xfrm>
                <a:off x="4841" y="2579"/>
                <a:ext cx="176" cy="207"/>
              </a:xfrm>
              <a:custGeom>
                <a:avLst/>
                <a:gdLst>
                  <a:gd name="T0" fmla="*/ 0 w 176"/>
                  <a:gd name="T1" fmla="*/ 24 h 207"/>
                  <a:gd name="T2" fmla="*/ 16 w 176"/>
                  <a:gd name="T3" fmla="*/ 40 h 207"/>
                  <a:gd name="T4" fmla="*/ 8 w 176"/>
                  <a:gd name="T5" fmla="*/ 95 h 207"/>
                  <a:gd name="T6" fmla="*/ 16 w 176"/>
                  <a:gd name="T7" fmla="*/ 95 h 207"/>
                  <a:gd name="T8" fmla="*/ 0 w 176"/>
                  <a:gd name="T9" fmla="*/ 119 h 207"/>
                  <a:gd name="T10" fmla="*/ 16 w 176"/>
                  <a:gd name="T11" fmla="*/ 151 h 207"/>
                  <a:gd name="T12" fmla="*/ 24 w 176"/>
                  <a:gd name="T13" fmla="*/ 207 h 207"/>
                  <a:gd name="T14" fmla="*/ 40 w 176"/>
                  <a:gd name="T15" fmla="*/ 207 h 207"/>
                  <a:gd name="T16" fmla="*/ 48 w 176"/>
                  <a:gd name="T17" fmla="*/ 191 h 207"/>
                  <a:gd name="T18" fmla="*/ 80 w 176"/>
                  <a:gd name="T19" fmla="*/ 207 h 207"/>
                  <a:gd name="T20" fmla="*/ 80 w 176"/>
                  <a:gd name="T21" fmla="*/ 191 h 207"/>
                  <a:gd name="T22" fmla="*/ 104 w 176"/>
                  <a:gd name="T23" fmla="*/ 199 h 207"/>
                  <a:gd name="T24" fmla="*/ 120 w 176"/>
                  <a:gd name="T25" fmla="*/ 151 h 207"/>
                  <a:gd name="T26" fmla="*/ 160 w 176"/>
                  <a:gd name="T27" fmla="*/ 151 h 207"/>
                  <a:gd name="T28" fmla="*/ 168 w 176"/>
                  <a:gd name="T29" fmla="*/ 159 h 207"/>
                  <a:gd name="T30" fmla="*/ 176 w 176"/>
                  <a:gd name="T31" fmla="*/ 135 h 207"/>
                  <a:gd name="T32" fmla="*/ 168 w 176"/>
                  <a:gd name="T33" fmla="*/ 103 h 207"/>
                  <a:gd name="T34" fmla="*/ 144 w 176"/>
                  <a:gd name="T35" fmla="*/ 103 h 207"/>
                  <a:gd name="T36" fmla="*/ 136 w 176"/>
                  <a:gd name="T37" fmla="*/ 63 h 207"/>
                  <a:gd name="T38" fmla="*/ 64 w 176"/>
                  <a:gd name="T39" fmla="*/ 40 h 207"/>
                  <a:gd name="T40" fmla="*/ 64 w 176"/>
                  <a:gd name="T41" fmla="*/ 0 h 207"/>
                  <a:gd name="T42" fmla="*/ 24 w 176"/>
                  <a:gd name="T43" fmla="*/ 24 h 207"/>
                  <a:gd name="T44" fmla="*/ 0 w 176"/>
                  <a:gd name="T45" fmla="*/ 24 h 207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176" h="207">
                    <a:moveTo>
                      <a:pt x="0" y="24"/>
                    </a:moveTo>
                    <a:lnTo>
                      <a:pt x="16" y="40"/>
                    </a:lnTo>
                    <a:lnTo>
                      <a:pt x="8" y="95"/>
                    </a:lnTo>
                    <a:lnTo>
                      <a:pt x="16" y="95"/>
                    </a:lnTo>
                    <a:lnTo>
                      <a:pt x="0" y="119"/>
                    </a:lnTo>
                    <a:lnTo>
                      <a:pt x="16" y="151"/>
                    </a:lnTo>
                    <a:lnTo>
                      <a:pt x="24" y="207"/>
                    </a:lnTo>
                    <a:lnTo>
                      <a:pt x="40" y="207"/>
                    </a:lnTo>
                    <a:lnTo>
                      <a:pt x="48" y="191"/>
                    </a:lnTo>
                    <a:lnTo>
                      <a:pt x="80" y="207"/>
                    </a:lnTo>
                    <a:lnTo>
                      <a:pt x="80" y="191"/>
                    </a:lnTo>
                    <a:lnTo>
                      <a:pt x="104" y="199"/>
                    </a:lnTo>
                    <a:lnTo>
                      <a:pt x="120" y="151"/>
                    </a:lnTo>
                    <a:lnTo>
                      <a:pt x="160" y="151"/>
                    </a:lnTo>
                    <a:lnTo>
                      <a:pt x="168" y="159"/>
                    </a:lnTo>
                    <a:lnTo>
                      <a:pt x="176" y="135"/>
                    </a:lnTo>
                    <a:lnTo>
                      <a:pt x="168" y="103"/>
                    </a:lnTo>
                    <a:lnTo>
                      <a:pt x="144" y="103"/>
                    </a:lnTo>
                    <a:lnTo>
                      <a:pt x="136" y="63"/>
                    </a:lnTo>
                    <a:lnTo>
                      <a:pt x="64" y="40"/>
                    </a:lnTo>
                    <a:lnTo>
                      <a:pt x="64" y="0"/>
                    </a:lnTo>
                    <a:lnTo>
                      <a:pt x="24" y="24"/>
                    </a:lnTo>
                    <a:lnTo>
                      <a:pt x="0" y="24"/>
                    </a:lnTo>
                    <a:close/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38" name="Freeform 11"/>
              <p:cNvSpPr>
                <a:spLocks noChangeAspect="1"/>
              </p:cNvSpPr>
              <p:nvPr/>
            </p:nvSpPr>
            <p:spPr bwMode="auto">
              <a:xfrm>
                <a:off x="4841" y="2579"/>
                <a:ext cx="176" cy="207"/>
              </a:xfrm>
              <a:custGeom>
                <a:avLst/>
                <a:gdLst>
                  <a:gd name="T0" fmla="*/ 0 w 176"/>
                  <a:gd name="T1" fmla="*/ 24 h 207"/>
                  <a:gd name="T2" fmla="*/ 16 w 176"/>
                  <a:gd name="T3" fmla="*/ 40 h 207"/>
                  <a:gd name="T4" fmla="*/ 8 w 176"/>
                  <a:gd name="T5" fmla="*/ 95 h 207"/>
                  <a:gd name="T6" fmla="*/ 16 w 176"/>
                  <a:gd name="T7" fmla="*/ 95 h 207"/>
                  <a:gd name="T8" fmla="*/ 0 w 176"/>
                  <a:gd name="T9" fmla="*/ 119 h 207"/>
                  <a:gd name="T10" fmla="*/ 16 w 176"/>
                  <a:gd name="T11" fmla="*/ 151 h 207"/>
                  <a:gd name="T12" fmla="*/ 24 w 176"/>
                  <a:gd name="T13" fmla="*/ 207 h 207"/>
                  <a:gd name="T14" fmla="*/ 40 w 176"/>
                  <a:gd name="T15" fmla="*/ 207 h 207"/>
                  <a:gd name="T16" fmla="*/ 48 w 176"/>
                  <a:gd name="T17" fmla="*/ 191 h 207"/>
                  <a:gd name="T18" fmla="*/ 80 w 176"/>
                  <a:gd name="T19" fmla="*/ 207 h 207"/>
                  <a:gd name="T20" fmla="*/ 80 w 176"/>
                  <a:gd name="T21" fmla="*/ 191 h 207"/>
                  <a:gd name="T22" fmla="*/ 104 w 176"/>
                  <a:gd name="T23" fmla="*/ 199 h 207"/>
                  <a:gd name="T24" fmla="*/ 120 w 176"/>
                  <a:gd name="T25" fmla="*/ 151 h 207"/>
                  <a:gd name="T26" fmla="*/ 160 w 176"/>
                  <a:gd name="T27" fmla="*/ 151 h 207"/>
                  <a:gd name="T28" fmla="*/ 168 w 176"/>
                  <a:gd name="T29" fmla="*/ 159 h 207"/>
                  <a:gd name="T30" fmla="*/ 176 w 176"/>
                  <a:gd name="T31" fmla="*/ 135 h 207"/>
                  <a:gd name="T32" fmla="*/ 168 w 176"/>
                  <a:gd name="T33" fmla="*/ 103 h 207"/>
                  <a:gd name="T34" fmla="*/ 144 w 176"/>
                  <a:gd name="T35" fmla="*/ 103 h 207"/>
                  <a:gd name="T36" fmla="*/ 136 w 176"/>
                  <a:gd name="T37" fmla="*/ 63 h 207"/>
                  <a:gd name="T38" fmla="*/ 64 w 176"/>
                  <a:gd name="T39" fmla="*/ 40 h 207"/>
                  <a:gd name="T40" fmla="*/ 64 w 176"/>
                  <a:gd name="T41" fmla="*/ 0 h 207"/>
                  <a:gd name="T42" fmla="*/ 24 w 176"/>
                  <a:gd name="T43" fmla="*/ 24 h 207"/>
                  <a:gd name="T44" fmla="*/ 0 w 176"/>
                  <a:gd name="T45" fmla="*/ 24 h 207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176" h="207">
                    <a:moveTo>
                      <a:pt x="0" y="24"/>
                    </a:moveTo>
                    <a:lnTo>
                      <a:pt x="16" y="40"/>
                    </a:lnTo>
                    <a:lnTo>
                      <a:pt x="8" y="95"/>
                    </a:lnTo>
                    <a:lnTo>
                      <a:pt x="16" y="95"/>
                    </a:lnTo>
                    <a:lnTo>
                      <a:pt x="0" y="119"/>
                    </a:lnTo>
                    <a:lnTo>
                      <a:pt x="16" y="151"/>
                    </a:lnTo>
                    <a:lnTo>
                      <a:pt x="24" y="207"/>
                    </a:lnTo>
                    <a:lnTo>
                      <a:pt x="40" y="207"/>
                    </a:lnTo>
                    <a:lnTo>
                      <a:pt x="48" y="191"/>
                    </a:lnTo>
                    <a:lnTo>
                      <a:pt x="80" y="207"/>
                    </a:lnTo>
                    <a:lnTo>
                      <a:pt x="80" y="191"/>
                    </a:lnTo>
                    <a:lnTo>
                      <a:pt x="104" y="199"/>
                    </a:lnTo>
                    <a:lnTo>
                      <a:pt x="120" y="151"/>
                    </a:lnTo>
                    <a:lnTo>
                      <a:pt x="160" y="151"/>
                    </a:lnTo>
                    <a:lnTo>
                      <a:pt x="168" y="159"/>
                    </a:lnTo>
                    <a:lnTo>
                      <a:pt x="176" y="135"/>
                    </a:lnTo>
                    <a:lnTo>
                      <a:pt x="168" y="103"/>
                    </a:lnTo>
                    <a:lnTo>
                      <a:pt x="144" y="103"/>
                    </a:lnTo>
                    <a:lnTo>
                      <a:pt x="136" y="63"/>
                    </a:lnTo>
                    <a:lnTo>
                      <a:pt x="64" y="40"/>
                    </a:lnTo>
                    <a:lnTo>
                      <a:pt x="64" y="0"/>
                    </a:lnTo>
                    <a:lnTo>
                      <a:pt x="24" y="24"/>
                    </a:lnTo>
                    <a:lnTo>
                      <a:pt x="0" y="24"/>
                    </a:lnTo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39" name="Freeform 12"/>
              <p:cNvSpPr>
                <a:spLocks noChangeAspect="1"/>
              </p:cNvSpPr>
              <p:nvPr/>
            </p:nvSpPr>
            <p:spPr bwMode="auto">
              <a:xfrm>
                <a:off x="4777" y="2355"/>
                <a:ext cx="567" cy="606"/>
              </a:xfrm>
              <a:custGeom>
                <a:avLst/>
                <a:gdLst>
                  <a:gd name="T0" fmla="*/ 16 w 567"/>
                  <a:gd name="T1" fmla="*/ 224 h 606"/>
                  <a:gd name="T2" fmla="*/ 56 w 567"/>
                  <a:gd name="T3" fmla="*/ 216 h 606"/>
                  <a:gd name="T4" fmla="*/ 64 w 567"/>
                  <a:gd name="T5" fmla="*/ 248 h 606"/>
                  <a:gd name="T6" fmla="*/ 128 w 567"/>
                  <a:gd name="T7" fmla="*/ 224 h 606"/>
                  <a:gd name="T8" fmla="*/ 200 w 567"/>
                  <a:gd name="T9" fmla="*/ 287 h 606"/>
                  <a:gd name="T10" fmla="*/ 232 w 567"/>
                  <a:gd name="T11" fmla="*/ 327 h 606"/>
                  <a:gd name="T12" fmla="*/ 232 w 567"/>
                  <a:gd name="T13" fmla="*/ 383 h 606"/>
                  <a:gd name="T14" fmla="*/ 264 w 567"/>
                  <a:gd name="T15" fmla="*/ 423 h 606"/>
                  <a:gd name="T16" fmla="*/ 280 w 567"/>
                  <a:gd name="T17" fmla="*/ 447 h 606"/>
                  <a:gd name="T18" fmla="*/ 295 w 567"/>
                  <a:gd name="T19" fmla="*/ 479 h 606"/>
                  <a:gd name="T20" fmla="*/ 240 w 567"/>
                  <a:gd name="T21" fmla="*/ 543 h 606"/>
                  <a:gd name="T22" fmla="*/ 295 w 567"/>
                  <a:gd name="T23" fmla="*/ 575 h 606"/>
                  <a:gd name="T24" fmla="*/ 295 w 567"/>
                  <a:gd name="T25" fmla="*/ 606 h 606"/>
                  <a:gd name="T26" fmla="*/ 375 w 567"/>
                  <a:gd name="T27" fmla="*/ 471 h 606"/>
                  <a:gd name="T28" fmla="*/ 463 w 567"/>
                  <a:gd name="T29" fmla="*/ 431 h 606"/>
                  <a:gd name="T30" fmla="*/ 511 w 567"/>
                  <a:gd name="T31" fmla="*/ 343 h 606"/>
                  <a:gd name="T32" fmla="*/ 559 w 567"/>
                  <a:gd name="T33" fmla="*/ 216 h 606"/>
                  <a:gd name="T34" fmla="*/ 559 w 567"/>
                  <a:gd name="T35" fmla="*/ 160 h 606"/>
                  <a:gd name="T36" fmla="*/ 503 w 567"/>
                  <a:gd name="T37" fmla="*/ 128 h 606"/>
                  <a:gd name="T38" fmla="*/ 423 w 567"/>
                  <a:gd name="T39" fmla="*/ 104 h 606"/>
                  <a:gd name="T40" fmla="*/ 383 w 567"/>
                  <a:gd name="T41" fmla="*/ 88 h 606"/>
                  <a:gd name="T42" fmla="*/ 359 w 567"/>
                  <a:gd name="T43" fmla="*/ 104 h 606"/>
                  <a:gd name="T44" fmla="*/ 343 w 567"/>
                  <a:gd name="T45" fmla="*/ 104 h 606"/>
                  <a:gd name="T46" fmla="*/ 351 w 567"/>
                  <a:gd name="T47" fmla="*/ 56 h 606"/>
                  <a:gd name="T48" fmla="*/ 303 w 567"/>
                  <a:gd name="T49" fmla="*/ 48 h 606"/>
                  <a:gd name="T50" fmla="*/ 256 w 567"/>
                  <a:gd name="T51" fmla="*/ 48 h 606"/>
                  <a:gd name="T52" fmla="*/ 208 w 567"/>
                  <a:gd name="T53" fmla="*/ 40 h 606"/>
                  <a:gd name="T54" fmla="*/ 200 w 567"/>
                  <a:gd name="T55" fmla="*/ 0 h 606"/>
                  <a:gd name="T56" fmla="*/ 136 w 567"/>
                  <a:gd name="T57" fmla="*/ 16 h 606"/>
                  <a:gd name="T58" fmla="*/ 152 w 567"/>
                  <a:gd name="T59" fmla="*/ 48 h 606"/>
                  <a:gd name="T60" fmla="*/ 104 w 567"/>
                  <a:gd name="T61" fmla="*/ 64 h 606"/>
                  <a:gd name="T62" fmla="*/ 64 w 567"/>
                  <a:gd name="T63" fmla="*/ 56 h 606"/>
                  <a:gd name="T64" fmla="*/ 64 w 567"/>
                  <a:gd name="T65" fmla="*/ 72 h 606"/>
                  <a:gd name="T66" fmla="*/ 64 w 567"/>
                  <a:gd name="T67" fmla="*/ 144 h 606"/>
                  <a:gd name="T68" fmla="*/ 0 w 567"/>
                  <a:gd name="T69" fmla="*/ 192 h 60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0" t="0" r="r" b="b"/>
                <a:pathLst>
                  <a:path w="567" h="606">
                    <a:moveTo>
                      <a:pt x="0" y="192"/>
                    </a:moveTo>
                    <a:lnTo>
                      <a:pt x="16" y="224"/>
                    </a:lnTo>
                    <a:lnTo>
                      <a:pt x="40" y="232"/>
                    </a:lnTo>
                    <a:lnTo>
                      <a:pt x="56" y="216"/>
                    </a:lnTo>
                    <a:lnTo>
                      <a:pt x="56" y="248"/>
                    </a:lnTo>
                    <a:lnTo>
                      <a:pt x="64" y="248"/>
                    </a:lnTo>
                    <a:lnTo>
                      <a:pt x="88" y="248"/>
                    </a:lnTo>
                    <a:lnTo>
                      <a:pt x="128" y="224"/>
                    </a:lnTo>
                    <a:lnTo>
                      <a:pt x="128" y="264"/>
                    </a:lnTo>
                    <a:lnTo>
                      <a:pt x="200" y="287"/>
                    </a:lnTo>
                    <a:lnTo>
                      <a:pt x="208" y="327"/>
                    </a:lnTo>
                    <a:lnTo>
                      <a:pt x="232" y="327"/>
                    </a:lnTo>
                    <a:lnTo>
                      <a:pt x="240" y="359"/>
                    </a:lnTo>
                    <a:lnTo>
                      <a:pt x="232" y="383"/>
                    </a:lnTo>
                    <a:lnTo>
                      <a:pt x="240" y="415"/>
                    </a:lnTo>
                    <a:lnTo>
                      <a:pt x="264" y="423"/>
                    </a:lnTo>
                    <a:lnTo>
                      <a:pt x="272" y="439"/>
                    </a:lnTo>
                    <a:lnTo>
                      <a:pt x="280" y="447"/>
                    </a:lnTo>
                    <a:lnTo>
                      <a:pt x="280" y="471"/>
                    </a:lnTo>
                    <a:lnTo>
                      <a:pt x="295" y="479"/>
                    </a:lnTo>
                    <a:lnTo>
                      <a:pt x="295" y="495"/>
                    </a:lnTo>
                    <a:lnTo>
                      <a:pt x="240" y="543"/>
                    </a:lnTo>
                    <a:lnTo>
                      <a:pt x="248" y="543"/>
                    </a:lnTo>
                    <a:lnTo>
                      <a:pt x="295" y="575"/>
                    </a:lnTo>
                    <a:lnTo>
                      <a:pt x="303" y="590"/>
                    </a:lnTo>
                    <a:lnTo>
                      <a:pt x="295" y="606"/>
                    </a:lnTo>
                    <a:lnTo>
                      <a:pt x="367" y="511"/>
                    </a:lnTo>
                    <a:lnTo>
                      <a:pt x="375" y="471"/>
                    </a:lnTo>
                    <a:lnTo>
                      <a:pt x="423" y="431"/>
                    </a:lnTo>
                    <a:lnTo>
                      <a:pt x="463" y="431"/>
                    </a:lnTo>
                    <a:lnTo>
                      <a:pt x="479" y="415"/>
                    </a:lnTo>
                    <a:lnTo>
                      <a:pt x="511" y="343"/>
                    </a:lnTo>
                    <a:lnTo>
                      <a:pt x="511" y="279"/>
                    </a:lnTo>
                    <a:lnTo>
                      <a:pt x="559" y="216"/>
                    </a:lnTo>
                    <a:lnTo>
                      <a:pt x="567" y="192"/>
                    </a:lnTo>
                    <a:lnTo>
                      <a:pt x="559" y="160"/>
                    </a:lnTo>
                    <a:lnTo>
                      <a:pt x="543" y="152"/>
                    </a:lnTo>
                    <a:lnTo>
                      <a:pt x="503" y="128"/>
                    </a:lnTo>
                    <a:lnTo>
                      <a:pt x="431" y="120"/>
                    </a:lnTo>
                    <a:lnTo>
                      <a:pt x="423" y="104"/>
                    </a:lnTo>
                    <a:lnTo>
                      <a:pt x="391" y="88"/>
                    </a:lnTo>
                    <a:lnTo>
                      <a:pt x="383" y="88"/>
                    </a:lnTo>
                    <a:lnTo>
                      <a:pt x="359" y="112"/>
                    </a:lnTo>
                    <a:lnTo>
                      <a:pt x="359" y="104"/>
                    </a:lnTo>
                    <a:lnTo>
                      <a:pt x="335" y="112"/>
                    </a:lnTo>
                    <a:lnTo>
                      <a:pt x="343" y="104"/>
                    </a:lnTo>
                    <a:lnTo>
                      <a:pt x="335" y="88"/>
                    </a:lnTo>
                    <a:lnTo>
                      <a:pt x="351" y="56"/>
                    </a:lnTo>
                    <a:lnTo>
                      <a:pt x="335" y="24"/>
                    </a:lnTo>
                    <a:lnTo>
                      <a:pt x="303" y="48"/>
                    </a:lnTo>
                    <a:lnTo>
                      <a:pt x="280" y="48"/>
                    </a:lnTo>
                    <a:lnTo>
                      <a:pt x="256" y="48"/>
                    </a:lnTo>
                    <a:lnTo>
                      <a:pt x="216" y="56"/>
                    </a:lnTo>
                    <a:lnTo>
                      <a:pt x="208" y="40"/>
                    </a:lnTo>
                    <a:lnTo>
                      <a:pt x="216" y="16"/>
                    </a:lnTo>
                    <a:lnTo>
                      <a:pt x="200" y="0"/>
                    </a:lnTo>
                    <a:lnTo>
                      <a:pt x="160" y="24"/>
                    </a:lnTo>
                    <a:lnTo>
                      <a:pt x="136" y="16"/>
                    </a:lnTo>
                    <a:lnTo>
                      <a:pt x="144" y="40"/>
                    </a:lnTo>
                    <a:lnTo>
                      <a:pt x="152" y="48"/>
                    </a:lnTo>
                    <a:lnTo>
                      <a:pt x="120" y="64"/>
                    </a:lnTo>
                    <a:lnTo>
                      <a:pt x="104" y="64"/>
                    </a:lnTo>
                    <a:lnTo>
                      <a:pt x="96" y="48"/>
                    </a:lnTo>
                    <a:lnTo>
                      <a:pt x="64" y="56"/>
                    </a:lnTo>
                    <a:lnTo>
                      <a:pt x="80" y="72"/>
                    </a:lnTo>
                    <a:lnTo>
                      <a:pt x="64" y="72"/>
                    </a:lnTo>
                    <a:lnTo>
                      <a:pt x="72" y="96"/>
                    </a:lnTo>
                    <a:lnTo>
                      <a:pt x="64" y="144"/>
                    </a:lnTo>
                    <a:lnTo>
                      <a:pt x="32" y="160"/>
                    </a:lnTo>
                    <a:lnTo>
                      <a:pt x="0" y="192"/>
                    </a:lnTo>
                    <a:close/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40" name="Freeform 13"/>
              <p:cNvSpPr>
                <a:spLocks noChangeAspect="1"/>
              </p:cNvSpPr>
              <p:nvPr/>
            </p:nvSpPr>
            <p:spPr bwMode="auto">
              <a:xfrm>
                <a:off x="4777" y="2355"/>
                <a:ext cx="567" cy="606"/>
              </a:xfrm>
              <a:custGeom>
                <a:avLst/>
                <a:gdLst>
                  <a:gd name="T0" fmla="*/ 16 w 567"/>
                  <a:gd name="T1" fmla="*/ 224 h 606"/>
                  <a:gd name="T2" fmla="*/ 56 w 567"/>
                  <a:gd name="T3" fmla="*/ 216 h 606"/>
                  <a:gd name="T4" fmla="*/ 64 w 567"/>
                  <a:gd name="T5" fmla="*/ 248 h 606"/>
                  <a:gd name="T6" fmla="*/ 128 w 567"/>
                  <a:gd name="T7" fmla="*/ 224 h 606"/>
                  <a:gd name="T8" fmla="*/ 200 w 567"/>
                  <a:gd name="T9" fmla="*/ 287 h 606"/>
                  <a:gd name="T10" fmla="*/ 232 w 567"/>
                  <a:gd name="T11" fmla="*/ 327 h 606"/>
                  <a:gd name="T12" fmla="*/ 232 w 567"/>
                  <a:gd name="T13" fmla="*/ 383 h 606"/>
                  <a:gd name="T14" fmla="*/ 264 w 567"/>
                  <a:gd name="T15" fmla="*/ 423 h 606"/>
                  <a:gd name="T16" fmla="*/ 280 w 567"/>
                  <a:gd name="T17" fmla="*/ 447 h 606"/>
                  <a:gd name="T18" fmla="*/ 295 w 567"/>
                  <a:gd name="T19" fmla="*/ 479 h 606"/>
                  <a:gd name="T20" fmla="*/ 240 w 567"/>
                  <a:gd name="T21" fmla="*/ 543 h 606"/>
                  <a:gd name="T22" fmla="*/ 295 w 567"/>
                  <a:gd name="T23" fmla="*/ 575 h 606"/>
                  <a:gd name="T24" fmla="*/ 295 w 567"/>
                  <a:gd name="T25" fmla="*/ 606 h 606"/>
                  <a:gd name="T26" fmla="*/ 375 w 567"/>
                  <a:gd name="T27" fmla="*/ 471 h 606"/>
                  <a:gd name="T28" fmla="*/ 463 w 567"/>
                  <a:gd name="T29" fmla="*/ 431 h 606"/>
                  <a:gd name="T30" fmla="*/ 511 w 567"/>
                  <a:gd name="T31" fmla="*/ 343 h 606"/>
                  <a:gd name="T32" fmla="*/ 559 w 567"/>
                  <a:gd name="T33" fmla="*/ 216 h 606"/>
                  <a:gd name="T34" fmla="*/ 559 w 567"/>
                  <a:gd name="T35" fmla="*/ 160 h 606"/>
                  <a:gd name="T36" fmla="*/ 503 w 567"/>
                  <a:gd name="T37" fmla="*/ 128 h 606"/>
                  <a:gd name="T38" fmla="*/ 423 w 567"/>
                  <a:gd name="T39" fmla="*/ 104 h 606"/>
                  <a:gd name="T40" fmla="*/ 383 w 567"/>
                  <a:gd name="T41" fmla="*/ 88 h 606"/>
                  <a:gd name="T42" fmla="*/ 359 w 567"/>
                  <a:gd name="T43" fmla="*/ 104 h 606"/>
                  <a:gd name="T44" fmla="*/ 343 w 567"/>
                  <a:gd name="T45" fmla="*/ 104 h 606"/>
                  <a:gd name="T46" fmla="*/ 351 w 567"/>
                  <a:gd name="T47" fmla="*/ 56 h 606"/>
                  <a:gd name="T48" fmla="*/ 303 w 567"/>
                  <a:gd name="T49" fmla="*/ 48 h 606"/>
                  <a:gd name="T50" fmla="*/ 256 w 567"/>
                  <a:gd name="T51" fmla="*/ 48 h 606"/>
                  <a:gd name="T52" fmla="*/ 208 w 567"/>
                  <a:gd name="T53" fmla="*/ 40 h 606"/>
                  <a:gd name="T54" fmla="*/ 200 w 567"/>
                  <a:gd name="T55" fmla="*/ 0 h 606"/>
                  <a:gd name="T56" fmla="*/ 136 w 567"/>
                  <a:gd name="T57" fmla="*/ 16 h 606"/>
                  <a:gd name="T58" fmla="*/ 152 w 567"/>
                  <a:gd name="T59" fmla="*/ 48 h 606"/>
                  <a:gd name="T60" fmla="*/ 104 w 567"/>
                  <a:gd name="T61" fmla="*/ 64 h 606"/>
                  <a:gd name="T62" fmla="*/ 64 w 567"/>
                  <a:gd name="T63" fmla="*/ 56 h 606"/>
                  <a:gd name="T64" fmla="*/ 64 w 567"/>
                  <a:gd name="T65" fmla="*/ 72 h 606"/>
                  <a:gd name="T66" fmla="*/ 64 w 567"/>
                  <a:gd name="T67" fmla="*/ 144 h 606"/>
                  <a:gd name="T68" fmla="*/ 0 w 567"/>
                  <a:gd name="T69" fmla="*/ 192 h 60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0" t="0" r="r" b="b"/>
                <a:pathLst>
                  <a:path w="567" h="606">
                    <a:moveTo>
                      <a:pt x="0" y="192"/>
                    </a:moveTo>
                    <a:lnTo>
                      <a:pt x="16" y="224"/>
                    </a:lnTo>
                    <a:lnTo>
                      <a:pt x="40" y="232"/>
                    </a:lnTo>
                    <a:lnTo>
                      <a:pt x="56" y="216"/>
                    </a:lnTo>
                    <a:lnTo>
                      <a:pt x="56" y="248"/>
                    </a:lnTo>
                    <a:lnTo>
                      <a:pt x="64" y="248"/>
                    </a:lnTo>
                    <a:lnTo>
                      <a:pt x="88" y="248"/>
                    </a:lnTo>
                    <a:lnTo>
                      <a:pt x="128" y="224"/>
                    </a:lnTo>
                    <a:lnTo>
                      <a:pt x="128" y="264"/>
                    </a:lnTo>
                    <a:lnTo>
                      <a:pt x="200" y="287"/>
                    </a:lnTo>
                    <a:lnTo>
                      <a:pt x="208" y="327"/>
                    </a:lnTo>
                    <a:lnTo>
                      <a:pt x="232" y="327"/>
                    </a:lnTo>
                    <a:lnTo>
                      <a:pt x="240" y="359"/>
                    </a:lnTo>
                    <a:lnTo>
                      <a:pt x="232" y="383"/>
                    </a:lnTo>
                    <a:lnTo>
                      <a:pt x="240" y="415"/>
                    </a:lnTo>
                    <a:lnTo>
                      <a:pt x="264" y="423"/>
                    </a:lnTo>
                    <a:lnTo>
                      <a:pt x="272" y="439"/>
                    </a:lnTo>
                    <a:lnTo>
                      <a:pt x="280" y="447"/>
                    </a:lnTo>
                    <a:lnTo>
                      <a:pt x="280" y="471"/>
                    </a:lnTo>
                    <a:lnTo>
                      <a:pt x="295" y="479"/>
                    </a:lnTo>
                    <a:lnTo>
                      <a:pt x="295" y="495"/>
                    </a:lnTo>
                    <a:lnTo>
                      <a:pt x="240" y="543"/>
                    </a:lnTo>
                    <a:lnTo>
                      <a:pt x="248" y="543"/>
                    </a:lnTo>
                    <a:lnTo>
                      <a:pt x="295" y="575"/>
                    </a:lnTo>
                    <a:lnTo>
                      <a:pt x="303" y="590"/>
                    </a:lnTo>
                    <a:lnTo>
                      <a:pt x="295" y="606"/>
                    </a:lnTo>
                    <a:lnTo>
                      <a:pt x="367" y="511"/>
                    </a:lnTo>
                    <a:lnTo>
                      <a:pt x="375" y="471"/>
                    </a:lnTo>
                    <a:lnTo>
                      <a:pt x="423" y="431"/>
                    </a:lnTo>
                    <a:lnTo>
                      <a:pt x="463" y="431"/>
                    </a:lnTo>
                    <a:lnTo>
                      <a:pt x="479" y="415"/>
                    </a:lnTo>
                    <a:lnTo>
                      <a:pt x="511" y="343"/>
                    </a:lnTo>
                    <a:lnTo>
                      <a:pt x="511" y="279"/>
                    </a:lnTo>
                    <a:lnTo>
                      <a:pt x="559" y="216"/>
                    </a:lnTo>
                    <a:lnTo>
                      <a:pt x="567" y="192"/>
                    </a:lnTo>
                    <a:lnTo>
                      <a:pt x="559" y="160"/>
                    </a:lnTo>
                    <a:lnTo>
                      <a:pt x="543" y="152"/>
                    </a:lnTo>
                    <a:lnTo>
                      <a:pt x="503" y="128"/>
                    </a:lnTo>
                    <a:lnTo>
                      <a:pt x="431" y="120"/>
                    </a:lnTo>
                    <a:lnTo>
                      <a:pt x="423" y="104"/>
                    </a:lnTo>
                    <a:lnTo>
                      <a:pt x="391" y="88"/>
                    </a:lnTo>
                    <a:lnTo>
                      <a:pt x="383" y="88"/>
                    </a:lnTo>
                    <a:lnTo>
                      <a:pt x="359" y="112"/>
                    </a:lnTo>
                    <a:lnTo>
                      <a:pt x="359" y="104"/>
                    </a:lnTo>
                    <a:lnTo>
                      <a:pt x="335" y="112"/>
                    </a:lnTo>
                    <a:lnTo>
                      <a:pt x="343" y="104"/>
                    </a:lnTo>
                    <a:lnTo>
                      <a:pt x="335" y="88"/>
                    </a:lnTo>
                    <a:lnTo>
                      <a:pt x="351" y="56"/>
                    </a:lnTo>
                    <a:lnTo>
                      <a:pt x="335" y="24"/>
                    </a:lnTo>
                    <a:lnTo>
                      <a:pt x="303" y="48"/>
                    </a:lnTo>
                    <a:lnTo>
                      <a:pt x="280" y="48"/>
                    </a:lnTo>
                    <a:lnTo>
                      <a:pt x="256" y="48"/>
                    </a:lnTo>
                    <a:lnTo>
                      <a:pt x="216" y="56"/>
                    </a:lnTo>
                    <a:lnTo>
                      <a:pt x="208" y="40"/>
                    </a:lnTo>
                    <a:lnTo>
                      <a:pt x="216" y="16"/>
                    </a:lnTo>
                    <a:lnTo>
                      <a:pt x="200" y="0"/>
                    </a:lnTo>
                    <a:lnTo>
                      <a:pt x="160" y="24"/>
                    </a:lnTo>
                    <a:lnTo>
                      <a:pt x="136" y="16"/>
                    </a:lnTo>
                    <a:lnTo>
                      <a:pt x="144" y="40"/>
                    </a:lnTo>
                    <a:lnTo>
                      <a:pt x="152" y="48"/>
                    </a:lnTo>
                    <a:lnTo>
                      <a:pt x="120" y="64"/>
                    </a:lnTo>
                    <a:lnTo>
                      <a:pt x="104" y="64"/>
                    </a:lnTo>
                    <a:lnTo>
                      <a:pt x="96" y="48"/>
                    </a:lnTo>
                    <a:lnTo>
                      <a:pt x="64" y="56"/>
                    </a:lnTo>
                    <a:lnTo>
                      <a:pt x="80" y="72"/>
                    </a:lnTo>
                    <a:lnTo>
                      <a:pt x="64" y="72"/>
                    </a:lnTo>
                    <a:lnTo>
                      <a:pt x="72" y="96"/>
                    </a:lnTo>
                    <a:lnTo>
                      <a:pt x="64" y="144"/>
                    </a:lnTo>
                    <a:lnTo>
                      <a:pt x="32" y="160"/>
                    </a:lnTo>
                    <a:lnTo>
                      <a:pt x="0" y="192"/>
                    </a:lnTo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41" name="Freeform 14"/>
              <p:cNvSpPr>
                <a:spLocks noChangeAspect="1"/>
              </p:cNvSpPr>
              <p:nvPr/>
            </p:nvSpPr>
            <p:spPr bwMode="auto">
              <a:xfrm>
                <a:off x="4561" y="2156"/>
                <a:ext cx="8" cy="40"/>
              </a:xfrm>
              <a:custGeom>
                <a:avLst/>
                <a:gdLst>
                  <a:gd name="T0" fmla="*/ 0 w 8"/>
                  <a:gd name="T1" fmla="*/ 8 h 40"/>
                  <a:gd name="T2" fmla="*/ 0 w 8"/>
                  <a:gd name="T3" fmla="*/ 40 h 40"/>
                  <a:gd name="T4" fmla="*/ 8 w 8"/>
                  <a:gd name="T5" fmla="*/ 0 h 40"/>
                  <a:gd name="T6" fmla="*/ 0 w 8"/>
                  <a:gd name="T7" fmla="*/ 8 h 4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8" h="40">
                    <a:moveTo>
                      <a:pt x="0" y="8"/>
                    </a:moveTo>
                    <a:lnTo>
                      <a:pt x="0" y="40"/>
                    </a:lnTo>
                    <a:lnTo>
                      <a:pt x="8" y="0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42" name="Freeform 15"/>
              <p:cNvSpPr>
                <a:spLocks noChangeAspect="1"/>
              </p:cNvSpPr>
              <p:nvPr/>
            </p:nvSpPr>
            <p:spPr bwMode="auto">
              <a:xfrm>
                <a:off x="4561" y="2156"/>
                <a:ext cx="8" cy="40"/>
              </a:xfrm>
              <a:custGeom>
                <a:avLst/>
                <a:gdLst>
                  <a:gd name="T0" fmla="*/ 0 w 8"/>
                  <a:gd name="T1" fmla="*/ 8 h 40"/>
                  <a:gd name="T2" fmla="*/ 0 w 8"/>
                  <a:gd name="T3" fmla="*/ 40 h 40"/>
                  <a:gd name="T4" fmla="*/ 8 w 8"/>
                  <a:gd name="T5" fmla="*/ 0 h 40"/>
                  <a:gd name="T6" fmla="*/ 0 w 8"/>
                  <a:gd name="T7" fmla="*/ 8 h 4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8" h="40">
                    <a:moveTo>
                      <a:pt x="0" y="8"/>
                    </a:moveTo>
                    <a:lnTo>
                      <a:pt x="0" y="40"/>
                    </a:lnTo>
                    <a:lnTo>
                      <a:pt x="8" y="0"/>
                    </a:lnTo>
                    <a:lnTo>
                      <a:pt x="0" y="8"/>
                    </a:lnTo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43" name="Freeform 16"/>
              <p:cNvSpPr>
                <a:spLocks noChangeAspect="1"/>
              </p:cNvSpPr>
              <p:nvPr/>
            </p:nvSpPr>
            <p:spPr bwMode="auto">
              <a:xfrm>
                <a:off x="3811" y="1111"/>
                <a:ext cx="1230" cy="654"/>
              </a:xfrm>
              <a:custGeom>
                <a:avLst/>
                <a:gdLst>
                  <a:gd name="T0" fmla="*/ 95 w 1230"/>
                  <a:gd name="T1" fmla="*/ 80 h 654"/>
                  <a:gd name="T2" fmla="*/ 143 w 1230"/>
                  <a:gd name="T3" fmla="*/ 72 h 654"/>
                  <a:gd name="T4" fmla="*/ 215 w 1230"/>
                  <a:gd name="T5" fmla="*/ 72 h 654"/>
                  <a:gd name="T6" fmla="*/ 335 w 1230"/>
                  <a:gd name="T7" fmla="*/ 80 h 654"/>
                  <a:gd name="T8" fmla="*/ 375 w 1230"/>
                  <a:gd name="T9" fmla="*/ 112 h 654"/>
                  <a:gd name="T10" fmla="*/ 487 w 1230"/>
                  <a:gd name="T11" fmla="*/ 128 h 654"/>
                  <a:gd name="T12" fmla="*/ 463 w 1230"/>
                  <a:gd name="T13" fmla="*/ 96 h 654"/>
                  <a:gd name="T14" fmla="*/ 559 w 1230"/>
                  <a:gd name="T15" fmla="*/ 112 h 654"/>
                  <a:gd name="T16" fmla="*/ 631 w 1230"/>
                  <a:gd name="T17" fmla="*/ 104 h 654"/>
                  <a:gd name="T18" fmla="*/ 638 w 1230"/>
                  <a:gd name="T19" fmla="*/ 104 h 654"/>
                  <a:gd name="T20" fmla="*/ 654 w 1230"/>
                  <a:gd name="T21" fmla="*/ 96 h 654"/>
                  <a:gd name="T22" fmla="*/ 678 w 1230"/>
                  <a:gd name="T23" fmla="*/ 72 h 654"/>
                  <a:gd name="T24" fmla="*/ 662 w 1230"/>
                  <a:gd name="T25" fmla="*/ 0 h 654"/>
                  <a:gd name="T26" fmla="*/ 702 w 1230"/>
                  <a:gd name="T27" fmla="*/ 48 h 654"/>
                  <a:gd name="T28" fmla="*/ 718 w 1230"/>
                  <a:gd name="T29" fmla="*/ 72 h 654"/>
                  <a:gd name="T30" fmla="*/ 766 w 1230"/>
                  <a:gd name="T31" fmla="*/ 96 h 654"/>
                  <a:gd name="T32" fmla="*/ 798 w 1230"/>
                  <a:gd name="T33" fmla="*/ 88 h 654"/>
                  <a:gd name="T34" fmla="*/ 862 w 1230"/>
                  <a:gd name="T35" fmla="*/ 80 h 654"/>
                  <a:gd name="T36" fmla="*/ 862 w 1230"/>
                  <a:gd name="T37" fmla="*/ 128 h 654"/>
                  <a:gd name="T38" fmla="*/ 782 w 1230"/>
                  <a:gd name="T39" fmla="*/ 136 h 654"/>
                  <a:gd name="T40" fmla="*/ 750 w 1230"/>
                  <a:gd name="T41" fmla="*/ 176 h 654"/>
                  <a:gd name="T42" fmla="*/ 726 w 1230"/>
                  <a:gd name="T43" fmla="*/ 216 h 654"/>
                  <a:gd name="T44" fmla="*/ 702 w 1230"/>
                  <a:gd name="T45" fmla="*/ 240 h 654"/>
                  <a:gd name="T46" fmla="*/ 670 w 1230"/>
                  <a:gd name="T47" fmla="*/ 264 h 654"/>
                  <a:gd name="T48" fmla="*/ 702 w 1230"/>
                  <a:gd name="T49" fmla="*/ 359 h 654"/>
                  <a:gd name="T50" fmla="*/ 798 w 1230"/>
                  <a:gd name="T51" fmla="*/ 407 h 654"/>
                  <a:gd name="T52" fmla="*/ 862 w 1230"/>
                  <a:gd name="T53" fmla="*/ 463 h 654"/>
                  <a:gd name="T54" fmla="*/ 886 w 1230"/>
                  <a:gd name="T55" fmla="*/ 479 h 654"/>
                  <a:gd name="T56" fmla="*/ 934 w 1230"/>
                  <a:gd name="T57" fmla="*/ 375 h 654"/>
                  <a:gd name="T58" fmla="*/ 926 w 1230"/>
                  <a:gd name="T59" fmla="*/ 303 h 654"/>
                  <a:gd name="T60" fmla="*/ 918 w 1230"/>
                  <a:gd name="T61" fmla="*/ 256 h 654"/>
                  <a:gd name="T62" fmla="*/ 966 w 1230"/>
                  <a:gd name="T63" fmla="*/ 248 h 654"/>
                  <a:gd name="T64" fmla="*/ 1038 w 1230"/>
                  <a:gd name="T65" fmla="*/ 295 h 654"/>
                  <a:gd name="T66" fmla="*/ 1022 w 1230"/>
                  <a:gd name="T67" fmla="*/ 335 h 654"/>
                  <a:gd name="T68" fmla="*/ 1054 w 1230"/>
                  <a:gd name="T69" fmla="*/ 327 h 654"/>
                  <a:gd name="T70" fmla="*/ 1094 w 1230"/>
                  <a:gd name="T71" fmla="*/ 303 h 654"/>
                  <a:gd name="T72" fmla="*/ 1118 w 1230"/>
                  <a:gd name="T73" fmla="*/ 319 h 654"/>
                  <a:gd name="T74" fmla="*/ 1118 w 1230"/>
                  <a:gd name="T75" fmla="*/ 343 h 654"/>
                  <a:gd name="T76" fmla="*/ 1158 w 1230"/>
                  <a:gd name="T77" fmla="*/ 359 h 654"/>
                  <a:gd name="T78" fmla="*/ 1166 w 1230"/>
                  <a:gd name="T79" fmla="*/ 383 h 654"/>
                  <a:gd name="T80" fmla="*/ 1158 w 1230"/>
                  <a:gd name="T81" fmla="*/ 431 h 654"/>
                  <a:gd name="T82" fmla="*/ 1230 w 1230"/>
                  <a:gd name="T83" fmla="*/ 431 h 654"/>
                  <a:gd name="T84" fmla="*/ 1174 w 1230"/>
                  <a:gd name="T85" fmla="*/ 503 h 654"/>
                  <a:gd name="T86" fmla="*/ 1046 w 1230"/>
                  <a:gd name="T87" fmla="*/ 535 h 654"/>
                  <a:gd name="T88" fmla="*/ 1102 w 1230"/>
                  <a:gd name="T89" fmla="*/ 551 h 654"/>
                  <a:gd name="T90" fmla="*/ 1166 w 1230"/>
                  <a:gd name="T91" fmla="*/ 567 h 654"/>
                  <a:gd name="T92" fmla="*/ 1110 w 1230"/>
                  <a:gd name="T93" fmla="*/ 606 h 654"/>
                  <a:gd name="T94" fmla="*/ 1102 w 1230"/>
                  <a:gd name="T95" fmla="*/ 590 h 654"/>
                  <a:gd name="T96" fmla="*/ 1062 w 1230"/>
                  <a:gd name="T97" fmla="*/ 567 h 654"/>
                  <a:gd name="T98" fmla="*/ 894 w 1230"/>
                  <a:gd name="T99" fmla="*/ 630 h 654"/>
                  <a:gd name="T100" fmla="*/ 830 w 1230"/>
                  <a:gd name="T101" fmla="*/ 654 h 654"/>
                  <a:gd name="T102" fmla="*/ 862 w 1230"/>
                  <a:gd name="T103" fmla="*/ 590 h 654"/>
                  <a:gd name="T104" fmla="*/ 814 w 1230"/>
                  <a:gd name="T105" fmla="*/ 575 h 654"/>
                  <a:gd name="T106" fmla="*/ 782 w 1230"/>
                  <a:gd name="T107" fmla="*/ 535 h 654"/>
                  <a:gd name="T108" fmla="*/ 662 w 1230"/>
                  <a:gd name="T109" fmla="*/ 519 h 654"/>
                  <a:gd name="T110" fmla="*/ 239 w 1230"/>
                  <a:gd name="T111" fmla="*/ 511 h 654"/>
                  <a:gd name="T112" fmla="*/ 191 w 1230"/>
                  <a:gd name="T113" fmla="*/ 455 h 654"/>
                  <a:gd name="T114" fmla="*/ 159 w 1230"/>
                  <a:gd name="T115" fmla="*/ 383 h 654"/>
                  <a:gd name="T116" fmla="*/ 39 w 1230"/>
                  <a:gd name="T117" fmla="*/ 303 h 654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</a:gdLst>
                <a:ahLst/>
                <a:cxnLst>
                  <a:cxn ang="T118">
                    <a:pos x="T0" y="T1"/>
                  </a:cxn>
                  <a:cxn ang="T119">
                    <a:pos x="T2" y="T3"/>
                  </a:cxn>
                  <a:cxn ang="T120">
                    <a:pos x="T4" y="T5"/>
                  </a:cxn>
                  <a:cxn ang="T121">
                    <a:pos x="T6" y="T7"/>
                  </a:cxn>
                  <a:cxn ang="T122">
                    <a:pos x="T8" y="T9"/>
                  </a:cxn>
                  <a:cxn ang="T123">
                    <a:pos x="T10" y="T11"/>
                  </a:cxn>
                  <a:cxn ang="T124">
                    <a:pos x="T12" y="T13"/>
                  </a:cxn>
                  <a:cxn ang="T125">
                    <a:pos x="T14" y="T15"/>
                  </a:cxn>
                  <a:cxn ang="T126">
                    <a:pos x="T16" y="T17"/>
                  </a:cxn>
                  <a:cxn ang="T127">
                    <a:pos x="T18" y="T19"/>
                  </a:cxn>
                  <a:cxn ang="T128">
                    <a:pos x="T20" y="T21"/>
                  </a:cxn>
                  <a:cxn ang="T129">
                    <a:pos x="T22" y="T23"/>
                  </a:cxn>
                  <a:cxn ang="T130">
                    <a:pos x="T24" y="T25"/>
                  </a:cxn>
                  <a:cxn ang="T131">
                    <a:pos x="T26" y="T27"/>
                  </a:cxn>
                  <a:cxn ang="T132">
                    <a:pos x="T28" y="T29"/>
                  </a:cxn>
                  <a:cxn ang="T133">
                    <a:pos x="T30" y="T31"/>
                  </a:cxn>
                  <a:cxn ang="T134">
                    <a:pos x="T32" y="T33"/>
                  </a:cxn>
                  <a:cxn ang="T135">
                    <a:pos x="T34" y="T35"/>
                  </a:cxn>
                  <a:cxn ang="T136">
                    <a:pos x="T36" y="T37"/>
                  </a:cxn>
                  <a:cxn ang="T137">
                    <a:pos x="T38" y="T39"/>
                  </a:cxn>
                  <a:cxn ang="T138">
                    <a:pos x="T40" y="T41"/>
                  </a:cxn>
                  <a:cxn ang="T139">
                    <a:pos x="T42" y="T43"/>
                  </a:cxn>
                  <a:cxn ang="T140">
                    <a:pos x="T44" y="T45"/>
                  </a:cxn>
                  <a:cxn ang="T141">
                    <a:pos x="T46" y="T47"/>
                  </a:cxn>
                  <a:cxn ang="T142">
                    <a:pos x="T48" y="T49"/>
                  </a:cxn>
                  <a:cxn ang="T143">
                    <a:pos x="T50" y="T51"/>
                  </a:cxn>
                  <a:cxn ang="T144">
                    <a:pos x="T52" y="T53"/>
                  </a:cxn>
                  <a:cxn ang="T145">
                    <a:pos x="T54" y="T55"/>
                  </a:cxn>
                  <a:cxn ang="T146">
                    <a:pos x="T56" y="T57"/>
                  </a:cxn>
                  <a:cxn ang="T147">
                    <a:pos x="T58" y="T59"/>
                  </a:cxn>
                  <a:cxn ang="T148">
                    <a:pos x="T60" y="T61"/>
                  </a:cxn>
                  <a:cxn ang="T149">
                    <a:pos x="T62" y="T63"/>
                  </a:cxn>
                  <a:cxn ang="T150">
                    <a:pos x="T64" y="T65"/>
                  </a:cxn>
                  <a:cxn ang="T151">
                    <a:pos x="T66" y="T67"/>
                  </a:cxn>
                  <a:cxn ang="T152">
                    <a:pos x="T68" y="T69"/>
                  </a:cxn>
                  <a:cxn ang="T153">
                    <a:pos x="T70" y="T71"/>
                  </a:cxn>
                  <a:cxn ang="T154">
                    <a:pos x="T72" y="T73"/>
                  </a:cxn>
                  <a:cxn ang="T155">
                    <a:pos x="T74" y="T75"/>
                  </a:cxn>
                  <a:cxn ang="T156">
                    <a:pos x="T76" y="T77"/>
                  </a:cxn>
                  <a:cxn ang="T157">
                    <a:pos x="T78" y="T79"/>
                  </a:cxn>
                  <a:cxn ang="T158">
                    <a:pos x="T80" y="T81"/>
                  </a:cxn>
                  <a:cxn ang="T159">
                    <a:pos x="T82" y="T83"/>
                  </a:cxn>
                  <a:cxn ang="T160">
                    <a:pos x="T84" y="T85"/>
                  </a:cxn>
                  <a:cxn ang="T161">
                    <a:pos x="T86" y="T87"/>
                  </a:cxn>
                  <a:cxn ang="T162">
                    <a:pos x="T88" y="T89"/>
                  </a:cxn>
                  <a:cxn ang="T163">
                    <a:pos x="T90" y="T91"/>
                  </a:cxn>
                  <a:cxn ang="T164">
                    <a:pos x="T92" y="T93"/>
                  </a:cxn>
                  <a:cxn ang="T165">
                    <a:pos x="T94" y="T95"/>
                  </a:cxn>
                  <a:cxn ang="T166">
                    <a:pos x="T96" y="T97"/>
                  </a:cxn>
                  <a:cxn ang="T167">
                    <a:pos x="T98" y="T99"/>
                  </a:cxn>
                  <a:cxn ang="T168">
                    <a:pos x="T100" y="T101"/>
                  </a:cxn>
                  <a:cxn ang="T169">
                    <a:pos x="T102" y="T103"/>
                  </a:cxn>
                  <a:cxn ang="T170">
                    <a:pos x="T104" y="T105"/>
                  </a:cxn>
                  <a:cxn ang="T171">
                    <a:pos x="T106" y="T107"/>
                  </a:cxn>
                  <a:cxn ang="T172">
                    <a:pos x="T108" y="T109"/>
                  </a:cxn>
                  <a:cxn ang="T173">
                    <a:pos x="T110" y="T111"/>
                  </a:cxn>
                  <a:cxn ang="T174">
                    <a:pos x="T112" y="T113"/>
                  </a:cxn>
                  <a:cxn ang="T175">
                    <a:pos x="T114" y="T115"/>
                  </a:cxn>
                  <a:cxn ang="T176">
                    <a:pos x="T116" y="T117"/>
                  </a:cxn>
                </a:cxnLst>
                <a:rect l="0" t="0" r="r" b="b"/>
                <a:pathLst>
                  <a:path w="1230" h="654">
                    <a:moveTo>
                      <a:pt x="0" y="295"/>
                    </a:moveTo>
                    <a:lnTo>
                      <a:pt x="0" y="64"/>
                    </a:lnTo>
                    <a:lnTo>
                      <a:pt x="103" y="88"/>
                    </a:lnTo>
                    <a:lnTo>
                      <a:pt x="95" y="80"/>
                    </a:lnTo>
                    <a:lnTo>
                      <a:pt x="103" y="72"/>
                    </a:lnTo>
                    <a:lnTo>
                      <a:pt x="159" y="48"/>
                    </a:lnTo>
                    <a:lnTo>
                      <a:pt x="119" y="80"/>
                    </a:lnTo>
                    <a:lnTo>
                      <a:pt x="143" y="72"/>
                    </a:lnTo>
                    <a:lnTo>
                      <a:pt x="143" y="80"/>
                    </a:lnTo>
                    <a:lnTo>
                      <a:pt x="191" y="48"/>
                    </a:lnTo>
                    <a:lnTo>
                      <a:pt x="183" y="32"/>
                    </a:lnTo>
                    <a:lnTo>
                      <a:pt x="215" y="72"/>
                    </a:lnTo>
                    <a:lnTo>
                      <a:pt x="247" y="48"/>
                    </a:lnTo>
                    <a:lnTo>
                      <a:pt x="239" y="72"/>
                    </a:lnTo>
                    <a:lnTo>
                      <a:pt x="271" y="56"/>
                    </a:lnTo>
                    <a:lnTo>
                      <a:pt x="335" y="80"/>
                    </a:lnTo>
                    <a:lnTo>
                      <a:pt x="367" y="80"/>
                    </a:lnTo>
                    <a:lnTo>
                      <a:pt x="391" y="96"/>
                    </a:lnTo>
                    <a:lnTo>
                      <a:pt x="367" y="104"/>
                    </a:lnTo>
                    <a:lnTo>
                      <a:pt x="375" y="112"/>
                    </a:lnTo>
                    <a:lnTo>
                      <a:pt x="447" y="104"/>
                    </a:lnTo>
                    <a:lnTo>
                      <a:pt x="471" y="128"/>
                    </a:lnTo>
                    <a:lnTo>
                      <a:pt x="479" y="136"/>
                    </a:lnTo>
                    <a:lnTo>
                      <a:pt x="487" y="128"/>
                    </a:lnTo>
                    <a:lnTo>
                      <a:pt x="471" y="112"/>
                    </a:lnTo>
                    <a:lnTo>
                      <a:pt x="503" y="88"/>
                    </a:lnTo>
                    <a:lnTo>
                      <a:pt x="471" y="96"/>
                    </a:lnTo>
                    <a:lnTo>
                      <a:pt x="463" y="96"/>
                    </a:lnTo>
                    <a:lnTo>
                      <a:pt x="503" y="80"/>
                    </a:lnTo>
                    <a:lnTo>
                      <a:pt x="519" y="96"/>
                    </a:lnTo>
                    <a:lnTo>
                      <a:pt x="551" y="96"/>
                    </a:lnTo>
                    <a:lnTo>
                      <a:pt x="559" y="112"/>
                    </a:lnTo>
                    <a:lnTo>
                      <a:pt x="615" y="112"/>
                    </a:lnTo>
                    <a:lnTo>
                      <a:pt x="615" y="96"/>
                    </a:lnTo>
                    <a:lnTo>
                      <a:pt x="631" y="120"/>
                    </a:lnTo>
                    <a:lnTo>
                      <a:pt x="631" y="104"/>
                    </a:lnTo>
                    <a:lnTo>
                      <a:pt x="623" y="112"/>
                    </a:lnTo>
                    <a:lnTo>
                      <a:pt x="615" y="96"/>
                    </a:lnTo>
                    <a:lnTo>
                      <a:pt x="631" y="96"/>
                    </a:lnTo>
                    <a:lnTo>
                      <a:pt x="638" y="104"/>
                    </a:lnTo>
                    <a:lnTo>
                      <a:pt x="646" y="96"/>
                    </a:lnTo>
                    <a:lnTo>
                      <a:pt x="646" y="120"/>
                    </a:lnTo>
                    <a:lnTo>
                      <a:pt x="654" y="128"/>
                    </a:lnTo>
                    <a:lnTo>
                      <a:pt x="654" y="96"/>
                    </a:lnTo>
                    <a:lnTo>
                      <a:pt x="678" y="88"/>
                    </a:lnTo>
                    <a:lnTo>
                      <a:pt x="678" y="80"/>
                    </a:lnTo>
                    <a:lnTo>
                      <a:pt x="662" y="88"/>
                    </a:lnTo>
                    <a:lnTo>
                      <a:pt x="678" y="72"/>
                    </a:lnTo>
                    <a:lnTo>
                      <a:pt x="638" y="48"/>
                    </a:lnTo>
                    <a:lnTo>
                      <a:pt x="646" y="16"/>
                    </a:lnTo>
                    <a:lnTo>
                      <a:pt x="654" y="16"/>
                    </a:lnTo>
                    <a:lnTo>
                      <a:pt x="662" y="0"/>
                    </a:lnTo>
                    <a:lnTo>
                      <a:pt x="702" y="16"/>
                    </a:lnTo>
                    <a:lnTo>
                      <a:pt x="702" y="24"/>
                    </a:lnTo>
                    <a:lnTo>
                      <a:pt x="718" y="48"/>
                    </a:lnTo>
                    <a:lnTo>
                      <a:pt x="702" y="48"/>
                    </a:lnTo>
                    <a:lnTo>
                      <a:pt x="710" y="56"/>
                    </a:lnTo>
                    <a:lnTo>
                      <a:pt x="702" y="64"/>
                    </a:lnTo>
                    <a:lnTo>
                      <a:pt x="726" y="72"/>
                    </a:lnTo>
                    <a:lnTo>
                      <a:pt x="718" y="72"/>
                    </a:lnTo>
                    <a:lnTo>
                      <a:pt x="734" y="96"/>
                    </a:lnTo>
                    <a:lnTo>
                      <a:pt x="742" y="72"/>
                    </a:lnTo>
                    <a:lnTo>
                      <a:pt x="766" y="80"/>
                    </a:lnTo>
                    <a:lnTo>
                      <a:pt x="766" y="96"/>
                    </a:lnTo>
                    <a:lnTo>
                      <a:pt x="758" y="104"/>
                    </a:lnTo>
                    <a:lnTo>
                      <a:pt x="774" y="128"/>
                    </a:lnTo>
                    <a:lnTo>
                      <a:pt x="782" y="120"/>
                    </a:lnTo>
                    <a:lnTo>
                      <a:pt x="798" y="88"/>
                    </a:lnTo>
                    <a:lnTo>
                      <a:pt x="814" y="80"/>
                    </a:lnTo>
                    <a:lnTo>
                      <a:pt x="806" y="56"/>
                    </a:lnTo>
                    <a:lnTo>
                      <a:pt x="846" y="64"/>
                    </a:lnTo>
                    <a:lnTo>
                      <a:pt x="862" y="80"/>
                    </a:lnTo>
                    <a:lnTo>
                      <a:pt x="854" y="80"/>
                    </a:lnTo>
                    <a:lnTo>
                      <a:pt x="870" y="88"/>
                    </a:lnTo>
                    <a:lnTo>
                      <a:pt x="846" y="96"/>
                    </a:lnTo>
                    <a:lnTo>
                      <a:pt x="862" y="128"/>
                    </a:lnTo>
                    <a:lnTo>
                      <a:pt x="830" y="144"/>
                    </a:lnTo>
                    <a:lnTo>
                      <a:pt x="822" y="136"/>
                    </a:lnTo>
                    <a:lnTo>
                      <a:pt x="830" y="144"/>
                    </a:lnTo>
                    <a:lnTo>
                      <a:pt x="782" y="136"/>
                    </a:lnTo>
                    <a:lnTo>
                      <a:pt x="790" y="152"/>
                    </a:lnTo>
                    <a:lnTo>
                      <a:pt x="782" y="176"/>
                    </a:lnTo>
                    <a:lnTo>
                      <a:pt x="734" y="160"/>
                    </a:lnTo>
                    <a:lnTo>
                      <a:pt x="750" y="176"/>
                    </a:lnTo>
                    <a:lnTo>
                      <a:pt x="782" y="176"/>
                    </a:lnTo>
                    <a:lnTo>
                      <a:pt x="758" y="200"/>
                    </a:lnTo>
                    <a:lnTo>
                      <a:pt x="742" y="200"/>
                    </a:lnTo>
                    <a:lnTo>
                      <a:pt x="726" y="216"/>
                    </a:lnTo>
                    <a:lnTo>
                      <a:pt x="694" y="200"/>
                    </a:lnTo>
                    <a:lnTo>
                      <a:pt x="726" y="216"/>
                    </a:lnTo>
                    <a:lnTo>
                      <a:pt x="726" y="232"/>
                    </a:lnTo>
                    <a:lnTo>
                      <a:pt x="702" y="240"/>
                    </a:lnTo>
                    <a:lnTo>
                      <a:pt x="710" y="240"/>
                    </a:lnTo>
                    <a:lnTo>
                      <a:pt x="702" y="240"/>
                    </a:lnTo>
                    <a:lnTo>
                      <a:pt x="702" y="248"/>
                    </a:lnTo>
                    <a:lnTo>
                      <a:pt x="670" y="264"/>
                    </a:lnTo>
                    <a:lnTo>
                      <a:pt x="662" y="319"/>
                    </a:lnTo>
                    <a:lnTo>
                      <a:pt x="670" y="327"/>
                    </a:lnTo>
                    <a:lnTo>
                      <a:pt x="694" y="319"/>
                    </a:lnTo>
                    <a:lnTo>
                      <a:pt x="702" y="359"/>
                    </a:lnTo>
                    <a:lnTo>
                      <a:pt x="718" y="359"/>
                    </a:lnTo>
                    <a:lnTo>
                      <a:pt x="750" y="367"/>
                    </a:lnTo>
                    <a:lnTo>
                      <a:pt x="806" y="399"/>
                    </a:lnTo>
                    <a:lnTo>
                      <a:pt x="798" y="407"/>
                    </a:lnTo>
                    <a:lnTo>
                      <a:pt x="806" y="399"/>
                    </a:lnTo>
                    <a:lnTo>
                      <a:pt x="854" y="407"/>
                    </a:lnTo>
                    <a:lnTo>
                      <a:pt x="854" y="447"/>
                    </a:lnTo>
                    <a:lnTo>
                      <a:pt x="862" y="463"/>
                    </a:lnTo>
                    <a:lnTo>
                      <a:pt x="854" y="471"/>
                    </a:lnTo>
                    <a:lnTo>
                      <a:pt x="870" y="479"/>
                    </a:lnTo>
                    <a:lnTo>
                      <a:pt x="870" y="487"/>
                    </a:lnTo>
                    <a:lnTo>
                      <a:pt x="886" y="479"/>
                    </a:lnTo>
                    <a:lnTo>
                      <a:pt x="910" y="463"/>
                    </a:lnTo>
                    <a:lnTo>
                      <a:pt x="902" y="455"/>
                    </a:lnTo>
                    <a:lnTo>
                      <a:pt x="886" y="415"/>
                    </a:lnTo>
                    <a:lnTo>
                      <a:pt x="934" y="375"/>
                    </a:lnTo>
                    <a:lnTo>
                      <a:pt x="926" y="375"/>
                    </a:lnTo>
                    <a:lnTo>
                      <a:pt x="918" y="335"/>
                    </a:lnTo>
                    <a:lnTo>
                      <a:pt x="902" y="319"/>
                    </a:lnTo>
                    <a:lnTo>
                      <a:pt x="926" y="303"/>
                    </a:lnTo>
                    <a:lnTo>
                      <a:pt x="918" y="295"/>
                    </a:lnTo>
                    <a:lnTo>
                      <a:pt x="918" y="279"/>
                    </a:lnTo>
                    <a:lnTo>
                      <a:pt x="910" y="279"/>
                    </a:lnTo>
                    <a:lnTo>
                      <a:pt x="918" y="256"/>
                    </a:lnTo>
                    <a:lnTo>
                      <a:pt x="910" y="248"/>
                    </a:lnTo>
                    <a:lnTo>
                      <a:pt x="910" y="240"/>
                    </a:lnTo>
                    <a:lnTo>
                      <a:pt x="950" y="248"/>
                    </a:lnTo>
                    <a:lnTo>
                      <a:pt x="966" y="248"/>
                    </a:lnTo>
                    <a:lnTo>
                      <a:pt x="1006" y="256"/>
                    </a:lnTo>
                    <a:lnTo>
                      <a:pt x="1006" y="271"/>
                    </a:lnTo>
                    <a:lnTo>
                      <a:pt x="1030" y="271"/>
                    </a:lnTo>
                    <a:lnTo>
                      <a:pt x="1038" y="295"/>
                    </a:lnTo>
                    <a:lnTo>
                      <a:pt x="1014" y="295"/>
                    </a:lnTo>
                    <a:lnTo>
                      <a:pt x="1030" y="303"/>
                    </a:lnTo>
                    <a:lnTo>
                      <a:pt x="1038" y="311"/>
                    </a:lnTo>
                    <a:lnTo>
                      <a:pt x="1022" y="335"/>
                    </a:lnTo>
                    <a:lnTo>
                      <a:pt x="1054" y="319"/>
                    </a:lnTo>
                    <a:lnTo>
                      <a:pt x="1054" y="335"/>
                    </a:lnTo>
                    <a:lnTo>
                      <a:pt x="1038" y="351"/>
                    </a:lnTo>
                    <a:lnTo>
                      <a:pt x="1054" y="327"/>
                    </a:lnTo>
                    <a:lnTo>
                      <a:pt x="1062" y="343"/>
                    </a:lnTo>
                    <a:lnTo>
                      <a:pt x="1078" y="319"/>
                    </a:lnTo>
                    <a:lnTo>
                      <a:pt x="1086" y="335"/>
                    </a:lnTo>
                    <a:lnTo>
                      <a:pt x="1094" y="303"/>
                    </a:lnTo>
                    <a:lnTo>
                      <a:pt x="1102" y="295"/>
                    </a:lnTo>
                    <a:lnTo>
                      <a:pt x="1118" y="311"/>
                    </a:lnTo>
                    <a:lnTo>
                      <a:pt x="1110" y="319"/>
                    </a:lnTo>
                    <a:lnTo>
                      <a:pt x="1118" y="319"/>
                    </a:lnTo>
                    <a:lnTo>
                      <a:pt x="1126" y="327"/>
                    </a:lnTo>
                    <a:lnTo>
                      <a:pt x="1118" y="327"/>
                    </a:lnTo>
                    <a:lnTo>
                      <a:pt x="1134" y="335"/>
                    </a:lnTo>
                    <a:lnTo>
                      <a:pt x="1118" y="343"/>
                    </a:lnTo>
                    <a:lnTo>
                      <a:pt x="1134" y="335"/>
                    </a:lnTo>
                    <a:lnTo>
                      <a:pt x="1150" y="351"/>
                    </a:lnTo>
                    <a:lnTo>
                      <a:pt x="1134" y="351"/>
                    </a:lnTo>
                    <a:lnTo>
                      <a:pt x="1158" y="359"/>
                    </a:lnTo>
                    <a:lnTo>
                      <a:pt x="1126" y="367"/>
                    </a:lnTo>
                    <a:lnTo>
                      <a:pt x="1150" y="367"/>
                    </a:lnTo>
                    <a:lnTo>
                      <a:pt x="1150" y="375"/>
                    </a:lnTo>
                    <a:lnTo>
                      <a:pt x="1166" y="383"/>
                    </a:lnTo>
                    <a:lnTo>
                      <a:pt x="1182" y="407"/>
                    </a:lnTo>
                    <a:lnTo>
                      <a:pt x="1190" y="399"/>
                    </a:lnTo>
                    <a:lnTo>
                      <a:pt x="1206" y="415"/>
                    </a:lnTo>
                    <a:lnTo>
                      <a:pt x="1158" y="431"/>
                    </a:lnTo>
                    <a:lnTo>
                      <a:pt x="1166" y="439"/>
                    </a:lnTo>
                    <a:lnTo>
                      <a:pt x="1214" y="423"/>
                    </a:lnTo>
                    <a:lnTo>
                      <a:pt x="1214" y="439"/>
                    </a:lnTo>
                    <a:lnTo>
                      <a:pt x="1230" y="431"/>
                    </a:lnTo>
                    <a:lnTo>
                      <a:pt x="1230" y="439"/>
                    </a:lnTo>
                    <a:lnTo>
                      <a:pt x="1222" y="439"/>
                    </a:lnTo>
                    <a:lnTo>
                      <a:pt x="1230" y="463"/>
                    </a:lnTo>
                    <a:lnTo>
                      <a:pt x="1174" y="503"/>
                    </a:lnTo>
                    <a:lnTo>
                      <a:pt x="1078" y="503"/>
                    </a:lnTo>
                    <a:lnTo>
                      <a:pt x="1046" y="535"/>
                    </a:lnTo>
                    <a:lnTo>
                      <a:pt x="1014" y="567"/>
                    </a:lnTo>
                    <a:lnTo>
                      <a:pt x="1046" y="535"/>
                    </a:lnTo>
                    <a:lnTo>
                      <a:pt x="1094" y="519"/>
                    </a:lnTo>
                    <a:lnTo>
                      <a:pt x="1110" y="535"/>
                    </a:lnTo>
                    <a:lnTo>
                      <a:pt x="1078" y="543"/>
                    </a:lnTo>
                    <a:lnTo>
                      <a:pt x="1102" y="551"/>
                    </a:lnTo>
                    <a:lnTo>
                      <a:pt x="1094" y="559"/>
                    </a:lnTo>
                    <a:lnTo>
                      <a:pt x="1110" y="582"/>
                    </a:lnTo>
                    <a:lnTo>
                      <a:pt x="1158" y="590"/>
                    </a:lnTo>
                    <a:lnTo>
                      <a:pt x="1166" y="567"/>
                    </a:lnTo>
                    <a:lnTo>
                      <a:pt x="1166" y="582"/>
                    </a:lnTo>
                    <a:lnTo>
                      <a:pt x="1174" y="582"/>
                    </a:lnTo>
                    <a:lnTo>
                      <a:pt x="1158" y="590"/>
                    </a:lnTo>
                    <a:lnTo>
                      <a:pt x="1110" y="606"/>
                    </a:lnTo>
                    <a:lnTo>
                      <a:pt x="1094" y="630"/>
                    </a:lnTo>
                    <a:lnTo>
                      <a:pt x="1086" y="606"/>
                    </a:lnTo>
                    <a:lnTo>
                      <a:pt x="1118" y="590"/>
                    </a:lnTo>
                    <a:lnTo>
                      <a:pt x="1102" y="590"/>
                    </a:lnTo>
                    <a:lnTo>
                      <a:pt x="1102" y="582"/>
                    </a:lnTo>
                    <a:lnTo>
                      <a:pt x="1070" y="590"/>
                    </a:lnTo>
                    <a:lnTo>
                      <a:pt x="1062" y="590"/>
                    </a:lnTo>
                    <a:lnTo>
                      <a:pt x="1062" y="567"/>
                    </a:lnTo>
                    <a:lnTo>
                      <a:pt x="1038" y="559"/>
                    </a:lnTo>
                    <a:lnTo>
                      <a:pt x="1022" y="590"/>
                    </a:lnTo>
                    <a:lnTo>
                      <a:pt x="942" y="606"/>
                    </a:lnTo>
                    <a:lnTo>
                      <a:pt x="894" y="630"/>
                    </a:lnTo>
                    <a:lnTo>
                      <a:pt x="886" y="638"/>
                    </a:lnTo>
                    <a:lnTo>
                      <a:pt x="894" y="638"/>
                    </a:lnTo>
                    <a:lnTo>
                      <a:pt x="902" y="646"/>
                    </a:lnTo>
                    <a:lnTo>
                      <a:pt x="830" y="654"/>
                    </a:lnTo>
                    <a:lnTo>
                      <a:pt x="846" y="646"/>
                    </a:lnTo>
                    <a:lnTo>
                      <a:pt x="846" y="638"/>
                    </a:lnTo>
                    <a:lnTo>
                      <a:pt x="862" y="630"/>
                    </a:lnTo>
                    <a:lnTo>
                      <a:pt x="862" y="590"/>
                    </a:lnTo>
                    <a:lnTo>
                      <a:pt x="870" y="606"/>
                    </a:lnTo>
                    <a:lnTo>
                      <a:pt x="886" y="598"/>
                    </a:lnTo>
                    <a:lnTo>
                      <a:pt x="870" y="582"/>
                    </a:lnTo>
                    <a:lnTo>
                      <a:pt x="814" y="575"/>
                    </a:lnTo>
                    <a:lnTo>
                      <a:pt x="806" y="543"/>
                    </a:lnTo>
                    <a:lnTo>
                      <a:pt x="798" y="543"/>
                    </a:lnTo>
                    <a:lnTo>
                      <a:pt x="790" y="535"/>
                    </a:lnTo>
                    <a:lnTo>
                      <a:pt x="782" y="535"/>
                    </a:lnTo>
                    <a:lnTo>
                      <a:pt x="766" y="527"/>
                    </a:lnTo>
                    <a:lnTo>
                      <a:pt x="742" y="543"/>
                    </a:lnTo>
                    <a:lnTo>
                      <a:pt x="670" y="535"/>
                    </a:lnTo>
                    <a:lnTo>
                      <a:pt x="662" y="519"/>
                    </a:lnTo>
                    <a:lnTo>
                      <a:pt x="662" y="527"/>
                    </a:lnTo>
                    <a:lnTo>
                      <a:pt x="263" y="527"/>
                    </a:lnTo>
                    <a:lnTo>
                      <a:pt x="263" y="511"/>
                    </a:lnTo>
                    <a:lnTo>
                      <a:pt x="239" y="511"/>
                    </a:lnTo>
                    <a:lnTo>
                      <a:pt x="239" y="495"/>
                    </a:lnTo>
                    <a:lnTo>
                      <a:pt x="191" y="479"/>
                    </a:lnTo>
                    <a:lnTo>
                      <a:pt x="199" y="479"/>
                    </a:lnTo>
                    <a:lnTo>
                      <a:pt x="191" y="455"/>
                    </a:lnTo>
                    <a:lnTo>
                      <a:pt x="175" y="455"/>
                    </a:lnTo>
                    <a:lnTo>
                      <a:pt x="151" y="423"/>
                    </a:lnTo>
                    <a:lnTo>
                      <a:pt x="159" y="407"/>
                    </a:lnTo>
                    <a:lnTo>
                      <a:pt x="159" y="383"/>
                    </a:lnTo>
                    <a:lnTo>
                      <a:pt x="135" y="367"/>
                    </a:lnTo>
                    <a:lnTo>
                      <a:pt x="71" y="303"/>
                    </a:lnTo>
                    <a:lnTo>
                      <a:pt x="47" y="319"/>
                    </a:lnTo>
                    <a:lnTo>
                      <a:pt x="39" y="303"/>
                    </a:lnTo>
                    <a:lnTo>
                      <a:pt x="23" y="295"/>
                    </a:lnTo>
                    <a:lnTo>
                      <a:pt x="0" y="295"/>
                    </a:lnTo>
                    <a:close/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44" name="Freeform 17"/>
              <p:cNvSpPr>
                <a:spLocks noChangeAspect="1"/>
              </p:cNvSpPr>
              <p:nvPr/>
            </p:nvSpPr>
            <p:spPr bwMode="auto">
              <a:xfrm>
                <a:off x="3811" y="1111"/>
                <a:ext cx="1230" cy="654"/>
              </a:xfrm>
              <a:custGeom>
                <a:avLst/>
                <a:gdLst>
                  <a:gd name="T0" fmla="*/ 95 w 1230"/>
                  <a:gd name="T1" fmla="*/ 80 h 654"/>
                  <a:gd name="T2" fmla="*/ 143 w 1230"/>
                  <a:gd name="T3" fmla="*/ 72 h 654"/>
                  <a:gd name="T4" fmla="*/ 215 w 1230"/>
                  <a:gd name="T5" fmla="*/ 72 h 654"/>
                  <a:gd name="T6" fmla="*/ 335 w 1230"/>
                  <a:gd name="T7" fmla="*/ 80 h 654"/>
                  <a:gd name="T8" fmla="*/ 375 w 1230"/>
                  <a:gd name="T9" fmla="*/ 112 h 654"/>
                  <a:gd name="T10" fmla="*/ 487 w 1230"/>
                  <a:gd name="T11" fmla="*/ 128 h 654"/>
                  <a:gd name="T12" fmla="*/ 463 w 1230"/>
                  <a:gd name="T13" fmla="*/ 96 h 654"/>
                  <a:gd name="T14" fmla="*/ 559 w 1230"/>
                  <a:gd name="T15" fmla="*/ 112 h 654"/>
                  <a:gd name="T16" fmla="*/ 631 w 1230"/>
                  <a:gd name="T17" fmla="*/ 104 h 654"/>
                  <a:gd name="T18" fmla="*/ 638 w 1230"/>
                  <a:gd name="T19" fmla="*/ 104 h 654"/>
                  <a:gd name="T20" fmla="*/ 654 w 1230"/>
                  <a:gd name="T21" fmla="*/ 96 h 654"/>
                  <a:gd name="T22" fmla="*/ 678 w 1230"/>
                  <a:gd name="T23" fmla="*/ 72 h 654"/>
                  <a:gd name="T24" fmla="*/ 662 w 1230"/>
                  <a:gd name="T25" fmla="*/ 0 h 654"/>
                  <a:gd name="T26" fmla="*/ 702 w 1230"/>
                  <a:gd name="T27" fmla="*/ 48 h 654"/>
                  <a:gd name="T28" fmla="*/ 718 w 1230"/>
                  <a:gd name="T29" fmla="*/ 72 h 654"/>
                  <a:gd name="T30" fmla="*/ 766 w 1230"/>
                  <a:gd name="T31" fmla="*/ 96 h 654"/>
                  <a:gd name="T32" fmla="*/ 798 w 1230"/>
                  <a:gd name="T33" fmla="*/ 88 h 654"/>
                  <a:gd name="T34" fmla="*/ 862 w 1230"/>
                  <a:gd name="T35" fmla="*/ 80 h 654"/>
                  <a:gd name="T36" fmla="*/ 862 w 1230"/>
                  <a:gd name="T37" fmla="*/ 128 h 654"/>
                  <a:gd name="T38" fmla="*/ 782 w 1230"/>
                  <a:gd name="T39" fmla="*/ 136 h 654"/>
                  <a:gd name="T40" fmla="*/ 750 w 1230"/>
                  <a:gd name="T41" fmla="*/ 176 h 654"/>
                  <a:gd name="T42" fmla="*/ 726 w 1230"/>
                  <a:gd name="T43" fmla="*/ 216 h 654"/>
                  <a:gd name="T44" fmla="*/ 702 w 1230"/>
                  <a:gd name="T45" fmla="*/ 240 h 654"/>
                  <a:gd name="T46" fmla="*/ 670 w 1230"/>
                  <a:gd name="T47" fmla="*/ 264 h 654"/>
                  <a:gd name="T48" fmla="*/ 702 w 1230"/>
                  <a:gd name="T49" fmla="*/ 359 h 654"/>
                  <a:gd name="T50" fmla="*/ 798 w 1230"/>
                  <a:gd name="T51" fmla="*/ 407 h 654"/>
                  <a:gd name="T52" fmla="*/ 862 w 1230"/>
                  <a:gd name="T53" fmla="*/ 463 h 654"/>
                  <a:gd name="T54" fmla="*/ 886 w 1230"/>
                  <a:gd name="T55" fmla="*/ 479 h 654"/>
                  <a:gd name="T56" fmla="*/ 934 w 1230"/>
                  <a:gd name="T57" fmla="*/ 375 h 654"/>
                  <a:gd name="T58" fmla="*/ 926 w 1230"/>
                  <a:gd name="T59" fmla="*/ 303 h 654"/>
                  <a:gd name="T60" fmla="*/ 918 w 1230"/>
                  <a:gd name="T61" fmla="*/ 256 h 654"/>
                  <a:gd name="T62" fmla="*/ 966 w 1230"/>
                  <a:gd name="T63" fmla="*/ 248 h 654"/>
                  <a:gd name="T64" fmla="*/ 1038 w 1230"/>
                  <a:gd name="T65" fmla="*/ 295 h 654"/>
                  <a:gd name="T66" fmla="*/ 1022 w 1230"/>
                  <a:gd name="T67" fmla="*/ 335 h 654"/>
                  <a:gd name="T68" fmla="*/ 1054 w 1230"/>
                  <a:gd name="T69" fmla="*/ 327 h 654"/>
                  <a:gd name="T70" fmla="*/ 1094 w 1230"/>
                  <a:gd name="T71" fmla="*/ 303 h 654"/>
                  <a:gd name="T72" fmla="*/ 1118 w 1230"/>
                  <a:gd name="T73" fmla="*/ 319 h 654"/>
                  <a:gd name="T74" fmla="*/ 1118 w 1230"/>
                  <a:gd name="T75" fmla="*/ 343 h 654"/>
                  <a:gd name="T76" fmla="*/ 1158 w 1230"/>
                  <a:gd name="T77" fmla="*/ 359 h 654"/>
                  <a:gd name="T78" fmla="*/ 1166 w 1230"/>
                  <a:gd name="T79" fmla="*/ 383 h 654"/>
                  <a:gd name="T80" fmla="*/ 1158 w 1230"/>
                  <a:gd name="T81" fmla="*/ 431 h 654"/>
                  <a:gd name="T82" fmla="*/ 1230 w 1230"/>
                  <a:gd name="T83" fmla="*/ 431 h 654"/>
                  <a:gd name="T84" fmla="*/ 1174 w 1230"/>
                  <a:gd name="T85" fmla="*/ 503 h 654"/>
                  <a:gd name="T86" fmla="*/ 1046 w 1230"/>
                  <a:gd name="T87" fmla="*/ 535 h 654"/>
                  <a:gd name="T88" fmla="*/ 1102 w 1230"/>
                  <a:gd name="T89" fmla="*/ 551 h 654"/>
                  <a:gd name="T90" fmla="*/ 1166 w 1230"/>
                  <a:gd name="T91" fmla="*/ 567 h 654"/>
                  <a:gd name="T92" fmla="*/ 1110 w 1230"/>
                  <a:gd name="T93" fmla="*/ 606 h 654"/>
                  <a:gd name="T94" fmla="*/ 1102 w 1230"/>
                  <a:gd name="T95" fmla="*/ 590 h 654"/>
                  <a:gd name="T96" fmla="*/ 1062 w 1230"/>
                  <a:gd name="T97" fmla="*/ 567 h 654"/>
                  <a:gd name="T98" fmla="*/ 894 w 1230"/>
                  <a:gd name="T99" fmla="*/ 630 h 654"/>
                  <a:gd name="T100" fmla="*/ 830 w 1230"/>
                  <a:gd name="T101" fmla="*/ 654 h 654"/>
                  <a:gd name="T102" fmla="*/ 862 w 1230"/>
                  <a:gd name="T103" fmla="*/ 590 h 654"/>
                  <a:gd name="T104" fmla="*/ 814 w 1230"/>
                  <a:gd name="T105" fmla="*/ 575 h 654"/>
                  <a:gd name="T106" fmla="*/ 782 w 1230"/>
                  <a:gd name="T107" fmla="*/ 535 h 654"/>
                  <a:gd name="T108" fmla="*/ 662 w 1230"/>
                  <a:gd name="T109" fmla="*/ 519 h 654"/>
                  <a:gd name="T110" fmla="*/ 239 w 1230"/>
                  <a:gd name="T111" fmla="*/ 511 h 654"/>
                  <a:gd name="T112" fmla="*/ 191 w 1230"/>
                  <a:gd name="T113" fmla="*/ 455 h 654"/>
                  <a:gd name="T114" fmla="*/ 159 w 1230"/>
                  <a:gd name="T115" fmla="*/ 383 h 654"/>
                  <a:gd name="T116" fmla="*/ 39 w 1230"/>
                  <a:gd name="T117" fmla="*/ 303 h 654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</a:gdLst>
                <a:ahLst/>
                <a:cxnLst>
                  <a:cxn ang="T118">
                    <a:pos x="T0" y="T1"/>
                  </a:cxn>
                  <a:cxn ang="T119">
                    <a:pos x="T2" y="T3"/>
                  </a:cxn>
                  <a:cxn ang="T120">
                    <a:pos x="T4" y="T5"/>
                  </a:cxn>
                  <a:cxn ang="T121">
                    <a:pos x="T6" y="T7"/>
                  </a:cxn>
                  <a:cxn ang="T122">
                    <a:pos x="T8" y="T9"/>
                  </a:cxn>
                  <a:cxn ang="T123">
                    <a:pos x="T10" y="T11"/>
                  </a:cxn>
                  <a:cxn ang="T124">
                    <a:pos x="T12" y="T13"/>
                  </a:cxn>
                  <a:cxn ang="T125">
                    <a:pos x="T14" y="T15"/>
                  </a:cxn>
                  <a:cxn ang="T126">
                    <a:pos x="T16" y="T17"/>
                  </a:cxn>
                  <a:cxn ang="T127">
                    <a:pos x="T18" y="T19"/>
                  </a:cxn>
                  <a:cxn ang="T128">
                    <a:pos x="T20" y="T21"/>
                  </a:cxn>
                  <a:cxn ang="T129">
                    <a:pos x="T22" y="T23"/>
                  </a:cxn>
                  <a:cxn ang="T130">
                    <a:pos x="T24" y="T25"/>
                  </a:cxn>
                  <a:cxn ang="T131">
                    <a:pos x="T26" y="T27"/>
                  </a:cxn>
                  <a:cxn ang="T132">
                    <a:pos x="T28" y="T29"/>
                  </a:cxn>
                  <a:cxn ang="T133">
                    <a:pos x="T30" y="T31"/>
                  </a:cxn>
                  <a:cxn ang="T134">
                    <a:pos x="T32" y="T33"/>
                  </a:cxn>
                  <a:cxn ang="T135">
                    <a:pos x="T34" y="T35"/>
                  </a:cxn>
                  <a:cxn ang="T136">
                    <a:pos x="T36" y="T37"/>
                  </a:cxn>
                  <a:cxn ang="T137">
                    <a:pos x="T38" y="T39"/>
                  </a:cxn>
                  <a:cxn ang="T138">
                    <a:pos x="T40" y="T41"/>
                  </a:cxn>
                  <a:cxn ang="T139">
                    <a:pos x="T42" y="T43"/>
                  </a:cxn>
                  <a:cxn ang="T140">
                    <a:pos x="T44" y="T45"/>
                  </a:cxn>
                  <a:cxn ang="T141">
                    <a:pos x="T46" y="T47"/>
                  </a:cxn>
                  <a:cxn ang="T142">
                    <a:pos x="T48" y="T49"/>
                  </a:cxn>
                  <a:cxn ang="T143">
                    <a:pos x="T50" y="T51"/>
                  </a:cxn>
                  <a:cxn ang="T144">
                    <a:pos x="T52" y="T53"/>
                  </a:cxn>
                  <a:cxn ang="T145">
                    <a:pos x="T54" y="T55"/>
                  </a:cxn>
                  <a:cxn ang="T146">
                    <a:pos x="T56" y="T57"/>
                  </a:cxn>
                  <a:cxn ang="T147">
                    <a:pos x="T58" y="T59"/>
                  </a:cxn>
                  <a:cxn ang="T148">
                    <a:pos x="T60" y="T61"/>
                  </a:cxn>
                  <a:cxn ang="T149">
                    <a:pos x="T62" y="T63"/>
                  </a:cxn>
                  <a:cxn ang="T150">
                    <a:pos x="T64" y="T65"/>
                  </a:cxn>
                  <a:cxn ang="T151">
                    <a:pos x="T66" y="T67"/>
                  </a:cxn>
                  <a:cxn ang="T152">
                    <a:pos x="T68" y="T69"/>
                  </a:cxn>
                  <a:cxn ang="T153">
                    <a:pos x="T70" y="T71"/>
                  </a:cxn>
                  <a:cxn ang="T154">
                    <a:pos x="T72" y="T73"/>
                  </a:cxn>
                  <a:cxn ang="T155">
                    <a:pos x="T74" y="T75"/>
                  </a:cxn>
                  <a:cxn ang="T156">
                    <a:pos x="T76" y="T77"/>
                  </a:cxn>
                  <a:cxn ang="T157">
                    <a:pos x="T78" y="T79"/>
                  </a:cxn>
                  <a:cxn ang="T158">
                    <a:pos x="T80" y="T81"/>
                  </a:cxn>
                  <a:cxn ang="T159">
                    <a:pos x="T82" y="T83"/>
                  </a:cxn>
                  <a:cxn ang="T160">
                    <a:pos x="T84" y="T85"/>
                  </a:cxn>
                  <a:cxn ang="T161">
                    <a:pos x="T86" y="T87"/>
                  </a:cxn>
                  <a:cxn ang="T162">
                    <a:pos x="T88" y="T89"/>
                  </a:cxn>
                  <a:cxn ang="T163">
                    <a:pos x="T90" y="T91"/>
                  </a:cxn>
                  <a:cxn ang="T164">
                    <a:pos x="T92" y="T93"/>
                  </a:cxn>
                  <a:cxn ang="T165">
                    <a:pos x="T94" y="T95"/>
                  </a:cxn>
                  <a:cxn ang="T166">
                    <a:pos x="T96" y="T97"/>
                  </a:cxn>
                  <a:cxn ang="T167">
                    <a:pos x="T98" y="T99"/>
                  </a:cxn>
                  <a:cxn ang="T168">
                    <a:pos x="T100" y="T101"/>
                  </a:cxn>
                  <a:cxn ang="T169">
                    <a:pos x="T102" y="T103"/>
                  </a:cxn>
                  <a:cxn ang="T170">
                    <a:pos x="T104" y="T105"/>
                  </a:cxn>
                  <a:cxn ang="T171">
                    <a:pos x="T106" y="T107"/>
                  </a:cxn>
                  <a:cxn ang="T172">
                    <a:pos x="T108" y="T109"/>
                  </a:cxn>
                  <a:cxn ang="T173">
                    <a:pos x="T110" y="T111"/>
                  </a:cxn>
                  <a:cxn ang="T174">
                    <a:pos x="T112" y="T113"/>
                  </a:cxn>
                  <a:cxn ang="T175">
                    <a:pos x="T114" y="T115"/>
                  </a:cxn>
                  <a:cxn ang="T176">
                    <a:pos x="T116" y="T117"/>
                  </a:cxn>
                </a:cxnLst>
                <a:rect l="0" t="0" r="r" b="b"/>
                <a:pathLst>
                  <a:path w="1230" h="654">
                    <a:moveTo>
                      <a:pt x="0" y="295"/>
                    </a:moveTo>
                    <a:lnTo>
                      <a:pt x="0" y="64"/>
                    </a:lnTo>
                    <a:lnTo>
                      <a:pt x="103" y="88"/>
                    </a:lnTo>
                    <a:lnTo>
                      <a:pt x="95" y="80"/>
                    </a:lnTo>
                    <a:lnTo>
                      <a:pt x="103" y="72"/>
                    </a:lnTo>
                    <a:lnTo>
                      <a:pt x="159" y="48"/>
                    </a:lnTo>
                    <a:lnTo>
                      <a:pt x="119" y="80"/>
                    </a:lnTo>
                    <a:lnTo>
                      <a:pt x="143" y="72"/>
                    </a:lnTo>
                    <a:lnTo>
                      <a:pt x="143" y="80"/>
                    </a:lnTo>
                    <a:lnTo>
                      <a:pt x="191" y="48"/>
                    </a:lnTo>
                    <a:lnTo>
                      <a:pt x="183" y="32"/>
                    </a:lnTo>
                    <a:lnTo>
                      <a:pt x="215" y="72"/>
                    </a:lnTo>
                    <a:lnTo>
                      <a:pt x="247" y="48"/>
                    </a:lnTo>
                    <a:lnTo>
                      <a:pt x="239" y="72"/>
                    </a:lnTo>
                    <a:lnTo>
                      <a:pt x="271" y="56"/>
                    </a:lnTo>
                    <a:lnTo>
                      <a:pt x="335" y="80"/>
                    </a:lnTo>
                    <a:lnTo>
                      <a:pt x="367" y="80"/>
                    </a:lnTo>
                    <a:lnTo>
                      <a:pt x="391" y="96"/>
                    </a:lnTo>
                    <a:lnTo>
                      <a:pt x="367" y="104"/>
                    </a:lnTo>
                    <a:lnTo>
                      <a:pt x="375" y="112"/>
                    </a:lnTo>
                    <a:lnTo>
                      <a:pt x="447" y="104"/>
                    </a:lnTo>
                    <a:lnTo>
                      <a:pt x="471" y="128"/>
                    </a:lnTo>
                    <a:lnTo>
                      <a:pt x="479" y="136"/>
                    </a:lnTo>
                    <a:lnTo>
                      <a:pt x="487" y="128"/>
                    </a:lnTo>
                    <a:lnTo>
                      <a:pt x="471" y="112"/>
                    </a:lnTo>
                    <a:lnTo>
                      <a:pt x="503" y="88"/>
                    </a:lnTo>
                    <a:lnTo>
                      <a:pt x="471" y="96"/>
                    </a:lnTo>
                    <a:lnTo>
                      <a:pt x="463" y="96"/>
                    </a:lnTo>
                    <a:lnTo>
                      <a:pt x="503" y="80"/>
                    </a:lnTo>
                    <a:lnTo>
                      <a:pt x="519" y="96"/>
                    </a:lnTo>
                    <a:lnTo>
                      <a:pt x="551" y="96"/>
                    </a:lnTo>
                    <a:lnTo>
                      <a:pt x="559" y="112"/>
                    </a:lnTo>
                    <a:lnTo>
                      <a:pt x="615" y="112"/>
                    </a:lnTo>
                    <a:lnTo>
                      <a:pt x="615" y="96"/>
                    </a:lnTo>
                    <a:lnTo>
                      <a:pt x="631" y="120"/>
                    </a:lnTo>
                    <a:lnTo>
                      <a:pt x="631" y="104"/>
                    </a:lnTo>
                    <a:lnTo>
                      <a:pt x="623" y="112"/>
                    </a:lnTo>
                    <a:lnTo>
                      <a:pt x="615" y="96"/>
                    </a:lnTo>
                    <a:lnTo>
                      <a:pt x="631" y="96"/>
                    </a:lnTo>
                    <a:lnTo>
                      <a:pt x="638" y="104"/>
                    </a:lnTo>
                    <a:lnTo>
                      <a:pt x="646" y="96"/>
                    </a:lnTo>
                    <a:lnTo>
                      <a:pt x="646" y="120"/>
                    </a:lnTo>
                    <a:lnTo>
                      <a:pt x="654" y="128"/>
                    </a:lnTo>
                    <a:lnTo>
                      <a:pt x="654" y="96"/>
                    </a:lnTo>
                    <a:lnTo>
                      <a:pt x="678" y="88"/>
                    </a:lnTo>
                    <a:lnTo>
                      <a:pt x="678" y="80"/>
                    </a:lnTo>
                    <a:lnTo>
                      <a:pt x="662" y="88"/>
                    </a:lnTo>
                    <a:lnTo>
                      <a:pt x="678" y="72"/>
                    </a:lnTo>
                    <a:lnTo>
                      <a:pt x="638" y="48"/>
                    </a:lnTo>
                    <a:lnTo>
                      <a:pt x="646" y="16"/>
                    </a:lnTo>
                    <a:lnTo>
                      <a:pt x="654" y="16"/>
                    </a:lnTo>
                    <a:lnTo>
                      <a:pt x="662" y="0"/>
                    </a:lnTo>
                    <a:lnTo>
                      <a:pt x="702" y="16"/>
                    </a:lnTo>
                    <a:lnTo>
                      <a:pt x="702" y="24"/>
                    </a:lnTo>
                    <a:lnTo>
                      <a:pt x="718" y="48"/>
                    </a:lnTo>
                    <a:lnTo>
                      <a:pt x="702" y="48"/>
                    </a:lnTo>
                    <a:lnTo>
                      <a:pt x="710" y="56"/>
                    </a:lnTo>
                    <a:lnTo>
                      <a:pt x="702" y="64"/>
                    </a:lnTo>
                    <a:lnTo>
                      <a:pt x="726" y="72"/>
                    </a:lnTo>
                    <a:lnTo>
                      <a:pt x="718" y="72"/>
                    </a:lnTo>
                    <a:lnTo>
                      <a:pt x="734" y="96"/>
                    </a:lnTo>
                    <a:lnTo>
                      <a:pt x="742" y="72"/>
                    </a:lnTo>
                    <a:lnTo>
                      <a:pt x="766" y="80"/>
                    </a:lnTo>
                    <a:lnTo>
                      <a:pt x="766" y="96"/>
                    </a:lnTo>
                    <a:lnTo>
                      <a:pt x="758" y="104"/>
                    </a:lnTo>
                    <a:lnTo>
                      <a:pt x="774" y="128"/>
                    </a:lnTo>
                    <a:lnTo>
                      <a:pt x="782" y="120"/>
                    </a:lnTo>
                    <a:lnTo>
                      <a:pt x="798" y="88"/>
                    </a:lnTo>
                    <a:lnTo>
                      <a:pt x="814" y="80"/>
                    </a:lnTo>
                    <a:lnTo>
                      <a:pt x="806" y="56"/>
                    </a:lnTo>
                    <a:lnTo>
                      <a:pt x="846" y="64"/>
                    </a:lnTo>
                    <a:lnTo>
                      <a:pt x="862" y="80"/>
                    </a:lnTo>
                    <a:lnTo>
                      <a:pt x="854" y="80"/>
                    </a:lnTo>
                    <a:lnTo>
                      <a:pt x="870" y="88"/>
                    </a:lnTo>
                    <a:lnTo>
                      <a:pt x="846" y="96"/>
                    </a:lnTo>
                    <a:lnTo>
                      <a:pt x="862" y="128"/>
                    </a:lnTo>
                    <a:lnTo>
                      <a:pt x="830" y="144"/>
                    </a:lnTo>
                    <a:lnTo>
                      <a:pt x="822" y="136"/>
                    </a:lnTo>
                    <a:lnTo>
                      <a:pt x="830" y="144"/>
                    </a:lnTo>
                    <a:lnTo>
                      <a:pt x="782" y="136"/>
                    </a:lnTo>
                    <a:lnTo>
                      <a:pt x="790" y="152"/>
                    </a:lnTo>
                    <a:lnTo>
                      <a:pt x="782" y="176"/>
                    </a:lnTo>
                    <a:lnTo>
                      <a:pt x="734" y="160"/>
                    </a:lnTo>
                    <a:lnTo>
                      <a:pt x="750" y="176"/>
                    </a:lnTo>
                    <a:lnTo>
                      <a:pt x="782" y="176"/>
                    </a:lnTo>
                    <a:lnTo>
                      <a:pt x="758" y="200"/>
                    </a:lnTo>
                    <a:lnTo>
                      <a:pt x="742" y="200"/>
                    </a:lnTo>
                    <a:lnTo>
                      <a:pt x="726" y="216"/>
                    </a:lnTo>
                    <a:lnTo>
                      <a:pt x="694" y="200"/>
                    </a:lnTo>
                    <a:lnTo>
                      <a:pt x="726" y="216"/>
                    </a:lnTo>
                    <a:lnTo>
                      <a:pt x="726" y="232"/>
                    </a:lnTo>
                    <a:lnTo>
                      <a:pt x="702" y="240"/>
                    </a:lnTo>
                    <a:lnTo>
                      <a:pt x="710" y="240"/>
                    </a:lnTo>
                    <a:lnTo>
                      <a:pt x="702" y="240"/>
                    </a:lnTo>
                    <a:lnTo>
                      <a:pt x="702" y="248"/>
                    </a:lnTo>
                    <a:lnTo>
                      <a:pt x="670" y="264"/>
                    </a:lnTo>
                    <a:lnTo>
                      <a:pt x="662" y="319"/>
                    </a:lnTo>
                    <a:lnTo>
                      <a:pt x="670" y="327"/>
                    </a:lnTo>
                    <a:lnTo>
                      <a:pt x="694" y="319"/>
                    </a:lnTo>
                    <a:lnTo>
                      <a:pt x="702" y="359"/>
                    </a:lnTo>
                    <a:lnTo>
                      <a:pt x="718" y="359"/>
                    </a:lnTo>
                    <a:lnTo>
                      <a:pt x="750" y="367"/>
                    </a:lnTo>
                    <a:lnTo>
                      <a:pt x="806" y="399"/>
                    </a:lnTo>
                    <a:lnTo>
                      <a:pt x="798" y="407"/>
                    </a:lnTo>
                    <a:lnTo>
                      <a:pt x="806" y="399"/>
                    </a:lnTo>
                    <a:lnTo>
                      <a:pt x="854" y="407"/>
                    </a:lnTo>
                    <a:lnTo>
                      <a:pt x="854" y="447"/>
                    </a:lnTo>
                    <a:lnTo>
                      <a:pt x="862" y="463"/>
                    </a:lnTo>
                    <a:lnTo>
                      <a:pt x="854" y="471"/>
                    </a:lnTo>
                    <a:lnTo>
                      <a:pt x="870" y="479"/>
                    </a:lnTo>
                    <a:lnTo>
                      <a:pt x="870" y="487"/>
                    </a:lnTo>
                    <a:lnTo>
                      <a:pt x="886" y="479"/>
                    </a:lnTo>
                    <a:lnTo>
                      <a:pt x="910" y="463"/>
                    </a:lnTo>
                    <a:lnTo>
                      <a:pt x="902" y="455"/>
                    </a:lnTo>
                    <a:lnTo>
                      <a:pt x="886" y="415"/>
                    </a:lnTo>
                    <a:lnTo>
                      <a:pt x="934" y="375"/>
                    </a:lnTo>
                    <a:lnTo>
                      <a:pt x="926" y="375"/>
                    </a:lnTo>
                    <a:lnTo>
                      <a:pt x="918" y="335"/>
                    </a:lnTo>
                    <a:lnTo>
                      <a:pt x="902" y="319"/>
                    </a:lnTo>
                    <a:lnTo>
                      <a:pt x="926" y="303"/>
                    </a:lnTo>
                    <a:lnTo>
                      <a:pt x="918" y="295"/>
                    </a:lnTo>
                    <a:lnTo>
                      <a:pt x="918" y="279"/>
                    </a:lnTo>
                    <a:lnTo>
                      <a:pt x="910" y="279"/>
                    </a:lnTo>
                    <a:lnTo>
                      <a:pt x="918" y="256"/>
                    </a:lnTo>
                    <a:lnTo>
                      <a:pt x="910" y="248"/>
                    </a:lnTo>
                    <a:lnTo>
                      <a:pt x="910" y="240"/>
                    </a:lnTo>
                    <a:lnTo>
                      <a:pt x="950" y="248"/>
                    </a:lnTo>
                    <a:lnTo>
                      <a:pt x="966" y="248"/>
                    </a:lnTo>
                    <a:lnTo>
                      <a:pt x="1006" y="256"/>
                    </a:lnTo>
                    <a:lnTo>
                      <a:pt x="1006" y="271"/>
                    </a:lnTo>
                    <a:lnTo>
                      <a:pt x="1030" y="271"/>
                    </a:lnTo>
                    <a:lnTo>
                      <a:pt x="1038" y="295"/>
                    </a:lnTo>
                    <a:lnTo>
                      <a:pt x="1014" y="295"/>
                    </a:lnTo>
                    <a:lnTo>
                      <a:pt x="1030" y="303"/>
                    </a:lnTo>
                    <a:lnTo>
                      <a:pt x="1038" y="311"/>
                    </a:lnTo>
                    <a:lnTo>
                      <a:pt x="1022" y="335"/>
                    </a:lnTo>
                    <a:lnTo>
                      <a:pt x="1054" y="319"/>
                    </a:lnTo>
                    <a:lnTo>
                      <a:pt x="1054" y="335"/>
                    </a:lnTo>
                    <a:lnTo>
                      <a:pt x="1038" y="351"/>
                    </a:lnTo>
                    <a:lnTo>
                      <a:pt x="1054" y="327"/>
                    </a:lnTo>
                    <a:lnTo>
                      <a:pt x="1062" y="343"/>
                    </a:lnTo>
                    <a:lnTo>
                      <a:pt x="1078" y="319"/>
                    </a:lnTo>
                    <a:lnTo>
                      <a:pt x="1086" y="335"/>
                    </a:lnTo>
                    <a:lnTo>
                      <a:pt x="1094" y="303"/>
                    </a:lnTo>
                    <a:lnTo>
                      <a:pt x="1102" y="295"/>
                    </a:lnTo>
                    <a:lnTo>
                      <a:pt x="1118" y="311"/>
                    </a:lnTo>
                    <a:lnTo>
                      <a:pt x="1110" y="319"/>
                    </a:lnTo>
                    <a:lnTo>
                      <a:pt x="1118" y="319"/>
                    </a:lnTo>
                    <a:lnTo>
                      <a:pt x="1126" y="327"/>
                    </a:lnTo>
                    <a:lnTo>
                      <a:pt x="1118" y="327"/>
                    </a:lnTo>
                    <a:lnTo>
                      <a:pt x="1134" y="335"/>
                    </a:lnTo>
                    <a:lnTo>
                      <a:pt x="1118" y="343"/>
                    </a:lnTo>
                    <a:lnTo>
                      <a:pt x="1134" y="335"/>
                    </a:lnTo>
                    <a:lnTo>
                      <a:pt x="1150" y="351"/>
                    </a:lnTo>
                    <a:lnTo>
                      <a:pt x="1134" y="351"/>
                    </a:lnTo>
                    <a:lnTo>
                      <a:pt x="1158" y="359"/>
                    </a:lnTo>
                    <a:lnTo>
                      <a:pt x="1126" y="367"/>
                    </a:lnTo>
                    <a:lnTo>
                      <a:pt x="1150" y="367"/>
                    </a:lnTo>
                    <a:lnTo>
                      <a:pt x="1150" y="375"/>
                    </a:lnTo>
                    <a:lnTo>
                      <a:pt x="1166" y="383"/>
                    </a:lnTo>
                    <a:lnTo>
                      <a:pt x="1182" y="407"/>
                    </a:lnTo>
                    <a:lnTo>
                      <a:pt x="1190" y="399"/>
                    </a:lnTo>
                    <a:lnTo>
                      <a:pt x="1206" y="415"/>
                    </a:lnTo>
                    <a:lnTo>
                      <a:pt x="1158" y="431"/>
                    </a:lnTo>
                    <a:lnTo>
                      <a:pt x="1166" y="439"/>
                    </a:lnTo>
                    <a:lnTo>
                      <a:pt x="1214" y="423"/>
                    </a:lnTo>
                    <a:lnTo>
                      <a:pt x="1214" y="439"/>
                    </a:lnTo>
                    <a:lnTo>
                      <a:pt x="1230" y="431"/>
                    </a:lnTo>
                    <a:lnTo>
                      <a:pt x="1230" y="439"/>
                    </a:lnTo>
                    <a:lnTo>
                      <a:pt x="1222" y="439"/>
                    </a:lnTo>
                    <a:lnTo>
                      <a:pt x="1230" y="463"/>
                    </a:lnTo>
                    <a:lnTo>
                      <a:pt x="1174" y="503"/>
                    </a:lnTo>
                    <a:lnTo>
                      <a:pt x="1078" y="503"/>
                    </a:lnTo>
                    <a:lnTo>
                      <a:pt x="1046" y="535"/>
                    </a:lnTo>
                    <a:lnTo>
                      <a:pt x="1014" y="567"/>
                    </a:lnTo>
                    <a:lnTo>
                      <a:pt x="1046" y="535"/>
                    </a:lnTo>
                    <a:lnTo>
                      <a:pt x="1094" y="519"/>
                    </a:lnTo>
                    <a:lnTo>
                      <a:pt x="1110" y="535"/>
                    </a:lnTo>
                    <a:lnTo>
                      <a:pt x="1078" y="543"/>
                    </a:lnTo>
                    <a:lnTo>
                      <a:pt x="1102" y="551"/>
                    </a:lnTo>
                    <a:lnTo>
                      <a:pt x="1094" y="559"/>
                    </a:lnTo>
                    <a:lnTo>
                      <a:pt x="1110" y="582"/>
                    </a:lnTo>
                    <a:lnTo>
                      <a:pt x="1158" y="590"/>
                    </a:lnTo>
                    <a:lnTo>
                      <a:pt x="1166" y="567"/>
                    </a:lnTo>
                    <a:lnTo>
                      <a:pt x="1166" y="582"/>
                    </a:lnTo>
                    <a:lnTo>
                      <a:pt x="1174" y="582"/>
                    </a:lnTo>
                    <a:lnTo>
                      <a:pt x="1158" y="590"/>
                    </a:lnTo>
                    <a:lnTo>
                      <a:pt x="1110" y="606"/>
                    </a:lnTo>
                    <a:lnTo>
                      <a:pt x="1094" y="630"/>
                    </a:lnTo>
                    <a:lnTo>
                      <a:pt x="1086" y="606"/>
                    </a:lnTo>
                    <a:lnTo>
                      <a:pt x="1118" y="590"/>
                    </a:lnTo>
                    <a:lnTo>
                      <a:pt x="1102" y="590"/>
                    </a:lnTo>
                    <a:lnTo>
                      <a:pt x="1102" y="582"/>
                    </a:lnTo>
                    <a:lnTo>
                      <a:pt x="1070" y="590"/>
                    </a:lnTo>
                    <a:lnTo>
                      <a:pt x="1062" y="590"/>
                    </a:lnTo>
                    <a:lnTo>
                      <a:pt x="1062" y="567"/>
                    </a:lnTo>
                    <a:lnTo>
                      <a:pt x="1038" y="559"/>
                    </a:lnTo>
                    <a:lnTo>
                      <a:pt x="1022" y="590"/>
                    </a:lnTo>
                    <a:lnTo>
                      <a:pt x="942" y="606"/>
                    </a:lnTo>
                    <a:lnTo>
                      <a:pt x="894" y="630"/>
                    </a:lnTo>
                    <a:lnTo>
                      <a:pt x="886" y="638"/>
                    </a:lnTo>
                    <a:lnTo>
                      <a:pt x="894" y="638"/>
                    </a:lnTo>
                    <a:lnTo>
                      <a:pt x="902" y="646"/>
                    </a:lnTo>
                    <a:lnTo>
                      <a:pt x="830" y="654"/>
                    </a:lnTo>
                    <a:lnTo>
                      <a:pt x="846" y="646"/>
                    </a:lnTo>
                    <a:lnTo>
                      <a:pt x="846" y="638"/>
                    </a:lnTo>
                    <a:lnTo>
                      <a:pt x="862" y="630"/>
                    </a:lnTo>
                    <a:lnTo>
                      <a:pt x="862" y="590"/>
                    </a:lnTo>
                    <a:lnTo>
                      <a:pt x="870" y="606"/>
                    </a:lnTo>
                    <a:lnTo>
                      <a:pt x="886" y="598"/>
                    </a:lnTo>
                    <a:lnTo>
                      <a:pt x="870" y="582"/>
                    </a:lnTo>
                    <a:lnTo>
                      <a:pt x="814" y="575"/>
                    </a:lnTo>
                    <a:lnTo>
                      <a:pt x="806" y="543"/>
                    </a:lnTo>
                    <a:lnTo>
                      <a:pt x="798" y="543"/>
                    </a:lnTo>
                    <a:lnTo>
                      <a:pt x="790" y="535"/>
                    </a:lnTo>
                    <a:lnTo>
                      <a:pt x="782" y="535"/>
                    </a:lnTo>
                    <a:lnTo>
                      <a:pt x="766" y="527"/>
                    </a:lnTo>
                    <a:lnTo>
                      <a:pt x="742" y="543"/>
                    </a:lnTo>
                    <a:lnTo>
                      <a:pt x="670" y="535"/>
                    </a:lnTo>
                    <a:lnTo>
                      <a:pt x="662" y="519"/>
                    </a:lnTo>
                    <a:lnTo>
                      <a:pt x="662" y="527"/>
                    </a:lnTo>
                    <a:lnTo>
                      <a:pt x="263" y="527"/>
                    </a:lnTo>
                    <a:lnTo>
                      <a:pt x="263" y="511"/>
                    </a:lnTo>
                    <a:lnTo>
                      <a:pt x="239" y="511"/>
                    </a:lnTo>
                    <a:lnTo>
                      <a:pt x="239" y="495"/>
                    </a:lnTo>
                    <a:lnTo>
                      <a:pt x="191" y="479"/>
                    </a:lnTo>
                    <a:lnTo>
                      <a:pt x="199" y="479"/>
                    </a:lnTo>
                    <a:lnTo>
                      <a:pt x="191" y="455"/>
                    </a:lnTo>
                    <a:lnTo>
                      <a:pt x="175" y="455"/>
                    </a:lnTo>
                    <a:lnTo>
                      <a:pt x="151" y="423"/>
                    </a:lnTo>
                    <a:lnTo>
                      <a:pt x="159" y="407"/>
                    </a:lnTo>
                    <a:lnTo>
                      <a:pt x="159" y="383"/>
                    </a:lnTo>
                    <a:lnTo>
                      <a:pt x="135" y="367"/>
                    </a:lnTo>
                    <a:lnTo>
                      <a:pt x="71" y="303"/>
                    </a:lnTo>
                    <a:lnTo>
                      <a:pt x="47" y="319"/>
                    </a:lnTo>
                    <a:lnTo>
                      <a:pt x="39" y="303"/>
                    </a:lnTo>
                    <a:lnTo>
                      <a:pt x="23" y="295"/>
                    </a:lnTo>
                    <a:lnTo>
                      <a:pt x="0" y="295"/>
                    </a:lnTo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45" name="Freeform 18"/>
              <p:cNvSpPr>
                <a:spLocks noChangeAspect="1"/>
              </p:cNvSpPr>
              <p:nvPr/>
            </p:nvSpPr>
            <p:spPr bwMode="auto">
              <a:xfrm>
                <a:off x="3994" y="1598"/>
                <a:ext cx="80" cy="48"/>
              </a:xfrm>
              <a:custGeom>
                <a:avLst/>
                <a:gdLst>
                  <a:gd name="T0" fmla="*/ 0 w 80"/>
                  <a:gd name="T1" fmla="*/ 0 h 48"/>
                  <a:gd name="T2" fmla="*/ 40 w 80"/>
                  <a:gd name="T3" fmla="*/ 16 h 48"/>
                  <a:gd name="T4" fmla="*/ 80 w 80"/>
                  <a:gd name="T5" fmla="*/ 48 h 48"/>
                  <a:gd name="T6" fmla="*/ 56 w 80"/>
                  <a:gd name="T7" fmla="*/ 48 h 48"/>
                  <a:gd name="T8" fmla="*/ 0 w 80"/>
                  <a:gd name="T9" fmla="*/ 0 h 4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80" h="48">
                    <a:moveTo>
                      <a:pt x="0" y="0"/>
                    </a:moveTo>
                    <a:lnTo>
                      <a:pt x="40" y="16"/>
                    </a:lnTo>
                    <a:lnTo>
                      <a:pt x="80" y="48"/>
                    </a:lnTo>
                    <a:lnTo>
                      <a:pt x="56" y="4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46" name="Freeform 19"/>
              <p:cNvSpPr>
                <a:spLocks noChangeAspect="1"/>
              </p:cNvSpPr>
              <p:nvPr/>
            </p:nvSpPr>
            <p:spPr bwMode="auto">
              <a:xfrm>
                <a:off x="3994" y="1598"/>
                <a:ext cx="80" cy="48"/>
              </a:xfrm>
              <a:custGeom>
                <a:avLst/>
                <a:gdLst>
                  <a:gd name="T0" fmla="*/ 0 w 80"/>
                  <a:gd name="T1" fmla="*/ 0 h 48"/>
                  <a:gd name="T2" fmla="*/ 40 w 80"/>
                  <a:gd name="T3" fmla="*/ 16 h 48"/>
                  <a:gd name="T4" fmla="*/ 80 w 80"/>
                  <a:gd name="T5" fmla="*/ 48 h 48"/>
                  <a:gd name="T6" fmla="*/ 56 w 80"/>
                  <a:gd name="T7" fmla="*/ 48 h 48"/>
                  <a:gd name="T8" fmla="*/ 0 w 80"/>
                  <a:gd name="T9" fmla="*/ 0 h 4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80" h="48">
                    <a:moveTo>
                      <a:pt x="0" y="0"/>
                    </a:moveTo>
                    <a:lnTo>
                      <a:pt x="40" y="16"/>
                    </a:lnTo>
                    <a:lnTo>
                      <a:pt x="80" y="48"/>
                    </a:lnTo>
                    <a:lnTo>
                      <a:pt x="56" y="48"/>
                    </a:lnTo>
                    <a:lnTo>
                      <a:pt x="0" y="0"/>
                    </a:lnTo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47" name="Freeform 20"/>
              <p:cNvSpPr>
                <a:spLocks noChangeAspect="1"/>
              </p:cNvSpPr>
              <p:nvPr/>
            </p:nvSpPr>
            <p:spPr bwMode="auto">
              <a:xfrm>
                <a:off x="4026" y="1032"/>
                <a:ext cx="152" cy="103"/>
              </a:xfrm>
              <a:custGeom>
                <a:avLst/>
                <a:gdLst>
                  <a:gd name="T0" fmla="*/ 0 w 152"/>
                  <a:gd name="T1" fmla="*/ 79 h 103"/>
                  <a:gd name="T2" fmla="*/ 8 w 152"/>
                  <a:gd name="T3" fmla="*/ 63 h 103"/>
                  <a:gd name="T4" fmla="*/ 32 w 152"/>
                  <a:gd name="T5" fmla="*/ 24 h 103"/>
                  <a:gd name="T6" fmla="*/ 24 w 152"/>
                  <a:gd name="T7" fmla="*/ 8 h 103"/>
                  <a:gd name="T8" fmla="*/ 72 w 152"/>
                  <a:gd name="T9" fmla="*/ 0 h 103"/>
                  <a:gd name="T10" fmla="*/ 104 w 152"/>
                  <a:gd name="T11" fmla="*/ 24 h 103"/>
                  <a:gd name="T12" fmla="*/ 120 w 152"/>
                  <a:gd name="T13" fmla="*/ 8 h 103"/>
                  <a:gd name="T14" fmla="*/ 152 w 152"/>
                  <a:gd name="T15" fmla="*/ 39 h 103"/>
                  <a:gd name="T16" fmla="*/ 88 w 152"/>
                  <a:gd name="T17" fmla="*/ 71 h 103"/>
                  <a:gd name="T18" fmla="*/ 80 w 152"/>
                  <a:gd name="T19" fmla="*/ 95 h 103"/>
                  <a:gd name="T20" fmla="*/ 48 w 152"/>
                  <a:gd name="T21" fmla="*/ 103 h 103"/>
                  <a:gd name="T22" fmla="*/ 32 w 152"/>
                  <a:gd name="T23" fmla="*/ 87 h 103"/>
                  <a:gd name="T24" fmla="*/ 0 w 152"/>
                  <a:gd name="T25" fmla="*/ 79 h 103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152" h="103">
                    <a:moveTo>
                      <a:pt x="0" y="79"/>
                    </a:moveTo>
                    <a:lnTo>
                      <a:pt x="8" y="63"/>
                    </a:lnTo>
                    <a:lnTo>
                      <a:pt x="32" y="24"/>
                    </a:lnTo>
                    <a:lnTo>
                      <a:pt x="24" y="8"/>
                    </a:lnTo>
                    <a:lnTo>
                      <a:pt x="72" y="0"/>
                    </a:lnTo>
                    <a:lnTo>
                      <a:pt x="104" y="24"/>
                    </a:lnTo>
                    <a:lnTo>
                      <a:pt x="120" y="8"/>
                    </a:lnTo>
                    <a:lnTo>
                      <a:pt x="152" y="39"/>
                    </a:lnTo>
                    <a:lnTo>
                      <a:pt x="88" y="71"/>
                    </a:lnTo>
                    <a:lnTo>
                      <a:pt x="80" y="95"/>
                    </a:lnTo>
                    <a:lnTo>
                      <a:pt x="48" y="103"/>
                    </a:lnTo>
                    <a:lnTo>
                      <a:pt x="32" y="87"/>
                    </a:lnTo>
                    <a:lnTo>
                      <a:pt x="0" y="79"/>
                    </a:lnTo>
                    <a:close/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48" name="Freeform 21"/>
              <p:cNvSpPr>
                <a:spLocks noChangeAspect="1"/>
              </p:cNvSpPr>
              <p:nvPr/>
            </p:nvSpPr>
            <p:spPr bwMode="auto">
              <a:xfrm>
                <a:off x="4026" y="1032"/>
                <a:ext cx="152" cy="103"/>
              </a:xfrm>
              <a:custGeom>
                <a:avLst/>
                <a:gdLst>
                  <a:gd name="T0" fmla="*/ 0 w 152"/>
                  <a:gd name="T1" fmla="*/ 79 h 103"/>
                  <a:gd name="T2" fmla="*/ 8 w 152"/>
                  <a:gd name="T3" fmla="*/ 63 h 103"/>
                  <a:gd name="T4" fmla="*/ 32 w 152"/>
                  <a:gd name="T5" fmla="*/ 24 h 103"/>
                  <a:gd name="T6" fmla="*/ 24 w 152"/>
                  <a:gd name="T7" fmla="*/ 8 h 103"/>
                  <a:gd name="T8" fmla="*/ 72 w 152"/>
                  <a:gd name="T9" fmla="*/ 0 h 103"/>
                  <a:gd name="T10" fmla="*/ 104 w 152"/>
                  <a:gd name="T11" fmla="*/ 24 h 103"/>
                  <a:gd name="T12" fmla="*/ 120 w 152"/>
                  <a:gd name="T13" fmla="*/ 8 h 103"/>
                  <a:gd name="T14" fmla="*/ 152 w 152"/>
                  <a:gd name="T15" fmla="*/ 39 h 103"/>
                  <a:gd name="T16" fmla="*/ 88 w 152"/>
                  <a:gd name="T17" fmla="*/ 71 h 103"/>
                  <a:gd name="T18" fmla="*/ 80 w 152"/>
                  <a:gd name="T19" fmla="*/ 95 h 103"/>
                  <a:gd name="T20" fmla="*/ 48 w 152"/>
                  <a:gd name="T21" fmla="*/ 103 h 103"/>
                  <a:gd name="T22" fmla="*/ 32 w 152"/>
                  <a:gd name="T23" fmla="*/ 87 h 103"/>
                  <a:gd name="T24" fmla="*/ 0 w 152"/>
                  <a:gd name="T25" fmla="*/ 79 h 103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152" h="103">
                    <a:moveTo>
                      <a:pt x="0" y="79"/>
                    </a:moveTo>
                    <a:lnTo>
                      <a:pt x="8" y="63"/>
                    </a:lnTo>
                    <a:lnTo>
                      <a:pt x="32" y="24"/>
                    </a:lnTo>
                    <a:lnTo>
                      <a:pt x="24" y="8"/>
                    </a:lnTo>
                    <a:lnTo>
                      <a:pt x="72" y="0"/>
                    </a:lnTo>
                    <a:lnTo>
                      <a:pt x="104" y="24"/>
                    </a:lnTo>
                    <a:lnTo>
                      <a:pt x="120" y="8"/>
                    </a:lnTo>
                    <a:lnTo>
                      <a:pt x="152" y="39"/>
                    </a:lnTo>
                    <a:lnTo>
                      <a:pt x="88" y="71"/>
                    </a:lnTo>
                    <a:lnTo>
                      <a:pt x="80" y="95"/>
                    </a:lnTo>
                    <a:lnTo>
                      <a:pt x="48" y="103"/>
                    </a:lnTo>
                    <a:lnTo>
                      <a:pt x="32" y="87"/>
                    </a:lnTo>
                    <a:lnTo>
                      <a:pt x="0" y="79"/>
                    </a:lnTo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49" name="Freeform 22"/>
              <p:cNvSpPr>
                <a:spLocks noChangeAspect="1"/>
              </p:cNvSpPr>
              <p:nvPr/>
            </p:nvSpPr>
            <p:spPr bwMode="auto">
              <a:xfrm>
                <a:off x="4130" y="1071"/>
                <a:ext cx="264" cy="136"/>
              </a:xfrm>
              <a:custGeom>
                <a:avLst/>
                <a:gdLst>
                  <a:gd name="T0" fmla="*/ 0 w 264"/>
                  <a:gd name="T1" fmla="*/ 40 h 136"/>
                  <a:gd name="T2" fmla="*/ 8 w 264"/>
                  <a:gd name="T3" fmla="*/ 32 h 136"/>
                  <a:gd name="T4" fmla="*/ 8 w 264"/>
                  <a:gd name="T5" fmla="*/ 24 h 136"/>
                  <a:gd name="T6" fmla="*/ 32 w 264"/>
                  <a:gd name="T7" fmla="*/ 0 h 136"/>
                  <a:gd name="T8" fmla="*/ 56 w 264"/>
                  <a:gd name="T9" fmla="*/ 0 h 136"/>
                  <a:gd name="T10" fmla="*/ 72 w 264"/>
                  <a:gd name="T11" fmla="*/ 8 h 136"/>
                  <a:gd name="T12" fmla="*/ 56 w 264"/>
                  <a:gd name="T13" fmla="*/ 16 h 136"/>
                  <a:gd name="T14" fmla="*/ 88 w 264"/>
                  <a:gd name="T15" fmla="*/ 8 h 136"/>
                  <a:gd name="T16" fmla="*/ 112 w 264"/>
                  <a:gd name="T17" fmla="*/ 16 h 136"/>
                  <a:gd name="T18" fmla="*/ 104 w 264"/>
                  <a:gd name="T19" fmla="*/ 24 h 136"/>
                  <a:gd name="T20" fmla="*/ 128 w 264"/>
                  <a:gd name="T21" fmla="*/ 16 h 136"/>
                  <a:gd name="T22" fmla="*/ 120 w 264"/>
                  <a:gd name="T23" fmla="*/ 8 h 136"/>
                  <a:gd name="T24" fmla="*/ 136 w 264"/>
                  <a:gd name="T25" fmla="*/ 8 h 136"/>
                  <a:gd name="T26" fmla="*/ 152 w 264"/>
                  <a:gd name="T27" fmla="*/ 48 h 136"/>
                  <a:gd name="T28" fmla="*/ 168 w 264"/>
                  <a:gd name="T29" fmla="*/ 40 h 136"/>
                  <a:gd name="T30" fmla="*/ 152 w 264"/>
                  <a:gd name="T31" fmla="*/ 0 h 136"/>
                  <a:gd name="T32" fmla="*/ 176 w 264"/>
                  <a:gd name="T33" fmla="*/ 0 h 136"/>
                  <a:gd name="T34" fmla="*/ 192 w 264"/>
                  <a:gd name="T35" fmla="*/ 16 h 136"/>
                  <a:gd name="T36" fmla="*/ 208 w 264"/>
                  <a:gd name="T37" fmla="*/ 64 h 136"/>
                  <a:gd name="T38" fmla="*/ 264 w 264"/>
                  <a:gd name="T39" fmla="*/ 88 h 136"/>
                  <a:gd name="T40" fmla="*/ 256 w 264"/>
                  <a:gd name="T41" fmla="*/ 104 h 136"/>
                  <a:gd name="T42" fmla="*/ 248 w 264"/>
                  <a:gd name="T43" fmla="*/ 96 h 136"/>
                  <a:gd name="T44" fmla="*/ 232 w 264"/>
                  <a:gd name="T45" fmla="*/ 104 h 136"/>
                  <a:gd name="T46" fmla="*/ 256 w 264"/>
                  <a:gd name="T47" fmla="*/ 120 h 136"/>
                  <a:gd name="T48" fmla="*/ 232 w 264"/>
                  <a:gd name="T49" fmla="*/ 120 h 136"/>
                  <a:gd name="T50" fmla="*/ 200 w 264"/>
                  <a:gd name="T51" fmla="*/ 120 h 136"/>
                  <a:gd name="T52" fmla="*/ 176 w 264"/>
                  <a:gd name="T53" fmla="*/ 112 h 136"/>
                  <a:gd name="T54" fmla="*/ 136 w 264"/>
                  <a:gd name="T55" fmla="*/ 128 h 136"/>
                  <a:gd name="T56" fmla="*/ 88 w 264"/>
                  <a:gd name="T57" fmla="*/ 136 h 136"/>
                  <a:gd name="T58" fmla="*/ 72 w 264"/>
                  <a:gd name="T59" fmla="*/ 112 h 136"/>
                  <a:gd name="T60" fmla="*/ 40 w 264"/>
                  <a:gd name="T61" fmla="*/ 112 h 136"/>
                  <a:gd name="T62" fmla="*/ 24 w 264"/>
                  <a:gd name="T63" fmla="*/ 88 h 136"/>
                  <a:gd name="T64" fmla="*/ 96 w 264"/>
                  <a:gd name="T65" fmla="*/ 80 h 136"/>
                  <a:gd name="T66" fmla="*/ 16 w 264"/>
                  <a:gd name="T67" fmla="*/ 72 h 136"/>
                  <a:gd name="T68" fmla="*/ 8 w 264"/>
                  <a:gd name="T69" fmla="*/ 64 h 136"/>
                  <a:gd name="T70" fmla="*/ 48 w 264"/>
                  <a:gd name="T71" fmla="*/ 56 h 136"/>
                  <a:gd name="T72" fmla="*/ 8 w 264"/>
                  <a:gd name="T73" fmla="*/ 56 h 136"/>
                  <a:gd name="T74" fmla="*/ 16 w 264"/>
                  <a:gd name="T75" fmla="*/ 48 h 136"/>
                  <a:gd name="T76" fmla="*/ 0 w 264"/>
                  <a:gd name="T77" fmla="*/ 40 h 1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0" t="0" r="r" b="b"/>
                <a:pathLst>
                  <a:path w="264" h="136">
                    <a:moveTo>
                      <a:pt x="0" y="40"/>
                    </a:moveTo>
                    <a:lnTo>
                      <a:pt x="8" y="32"/>
                    </a:lnTo>
                    <a:lnTo>
                      <a:pt x="8" y="24"/>
                    </a:lnTo>
                    <a:lnTo>
                      <a:pt x="32" y="0"/>
                    </a:lnTo>
                    <a:lnTo>
                      <a:pt x="56" y="0"/>
                    </a:lnTo>
                    <a:lnTo>
                      <a:pt x="72" y="8"/>
                    </a:lnTo>
                    <a:lnTo>
                      <a:pt x="56" y="16"/>
                    </a:lnTo>
                    <a:lnTo>
                      <a:pt x="88" y="8"/>
                    </a:lnTo>
                    <a:lnTo>
                      <a:pt x="112" y="16"/>
                    </a:lnTo>
                    <a:lnTo>
                      <a:pt x="104" y="24"/>
                    </a:lnTo>
                    <a:lnTo>
                      <a:pt x="128" y="16"/>
                    </a:lnTo>
                    <a:lnTo>
                      <a:pt x="120" y="8"/>
                    </a:lnTo>
                    <a:lnTo>
                      <a:pt x="136" y="8"/>
                    </a:lnTo>
                    <a:lnTo>
                      <a:pt x="152" y="48"/>
                    </a:lnTo>
                    <a:lnTo>
                      <a:pt x="168" y="40"/>
                    </a:lnTo>
                    <a:lnTo>
                      <a:pt x="152" y="0"/>
                    </a:lnTo>
                    <a:lnTo>
                      <a:pt x="176" y="0"/>
                    </a:lnTo>
                    <a:lnTo>
                      <a:pt x="192" y="16"/>
                    </a:lnTo>
                    <a:lnTo>
                      <a:pt x="208" y="64"/>
                    </a:lnTo>
                    <a:lnTo>
                      <a:pt x="264" y="88"/>
                    </a:lnTo>
                    <a:lnTo>
                      <a:pt x="256" y="104"/>
                    </a:lnTo>
                    <a:lnTo>
                      <a:pt x="248" y="96"/>
                    </a:lnTo>
                    <a:lnTo>
                      <a:pt x="232" y="104"/>
                    </a:lnTo>
                    <a:lnTo>
                      <a:pt x="256" y="120"/>
                    </a:lnTo>
                    <a:lnTo>
                      <a:pt x="232" y="120"/>
                    </a:lnTo>
                    <a:lnTo>
                      <a:pt x="200" y="120"/>
                    </a:lnTo>
                    <a:lnTo>
                      <a:pt x="176" y="112"/>
                    </a:lnTo>
                    <a:lnTo>
                      <a:pt x="136" y="128"/>
                    </a:lnTo>
                    <a:lnTo>
                      <a:pt x="88" y="136"/>
                    </a:lnTo>
                    <a:lnTo>
                      <a:pt x="72" y="112"/>
                    </a:lnTo>
                    <a:lnTo>
                      <a:pt x="40" y="112"/>
                    </a:lnTo>
                    <a:lnTo>
                      <a:pt x="24" y="88"/>
                    </a:lnTo>
                    <a:lnTo>
                      <a:pt x="96" y="80"/>
                    </a:lnTo>
                    <a:lnTo>
                      <a:pt x="16" y="72"/>
                    </a:lnTo>
                    <a:lnTo>
                      <a:pt x="8" y="64"/>
                    </a:lnTo>
                    <a:lnTo>
                      <a:pt x="48" y="56"/>
                    </a:lnTo>
                    <a:lnTo>
                      <a:pt x="8" y="56"/>
                    </a:lnTo>
                    <a:lnTo>
                      <a:pt x="16" y="48"/>
                    </a:lnTo>
                    <a:lnTo>
                      <a:pt x="0" y="40"/>
                    </a:lnTo>
                    <a:close/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50" name="Freeform 23"/>
              <p:cNvSpPr>
                <a:spLocks noChangeAspect="1"/>
              </p:cNvSpPr>
              <p:nvPr/>
            </p:nvSpPr>
            <p:spPr bwMode="auto">
              <a:xfrm>
                <a:off x="4130" y="1071"/>
                <a:ext cx="264" cy="136"/>
              </a:xfrm>
              <a:custGeom>
                <a:avLst/>
                <a:gdLst>
                  <a:gd name="T0" fmla="*/ 0 w 264"/>
                  <a:gd name="T1" fmla="*/ 40 h 136"/>
                  <a:gd name="T2" fmla="*/ 8 w 264"/>
                  <a:gd name="T3" fmla="*/ 32 h 136"/>
                  <a:gd name="T4" fmla="*/ 8 w 264"/>
                  <a:gd name="T5" fmla="*/ 24 h 136"/>
                  <a:gd name="T6" fmla="*/ 32 w 264"/>
                  <a:gd name="T7" fmla="*/ 0 h 136"/>
                  <a:gd name="T8" fmla="*/ 56 w 264"/>
                  <a:gd name="T9" fmla="*/ 0 h 136"/>
                  <a:gd name="T10" fmla="*/ 72 w 264"/>
                  <a:gd name="T11" fmla="*/ 8 h 136"/>
                  <a:gd name="T12" fmla="*/ 56 w 264"/>
                  <a:gd name="T13" fmla="*/ 16 h 136"/>
                  <a:gd name="T14" fmla="*/ 88 w 264"/>
                  <a:gd name="T15" fmla="*/ 8 h 136"/>
                  <a:gd name="T16" fmla="*/ 112 w 264"/>
                  <a:gd name="T17" fmla="*/ 16 h 136"/>
                  <a:gd name="T18" fmla="*/ 104 w 264"/>
                  <a:gd name="T19" fmla="*/ 24 h 136"/>
                  <a:gd name="T20" fmla="*/ 128 w 264"/>
                  <a:gd name="T21" fmla="*/ 16 h 136"/>
                  <a:gd name="T22" fmla="*/ 120 w 264"/>
                  <a:gd name="T23" fmla="*/ 8 h 136"/>
                  <a:gd name="T24" fmla="*/ 136 w 264"/>
                  <a:gd name="T25" fmla="*/ 8 h 136"/>
                  <a:gd name="T26" fmla="*/ 152 w 264"/>
                  <a:gd name="T27" fmla="*/ 48 h 136"/>
                  <a:gd name="T28" fmla="*/ 168 w 264"/>
                  <a:gd name="T29" fmla="*/ 40 h 136"/>
                  <a:gd name="T30" fmla="*/ 152 w 264"/>
                  <a:gd name="T31" fmla="*/ 0 h 136"/>
                  <a:gd name="T32" fmla="*/ 176 w 264"/>
                  <a:gd name="T33" fmla="*/ 0 h 136"/>
                  <a:gd name="T34" fmla="*/ 192 w 264"/>
                  <a:gd name="T35" fmla="*/ 16 h 136"/>
                  <a:gd name="T36" fmla="*/ 208 w 264"/>
                  <a:gd name="T37" fmla="*/ 64 h 136"/>
                  <a:gd name="T38" fmla="*/ 264 w 264"/>
                  <a:gd name="T39" fmla="*/ 88 h 136"/>
                  <a:gd name="T40" fmla="*/ 256 w 264"/>
                  <a:gd name="T41" fmla="*/ 104 h 136"/>
                  <a:gd name="T42" fmla="*/ 248 w 264"/>
                  <a:gd name="T43" fmla="*/ 96 h 136"/>
                  <a:gd name="T44" fmla="*/ 232 w 264"/>
                  <a:gd name="T45" fmla="*/ 104 h 136"/>
                  <a:gd name="T46" fmla="*/ 256 w 264"/>
                  <a:gd name="T47" fmla="*/ 120 h 136"/>
                  <a:gd name="T48" fmla="*/ 232 w 264"/>
                  <a:gd name="T49" fmla="*/ 120 h 136"/>
                  <a:gd name="T50" fmla="*/ 200 w 264"/>
                  <a:gd name="T51" fmla="*/ 120 h 136"/>
                  <a:gd name="T52" fmla="*/ 176 w 264"/>
                  <a:gd name="T53" fmla="*/ 112 h 136"/>
                  <a:gd name="T54" fmla="*/ 136 w 264"/>
                  <a:gd name="T55" fmla="*/ 128 h 136"/>
                  <a:gd name="T56" fmla="*/ 88 w 264"/>
                  <a:gd name="T57" fmla="*/ 136 h 136"/>
                  <a:gd name="T58" fmla="*/ 72 w 264"/>
                  <a:gd name="T59" fmla="*/ 112 h 136"/>
                  <a:gd name="T60" fmla="*/ 40 w 264"/>
                  <a:gd name="T61" fmla="*/ 112 h 136"/>
                  <a:gd name="T62" fmla="*/ 24 w 264"/>
                  <a:gd name="T63" fmla="*/ 88 h 136"/>
                  <a:gd name="T64" fmla="*/ 96 w 264"/>
                  <a:gd name="T65" fmla="*/ 80 h 136"/>
                  <a:gd name="T66" fmla="*/ 16 w 264"/>
                  <a:gd name="T67" fmla="*/ 72 h 136"/>
                  <a:gd name="T68" fmla="*/ 8 w 264"/>
                  <a:gd name="T69" fmla="*/ 64 h 136"/>
                  <a:gd name="T70" fmla="*/ 48 w 264"/>
                  <a:gd name="T71" fmla="*/ 56 h 136"/>
                  <a:gd name="T72" fmla="*/ 8 w 264"/>
                  <a:gd name="T73" fmla="*/ 56 h 136"/>
                  <a:gd name="T74" fmla="*/ 16 w 264"/>
                  <a:gd name="T75" fmla="*/ 48 h 136"/>
                  <a:gd name="T76" fmla="*/ 0 w 264"/>
                  <a:gd name="T77" fmla="*/ 40 h 1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0" t="0" r="r" b="b"/>
                <a:pathLst>
                  <a:path w="264" h="136">
                    <a:moveTo>
                      <a:pt x="0" y="40"/>
                    </a:moveTo>
                    <a:lnTo>
                      <a:pt x="8" y="32"/>
                    </a:lnTo>
                    <a:lnTo>
                      <a:pt x="8" y="24"/>
                    </a:lnTo>
                    <a:lnTo>
                      <a:pt x="32" y="0"/>
                    </a:lnTo>
                    <a:lnTo>
                      <a:pt x="56" y="0"/>
                    </a:lnTo>
                    <a:lnTo>
                      <a:pt x="72" y="8"/>
                    </a:lnTo>
                    <a:lnTo>
                      <a:pt x="56" y="16"/>
                    </a:lnTo>
                    <a:lnTo>
                      <a:pt x="88" y="8"/>
                    </a:lnTo>
                    <a:lnTo>
                      <a:pt x="112" y="16"/>
                    </a:lnTo>
                    <a:lnTo>
                      <a:pt x="104" y="24"/>
                    </a:lnTo>
                    <a:lnTo>
                      <a:pt x="128" y="16"/>
                    </a:lnTo>
                    <a:lnTo>
                      <a:pt x="120" y="8"/>
                    </a:lnTo>
                    <a:lnTo>
                      <a:pt x="136" y="8"/>
                    </a:lnTo>
                    <a:lnTo>
                      <a:pt x="152" y="48"/>
                    </a:lnTo>
                    <a:lnTo>
                      <a:pt x="168" y="40"/>
                    </a:lnTo>
                    <a:lnTo>
                      <a:pt x="152" y="0"/>
                    </a:lnTo>
                    <a:lnTo>
                      <a:pt x="176" y="0"/>
                    </a:lnTo>
                    <a:lnTo>
                      <a:pt x="192" y="16"/>
                    </a:lnTo>
                    <a:lnTo>
                      <a:pt x="208" y="64"/>
                    </a:lnTo>
                    <a:lnTo>
                      <a:pt x="264" y="88"/>
                    </a:lnTo>
                    <a:lnTo>
                      <a:pt x="256" y="104"/>
                    </a:lnTo>
                    <a:lnTo>
                      <a:pt x="248" y="96"/>
                    </a:lnTo>
                    <a:lnTo>
                      <a:pt x="232" y="104"/>
                    </a:lnTo>
                    <a:lnTo>
                      <a:pt x="256" y="120"/>
                    </a:lnTo>
                    <a:lnTo>
                      <a:pt x="232" y="120"/>
                    </a:lnTo>
                    <a:lnTo>
                      <a:pt x="200" y="120"/>
                    </a:lnTo>
                    <a:lnTo>
                      <a:pt x="176" y="112"/>
                    </a:lnTo>
                    <a:lnTo>
                      <a:pt x="136" y="128"/>
                    </a:lnTo>
                    <a:lnTo>
                      <a:pt x="88" y="136"/>
                    </a:lnTo>
                    <a:lnTo>
                      <a:pt x="72" y="112"/>
                    </a:lnTo>
                    <a:lnTo>
                      <a:pt x="40" y="112"/>
                    </a:lnTo>
                    <a:lnTo>
                      <a:pt x="24" y="88"/>
                    </a:lnTo>
                    <a:lnTo>
                      <a:pt x="96" y="80"/>
                    </a:lnTo>
                    <a:lnTo>
                      <a:pt x="16" y="72"/>
                    </a:lnTo>
                    <a:lnTo>
                      <a:pt x="8" y="64"/>
                    </a:lnTo>
                    <a:lnTo>
                      <a:pt x="48" y="56"/>
                    </a:lnTo>
                    <a:lnTo>
                      <a:pt x="8" y="56"/>
                    </a:lnTo>
                    <a:lnTo>
                      <a:pt x="16" y="48"/>
                    </a:lnTo>
                    <a:lnTo>
                      <a:pt x="0" y="40"/>
                    </a:lnTo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51" name="Freeform 24"/>
              <p:cNvSpPr>
                <a:spLocks noChangeAspect="1"/>
              </p:cNvSpPr>
              <p:nvPr/>
            </p:nvSpPr>
            <p:spPr bwMode="auto">
              <a:xfrm>
                <a:off x="4370" y="1056"/>
                <a:ext cx="87" cy="71"/>
              </a:xfrm>
              <a:custGeom>
                <a:avLst/>
                <a:gdLst>
                  <a:gd name="T0" fmla="*/ 0 w 87"/>
                  <a:gd name="T1" fmla="*/ 31 h 71"/>
                  <a:gd name="T2" fmla="*/ 8 w 87"/>
                  <a:gd name="T3" fmla="*/ 23 h 71"/>
                  <a:gd name="T4" fmla="*/ 32 w 87"/>
                  <a:gd name="T5" fmla="*/ 31 h 71"/>
                  <a:gd name="T6" fmla="*/ 32 w 87"/>
                  <a:gd name="T7" fmla="*/ 15 h 71"/>
                  <a:gd name="T8" fmla="*/ 16 w 87"/>
                  <a:gd name="T9" fmla="*/ 15 h 71"/>
                  <a:gd name="T10" fmla="*/ 24 w 87"/>
                  <a:gd name="T11" fmla="*/ 15 h 71"/>
                  <a:gd name="T12" fmla="*/ 16 w 87"/>
                  <a:gd name="T13" fmla="*/ 8 h 71"/>
                  <a:gd name="T14" fmla="*/ 72 w 87"/>
                  <a:gd name="T15" fmla="*/ 0 h 71"/>
                  <a:gd name="T16" fmla="*/ 72 w 87"/>
                  <a:gd name="T17" fmla="*/ 15 h 71"/>
                  <a:gd name="T18" fmla="*/ 56 w 87"/>
                  <a:gd name="T19" fmla="*/ 23 h 71"/>
                  <a:gd name="T20" fmla="*/ 79 w 87"/>
                  <a:gd name="T21" fmla="*/ 31 h 71"/>
                  <a:gd name="T22" fmla="*/ 87 w 87"/>
                  <a:gd name="T23" fmla="*/ 55 h 71"/>
                  <a:gd name="T24" fmla="*/ 48 w 87"/>
                  <a:gd name="T25" fmla="*/ 71 h 71"/>
                  <a:gd name="T26" fmla="*/ 32 w 87"/>
                  <a:gd name="T27" fmla="*/ 55 h 71"/>
                  <a:gd name="T28" fmla="*/ 0 w 87"/>
                  <a:gd name="T29" fmla="*/ 31 h 71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87" h="71">
                    <a:moveTo>
                      <a:pt x="0" y="31"/>
                    </a:moveTo>
                    <a:lnTo>
                      <a:pt x="8" y="23"/>
                    </a:lnTo>
                    <a:lnTo>
                      <a:pt x="32" y="31"/>
                    </a:lnTo>
                    <a:lnTo>
                      <a:pt x="32" y="15"/>
                    </a:lnTo>
                    <a:lnTo>
                      <a:pt x="16" y="15"/>
                    </a:lnTo>
                    <a:lnTo>
                      <a:pt x="24" y="15"/>
                    </a:lnTo>
                    <a:lnTo>
                      <a:pt x="16" y="8"/>
                    </a:lnTo>
                    <a:lnTo>
                      <a:pt x="72" y="0"/>
                    </a:lnTo>
                    <a:lnTo>
                      <a:pt x="72" y="15"/>
                    </a:lnTo>
                    <a:lnTo>
                      <a:pt x="56" y="23"/>
                    </a:lnTo>
                    <a:lnTo>
                      <a:pt x="79" y="31"/>
                    </a:lnTo>
                    <a:lnTo>
                      <a:pt x="87" y="55"/>
                    </a:lnTo>
                    <a:lnTo>
                      <a:pt x="48" y="71"/>
                    </a:lnTo>
                    <a:lnTo>
                      <a:pt x="32" y="55"/>
                    </a:lnTo>
                    <a:lnTo>
                      <a:pt x="0" y="31"/>
                    </a:lnTo>
                    <a:close/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52" name="Freeform 25"/>
              <p:cNvSpPr>
                <a:spLocks noChangeAspect="1"/>
              </p:cNvSpPr>
              <p:nvPr/>
            </p:nvSpPr>
            <p:spPr bwMode="auto">
              <a:xfrm>
                <a:off x="4370" y="1056"/>
                <a:ext cx="87" cy="71"/>
              </a:xfrm>
              <a:custGeom>
                <a:avLst/>
                <a:gdLst>
                  <a:gd name="T0" fmla="*/ 0 w 87"/>
                  <a:gd name="T1" fmla="*/ 31 h 71"/>
                  <a:gd name="T2" fmla="*/ 8 w 87"/>
                  <a:gd name="T3" fmla="*/ 23 h 71"/>
                  <a:gd name="T4" fmla="*/ 32 w 87"/>
                  <a:gd name="T5" fmla="*/ 31 h 71"/>
                  <a:gd name="T6" fmla="*/ 32 w 87"/>
                  <a:gd name="T7" fmla="*/ 15 h 71"/>
                  <a:gd name="T8" fmla="*/ 16 w 87"/>
                  <a:gd name="T9" fmla="*/ 15 h 71"/>
                  <a:gd name="T10" fmla="*/ 24 w 87"/>
                  <a:gd name="T11" fmla="*/ 15 h 71"/>
                  <a:gd name="T12" fmla="*/ 16 w 87"/>
                  <a:gd name="T13" fmla="*/ 8 h 71"/>
                  <a:gd name="T14" fmla="*/ 72 w 87"/>
                  <a:gd name="T15" fmla="*/ 0 h 71"/>
                  <a:gd name="T16" fmla="*/ 72 w 87"/>
                  <a:gd name="T17" fmla="*/ 15 h 71"/>
                  <a:gd name="T18" fmla="*/ 56 w 87"/>
                  <a:gd name="T19" fmla="*/ 23 h 71"/>
                  <a:gd name="T20" fmla="*/ 79 w 87"/>
                  <a:gd name="T21" fmla="*/ 31 h 71"/>
                  <a:gd name="T22" fmla="*/ 87 w 87"/>
                  <a:gd name="T23" fmla="*/ 55 h 71"/>
                  <a:gd name="T24" fmla="*/ 48 w 87"/>
                  <a:gd name="T25" fmla="*/ 71 h 71"/>
                  <a:gd name="T26" fmla="*/ 32 w 87"/>
                  <a:gd name="T27" fmla="*/ 55 h 71"/>
                  <a:gd name="T28" fmla="*/ 0 w 87"/>
                  <a:gd name="T29" fmla="*/ 31 h 71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87" h="71">
                    <a:moveTo>
                      <a:pt x="0" y="31"/>
                    </a:moveTo>
                    <a:lnTo>
                      <a:pt x="8" y="23"/>
                    </a:lnTo>
                    <a:lnTo>
                      <a:pt x="32" y="31"/>
                    </a:lnTo>
                    <a:lnTo>
                      <a:pt x="32" y="15"/>
                    </a:lnTo>
                    <a:lnTo>
                      <a:pt x="16" y="15"/>
                    </a:lnTo>
                    <a:lnTo>
                      <a:pt x="24" y="15"/>
                    </a:lnTo>
                    <a:lnTo>
                      <a:pt x="16" y="8"/>
                    </a:lnTo>
                    <a:lnTo>
                      <a:pt x="72" y="0"/>
                    </a:lnTo>
                    <a:lnTo>
                      <a:pt x="72" y="15"/>
                    </a:lnTo>
                    <a:lnTo>
                      <a:pt x="56" y="23"/>
                    </a:lnTo>
                    <a:lnTo>
                      <a:pt x="79" y="31"/>
                    </a:lnTo>
                    <a:lnTo>
                      <a:pt x="87" y="55"/>
                    </a:lnTo>
                    <a:lnTo>
                      <a:pt x="48" y="71"/>
                    </a:lnTo>
                    <a:lnTo>
                      <a:pt x="32" y="55"/>
                    </a:lnTo>
                    <a:lnTo>
                      <a:pt x="0" y="31"/>
                    </a:lnTo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53" name="Freeform 26"/>
              <p:cNvSpPr>
                <a:spLocks noChangeAspect="1"/>
              </p:cNvSpPr>
              <p:nvPr/>
            </p:nvSpPr>
            <p:spPr bwMode="auto">
              <a:xfrm>
                <a:off x="4465" y="1056"/>
                <a:ext cx="80" cy="55"/>
              </a:xfrm>
              <a:custGeom>
                <a:avLst/>
                <a:gdLst>
                  <a:gd name="T0" fmla="*/ 0 w 80"/>
                  <a:gd name="T1" fmla="*/ 8 h 55"/>
                  <a:gd name="T2" fmla="*/ 0 w 80"/>
                  <a:gd name="T3" fmla="*/ 31 h 55"/>
                  <a:gd name="T4" fmla="*/ 8 w 80"/>
                  <a:gd name="T5" fmla="*/ 31 h 55"/>
                  <a:gd name="T6" fmla="*/ 8 w 80"/>
                  <a:gd name="T7" fmla="*/ 55 h 55"/>
                  <a:gd name="T8" fmla="*/ 16 w 80"/>
                  <a:gd name="T9" fmla="*/ 55 h 55"/>
                  <a:gd name="T10" fmla="*/ 24 w 80"/>
                  <a:gd name="T11" fmla="*/ 39 h 55"/>
                  <a:gd name="T12" fmla="*/ 16 w 80"/>
                  <a:gd name="T13" fmla="*/ 31 h 55"/>
                  <a:gd name="T14" fmla="*/ 56 w 80"/>
                  <a:gd name="T15" fmla="*/ 31 h 55"/>
                  <a:gd name="T16" fmla="*/ 80 w 80"/>
                  <a:gd name="T17" fmla="*/ 0 h 55"/>
                  <a:gd name="T18" fmla="*/ 0 w 80"/>
                  <a:gd name="T19" fmla="*/ 0 h 55"/>
                  <a:gd name="T20" fmla="*/ 16 w 80"/>
                  <a:gd name="T21" fmla="*/ 8 h 55"/>
                  <a:gd name="T22" fmla="*/ 0 w 80"/>
                  <a:gd name="T23" fmla="*/ 8 h 55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80" h="55">
                    <a:moveTo>
                      <a:pt x="0" y="8"/>
                    </a:moveTo>
                    <a:lnTo>
                      <a:pt x="0" y="31"/>
                    </a:lnTo>
                    <a:lnTo>
                      <a:pt x="8" y="31"/>
                    </a:lnTo>
                    <a:lnTo>
                      <a:pt x="8" y="55"/>
                    </a:lnTo>
                    <a:lnTo>
                      <a:pt x="16" y="55"/>
                    </a:lnTo>
                    <a:lnTo>
                      <a:pt x="24" y="39"/>
                    </a:lnTo>
                    <a:lnTo>
                      <a:pt x="16" y="31"/>
                    </a:lnTo>
                    <a:lnTo>
                      <a:pt x="56" y="31"/>
                    </a:lnTo>
                    <a:lnTo>
                      <a:pt x="80" y="0"/>
                    </a:lnTo>
                    <a:lnTo>
                      <a:pt x="0" y="0"/>
                    </a:lnTo>
                    <a:lnTo>
                      <a:pt x="16" y="8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54" name="Freeform 27"/>
              <p:cNvSpPr>
                <a:spLocks noChangeAspect="1"/>
              </p:cNvSpPr>
              <p:nvPr/>
            </p:nvSpPr>
            <p:spPr bwMode="auto">
              <a:xfrm>
                <a:off x="4465" y="1056"/>
                <a:ext cx="80" cy="55"/>
              </a:xfrm>
              <a:custGeom>
                <a:avLst/>
                <a:gdLst>
                  <a:gd name="T0" fmla="*/ 0 w 80"/>
                  <a:gd name="T1" fmla="*/ 8 h 55"/>
                  <a:gd name="T2" fmla="*/ 0 w 80"/>
                  <a:gd name="T3" fmla="*/ 31 h 55"/>
                  <a:gd name="T4" fmla="*/ 8 w 80"/>
                  <a:gd name="T5" fmla="*/ 31 h 55"/>
                  <a:gd name="T6" fmla="*/ 8 w 80"/>
                  <a:gd name="T7" fmla="*/ 55 h 55"/>
                  <a:gd name="T8" fmla="*/ 16 w 80"/>
                  <a:gd name="T9" fmla="*/ 55 h 55"/>
                  <a:gd name="T10" fmla="*/ 24 w 80"/>
                  <a:gd name="T11" fmla="*/ 39 h 55"/>
                  <a:gd name="T12" fmla="*/ 16 w 80"/>
                  <a:gd name="T13" fmla="*/ 31 h 55"/>
                  <a:gd name="T14" fmla="*/ 56 w 80"/>
                  <a:gd name="T15" fmla="*/ 31 h 55"/>
                  <a:gd name="T16" fmla="*/ 80 w 80"/>
                  <a:gd name="T17" fmla="*/ 0 h 55"/>
                  <a:gd name="T18" fmla="*/ 0 w 80"/>
                  <a:gd name="T19" fmla="*/ 0 h 55"/>
                  <a:gd name="T20" fmla="*/ 16 w 80"/>
                  <a:gd name="T21" fmla="*/ 8 h 55"/>
                  <a:gd name="T22" fmla="*/ 0 w 80"/>
                  <a:gd name="T23" fmla="*/ 8 h 55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80" h="55">
                    <a:moveTo>
                      <a:pt x="0" y="8"/>
                    </a:moveTo>
                    <a:lnTo>
                      <a:pt x="0" y="31"/>
                    </a:lnTo>
                    <a:lnTo>
                      <a:pt x="8" y="31"/>
                    </a:lnTo>
                    <a:lnTo>
                      <a:pt x="8" y="55"/>
                    </a:lnTo>
                    <a:lnTo>
                      <a:pt x="16" y="55"/>
                    </a:lnTo>
                    <a:lnTo>
                      <a:pt x="24" y="39"/>
                    </a:lnTo>
                    <a:lnTo>
                      <a:pt x="16" y="31"/>
                    </a:lnTo>
                    <a:lnTo>
                      <a:pt x="56" y="31"/>
                    </a:lnTo>
                    <a:lnTo>
                      <a:pt x="80" y="0"/>
                    </a:lnTo>
                    <a:lnTo>
                      <a:pt x="0" y="0"/>
                    </a:lnTo>
                    <a:lnTo>
                      <a:pt x="16" y="8"/>
                    </a:lnTo>
                    <a:lnTo>
                      <a:pt x="0" y="8"/>
                    </a:lnTo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55" name="Freeform 28"/>
              <p:cNvSpPr>
                <a:spLocks noChangeAspect="1"/>
              </p:cNvSpPr>
              <p:nvPr/>
            </p:nvSpPr>
            <p:spPr bwMode="auto">
              <a:xfrm>
                <a:off x="4545" y="1056"/>
                <a:ext cx="416" cy="303"/>
              </a:xfrm>
              <a:custGeom>
                <a:avLst/>
                <a:gdLst>
                  <a:gd name="T0" fmla="*/ 8 w 416"/>
                  <a:gd name="T1" fmla="*/ 31 h 303"/>
                  <a:gd name="T2" fmla="*/ 48 w 416"/>
                  <a:gd name="T3" fmla="*/ 0 h 303"/>
                  <a:gd name="T4" fmla="*/ 48 w 416"/>
                  <a:gd name="T5" fmla="*/ 31 h 303"/>
                  <a:gd name="T6" fmla="*/ 72 w 416"/>
                  <a:gd name="T7" fmla="*/ 71 h 303"/>
                  <a:gd name="T8" fmla="*/ 72 w 416"/>
                  <a:gd name="T9" fmla="*/ 79 h 303"/>
                  <a:gd name="T10" fmla="*/ 56 w 416"/>
                  <a:gd name="T11" fmla="*/ 55 h 303"/>
                  <a:gd name="T12" fmla="*/ 64 w 416"/>
                  <a:gd name="T13" fmla="*/ 23 h 303"/>
                  <a:gd name="T14" fmla="*/ 64 w 416"/>
                  <a:gd name="T15" fmla="*/ 23 h 303"/>
                  <a:gd name="T16" fmla="*/ 72 w 416"/>
                  <a:gd name="T17" fmla="*/ 15 h 303"/>
                  <a:gd name="T18" fmla="*/ 112 w 416"/>
                  <a:gd name="T19" fmla="*/ 8 h 303"/>
                  <a:gd name="T20" fmla="*/ 128 w 416"/>
                  <a:gd name="T21" fmla="*/ 15 h 303"/>
                  <a:gd name="T22" fmla="*/ 136 w 416"/>
                  <a:gd name="T23" fmla="*/ 55 h 303"/>
                  <a:gd name="T24" fmla="*/ 160 w 416"/>
                  <a:gd name="T25" fmla="*/ 47 h 303"/>
                  <a:gd name="T26" fmla="*/ 216 w 416"/>
                  <a:gd name="T27" fmla="*/ 39 h 303"/>
                  <a:gd name="T28" fmla="*/ 216 w 416"/>
                  <a:gd name="T29" fmla="*/ 63 h 303"/>
                  <a:gd name="T30" fmla="*/ 232 w 416"/>
                  <a:gd name="T31" fmla="*/ 71 h 303"/>
                  <a:gd name="T32" fmla="*/ 264 w 416"/>
                  <a:gd name="T33" fmla="*/ 63 h 303"/>
                  <a:gd name="T34" fmla="*/ 280 w 416"/>
                  <a:gd name="T35" fmla="*/ 79 h 303"/>
                  <a:gd name="T36" fmla="*/ 288 w 416"/>
                  <a:gd name="T37" fmla="*/ 79 h 303"/>
                  <a:gd name="T38" fmla="*/ 296 w 416"/>
                  <a:gd name="T39" fmla="*/ 79 h 303"/>
                  <a:gd name="T40" fmla="*/ 320 w 416"/>
                  <a:gd name="T41" fmla="*/ 87 h 303"/>
                  <a:gd name="T42" fmla="*/ 312 w 416"/>
                  <a:gd name="T43" fmla="*/ 103 h 303"/>
                  <a:gd name="T44" fmla="*/ 320 w 416"/>
                  <a:gd name="T45" fmla="*/ 95 h 303"/>
                  <a:gd name="T46" fmla="*/ 312 w 416"/>
                  <a:gd name="T47" fmla="*/ 119 h 303"/>
                  <a:gd name="T48" fmla="*/ 320 w 416"/>
                  <a:gd name="T49" fmla="*/ 135 h 303"/>
                  <a:gd name="T50" fmla="*/ 320 w 416"/>
                  <a:gd name="T51" fmla="*/ 143 h 303"/>
                  <a:gd name="T52" fmla="*/ 368 w 416"/>
                  <a:gd name="T53" fmla="*/ 159 h 303"/>
                  <a:gd name="T54" fmla="*/ 392 w 416"/>
                  <a:gd name="T55" fmla="*/ 183 h 303"/>
                  <a:gd name="T56" fmla="*/ 416 w 416"/>
                  <a:gd name="T57" fmla="*/ 191 h 303"/>
                  <a:gd name="T58" fmla="*/ 400 w 416"/>
                  <a:gd name="T59" fmla="*/ 199 h 303"/>
                  <a:gd name="T60" fmla="*/ 400 w 416"/>
                  <a:gd name="T61" fmla="*/ 223 h 303"/>
                  <a:gd name="T62" fmla="*/ 384 w 416"/>
                  <a:gd name="T63" fmla="*/ 239 h 303"/>
                  <a:gd name="T64" fmla="*/ 320 w 416"/>
                  <a:gd name="T65" fmla="*/ 199 h 303"/>
                  <a:gd name="T66" fmla="*/ 320 w 416"/>
                  <a:gd name="T67" fmla="*/ 223 h 303"/>
                  <a:gd name="T68" fmla="*/ 344 w 416"/>
                  <a:gd name="T69" fmla="*/ 247 h 303"/>
                  <a:gd name="T70" fmla="*/ 360 w 416"/>
                  <a:gd name="T71" fmla="*/ 255 h 303"/>
                  <a:gd name="T72" fmla="*/ 368 w 416"/>
                  <a:gd name="T73" fmla="*/ 295 h 303"/>
                  <a:gd name="T74" fmla="*/ 352 w 416"/>
                  <a:gd name="T75" fmla="*/ 303 h 303"/>
                  <a:gd name="T76" fmla="*/ 264 w 416"/>
                  <a:gd name="T77" fmla="*/ 271 h 303"/>
                  <a:gd name="T78" fmla="*/ 248 w 416"/>
                  <a:gd name="T79" fmla="*/ 255 h 303"/>
                  <a:gd name="T80" fmla="*/ 224 w 416"/>
                  <a:gd name="T81" fmla="*/ 239 h 303"/>
                  <a:gd name="T82" fmla="*/ 208 w 416"/>
                  <a:gd name="T83" fmla="*/ 247 h 303"/>
                  <a:gd name="T84" fmla="*/ 176 w 416"/>
                  <a:gd name="T85" fmla="*/ 247 h 303"/>
                  <a:gd name="T86" fmla="*/ 240 w 416"/>
                  <a:gd name="T87" fmla="*/ 223 h 303"/>
                  <a:gd name="T88" fmla="*/ 264 w 416"/>
                  <a:gd name="T89" fmla="*/ 183 h 303"/>
                  <a:gd name="T90" fmla="*/ 224 w 416"/>
                  <a:gd name="T91" fmla="*/ 135 h 303"/>
                  <a:gd name="T92" fmla="*/ 192 w 416"/>
                  <a:gd name="T93" fmla="*/ 135 h 303"/>
                  <a:gd name="T94" fmla="*/ 184 w 416"/>
                  <a:gd name="T95" fmla="*/ 111 h 303"/>
                  <a:gd name="T96" fmla="*/ 160 w 416"/>
                  <a:gd name="T97" fmla="*/ 95 h 303"/>
                  <a:gd name="T98" fmla="*/ 128 w 416"/>
                  <a:gd name="T99" fmla="*/ 103 h 303"/>
                  <a:gd name="T100" fmla="*/ 32 w 416"/>
                  <a:gd name="T101" fmla="*/ 95 h 303"/>
                  <a:gd name="T102" fmla="*/ 40 w 416"/>
                  <a:gd name="T103" fmla="*/ 79 h 303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</a:gdLst>
                <a:ahLst/>
                <a:cxnLst>
                  <a:cxn ang="T104">
                    <a:pos x="T0" y="T1"/>
                  </a:cxn>
                  <a:cxn ang="T105">
                    <a:pos x="T2" y="T3"/>
                  </a:cxn>
                  <a:cxn ang="T106">
                    <a:pos x="T4" y="T5"/>
                  </a:cxn>
                  <a:cxn ang="T107">
                    <a:pos x="T6" y="T7"/>
                  </a:cxn>
                  <a:cxn ang="T108">
                    <a:pos x="T8" y="T9"/>
                  </a:cxn>
                  <a:cxn ang="T109">
                    <a:pos x="T10" y="T11"/>
                  </a:cxn>
                  <a:cxn ang="T110">
                    <a:pos x="T12" y="T13"/>
                  </a:cxn>
                  <a:cxn ang="T111">
                    <a:pos x="T14" y="T15"/>
                  </a:cxn>
                  <a:cxn ang="T112">
                    <a:pos x="T16" y="T17"/>
                  </a:cxn>
                  <a:cxn ang="T113">
                    <a:pos x="T18" y="T19"/>
                  </a:cxn>
                  <a:cxn ang="T114">
                    <a:pos x="T20" y="T21"/>
                  </a:cxn>
                  <a:cxn ang="T115">
                    <a:pos x="T22" y="T23"/>
                  </a:cxn>
                  <a:cxn ang="T116">
                    <a:pos x="T24" y="T25"/>
                  </a:cxn>
                  <a:cxn ang="T117">
                    <a:pos x="T26" y="T27"/>
                  </a:cxn>
                  <a:cxn ang="T118">
                    <a:pos x="T28" y="T29"/>
                  </a:cxn>
                  <a:cxn ang="T119">
                    <a:pos x="T30" y="T31"/>
                  </a:cxn>
                  <a:cxn ang="T120">
                    <a:pos x="T32" y="T33"/>
                  </a:cxn>
                  <a:cxn ang="T121">
                    <a:pos x="T34" y="T35"/>
                  </a:cxn>
                  <a:cxn ang="T122">
                    <a:pos x="T36" y="T37"/>
                  </a:cxn>
                  <a:cxn ang="T123">
                    <a:pos x="T38" y="T39"/>
                  </a:cxn>
                  <a:cxn ang="T124">
                    <a:pos x="T40" y="T41"/>
                  </a:cxn>
                  <a:cxn ang="T125">
                    <a:pos x="T42" y="T43"/>
                  </a:cxn>
                  <a:cxn ang="T126">
                    <a:pos x="T44" y="T45"/>
                  </a:cxn>
                  <a:cxn ang="T127">
                    <a:pos x="T46" y="T47"/>
                  </a:cxn>
                  <a:cxn ang="T128">
                    <a:pos x="T48" y="T49"/>
                  </a:cxn>
                  <a:cxn ang="T129">
                    <a:pos x="T50" y="T51"/>
                  </a:cxn>
                  <a:cxn ang="T130">
                    <a:pos x="T52" y="T53"/>
                  </a:cxn>
                  <a:cxn ang="T131">
                    <a:pos x="T54" y="T55"/>
                  </a:cxn>
                  <a:cxn ang="T132">
                    <a:pos x="T56" y="T57"/>
                  </a:cxn>
                  <a:cxn ang="T133">
                    <a:pos x="T58" y="T59"/>
                  </a:cxn>
                  <a:cxn ang="T134">
                    <a:pos x="T60" y="T61"/>
                  </a:cxn>
                  <a:cxn ang="T135">
                    <a:pos x="T62" y="T63"/>
                  </a:cxn>
                  <a:cxn ang="T136">
                    <a:pos x="T64" y="T65"/>
                  </a:cxn>
                  <a:cxn ang="T137">
                    <a:pos x="T66" y="T67"/>
                  </a:cxn>
                  <a:cxn ang="T138">
                    <a:pos x="T68" y="T69"/>
                  </a:cxn>
                  <a:cxn ang="T139">
                    <a:pos x="T70" y="T71"/>
                  </a:cxn>
                  <a:cxn ang="T140">
                    <a:pos x="T72" y="T73"/>
                  </a:cxn>
                  <a:cxn ang="T141">
                    <a:pos x="T74" y="T75"/>
                  </a:cxn>
                  <a:cxn ang="T142">
                    <a:pos x="T76" y="T77"/>
                  </a:cxn>
                  <a:cxn ang="T143">
                    <a:pos x="T78" y="T79"/>
                  </a:cxn>
                  <a:cxn ang="T144">
                    <a:pos x="T80" y="T81"/>
                  </a:cxn>
                  <a:cxn ang="T145">
                    <a:pos x="T82" y="T83"/>
                  </a:cxn>
                  <a:cxn ang="T146">
                    <a:pos x="T84" y="T85"/>
                  </a:cxn>
                  <a:cxn ang="T147">
                    <a:pos x="T86" y="T87"/>
                  </a:cxn>
                  <a:cxn ang="T148">
                    <a:pos x="T88" y="T89"/>
                  </a:cxn>
                  <a:cxn ang="T149">
                    <a:pos x="T90" y="T91"/>
                  </a:cxn>
                  <a:cxn ang="T150">
                    <a:pos x="T92" y="T93"/>
                  </a:cxn>
                  <a:cxn ang="T151">
                    <a:pos x="T94" y="T95"/>
                  </a:cxn>
                  <a:cxn ang="T152">
                    <a:pos x="T96" y="T97"/>
                  </a:cxn>
                  <a:cxn ang="T153">
                    <a:pos x="T98" y="T99"/>
                  </a:cxn>
                  <a:cxn ang="T154">
                    <a:pos x="T100" y="T101"/>
                  </a:cxn>
                  <a:cxn ang="T155">
                    <a:pos x="T102" y="T103"/>
                  </a:cxn>
                </a:cxnLst>
                <a:rect l="0" t="0" r="r" b="b"/>
                <a:pathLst>
                  <a:path w="416" h="303">
                    <a:moveTo>
                      <a:pt x="0" y="71"/>
                    </a:moveTo>
                    <a:lnTo>
                      <a:pt x="8" y="31"/>
                    </a:lnTo>
                    <a:lnTo>
                      <a:pt x="24" y="15"/>
                    </a:lnTo>
                    <a:lnTo>
                      <a:pt x="48" y="0"/>
                    </a:lnTo>
                    <a:lnTo>
                      <a:pt x="72" y="8"/>
                    </a:lnTo>
                    <a:lnTo>
                      <a:pt x="48" y="31"/>
                    </a:lnTo>
                    <a:lnTo>
                      <a:pt x="56" y="55"/>
                    </a:lnTo>
                    <a:lnTo>
                      <a:pt x="72" y="71"/>
                    </a:lnTo>
                    <a:lnTo>
                      <a:pt x="48" y="79"/>
                    </a:lnTo>
                    <a:lnTo>
                      <a:pt x="72" y="79"/>
                    </a:lnTo>
                    <a:lnTo>
                      <a:pt x="72" y="63"/>
                    </a:lnTo>
                    <a:lnTo>
                      <a:pt x="56" y="55"/>
                    </a:lnTo>
                    <a:lnTo>
                      <a:pt x="72" y="39"/>
                    </a:lnTo>
                    <a:lnTo>
                      <a:pt x="64" y="23"/>
                    </a:lnTo>
                    <a:lnTo>
                      <a:pt x="88" y="31"/>
                    </a:lnTo>
                    <a:lnTo>
                      <a:pt x="64" y="23"/>
                    </a:lnTo>
                    <a:lnTo>
                      <a:pt x="88" y="23"/>
                    </a:lnTo>
                    <a:lnTo>
                      <a:pt x="72" y="15"/>
                    </a:lnTo>
                    <a:lnTo>
                      <a:pt x="96" y="15"/>
                    </a:lnTo>
                    <a:lnTo>
                      <a:pt x="112" y="8"/>
                    </a:lnTo>
                    <a:lnTo>
                      <a:pt x="128" y="8"/>
                    </a:lnTo>
                    <a:lnTo>
                      <a:pt x="128" y="15"/>
                    </a:lnTo>
                    <a:lnTo>
                      <a:pt x="136" y="23"/>
                    </a:lnTo>
                    <a:lnTo>
                      <a:pt x="136" y="55"/>
                    </a:lnTo>
                    <a:lnTo>
                      <a:pt x="152" y="39"/>
                    </a:lnTo>
                    <a:lnTo>
                      <a:pt x="160" y="47"/>
                    </a:lnTo>
                    <a:lnTo>
                      <a:pt x="184" y="31"/>
                    </a:lnTo>
                    <a:lnTo>
                      <a:pt x="216" y="39"/>
                    </a:lnTo>
                    <a:lnTo>
                      <a:pt x="224" y="55"/>
                    </a:lnTo>
                    <a:lnTo>
                      <a:pt x="216" y="63"/>
                    </a:lnTo>
                    <a:lnTo>
                      <a:pt x="240" y="63"/>
                    </a:lnTo>
                    <a:lnTo>
                      <a:pt x="232" y="71"/>
                    </a:lnTo>
                    <a:lnTo>
                      <a:pt x="240" y="71"/>
                    </a:lnTo>
                    <a:lnTo>
                      <a:pt x="264" y="63"/>
                    </a:lnTo>
                    <a:lnTo>
                      <a:pt x="272" y="71"/>
                    </a:lnTo>
                    <a:lnTo>
                      <a:pt x="280" y="79"/>
                    </a:lnTo>
                    <a:lnTo>
                      <a:pt x="264" y="79"/>
                    </a:lnTo>
                    <a:lnTo>
                      <a:pt x="288" y="79"/>
                    </a:lnTo>
                    <a:lnTo>
                      <a:pt x="280" y="87"/>
                    </a:lnTo>
                    <a:lnTo>
                      <a:pt x="296" y="79"/>
                    </a:lnTo>
                    <a:lnTo>
                      <a:pt x="288" y="95"/>
                    </a:lnTo>
                    <a:lnTo>
                      <a:pt x="320" y="87"/>
                    </a:lnTo>
                    <a:lnTo>
                      <a:pt x="296" y="103"/>
                    </a:lnTo>
                    <a:lnTo>
                      <a:pt x="312" y="103"/>
                    </a:lnTo>
                    <a:lnTo>
                      <a:pt x="312" y="111"/>
                    </a:lnTo>
                    <a:lnTo>
                      <a:pt x="320" y="95"/>
                    </a:lnTo>
                    <a:lnTo>
                      <a:pt x="336" y="111"/>
                    </a:lnTo>
                    <a:lnTo>
                      <a:pt x="312" y="119"/>
                    </a:lnTo>
                    <a:lnTo>
                      <a:pt x="344" y="127"/>
                    </a:lnTo>
                    <a:lnTo>
                      <a:pt x="320" y="135"/>
                    </a:lnTo>
                    <a:lnTo>
                      <a:pt x="328" y="135"/>
                    </a:lnTo>
                    <a:lnTo>
                      <a:pt x="320" y="143"/>
                    </a:lnTo>
                    <a:lnTo>
                      <a:pt x="352" y="167"/>
                    </a:lnTo>
                    <a:lnTo>
                      <a:pt x="368" y="159"/>
                    </a:lnTo>
                    <a:lnTo>
                      <a:pt x="376" y="183"/>
                    </a:lnTo>
                    <a:lnTo>
                      <a:pt x="392" y="183"/>
                    </a:lnTo>
                    <a:lnTo>
                      <a:pt x="384" y="191"/>
                    </a:lnTo>
                    <a:lnTo>
                      <a:pt x="416" y="191"/>
                    </a:lnTo>
                    <a:lnTo>
                      <a:pt x="416" y="199"/>
                    </a:lnTo>
                    <a:lnTo>
                      <a:pt x="400" y="199"/>
                    </a:lnTo>
                    <a:lnTo>
                      <a:pt x="400" y="215"/>
                    </a:lnTo>
                    <a:lnTo>
                      <a:pt x="400" y="223"/>
                    </a:lnTo>
                    <a:lnTo>
                      <a:pt x="384" y="215"/>
                    </a:lnTo>
                    <a:lnTo>
                      <a:pt x="384" y="239"/>
                    </a:lnTo>
                    <a:lnTo>
                      <a:pt x="336" y="199"/>
                    </a:lnTo>
                    <a:lnTo>
                      <a:pt x="320" y="199"/>
                    </a:lnTo>
                    <a:lnTo>
                      <a:pt x="336" y="215"/>
                    </a:lnTo>
                    <a:lnTo>
                      <a:pt x="320" y="223"/>
                    </a:lnTo>
                    <a:lnTo>
                      <a:pt x="336" y="223"/>
                    </a:lnTo>
                    <a:lnTo>
                      <a:pt x="344" y="247"/>
                    </a:lnTo>
                    <a:lnTo>
                      <a:pt x="360" y="247"/>
                    </a:lnTo>
                    <a:lnTo>
                      <a:pt x="360" y="255"/>
                    </a:lnTo>
                    <a:lnTo>
                      <a:pt x="376" y="263"/>
                    </a:lnTo>
                    <a:lnTo>
                      <a:pt x="368" y="295"/>
                    </a:lnTo>
                    <a:lnTo>
                      <a:pt x="312" y="263"/>
                    </a:lnTo>
                    <a:lnTo>
                      <a:pt x="352" y="303"/>
                    </a:lnTo>
                    <a:lnTo>
                      <a:pt x="280" y="287"/>
                    </a:lnTo>
                    <a:lnTo>
                      <a:pt x="264" y="271"/>
                    </a:lnTo>
                    <a:lnTo>
                      <a:pt x="280" y="271"/>
                    </a:lnTo>
                    <a:lnTo>
                      <a:pt x="248" y="255"/>
                    </a:lnTo>
                    <a:lnTo>
                      <a:pt x="240" y="247"/>
                    </a:lnTo>
                    <a:lnTo>
                      <a:pt x="224" y="239"/>
                    </a:lnTo>
                    <a:lnTo>
                      <a:pt x="224" y="247"/>
                    </a:lnTo>
                    <a:lnTo>
                      <a:pt x="208" y="247"/>
                    </a:lnTo>
                    <a:lnTo>
                      <a:pt x="192" y="255"/>
                    </a:lnTo>
                    <a:lnTo>
                      <a:pt x="176" y="247"/>
                    </a:lnTo>
                    <a:lnTo>
                      <a:pt x="184" y="223"/>
                    </a:lnTo>
                    <a:lnTo>
                      <a:pt x="240" y="223"/>
                    </a:lnTo>
                    <a:lnTo>
                      <a:pt x="224" y="207"/>
                    </a:lnTo>
                    <a:lnTo>
                      <a:pt x="264" y="183"/>
                    </a:lnTo>
                    <a:lnTo>
                      <a:pt x="232" y="143"/>
                    </a:lnTo>
                    <a:lnTo>
                      <a:pt x="224" y="135"/>
                    </a:lnTo>
                    <a:lnTo>
                      <a:pt x="192" y="143"/>
                    </a:lnTo>
                    <a:lnTo>
                      <a:pt x="192" y="135"/>
                    </a:lnTo>
                    <a:lnTo>
                      <a:pt x="208" y="127"/>
                    </a:lnTo>
                    <a:lnTo>
                      <a:pt x="184" y="111"/>
                    </a:lnTo>
                    <a:lnTo>
                      <a:pt x="184" y="103"/>
                    </a:lnTo>
                    <a:lnTo>
                      <a:pt x="160" y="95"/>
                    </a:lnTo>
                    <a:lnTo>
                      <a:pt x="168" y="111"/>
                    </a:lnTo>
                    <a:lnTo>
                      <a:pt x="128" y="103"/>
                    </a:lnTo>
                    <a:lnTo>
                      <a:pt x="136" y="111"/>
                    </a:lnTo>
                    <a:lnTo>
                      <a:pt x="32" y="95"/>
                    </a:lnTo>
                    <a:lnTo>
                      <a:pt x="8" y="79"/>
                    </a:lnTo>
                    <a:lnTo>
                      <a:pt x="40" y="79"/>
                    </a:lnTo>
                    <a:lnTo>
                      <a:pt x="0" y="71"/>
                    </a:lnTo>
                    <a:close/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56" name="Freeform 29"/>
              <p:cNvSpPr>
                <a:spLocks noChangeAspect="1"/>
              </p:cNvSpPr>
              <p:nvPr/>
            </p:nvSpPr>
            <p:spPr bwMode="auto">
              <a:xfrm>
                <a:off x="4545" y="1056"/>
                <a:ext cx="416" cy="303"/>
              </a:xfrm>
              <a:custGeom>
                <a:avLst/>
                <a:gdLst>
                  <a:gd name="T0" fmla="*/ 8 w 416"/>
                  <a:gd name="T1" fmla="*/ 31 h 303"/>
                  <a:gd name="T2" fmla="*/ 48 w 416"/>
                  <a:gd name="T3" fmla="*/ 0 h 303"/>
                  <a:gd name="T4" fmla="*/ 48 w 416"/>
                  <a:gd name="T5" fmla="*/ 31 h 303"/>
                  <a:gd name="T6" fmla="*/ 72 w 416"/>
                  <a:gd name="T7" fmla="*/ 71 h 303"/>
                  <a:gd name="T8" fmla="*/ 72 w 416"/>
                  <a:gd name="T9" fmla="*/ 79 h 303"/>
                  <a:gd name="T10" fmla="*/ 56 w 416"/>
                  <a:gd name="T11" fmla="*/ 55 h 303"/>
                  <a:gd name="T12" fmla="*/ 64 w 416"/>
                  <a:gd name="T13" fmla="*/ 23 h 303"/>
                  <a:gd name="T14" fmla="*/ 64 w 416"/>
                  <a:gd name="T15" fmla="*/ 23 h 303"/>
                  <a:gd name="T16" fmla="*/ 72 w 416"/>
                  <a:gd name="T17" fmla="*/ 15 h 303"/>
                  <a:gd name="T18" fmla="*/ 112 w 416"/>
                  <a:gd name="T19" fmla="*/ 8 h 303"/>
                  <a:gd name="T20" fmla="*/ 128 w 416"/>
                  <a:gd name="T21" fmla="*/ 15 h 303"/>
                  <a:gd name="T22" fmla="*/ 136 w 416"/>
                  <a:gd name="T23" fmla="*/ 55 h 303"/>
                  <a:gd name="T24" fmla="*/ 160 w 416"/>
                  <a:gd name="T25" fmla="*/ 47 h 303"/>
                  <a:gd name="T26" fmla="*/ 216 w 416"/>
                  <a:gd name="T27" fmla="*/ 39 h 303"/>
                  <a:gd name="T28" fmla="*/ 216 w 416"/>
                  <a:gd name="T29" fmla="*/ 63 h 303"/>
                  <a:gd name="T30" fmla="*/ 232 w 416"/>
                  <a:gd name="T31" fmla="*/ 71 h 303"/>
                  <a:gd name="T32" fmla="*/ 264 w 416"/>
                  <a:gd name="T33" fmla="*/ 63 h 303"/>
                  <a:gd name="T34" fmla="*/ 280 w 416"/>
                  <a:gd name="T35" fmla="*/ 79 h 303"/>
                  <a:gd name="T36" fmla="*/ 288 w 416"/>
                  <a:gd name="T37" fmla="*/ 79 h 303"/>
                  <a:gd name="T38" fmla="*/ 296 w 416"/>
                  <a:gd name="T39" fmla="*/ 79 h 303"/>
                  <a:gd name="T40" fmla="*/ 320 w 416"/>
                  <a:gd name="T41" fmla="*/ 87 h 303"/>
                  <a:gd name="T42" fmla="*/ 312 w 416"/>
                  <a:gd name="T43" fmla="*/ 103 h 303"/>
                  <a:gd name="T44" fmla="*/ 320 w 416"/>
                  <a:gd name="T45" fmla="*/ 95 h 303"/>
                  <a:gd name="T46" fmla="*/ 312 w 416"/>
                  <a:gd name="T47" fmla="*/ 119 h 303"/>
                  <a:gd name="T48" fmla="*/ 320 w 416"/>
                  <a:gd name="T49" fmla="*/ 135 h 303"/>
                  <a:gd name="T50" fmla="*/ 320 w 416"/>
                  <a:gd name="T51" fmla="*/ 143 h 303"/>
                  <a:gd name="T52" fmla="*/ 368 w 416"/>
                  <a:gd name="T53" fmla="*/ 159 h 303"/>
                  <a:gd name="T54" fmla="*/ 392 w 416"/>
                  <a:gd name="T55" fmla="*/ 183 h 303"/>
                  <a:gd name="T56" fmla="*/ 416 w 416"/>
                  <a:gd name="T57" fmla="*/ 191 h 303"/>
                  <a:gd name="T58" fmla="*/ 400 w 416"/>
                  <a:gd name="T59" fmla="*/ 199 h 303"/>
                  <a:gd name="T60" fmla="*/ 400 w 416"/>
                  <a:gd name="T61" fmla="*/ 223 h 303"/>
                  <a:gd name="T62" fmla="*/ 384 w 416"/>
                  <a:gd name="T63" fmla="*/ 239 h 303"/>
                  <a:gd name="T64" fmla="*/ 320 w 416"/>
                  <a:gd name="T65" fmla="*/ 199 h 303"/>
                  <a:gd name="T66" fmla="*/ 320 w 416"/>
                  <a:gd name="T67" fmla="*/ 223 h 303"/>
                  <a:gd name="T68" fmla="*/ 344 w 416"/>
                  <a:gd name="T69" fmla="*/ 247 h 303"/>
                  <a:gd name="T70" fmla="*/ 360 w 416"/>
                  <a:gd name="T71" fmla="*/ 255 h 303"/>
                  <a:gd name="T72" fmla="*/ 368 w 416"/>
                  <a:gd name="T73" fmla="*/ 295 h 303"/>
                  <a:gd name="T74" fmla="*/ 352 w 416"/>
                  <a:gd name="T75" fmla="*/ 303 h 303"/>
                  <a:gd name="T76" fmla="*/ 264 w 416"/>
                  <a:gd name="T77" fmla="*/ 271 h 303"/>
                  <a:gd name="T78" fmla="*/ 248 w 416"/>
                  <a:gd name="T79" fmla="*/ 255 h 303"/>
                  <a:gd name="T80" fmla="*/ 224 w 416"/>
                  <a:gd name="T81" fmla="*/ 239 h 303"/>
                  <a:gd name="T82" fmla="*/ 208 w 416"/>
                  <a:gd name="T83" fmla="*/ 247 h 303"/>
                  <a:gd name="T84" fmla="*/ 176 w 416"/>
                  <a:gd name="T85" fmla="*/ 247 h 303"/>
                  <a:gd name="T86" fmla="*/ 240 w 416"/>
                  <a:gd name="T87" fmla="*/ 223 h 303"/>
                  <a:gd name="T88" fmla="*/ 264 w 416"/>
                  <a:gd name="T89" fmla="*/ 183 h 303"/>
                  <a:gd name="T90" fmla="*/ 224 w 416"/>
                  <a:gd name="T91" fmla="*/ 135 h 303"/>
                  <a:gd name="T92" fmla="*/ 192 w 416"/>
                  <a:gd name="T93" fmla="*/ 135 h 303"/>
                  <a:gd name="T94" fmla="*/ 184 w 416"/>
                  <a:gd name="T95" fmla="*/ 111 h 303"/>
                  <a:gd name="T96" fmla="*/ 160 w 416"/>
                  <a:gd name="T97" fmla="*/ 95 h 303"/>
                  <a:gd name="T98" fmla="*/ 128 w 416"/>
                  <a:gd name="T99" fmla="*/ 103 h 303"/>
                  <a:gd name="T100" fmla="*/ 32 w 416"/>
                  <a:gd name="T101" fmla="*/ 95 h 303"/>
                  <a:gd name="T102" fmla="*/ 40 w 416"/>
                  <a:gd name="T103" fmla="*/ 79 h 303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</a:gdLst>
                <a:ahLst/>
                <a:cxnLst>
                  <a:cxn ang="T104">
                    <a:pos x="T0" y="T1"/>
                  </a:cxn>
                  <a:cxn ang="T105">
                    <a:pos x="T2" y="T3"/>
                  </a:cxn>
                  <a:cxn ang="T106">
                    <a:pos x="T4" y="T5"/>
                  </a:cxn>
                  <a:cxn ang="T107">
                    <a:pos x="T6" y="T7"/>
                  </a:cxn>
                  <a:cxn ang="T108">
                    <a:pos x="T8" y="T9"/>
                  </a:cxn>
                  <a:cxn ang="T109">
                    <a:pos x="T10" y="T11"/>
                  </a:cxn>
                  <a:cxn ang="T110">
                    <a:pos x="T12" y="T13"/>
                  </a:cxn>
                  <a:cxn ang="T111">
                    <a:pos x="T14" y="T15"/>
                  </a:cxn>
                  <a:cxn ang="T112">
                    <a:pos x="T16" y="T17"/>
                  </a:cxn>
                  <a:cxn ang="T113">
                    <a:pos x="T18" y="T19"/>
                  </a:cxn>
                  <a:cxn ang="T114">
                    <a:pos x="T20" y="T21"/>
                  </a:cxn>
                  <a:cxn ang="T115">
                    <a:pos x="T22" y="T23"/>
                  </a:cxn>
                  <a:cxn ang="T116">
                    <a:pos x="T24" y="T25"/>
                  </a:cxn>
                  <a:cxn ang="T117">
                    <a:pos x="T26" y="T27"/>
                  </a:cxn>
                  <a:cxn ang="T118">
                    <a:pos x="T28" y="T29"/>
                  </a:cxn>
                  <a:cxn ang="T119">
                    <a:pos x="T30" y="T31"/>
                  </a:cxn>
                  <a:cxn ang="T120">
                    <a:pos x="T32" y="T33"/>
                  </a:cxn>
                  <a:cxn ang="T121">
                    <a:pos x="T34" y="T35"/>
                  </a:cxn>
                  <a:cxn ang="T122">
                    <a:pos x="T36" y="T37"/>
                  </a:cxn>
                  <a:cxn ang="T123">
                    <a:pos x="T38" y="T39"/>
                  </a:cxn>
                  <a:cxn ang="T124">
                    <a:pos x="T40" y="T41"/>
                  </a:cxn>
                  <a:cxn ang="T125">
                    <a:pos x="T42" y="T43"/>
                  </a:cxn>
                  <a:cxn ang="T126">
                    <a:pos x="T44" y="T45"/>
                  </a:cxn>
                  <a:cxn ang="T127">
                    <a:pos x="T46" y="T47"/>
                  </a:cxn>
                  <a:cxn ang="T128">
                    <a:pos x="T48" y="T49"/>
                  </a:cxn>
                  <a:cxn ang="T129">
                    <a:pos x="T50" y="T51"/>
                  </a:cxn>
                  <a:cxn ang="T130">
                    <a:pos x="T52" y="T53"/>
                  </a:cxn>
                  <a:cxn ang="T131">
                    <a:pos x="T54" y="T55"/>
                  </a:cxn>
                  <a:cxn ang="T132">
                    <a:pos x="T56" y="T57"/>
                  </a:cxn>
                  <a:cxn ang="T133">
                    <a:pos x="T58" y="T59"/>
                  </a:cxn>
                  <a:cxn ang="T134">
                    <a:pos x="T60" y="T61"/>
                  </a:cxn>
                  <a:cxn ang="T135">
                    <a:pos x="T62" y="T63"/>
                  </a:cxn>
                  <a:cxn ang="T136">
                    <a:pos x="T64" y="T65"/>
                  </a:cxn>
                  <a:cxn ang="T137">
                    <a:pos x="T66" y="T67"/>
                  </a:cxn>
                  <a:cxn ang="T138">
                    <a:pos x="T68" y="T69"/>
                  </a:cxn>
                  <a:cxn ang="T139">
                    <a:pos x="T70" y="T71"/>
                  </a:cxn>
                  <a:cxn ang="T140">
                    <a:pos x="T72" y="T73"/>
                  </a:cxn>
                  <a:cxn ang="T141">
                    <a:pos x="T74" y="T75"/>
                  </a:cxn>
                  <a:cxn ang="T142">
                    <a:pos x="T76" y="T77"/>
                  </a:cxn>
                  <a:cxn ang="T143">
                    <a:pos x="T78" y="T79"/>
                  </a:cxn>
                  <a:cxn ang="T144">
                    <a:pos x="T80" y="T81"/>
                  </a:cxn>
                  <a:cxn ang="T145">
                    <a:pos x="T82" y="T83"/>
                  </a:cxn>
                  <a:cxn ang="T146">
                    <a:pos x="T84" y="T85"/>
                  </a:cxn>
                  <a:cxn ang="T147">
                    <a:pos x="T86" y="T87"/>
                  </a:cxn>
                  <a:cxn ang="T148">
                    <a:pos x="T88" y="T89"/>
                  </a:cxn>
                  <a:cxn ang="T149">
                    <a:pos x="T90" y="T91"/>
                  </a:cxn>
                  <a:cxn ang="T150">
                    <a:pos x="T92" y="T93"/>
                  </a:cxn>
                  <a:cxn ang="T151">
                    <a:pos x="T94" y="T95"/>
                  </a:cxn>
                  <a:cxn ang="T152">
                    <a:pos x="T96" y="T97"/>
                  </a:cxn>
                  <a:cxn ang="T153">
                    <a:pos x="T98" y="T99"/>
                  </a:cxn>
                  <a:cxn ang="T154">
                    <a:pos x="T100" y="T101"/>
                  </a:cxn>
                  <a:cxn ang="T155">
                    <a:pos x="T102" y="T103"/>
                  </a:cxn>
                </a:cxnLst>
                <a:rect l="0" t="0" r="r" b="b"/>
                <a:pathLst>
                  <a:path w="416" h="303">
                    <a:moveTo>
                      <a:pt x="0" y="71"/>
                    </a:moveTo>
                    <a:lnTo>
                      <a:pt x="8" y="31"/>
                    </a:lnTo>
                    <a:lnTo>
                      <a:pt x="24" y="15"/>
                    </a:lnTo>
                    <a:lnTo>
                      <a:pt x="48" y="0"/>
                    </a:lnTo>
                    <a:lnTo>
                      <a:pt x="72" y="8"/>
                    </a:lnTo>
                    <a:lnTo>
                      <a:pt x="48" y="31"/>
                    </a:lnTo>
                    <a:lnTo>
                      <a:pt x="56" y="55"/>
                    </a:lnTo>
                    <a:lnTo>
                      <a:pt x="72" y="71"/>
                    </a:lnTo>
                    <a:lnTo>
                      <a:pt x="48" y="79"/>
                    </a:lnTo>
                    <a:lnTo>
                      <a:pt x="72" y="79"/>
                    </a:lnTo>
                    <a:lnTo>
                      <a:pt x="72" y="63"/>
                    </a:lnTo>
                    <a:lnTo>
                      <a:pt x="56" y="55"/>
                    </a:lnTo>
                    <a:lnTo>
                      <a:pt x="72" y="39"/>
                    </a:lnTo>
                    <a:lnTo>
                      <a:pt x="64" y="23"/>
                    </a:lnTo>
                    <a:lnTo>
                      <a:pt x="88" y="31"/>
                    </a:lnTo>
                    <a:lnTo>
                      <a:pt x="64" y="23"/>
                    </a:lnTo>
                    <a:lnTo>
                      <a:pt x="88" y="23"/>
                    </a:lnTo>
                    <a:lnTo>
                      <a:pt x="72" y="15"/>
                    </a:lnTo>
                    <a:lnTo>
                      <a:pt x="96" y="15"/>
                    </a:lnTo>
                    <a:lnTo>
                      <a:pt x="112" y="8"/>
                    </a:lnTo>
                    <a:lnTo>
                      <a:pt x="128" y="8"/>
                    </a:lnTo>
                    <a:lnTo>
                      <a:pt x="128" y="15"/>
                    </a:lnTo>
                    <a:lnTo>
                      <a:pt x="136" y="23"/>
                    </a:lnTo>
                    <a:lnTo>
                      <a:pt x="136" y="55"/>
                    </a:lnTo>
                    <a:lnTo>
                      <a:pt x="152" y="39"/>
                    </a:lnTo>
                    <a:lnTo>
                      <a:pt x="160" y="47"/>
                    </a:lnTo>
                    <a:lnTo>
                      <a:pt x="184" y="31"/>
                    </a:lnTo>
                    <a:lnTo>
                      <a:pt x="216" y="39"/>
                    </a:lnTo>
                    <a:lnTo>
                      <a:pt x="224" y="55"/>
                    </a:lnTo>
                    <a:lnTo>
                      <a:pt x="216" y="63"/>
                    </a:lnTo>
                    <a:lnTo>
                      <a:pt x="240" y="63"/>
                    </a:lnTo>
                    <a:lnTo>
                      <a:pt x="232" y="71"/>
                    </a:lnTo>
                    <a:lnTo>
                      <a:pt x="240" y="71"/>
                    </a:lnTo>
                    <a:lnTo>
                      <a:pt x="264" y="63"/>
                    </a:lnTo>
                    <a:lnTo>
                      <a:pt x="272" y="71"/>
                    </a:lnTo>
                    <a:lnTo>
                      <a:pt x="280" y="79"/>
                    </a:lnTo>
                    <a:lnTo>
                      <a:pt x="264" y="79"/>
                    </a:lnTo>
                    <a:lnTo>
                      <a:pt x="288" y="79"/>
                    </a:lnTo>
                    <a:lnTo>
                      <a:pt x="280" y="87"/>
                    </a:lnTo>
                    <a:lnTo>
                      <a:pt x="296" y="79"/>
                    </a:lnTo>
                    <a:lnTo>
                      <a:pt x="288" y="95"/>
                    </a:lnTo>
                    <a:lnTo>
                      <a:pt x="320" y="87"/>
                    </a:lnTo>
                    <a:lnTo>
                      <a:pt x="296" y="103"/>
                    </a:lnTo>
                    <a:lnTo>
                      <a:pt x="312" y="103"/>
                    </a:lnTo>
                    <a:lnTo>
                      <a:pt x="312" y="111"/>
                    </a:lnTo>
                    <a:lnTo>
                      <a:pt x="320" y="95"/>
                    </a:lnTo>
                    <a:lnTo>
                      <a:pt x="336" y="111"/>
                    </a:lnTo>
                    <a:lnTo>
                      <a:pt x="312" y="119"/>
                    </a:lnTo>
                    <a:lnTo>
                      <a:pt x="344" y="127"/>
                    </a:lnTo>
                    <a:lnTo>
                      <a:pt x="320" y="135"/>
                    </a:lnTo>
                    <a:lnTo>
                      <a:pt x="328" y="135"/>
                    </a:lnTo>
                    <a:lnTo>
                      <a:pt x="320" y="143"/>
                    </a:lnTo>
                    <a:lnTo>
                      <a:pt x="352" y="167"/>
                    </a:lnTo>
                    <a:lnTo>
                      <a:pt x="368" y="159"/>
                    </a:lnTo>
                    <a:lnTo>
                      <a:pt x="376" y="183"/>
                    </a:lnTo>
                    <a:lnTo>
                      <a:pt x="392" y="183"/>
                    </a:lnTo>
                    <a:lnTo>
                      <a:pt x="384" y="191"/>
                    </a:lnTo>
                    <a:lnTo>
                      <a:pt x="416" y="191"/>
                    </a:lnTo>
                    <a:lnTo>
                      <a:pt x="416" y="199"/>
                    </a:lnTo>
                    <a:lnTo>
                      <a:pt x="400" y="199"/>
                    </a:lnTo>
                    <a:lnTo>
                      <a:pt x="400" y="215"/>
                    </a:lnTo>
                    <a:lnTo>
                      <a:pt x="400" y="223"/>
                    </a:lnTo>
                    <a:lnTo>
                      <a:pt x="384" y="215"/>
                    </a:lnTo>
                    <a:lnTo>
                      <a:pt x="384" y="239"/>
                    </a:lnTo>
                    <a:lnTo>
                      <a:pt x="336" y="199"/>
                    </a:lnTo>
                    <a:lnTo>
                      <a:pt x="320" y="199"/>
                    </a:lnTo>
                    <a:lnTo>
                      <a:pt x="336" y="215"/>
                    </a:lnTo>
                    <a:lnTo>
                      <a:pt x="320" y="223"/>
                    </a:lnTo>
                    <a:lnTo>
                      <a:pt x="336" y="223"/>
                    </a:lnTo>
                    <a:lnTo>
                      <a:pt x="344" y="247"/>
                    </a:lnTo>
                    <a:lnTo>
                      <a:pt x="360" y="247"/>
                    </a:lnTo>
                    <a:lnTo>
                      <a:pt x="360" y="255"/>
                    </a:lnTo>
                    <a:lnTo>
                      <a:pt x="376" y="263"/>
                    </a:lnTo>
                    <a:lnTo>
                      <a:pt x="368" y="295"/>
                    </a:lnTo>
                    <a:lnTo>
                      <a:pt x="312" y="263"/>
                    </a:lnTo>
                    <a:lnTo>
                      <a:pt x="352" y="303"/>
                    </a:lnTo>
                    <a:lnTo>
                      <a:pt x="280" y="287"/>
                    </a:lnTo>
                    <a:lnTo>
                      <a:pt x="264" y="271"/>
                    </a:lnTo>
                    <a:lnTo>
                      <a:pt x="280" y="271"/>
                    </a:lnTo>
                    <a:lnTo>
                      <a:pt x="248" y="255"/>
                    </a:lnTo>
                    <a:lnTo>
                      <a:pt x="240" y="247"/>
                    </a:lnTo>
                    <a:lnTo>
                      <a:pt x="224" y="239"/>
                    </a:lnTo>
                    <a:lnTo>
                      <a:pt x="224" y="247"/>
                    </a:lnTo>
                    <a:lnTo>
                      <a:pt x="208" y="247"/>
                    </a:lnTo>
                    <a:lnTo>
                      <a:pt x="192" y="255"/>
                    </a:lnTo>
                    <a:lnTo>
                      <a:pt x="176" y="247"/>
                    </a:lnTo>
                    <a:lnTo>
                      <a:pt x="184" y="223"/>
                    </a:lnTo>
                    <a:lnTo>
                      <a:pt x="240" y="223"/>
                    </a:lnTo>
                    <a:lnTo>
                      <a:pt x="224" y="207"/>
                    </a:lnTo>
                    <a:lnTo>
                      <a:pt x="264" y="183"/>
                    </a:lnTo>
                    <a:lnTo>
                      <a:pt x="232" y="143"/>
                    </a:lnTo>
                    <a:lnTo>
                      <a:pt x="224" y="135"/>
                    </a:lnTo>
                    <a:lnTo>
                      <a:pt x="192" y="143"/>
                    </a:lnTo>
                    <a:lnTo>
                      <a:pt x="192" y="135"/>
                    </a:lnTo>
                    <a:lnTo>
                      <a:pt x="208" y="127"/>
                    </a:lnTo>
                    <a:lnTo>
                      <a:pt x="184" y="111"/>
                    </a:lnTo>
                    <a:lnTo>
                      <a:pt x="184" y="103"/>
                    </a:lnTo>
                    <a:lnTo>
                      <a:pt x="160" y="95"/>
                    </a:lnTo>
                    <a:lnTo>
                      <a:pt x="168" y="111"/>
                    </a:lnTo>
                    <a:lnTo>
                      <a:pt x="128" y="103"/>
                    </a:lnTo>
                    <a:lnTo>
                      <a:pt x="136" y="111"/>
                    </a:lnTo>
                    <a:lnTo>
                      <a:pt x="32" y="95"/>
                    </a:lnTo>
                    <a:lnTo>
                      <a:pt x="8" y="79"/>
                    </a:lnTo>
                    <a:lnTo>
                      <a:pt x="40" y="79"/>
                    </a:lnTo>
                    <a:lnTo>
                      <a:pt x="0" y="71"/>
                    </a:lnTo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57" name="Freeform 30"/>
              <p:cNvSpPr>
                <a:spLocks noChangeAspect="1"/>
              </p:cNvSpPr>
              <p:nvPr/>
            </p:nvSpPr>
            <p:spPr bwMode="auto">
              <a:xfrm>
                <a:off x="4585" y="1271"/>
                <a:ext cx="104" cy="64"/>
              </a:xfrm>
              <a:custGeom>
                <a:avLst/>
                <a:gdLst>
                  <a:gd name="T0" fmla="*/ 0 w 104"/>
                  <a:gd name="T1" fmla="*/ 48 h 64"/>
                  <a:gd name="T2" fmla="*/ 16 w 104"/>
                  <a:gd name="T3" fmla="*/ 40 h 64"/>
                  <a:gd name="T4" fmla="*/ 24 w 104"/>
                  <a:gd name="T5" fmla="*/ 0 h 64"/>
                  <a:gd name="T6" fmla="*/ 32 w 104"/>
                  <a:gd name="T7" fmla="*/ 16 h 64"/>
                  <a:gd name="T8" fmla="*/ 56 w 104"/>
                  <a:gd name="T9" fmla="*/ 16 h 64"/>
                  <a:gd name="T10" fmla="*/ 104 w 104"/>
                  <a:gd name="T11" fmla="*/ 48 h 64"/>
                  <a:gd name="T12" fmla="*/ 96 w 104"/>
                  <a:gd name="T13" fmla="*/ 56 h 64"/>
                  <a:gd name="T14" fmla="*/ 56 w 104"/>
                  <a:gd name="T15" fmla="*/ 40 h 64"/>
                  <a:gd name="T16" fmla="*/ 32 w 104"/>
                  <a:gd name="T17" fmla="*/ 64 h 64"/>
                  <a:gd name="T18" fmla="*/ 24 w 104"/>
                  <a:gd name="T19" fmla="*/ 48 h 64"/>
                  <a:gd name="T20" fmla="*/ 0 w 104"/>
                  <a:gd name="T21" fmla="*/ 48 h 64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04" h="64">
                    <a:moveTo>
                      <a:pt x="0" y="48"/>
                    </a:moveTo>
                    <a:lnTo>
                      <a:pt x="16" y="40"/>
                    </a:lnTo>
                    <a:lnTo>
                      <a:pt x="24" y="0"/>
                    </a:lnTo>
                    <a:lnTo>
                      <a:pt x="32" y="16"/>
                    </a:lnTo>
                    <a:lnTo>
                      <a:pt x="56" y="16"/>
                    </a:lnTo>
                    <a:lnTo>
                      <a:pt x="104" y="48"/>
                    </a:lnTo>
                    <a:lnTo>
                      <a:pt x="96" y="56"/>
                    </a:lnTo>
                    <a:lnTo>
                      <a:pt x="56" y="40"/>
                    </a:lnTo>
                    <a:lnTo>
                      <a:pt x="32" y="64"/>
                    </a:lnTo>
                    <a:lnTo>
                      <a:pt x="24" y="48"/>
                    </a:lnTo>
                    <a:lnTo>
                      <a:pt x="0" y="48"/>
                    </a:lnTo>
                    <a:close/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58" name="Freeform 31"/>
              <p:cNvSpPr>
                <a:spLocks noChangeAspect="1"/>
              </p:cNvSpPr>
              <p:nvPr/>
            </p:nvSpPr>
            <p:spPr bwMode="auto">
              <a:xfrm>
                <a:off x="4585" y="1271"/>
                <a:ext cx="104" cy="64"/>
              </a:xfrm>
              <a:custGeom>
                <a:avLst/>
                <a:gdLst>
                  <a:gd name="T0" fmla="*/ 0 w 104"/>
                  <a:gd name="T1" fmla="*/ 48 h 64"/>
                  <a:gd name="T2" fmla="*/ 16 w 104"/>
                  <a:gd name="T3" fmla="*/ 40 h 64"/>
                  <a:gd name="T4" fmla="*/ 24 w 104"/>
                  <a:gd name="T5" fmla="*/ 0 h 64"/>
                  <a:gd name="T6" fmla="*/ 32 w 104"/>
                  <a:gd name="T7" fmla="*/ 16 h 64"/>
                  <a:gd name="T8" fmla="*/ 56 w 104"/>
                  <a:gd name="T9" fmla="*/ 16 h 64"/>
                  <a:gd name="T10" fmla="*/ 104 w 104"/>
                  <a:gd name="T11" fmla="*/ 48 h 64"/>
                  <a:gd name="T12" fmla="*/ 96 w 104"/>
                  <a:gd name="T13" fmla="*/ 56 h 64"/>
                  <a:gd name="T14" fmla="*/ 56 w 104"/>
                  <a:gd name="T15" fmla="*/ 40 h 64"/>
                  <a:gd name="T16" fmla="*/ 32 w 104"/>
                  <a:gd name="T17" fmla="*/ 64 h 64"/>
                  <a:gd name="T18" fmla="*/ 24 w 104"/>
                  <a:gd name="T19" fmla="*/ 48 h 64"/>
                  <a:gd name="T20" fmla="*/ 0 w 104"/>
                  <a:gd name="T21" fmla="*/ 48 h 64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04" h="64">
                    <a:moveTo>
                      <a:pt x="0" y="48"/>
                    </a:moveTo>
                    <a:lnTo>
                      <a:pt x="16" y="40"/>
                    </a:lnTo>
                    <a:lnTo>
                      <a:pt x="24" y="0"/>
                    </a:lnTo>
                    <a:lnTo>
                      <a:pt x="32" y="16"/>
                    </a:lnTo>
                    <a:lnTo>
                      <a:pt x="56" y="16"/>
                    </a:lnTo>
                    <a:lnTo>
                      <a:pt x="104" y="48"/>
                    </a:lnTo>
                    <a:lnTo>
                      <a:pt x="96" y="56"/>
                    </a:lnTo>
                    <a:lnTo>
                      <a:pt x="56" y="40"/>
                    </a:lnTo>
                    <a:lnTo>
                      <a:pt x="32" y="64"/>
                    </a:lnTo>
                    <a:lnTo>
                      <a:pt x="24" y="48"/>
                    </a:lnTo>
                    <a:lnTo>
                      <a:pt x="0" y="48"/>
                    </a:lnTo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59" name="Freeform 32"/>
              <p:cNvSpPr>
                <a:spLocks noChangeAspect="1"/>
              </p:cNvSpPr>
              <p:nvPr/>
            </p:nvSpPr>
            <p:spPr bwMode="auto">
              <a:xfrm>
                <a:off x="4993" y="1590"/>
                <a:ext cx="95" cy="96"/>
              </a:xfrm>
              <a:custGeom>
                <a:avLst/>
                <a:gdLst>
                  <a:gd name="T0" fmla="*/ 0 w 95"/>
                  <a:gd name="T1" fmla="*/ 72 h 96"/>
                  <a:gd name="T2" fmla="*/ 40 w 95"/>
                  <a:gd name="T3" fmla="*/ 0 h 96"/>
                  <a:gd name="T4" fmla="*/ 56 w 95"/>
                  <a:gd name="T5" fmla="*/ 0 h 96"/>
                  <a:gd name="T6" fmla="*/ 40 w 95"/>
                  <a:gd name="T7" fmla="*/ 32 h 96"/>
                  <a:gd name="T8" fmla="*/ 48 w 95"/>
                  <a:gd name="T9" fmla="*/ 24 h 96"/>
                  <a:gd name="T10" fmla="*/ 56 w 95"/>
                  <a:gd name="T11" fmla="*/ 40 h 96"/>
                  <a:gd name="T12" fmla="*/ 79 w 95"/>
                  <a:gd name="T13" fmla="*/ 40 h 96"/>
                  <a:gd name="T14" fmla="*/ 72 w 95"/>
                  <a:gd name="T15" fmla="*/ 56 h 96"/>
                  <a:gd name="T16" fmla="*/ 87 w 95"/>
                  <a:gd name="T17" fmla="*/ 56 h 96"/>
                  <a:gd name="T18" fmla="*/ 79 w 95"/>
                  <a:gd name="T19" fmla="*/ 72 h 96"/>
                  <a:gd name="T20" fmla="*/ 87 w 95"/>
                  <a:gd name="T21" fmla="*/ 56 h 96"/>
                  <a:gd name="T22" fmla="*/ 95 w 95"/>
                  <a:gd name="T23" fmla="*/ 80 h 96"/>
                  <a:gd name="T24" fmla="*/ 79 w 95"/>
                  <a:gd name="T25" fmla="*/ 96 h 96"/>
                  <a:gd name="T26" fmla="*/ 79 w 95"/>
                  <a:gd name="T27" fmla="*/ 80 h 96"/>
                  <a:gd name="T28" fmla="*/ 72 w 95"/>
                  <a:gd name="T29" fmla="*/ 88 h 96"/>
                  <a:gd name="T30" fmla="*/ 72 w 95"/>
                  <a:gd name="T31" fmla="*/ 64 h 96"/>
                  <a:gd name="T32" fmla="*/ 48 w 95"/>
                  <a:gd name="T33" fmla="*/ 88 h 96"/>
                  <a:gd name="T34" fmla="*/ 64 w 95"/>
                  <a:gd name="T35" fmla="*/ 72 h 96"/>
                  <a:gd name="T36" fmla="*/ 40 w 95"/>
                  <a:gd name="T37" fmla="*/ 72 h 96"/>
                  <a:gd name="T38" fmla="*/ 48 w 95"/>
                  <a:gd name="T39" fmla="*/ 64 h 96"/>
                  <a:gd name="T40" fmla="*/ 0 w 95"/>
                  <a:gd name="T41" fmla="*/ 72 h 9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95" h="96">
                    <a:moveTo>
                      <a:pt x="0" y="72"/>
                    </a:moveTo>
                    <a:lnTo>
                      <a:pt x="40" y="0"/>
                    </a:lnTo>
                    <a:lnTo>
                      <a:pt x="56" y="0"/>
                    </a:lnTo>
                    <a:lnTo>
                      <a:pt x="40" y="32"/>
                    </a:lnTo>
                    <a:lnTo>
                      <a:pt x="48" y="24"/>
                    </a:lnTo>
                    <a:lnTo>
                      <a:pt x="56" y="40"/>
                    </a:lnTo>
                    <a:lnTo>
                      <a:pt x="79" y="40"/>
                    </a:lnTo>
                    <a:lnTo>
                      <a:pt x="72" y="56"/>
                    </a:lnTo>
                    <a:lnTo>
                      <a:pt x="87" y="56"/>
                    </a:lnTo>
                    <a:lnTo>
                      <a:pt x="79" y="72"/>
                    </a:lnTo>
                    <a:lnTo>
                      <a:pt x="87" y="56"/>
                    </a:lnTo>
                    <a:lnTo>
                      <a:pt x="95" y="80"/>
                    </a:lnTo>
                    <a:lnTo>
                      <a:pt x="79" y="96"/>
                    </a:lnTo>
                    <a:lnTo>
                      <a:pt x="79" y="80"/>
                    </a:lnTo>
                    <a:lnTo>
                      <a:pt x="72" y="88"/>
                    </a:lnTo>
                    <a:lnTo>
                      <a:pt x="72" y="64"/>
                    </a:lnTo>
                    <a:lnTo>
                      <a:pt x="48" y="88"/>
                    </a:lnTo>
                    <a:lnTo>
                      <a:pt x="64" y="72"/>
                    </a:lnTo>
                    <a:lnTo>
                      <a:pt x="40" y="72"/>
                    </a:lnTo>
                    <a:lnTo>
                      <a:pt x="48" y="64"/>
                    </a:lnTo>
                    <a:lnTo>
                      <a:pt x="0" y="72"/>
                    </a:lnTo>
                    <a:close/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60" name="Freeform 33"/>
              <p:cNvSpPr>
                <a:spLocks noChangeAspect="1"/>
              </p:cNvSpPr>
              <p:nvPr/>
            </p:nvSpPr>
            <p:spPr bwMode="auto">
              <a:xfrm>
                <a:off x="4993" y="1590"/>
                <a:ext cx="95" cy="96"/>
              </a:xfrm>
              <a:custGeom>
                <a:avLst/>
                <a:gdLst>
                  <a:gd name="T0" fmla="*/ 0 w 95"/>
                  <a:gd name="T1" fmla="*/ 72 h 96"/>
                  <a:gd name="T2" fmla="*/ 40 w 95"/>
                  <a:gd name="T3" fmla="*/ 0 h 96"/>
                  <a:gd name="T4" fmla="*/ 56 w 95"/>
                  <a:gd name="T5" fmla="*/ 0 h 96"/>
                  <a:gd name="T6" fmla="*/ 40 w 95"/>
                  <a:gd name="T7" fmla="*/ 32 h 96"/>
                  <a:gd name="T8" fmla="*/ 48 w 95"/>
                  <a:gd name="T9" fmla="*/ 24 h 96"/>
                  <a:gd name="T10" fmla="*/ 56 w 95"/>
                  <a:gd name="T11" fmla="*/ 40 h 96"/>
                  <a:gd name="T12" fmla="*/ 79 w 95"/>
                  <a:gd name="T13" fmla="*/ 40 h 96"/>
                  <a:gd name="T14" fmla="*/ 72 w 95"/>
                  <a:gd name="T15" fmla="*/ 56 h 96"/>
                  <a:gd name="T16" fmla="*/ 87 w 95"/>
                  <a:gd name="T17" fmla="*/ 56 h 96"/>
                  <a:gd name="T18" fmla="*/ 79 w 95"/>
                  <a:gd name="T19" fmla="*/ 72 h 96"/>
                  <a:gd name="T20" fmla="*/ 87 w 95"/>
                  <a:gd name="T21" fmla="*/ 56 h 96"/>
                  <a:gd name="T22" fmla="*/ 95 w 95"/>
                  <a:gd name="T23" fmla="*/ 80 h 96"/>
                  <a:gd name="T24" fmla="*/ 79 w 95"/>
                  <a:gd name="T25" fmla="*/ 96 h 96"/>
                  <a:gd name="T26" fmla="*/ 79 w 95"/>
                  <a:gd name="T27" fmla="*/ 80 h 96"/>
                  <a:gd name="T28" fmla="*/ 72 w 95"/>
                  <a:gd name="T29" fmla="*/ 88 h 96"/>
                  <a:gd name="T30" fmla="*/ 72 w 95"/>
                  <a:gd name="T31" fmla="*/ 64 h 96"/>
                  <a:gd name="T32" fmla="*/ 48 w 95"/>
                  <a:gd name="T33" fmla="*/ 88 h 96"/>
                  <a:gd name="T34" fmla="*/ 64 w 95"/>
                  <a:gd name="T35" fmla="*/ 72 h 96"/>
                  <a:gd name="T36" fmla="*/ 40 w 95"/>
                  <a:gd name="T37" fmla="*/ 72 h 96"/>
                  <a:gd name="T38" fmla="*/ 48 w 95"/>
                  <a:gd name="T39" fmla="*/ 64 h 96"/>
                  <a:gd name="T40" fmla="*/ 0 w 95"/>
                  <a:gd name="T41" fmla="*/ 72 h 9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95" h="96">
                    <a:moveTo>
                      <a:pt x="0" y="72"/>
                    </a:moveTo>
                    <a:lnTo>
                      <a:pt x="40" y="0"/>
                    </a:lnTo>
                    <a:lnTo>
                      <a:pt x="56" y="0"/>
                    </a:lnTo>
                    <a:lnTo>
                      <a:pt x="40" y="32"/>
                    </a:lnTo>
                    <a:lnTo>
                      <a:pt x="48" y="24"/>
                    </a:lnTo>
                    <a:lnTo>
                      <a:pt x="56" y="40"/>
                    </a:lnTo>
                    <a:lnTo>
                      <a:pt x="79" y="40"/>
                    </a:lnTo>
                    <a:lnTo>
                      <a:pt x="72" y="56"/>
                    </a:lnTo>
                    <a:lnTo>
                      <a:pt x="87" y="56"/>
                    </a:lnTo>
                    <a:lnTo>
                      <a:pt x="79" y="72"/>
                    </a:lnTo>
                    <a:lnTo>
                      <a:pt x="87" y="56"/>
                    </a:lnTo>
                    <a:lnTo>
                      <a:pt x="95" y="80"/>
                    </a:lnTo>
                    <a:lnTo>
                      <a:pt x="79" y="96"/>
                    </a:lnTo>
                    <a:lnTo>
                      <a:pt x="79" y="80"/>
                    </a:lnTo>
                    <a:lnTo>
                      <a:pt x="72" y="88"/>
                    </a:lnTo>
                    <a:lnTo>
                      <a:pt x="72" y="64"/>
                    </a:lnTo>
                    <a:lnTo>
                      <a:pt x="48" y="88"/>
                    </a:lnTo>
                    <a:lnTo>
                      <a:pt x="64" y="72"/>
                    </a:lnTo>
                    <a:lnTo>
                      <a:pt x="40" y="72"/>
                    </a:lnTo>
                    <a:lnTo>
                      <a:pt x="48" y="64"/>
                    </a:lnTo>
                    <a:lnTo>
                      <a:pt x="0" y="72"/>
                    </a:lnTo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61" name="Freeform 34"/>
              <p:cNvSpPr>
                <a:spLocks noChangeAspect="1"/>
              </p:cNvSpPr>
              <p:nvPr/>
            </p:nvSpPr>
            <p:spPr bwMode="auto">
              <a:xfrm>
                <a:off x="4753" y="2698"/>
                <a:ext cx="128" cy="630"/>
              </a:xfrm>
              <a:custGeom>
                <a:avLst/>
                <a:gdLst>
                  <a:gd name="T0" fmla="*/ 0 w 128"/>
                  <a:gd name="T1" fmla="*/ 495 h 630"/>
                  <a:gd name="T2" fmla="*/ 16 w 128"/>
                  <a:gd name="T3" fmla="*/ 479 h 630"/>
                  <a:gd name="T4" fmla="*/ 24 w 128"/>
                  <a:gd name="T5" fmla="*/ 487 h 630"/>
                  <a:gd name="T6" fmla="*/ 40 w 128"/>
                  <a:gd name="T7" fmla="*/ 455 h 630"/>
                  <a:gd name="T8" fmla="*/ 32 w 128"/>
                  <a:gd name="T9" fmla="*/ 439 h 630"/>
                  <a:gd name="T10" fmla="*/ 56 w 128"/>
                  <a:gd name="T11" fmla="*/ 399 h 630"/>
                  <a:gd name="T12" fmla="*/ 24 w 128"/>
                  <a:gd name="T13" fmla="*/ 399 h 630"/>
                  <a:gd name="T14" fmla="*/ 32 w 128"/>
                  <a:gd name="T15" fmla="*/ 319 h 630"/>
                  <a:gd name="T16" fmla="*/ 64 w 128"/>
                  <a:gd name="T17" fmla="*/ 255 h 630"/>
                  <a:gd name="T18" fmla="*/ 64 w 128"/>
                  <a:gd name="T19" fmla="*/ 184 h 630"/>
                  <a:gd name="T20" fmla="*/ 88 w 128"/>
                  <a:gd name="T21" fmla="*/ 64 h 630"/>
                  <a:gd name="T22" fmla="*/ 80 w 128"/>
                  <a:gd name="T23" fmla="*/ 16 h 630"/>
                  <a:gd name="T24" fmla="*/ 88 w 128"/>
                  <a:gd name="T25" fmla="*/ 0 h 630"/>
                  <a:gd name="T26" fmla="*/ 104 w 128"/>
                  <a:gd name="T27" fmla="*/ 32 h 630"/>
                  <a:gd name="T28" fmla="*/ 112 w 128"/>
                  <a:gd name="T29" fmla="*/ 88 h 630"/>
                  <a:gd name="T30" fmla="*/ 128 w 128"/>
                  <a:gd name="T31" fmla="*/ 88 h 630"/>
                  <a:gd name="T32" fmla="*/ 128 w 128"/>
                  <a:gd name="T33" fmla="*/ 104 h 630"/>
                  <a:gd name="T34" fmla="*/ 112 w 128"/>
                  <a:gd name="T35" fmla="*/ 112 h 630"/>
                  <a:gd name="T36" fmla="*/ 112 w 128"/>
                  <a:gd name="T37" fmla="*/ 144 h 630"/>
                  <a:gd name="T38" fmla="*/ 88 w 128"/>
                  <a:gd name="T39" fmla="*/ 168 h 630"/>
                  <a:gd name="T40" fmla="*/ 80 w 128"/>
                  <a:gd name="T41" fmla="*/ 224 h 630"/>
                  <a:gd name="T42" fmla="*/ 88 w 128"/>
                  <a:gd name="T43" fmla="*/ 263 h 630"/>
                  <a:gd name="T44" fmla="*/ 72 w 128"/>
                  <a:gd name="T45" fmla="*/ 319 h 630"/>
                  <a:gd name="T46" fmla="*/ 56 w 128"/>
                  <a:gd name="T47" fmla="*/ 415 h 630"/>
                  <a:gd name="T48" fmla="*/ 72 w 128"/>
                  <a:gd name="T49" fmla="*/ 455 h 630"/>
                  <a:gd name="T50" fmla="*/ 56 w 128"/>
                  <a:gd name="T51" fmla="*/ 455 h 630"/>
                  <a:gd name="T52" fmla="*/ 64 w 128"/>
                  <a:gd name="T53" fmla="*/ 487 h 630"/>
                  <a:gd name="T54" fmla="*/ 32 w 128"/>
                  <a:gd name="T55" fmla="*/ 558 h 630"/>
                  <a:gd name="T56" fmla="*/ 32 w 128"/>
                  <a:gd name="T57" fmla="*/ 574 h 630"/>
                  <a:gd name="T58" fmla="*/ 56 w 128"/>
                  <a:gd name="T59" fmla="*/ 566 h 630"/>
                  <a:gd name="T60" fmla="*/ 56 w 128"/>
                  <a:gd name="T61" fmla="*/ 598 h 630"/>
                  <a:gd name="T62" fmla="*/ 112 w 128"/>
                  <a:gd name="T63" fmla="*/ 606 h 630"/>
                  <a:gd name="T64" fmla="*/ 72 w 128"/>
                  <a:gd name="T65" fmla="*/ 606 h 630"/>
                  <a:gd name="T66" fmla="*/ 72 w 128"/>
                  <a:gd name="T67" fmla="*/ 630 h 630"/>
                  <a:gd name="T68" fmla="*/ 56 w 128"/>
                  <a:gd name="T69" fmla="*/ 622 h 630"/>
                  <a:gd name="T70" fmla="*/ 72 w 128"/>
                  <a:gd name="T71" fmla="*/ 614 h 630"/>
                  <a:gd name="T72" fmla="*/ 40 w 128"/>
                  <a:gd name="T73" fmla="*/ 606 h 630"/>
                  <a:gd name="T74" fmla="*/ 40 w 128"/>
                  <a:gd name="T75" fmla="*/ 590 h 630"/>
                  <a:gd name="T76" fmla="*/ 32 w 128"/>
                  <a:gd name="T77" fmla="*/ 598 h 630"/>
                  <a:gd name="T78" fmla="*/ 24 w 128"/>
                  <a:gd name="T79" fmla="*/ 574 h 630"/>
                  <a:gd name="T80" fmla="*/ 24 w 128"/>
                  <a:gd name="T81" fmla="*/ 566 h 630"/>
                  <a:gd name="T82" fmla="*/ 16 w 128"/>
                  <a:gd name="T83" fmla="*/ 558 h 630"/>
                  <a:gd name="T84" fmla="*/ 24 w 128"/>
                  <a:gd name="T85" fmla="*/ 543 h 630"/>
                  <a:gd name="T86" fmla="*/ 16 w 128"/>
                  <a:gd name="T87" fmla="*/ 519 h 630"/>
                  <a:gd name="T88" fmla="*/ 32 w 128"/>
                  <a:gd name="T89" fmla="*/ 519 h 630"/>
                  <a:gd name="T90" fmla="*/ 16 w 128"/>
                  <a:gd name="T91" fmla="*/ 503 h 630"/>
                  <a:gd name="T92" fmla="*/ 24 w 128"/>
                  <a:gd name="T93" fmla="*/ 487 h 630"/>
                  <a:gd name="T94" fmla="*/ 0 w 128"/>
                  <a:gd name="T95" fmla="*/ 495 h 630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0" t="0" r="r" b="b"/>
                <a:pathLst>
                  <a:path w="128" h="630">
                    <a:moveTo>
                      <a:pt x="0" y="495"/>
                    </a:moveTo>
                    <a:lnTo>
                      <a:pt x="16" y="479"/>
                    </a:lnTo>
                    <a:lnTo>
                      <a:pt x="24" y="487"/>
                    </a:lnTo>
                    <a:lnTo>
                      <a:pt x="40" y="455"/>
                    </a:lnTo>
                    <a:lnTo>
                      <a:pt x="32" y="439"/>
                    </a:lnTo>
                    <a:lnTo>
                      <a:pt x="56" y="399"/>
                    </a:lnTo>
                    <a:lnTo>
                      <a:pt x="24" y="399"/>
                    </a:lnTo>
                    <a:lnTo>
                      <a:pt x="32" y="319"/>
                    </a:lnTo>
                    <a:lnTo>
                      <a:pt x="64" y="255"/>
                    </a:lnTo>
                    <a:lnTo>
                      <a:pt x="64" y="184"/>
                    </a:lnTo>
                    <a:lnTo>
                      <a:pt x="88" y="64"/>
                    </a:lnTo>
                    <a:lnTo>
                      <a:pt x="80" y="16"/>
                    </a:lnTo>
                    <a:lnTo>
                      <a:pt x="88" y="0"/>
                    </a:lnTo>
                    <a:lnTo>
                      <a:pt x="104" y="32"/>
                    </a:lnTo>
                    <a:lnTo>
                      <a:pt x="112" y="88"/>
                    </a:lnTo>
                    <a:lnTo>
                      <a:pt x="128" y="88"/>
                    </a:lnTo>
                    <a:lnTo>
                      <a:pt x="128" y="104"/>
                    </a:lnTo>
                    <a:lnTo>
                      <a:pt x="112" y="112"/>
                    </a:lnTo>
                    <a:lnTo>
                      <a:pt x="112" y="144"/>
                    </a:lnTo>
                    <a:lnTo>
                      <a:pt x="88" y="168"/>
                    </a:lnTo>
                    <a:lnTo>
                      <a:pt x="80" y="224"/>
                    </a:lnTo>
                    <a:lnTo>
                      <a:pt x="88" y="263"/>
                    </a:lnTo>
                    <a:lnTo>
                      <a:pt x="72" y="319"/>
                    </a:lnTo>
                    <a:lnTo>
                      <a:pt x="56" y="415"/>
                    </a:lnTo>
                    <a:lnTo>
                      <a:pt x="72" y="455"/>
                    </a:lnTo>
                    <a:lnTo>
                      <a:pt x="56" y="455"/>
                    </a:lnTo>
                    <a:lnTo>
                      <a:pt x="64" y="487"/>
                    </a:lnTo>
                    <a:lnTo>
                      <a:pt x="32" y="558"/>
                    </a:lnTo>
                    <a:lnTo>
                      <a:pt x="32" y="574"/>
                    </a:lnTo>
                    <a:lnTo>
                      <a:pt x="56" y="566"/>
                    </a:lnTo>
                    <a:lnTo>
                      <a:pt x="56" y="598"/>
                    </a:lnTo>
                    <a:lnTo>
                      <a:pt x="112" y="606"/>
                    </a:lnTo>
                    <a:lnTo>
                      <a:pt x="72" y="606"/>
                    </a:lnTo>
                    <a:lnTo>
                      <a:pt x="72" y="630"/>
                    </a:lnTo>
                    <a:lnTo>
                      <a:pt x="56" y="622"/>
                    </a:lnTo>
                    <a:lnTo>
                      <a:pt x="72" y="614"/>
                    </a:lnTo>
                    <a:lnTo>
                      <a:pt x="40" y="606"/>
                    </a:lnTo>
                    <a:lnTo>
                      <a:pt x="40" y="590"/>
                    </a:lnTo>
                    <a:lnTo>
                      <a:pt x="32" y="598"/>
                    </a:lnTo>
                    <a:lnTo>
                      <a:pt x="24" y="574"/>
                    </a:lnTo>
                    <a:lnTo>
                      <a:pt x="24" y="566"/>
                    </a:lnTo>
                    <a:lnTo>
                      <a:pt x="16" y="558"/>
                    </a:lnTo>
                    <a:lnTo>
                      <a:pt x="24" y="543"/>
                    </a:lnTo>
                    <a:lnTo>
                      <a:pt x="16" y="519"/>
                    </a:lnTo>
                    <a:lnTo>
                      <a:pt x="32" y="519"/>
                    </a:lnTo>
                    <a:lnTo>
                      <a:pt x="16" y="503"/>
                    </a:lnTo>
                    <a:lnTo>
                      <a:pt x="24" y="487"/>
                    </a:lnTo>
                    <a:lnTo>
                      <a:pt x="0" y="495"/>
                    </a:lnTo>
                    <a:close/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62" name="Freeform 35"/>
              <p:cNvSpPr>
                <a:spLocks noChangeAspect="1"/>
              </p:cNvSpPr>
              <p:nvPr/>
            </p:nvSpPr>
            <p:spPr bwMode="auto">
              <a:xfrm>
                <a:off x="4753" y="2698"/>
                <a:ext cx="128" cy="630"/>
              </a:xfrm>
              <a:custGeom>
                <a:avLst/>
                <a:gdLst>
                  <a:gd name="T0" fmla="*/ 0 w 128"/>
                  <a:gd name="T1" fmla="*/ 495 h 630"/>
                  <a:gd name="T2" fmla="*/ 16 w 128"/>
                  <a:gd name="T3" fmla="*/ 479 h 630"/>
                  <a:gd name="T4" fmla="*/ 24 w 128"/>
                  <a:gd name="T5" fmla="*/ 487 h 630"/>
                  <a:gd name="T6" fmla="*/ 40 w 128"/>
                  <a:gd name="T7" fmla="*/ 455 h 630"/>
                  <a:gd name="T8" fmla="*/ 32 w 128"/>
                  <a:gd name="T9" fmla="*/ 439 h 630"/>
                  <a:gd name="T10" fmla="*/ 56 w 128"/>
                  <a:gd name="T11" fmla="*/ 399 h 630"/>
                  <a:gd name="T12" fmla="*/ 24 w 128"/>
                  <a:gd name="T13" fmla="*/ 399 h 630"/>
                  <a:gd name="T14" fmla="*/ 32 w 128"/>
                  <a:gd name="T15" fmla="*/ 319 h 630"/>
                  <a:gd name="T16" fmla="*/ 64 w 128"/>
                  <a:gd name="T17" fmla="*/ 255 h 630"/>
                  <a:gd name="T18" fmla="*/ 64 w 128"/>
                  <a:gd name="T19" fmla="*/ 184 h 630"/>
                  <a:gd name="T20" fmla="*/ 88 w 128"/>
                  <a:gd name="T21" fmla="*/ 64 h 630"/>
                  <a:gd name="T22" fmla="*/ 80 w 128"/>
                  <a:gd name="T23" fmla="*/ 16 h 630"/>
                  <a:gd name="T24" fmla="*/ 88 w 128"/>
                  <a:gd name="T25" fmla="*/ 0 h 630"/>
                  <a:gd name="T26" fmla="*/ 104 w 128"/>
                  <a:gd name="T27" fmla="*/ 32 h 630"/>
                  <a:gd name="T28" fmla="*/ 112 w 128"/>
                  <a:gd name="T29" fmla="*/ 88 h 630"/>
                  <a:gd name="T30" fmla="*/ 128 w 128"/>
                  <a:gd name="T31" fmla="*/ 88 h 630"/>
                  <a:gd name="T32" fmla="*/ 128 w 128"/>
                  <a:gd name="T33" fmla="*/ 104 h 630"/>
                  <a:gd name="T34" fmla="*/ 112 w 128"/>
                  <a:gd name="T35" fmla="*/ 112 h 630"/>
                  <a:gd name="T36" fmla="*/ 112 w 128"/>
                  <a:gd name="T37" fmla="*/ 144 h 630"/>
                  <a:gd name="T38" fmla="*/ 88 w 128"/>
                  <a:gd name="T39" fmla="*/ 168 h 630"/>
                  <a:gd name="T40" fmla="*/ 80 w 128"/>
                  <a:gd name="T41" fmla="*/ 224 h 630"/>
                  <a:gd name="T42" fmla="*/ 88 w 128"/>
                  <a:gd name="T43" fmla="*/ 263 h 630"/>
                  <a:gd name="T44" fmla="*/ 72 w 128"/>
                  <a:gd name="T45" fmla="*/ 319 h 630"/>
                  <a:gd name="T46" fmla="*/ 56 w 128"/>
                  <a:gd name="T47" fmla="*/ 415 h 630"/>
                  <a:gd name="T48" fmla="*/ 72 w 128"/>
                  <a:gd name="T49" fmla="*/ 455 h 630"/>
                  <a:gd name="T50" fmla="*/ 56 w 128"/>
                  <a:gd name="T51" fmla="*/ 455 h 630"/>
                  <a:gd name="T52" fmla="*/ 64 w 128"/>
                  <a:gd name="T53" fmla="*/ 487 h 630"/>
                  <a:gd name="T54" fmla="*/ 32 w 128"/>
                  <a:gd name="T55" fmla="*/ 558 h 630"/>
                  <a:gd name="T56" fmla="*/ 32 w 128"/>
                  <a:gd name="T57" fmla="*/ 574 h 630"/>
                  <a:gd name="T58" fmla="*/ 56 w 128"/>
                  <a:gd name="T59" fmla="*/ 566 h 630"/>
                  <a:gd name="T60" fmla="*/ 56 w 128"/>
                  <a:gd name="T61" fmla="*/ 598 h 630"/>
                  <a:gd name="T62" fmla="*/ 112 w 128"/>
                  <a:gd name="T63" fmla="*/ 606 h 630"/>
                  <a:gd name="T64" fmla="*/ 72 w 128"/>
                  <a:gd name="T65" fmla="*/ 606 h 630"/>
                  <a:gd name="T66" fmla="*/ 72 w 128"/>
                  <a:gd name="T67" fmla="*/ 630 h 630"/>
                  <a:gd name="T68" fmla="*/ 56 w 128"/>
                  <a:gd name="T69" fmla="*/ 622 h 630"/>
                  <a:gd name="T70" fmla="*/ 72 w 128"/>
                  <a:gd name="T71" fmla="*/ 614 h 630"/>
                  <a:gd name="T72" fmla="*/ 40 w 128"/>
                  <a:gd name="T73" fmla="*/ 606 h 630"/>
                  <a:gd name="T74" fmla="*/ 40 w 128"/>
                  <a:gd name="T75" fmla="*/ 590 h 630"/>
                  <a:gd name="T76" fmla="*/ 32 w 128"/>
                  <a:gd name="T77" fmla="*/ 598 h 630"/>
                  <a:gd name="T78" fmla="*/ 24 w 128"/>
                  <a:gd name="T79" fmla="*/ 574 h 630"/>
                  <a:gd name="T80" fmla="*/ 24 w 128"/>
                  <a:gd name="T81" fmla="*/ 566 h 630"/>
                  <a:gd name="T82" fmla="*/ 16 w 128"/>
                  <a:gd name="T83" fmla="*/ 558 h 630"/>
                  <a:gd name="T84" fmla="*/ 24 w 128"/>
                  <a:gd name="T85" fmla="*/ 543 h 630"/>
                  <a:gd name="T86" fmla="*/ 16 w 128"/>
                  <a:gd name="T87" fmla="*/ 519 h 630"/>
                  <a:gd name="T88" fmla="*/ 32 w 128"/>
                  <a:gd name="T89" fmla="*/ 519 h 630"/>
                  <a:gd name="T90" fmla="*/ 16 w 128"/>
                  <a:gd name="T91" fmla="*/ 503 h 630"/>
                  <a:gd name="T92" fmla="*/ 24 w 128"/>
                  <a:gd name="T93" fmla="*/ 487 h 630"/>
                  <a:gd name="T94" fmla="*/ 0 w 128"/>
                  <a:gd name="T95" fmla="*/ 495 h 630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0" t="0" r="r" b="b"/>
                <a:pathLst>
                  <a:path w="128" h="630">
                    <a:moveTo>
                      <a:pt x="0" y="495"/>
                    </a:moveTo>
                    <a:lnTo>
                      <a:pt x="16" y="479"/>
                    </a:lnTo>
                    <a:lnTo>
                      <a:pt x="24" y="487"/>
                    </a:lnTo>
                    <a:lnTo>
                      <a:pt x="40" y="455"/>
                    </a:lnTo>
                    <a:lnTo>
                      <a:pt x="32" y="439"/>
                    </a:lnTo>
                    <a:lnTo>
                      <a:pt x="56" y="399"/>
                    </a:lnTo>
                    <a:lnTo>
                      <a:pt x="24" y="399"/>
                    </a:lnTo>
                    <a:lnTo>
                      <a:pt x="32" y="319"/>
                    </a:lnTo>
                    <a:lnTo>
                      <a:pt x="64" y="255"/>
                    </a:lnTo>
                    <a:lnTo>
                      <a:pt x="64" y="184"/>
                    </a:lnTo>
                    <a:lnTo>
                      <a:pt x="88" y="64"/>
                    </a:lnTo>
                    <a:lnTo>
                      <a:pt x="80" y="16"/>
                    </a:lnTo>
                    <a:lnTo>
                      <a:pt x="88" y="0"/>
                    </a:lnTo>
                    <a:lnTo>
                      <a:pt x="104" y="32"/>
                    </a:lnTo>
                    <a:lnTo>
                      <a:pt x="112" y="88"/>
                    </a:lnTo>
                    <a:lnTo>
                      <a:pt x="128" y="88"/>
                    </a:lnTo>
                    <a:lnTo>
                      <a:pt x="128" y="104"/>
                    </a:lnTo>
                    <a:lnTo>
                      <a:pt x="112" y="112"/>
                    </a:lnTo>
                    <a:lnTo>
                      <a:pt x="112" y="144"/>
                    </a:lnTo>
                    <a:lnTo>
                      <a:pt x="88" y="168"/>
                    </a:lnTo>
                    <a:lnTo>
                      <a:pt x="80" y="224"/>
                    </a:lnTo>
                    <a:lnTo>
                      <a:pt x="88" y="263"/>
                    </a:lnTo>
                    <a:lnTo>
                      <a:pt x="72" y="319"/>
                    </a:lnTo>
                    <a:lnTo>
                      <a:pt x="56" y="415"/>
                    </a:lnTo>
                    <a:lnTo>
                      <a:pt x="72" y="455"/>
                    </a:lnTo>
                    <a:lnTo>
                      <a:pt x="56" y="455"/>
                    </a:lnTo>
                    <a:lnTo>
                      <a:pt x="64" y="487"/>
                    </a:lnTo>
                    <a:lnTo>
                      <a:pt x="32" y="558"/>
                    </a:lnTo>
                    <a:lnTo>
                      <a:pt x="32" y="574"/>
                    </a:lnTo>
                    <a:lnTo>
                      <a:pt x="56" y="566"/>
                    </a:lnTo>
                    <a:lnTo>
                      <a:pt x="56" y="598"/>
                    </a:lnTo>
                    <a:lnTo>
                      <a:pt x="112" y="606"/>
                    </a:lnTo>
                    <a:lnTo>
                      <a:pt x="72" y="606"/>
                    </a:lnTo>
                    <a:lnTo>
                      <a:pt x="72" y="630"/>
                    </a:lnTo>
                    <a:lnTo>
                      <a:pt x="56" y="622"/>
                    </a:lnTo>
                    <a:lnTo>
                      <a:pt x="72" y="614"/>
                    </a:lnTo>
                    <a:lnTo>
                      <a:pt x="40" y="606"/>
                    </a:lnTo>
                    <a:lnTo>
                      <a:pt x="40" y="590"/>
                    </a:lnTo>
                    <a:lnTo>
                      <a:pt x="32" y="598"/>
                    </a:lnTo>
                    <a:lnTo>
                      <a:pt x="24" y="574"/>
                    </a:lnTo>
                    <a:lnTo>
                      <a:pt x="24" y="566"/>
                    </a:lnTo>
                    <a:lnTo>
                      <a:pt x="16" y="558"/>
                    </a:lnTo>
                    <a:lnTo>
                      <a:pt x="24" y="543"/>
                    </a:lnTo>
                    <a:lnTo>
                      <a:pt x="16" y="519"/>
                    </a:lnTo>
                    <a:lnTo>
                      <a:pt x="32" y="519"/>
                    </a:lnTo>
                    <a:lnTo>
                      <a:pt x="16" y="503"/>
                    </a:lnTo>
                    <a:lnTo>
                      <a:pt x="24" y="487"/>
                    </a:lnTo>
                    <a:lnTo>
                      <a:pt x="0" y="495"/>
                    </a:lnTo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63" name="Freeform 36"/>
              <p:cNvSpPr>
                <a:spLocks noChangeAspect="1"/>
              </p:cNvSpPr>
              <p:nvPr/>
            </p:nvSpPr>
            <p:spPr bwMode="auto">
              <a:xfrm>
                <a:off x="4761" y="3233"/>
                <a:ext cx="8" cy="16"/>
              </a:xfrm>
              <a:custGeom>
                <a:avLst/>
                <a:gdLst>
                  <a:gd name="T0" fmla="*/ 0 w 8"/>
                  <a:gd name="T1" fmla="*/ 8 h 16"/>
                  <a:gd name="T2" fmla="*/ 8 w 8"/>
                  <a:gd name="T3" fmla="*/ 0 h 16"/>
                  <a:gd name="T4" fmla="*/ 8 w 8"/>
                  <a:gd name="T5" fmla="*/ 16 h 16"/>
                  <a:gd name="T6" fmla="*/ 0 w 8"/>
                  <a:gd name="T7" fmla="*/ 8 h 1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8" h="16">
                    <a:moveTo>
                      <a:pt x="0" y="8"/>
                    </a:moveTo>
                    <a:lnTo>
                      <a:pt x="8" y="0"/>
                    </a:lnTo>
                    <a:lnTo>
                      <a:pt x="8" y="16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64" name="Freeform 37"/>
              <p:cNvSpPr>
                <a:spLocks noChangeAspect="1"/>
              </p:cNvSpPr>
              <p:nvPr/>
            </p:nvSpPr>
            <p:spPr bwMode="auto">
              <a:xfrm>
                <a:off x="4761" y="3233"/>
                <a:ext cx="8" cy="16"/>
              </a:xfrm>
              <a:custGeom>
                <a:avLst/>
                <a:gdLst>
                  <a:gd name="T0" fmla="*/ 0 w 8"/>
                  <a:gd name="T1" fmla="*/ 8 h 16"/>
                  <a:gd name="T2" fmla="*/ 8 w 8"/>
                  <a:gd name="T3" fmla="*/ 0 h 16"/>
                  <a:gd name="T4" fmla="*/ 8 w 8"/>
                  <a:gd name="T5" fmla="*/ 16 h 16"/>
                  <a:gd name="T6" fmla="*/ 0 w 8"/>
                  <a:gd name="T7" fmla="*/ 8 h 1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8" h="16">
                    <a:moveTo>
                      <a:pt x="0" y="8"/>
                    </a:moveTo>
                    <a:lnTo>
                      <a:pt x="8" y="0"/>
                    </a:lnTo>
                    <a:lnTo>
                      <a:pt x="8" y="16"/>
                    </a:lnTo>
                    <a:lnTo>
                      <a:pt x="0" y="8"/>
                    </a:lnTo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65" name="Freeform 38"/>
              <p:cNvSpPr>
                <a:spLocks noChangeAspect="1"/>
              </p:cNvSpPr>
              <p:nvPr/>
            </p:nvSpPr>
            <p:spPr bwMode="auto">
              <a:xfrm>
                <a:off x="4769" y="3097"/>
                <a:ext cx="8" cy="32"/>
              </a:xfrm>
              <a:custGeom>
                <a:avLst/>
                <a:gdLst>
                  <a:gd name="T0" fmla="*/ 0 w 8"/>
                  <a:gd name="T1" fmla="*/ 32 h 32"/>
                  <a:gd name="T2" fmla="*/ 8 w 8"/>
                  <a:gd name="T3" fmla="*/ 0 h 32"/>
                  <a:gd name="T4" fmla="*/ 8 w 8"/>
                  <a:gd name="T5" fmla="*/ 32 h 32"/>
                  <a:gd name="T6" fmla="*/ 0 w 8"/>
                  <a:gd name="T7" fmla="*/ 32 h 32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8" h="32">
                    <a:moveTo>
                      <a:pt x="0" y="32"/>
                    </a:moveTo>
                    <a:lnTo>
                      <a:pt x="8" y="0"/>
                    </a:lnTo>
                    <a:lnTo>
                      <a:pt x="8" y="32"/>
                    </a:lnTo>
                    <a:lnTo>
                      <a:pt x="0" y="32"/>
                    </a:lnTo>
                    <a:close/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66" name="Freeform 39"/>
              <p:cNvSpPr>
                <a:spLocks noChangeAspect="1"/>
              </p:cNvSpPr>
              <p:nvPr/>
            </p:nvSpPr>
            <p:spPr bwMode="auto">
              <a:xfrm>
                <a:off x="4769" y="3097"/>
                <a:ext cx="8" cy="32"/>
              </a:xfrm>
              <a:custGeom>
                <a:avLst/>
                <a:gdLst>
                  <a:gd name="T0" fmla="*/ 0 w 8"/>
                  <a:gd name="T1" fmla="*/ 32 h 32"/>
                  <a:gd name="T2" fmla="*/ 8 w 8"/>
                  <a:gd name="T3" fmla="*/ 0 h 32"/>
                  <a:gd name="T4" fmla="*/ 8 w 8"/>
                  <a:gd name="T5" fmla="*/ 32 h 32"/>
                  <a:gd name="T6" fmla="*/ 0 w 8"/>
                  <a:gd name="T7" fmla="*/ 32 h 32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8" h="32">
                    <a:moveTo>
                      <a:pt x="0" y="32"/>
                    </a:moveTo>
                    <a:lnTo>
                      <a:pt x="8" y="0"/>
                    </a:lnTo>
                    <a:lnTo>
                      <a:pt x="8" y="32"/>
                    </a:lnTo>
                    <a:lnTo>
                      <a:pt x="0" y="32"/>
                    </a:lnTo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67" name="Freeform 40"/>
              <p:cNvSpPr>
                <a:spLocks noChangeAspect="1"/>
              </p:cNvSpPr>
              <p:nvPr/>
            </p:nvSpPr>
            <p:spPr bwMode="auto">
              <a:xfrm>
                <a:off x="4785" y="3320"/>
                <a:ext cx="24" cy="16"/>
              </a:xfrm>
              <a:custGeom>
                <a:avLst/>
                <a:gdLst>
                  <a:gd name="T0" fmla="*/ 0 w 24"/>
                  <a:gd name="T1" fmla="*/ 0 h 16"/>
                  <a:gd name="T2" fmla="*/ 24 w 24"/>
                  <a:gd name="T3" fmla="*/ 8 h 16"/>
                  <a:gd name="T4" fmla="*/ 24 w 24"/>
                  <a:gd name="T5" fmla="*/ 16 h 16"/>
                  <a:gd name="T6" fmla="*/ 0 w 24"/>
                  <a:gd name="T7" fmla="*/ 0 h 1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4" h="16">
                    <a:moveTo>
                      <a:pt x="0" y="0"/>
                    </a:moveTo>
                    <a:lnTo>
                      <a:pt x="24" y="8"/>
                    </a:lnTo>
                    <a:lnTo>
                      <a:pt x="24" y="16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68" name="Freeform 41"/>
              <p:cNvSpPr>
                <a:spLocks noChangeAspect="1"/>
              </p:cNvSpPr>
              <p:nvPr/>
            </p:nvSpPr>
            <p:spPr bwMode="auto">
              <a:xfrm>
                <a:off x="4785" y="3320"/>
                <a:ext cx="24" cy="16"/>
              </a:xfrm>
              <a:custGeom>
                <a:avLst/>
                <a:gdLst>
                  <a:gd name="T0" fmla="*/ 0 w 24"/>
                  <a:gd name="T1" fmla="*/ 0 h 16"/>
                  <a:gd name="T2" fmla="*/ 24 w 24"/>
                  <a:gd name="T3" fmla="*/ 8 h 16"/>
                  <a:gd name="T4" fmla="*/ 24 w 24"/>
                  <a:gd name="T5" fmla="*/ 16 h 16"/>
                  <a:gd name="T6" fmla="*/ 0 w 24"/>
                  <a:gd name="T7" fmla="*/ 0 h 1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4" h="16">
                    <a:moveTo>
                      <a:pt x="0" y="0"/>
                    </a:moveTo>
                    <a:lnTo>
                      <a:pt x="24" y="8"/>
                    </a:lnTo>
                    <a:lnTo>
                      <a:pt x="24" y="16"/>
                    </a:lnTo>
                    <a:lnTo>
                      <a:pt x="0" y="0"/>
                    </a:lnTo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69" name="Freeform 42"/>
              <p:cNvSpPr>
                <a:spLocks noChangeAspect="1"/>
              </p:cNvSpPr>
              <p:nvPr/>
            </p:nvSpPr>
            <p:spPr bwMode="auto">
              <a:xfrm>
                <a:off x="4785" y="3296"/>
                <a:ext cx="32" cy="24"/>
              </a:xfrm>
              <a:custGeom>
                <a:avLst/>
                <a:gdLst>
                  <a:gd name="T0" fmla="*/ 0 w 32"/>
                  <a:gd name="T1" fmla="*/ 8 h 24"/>
                  <a:gd name="T2" fmla="*/ 8 w 32"/>
                  <a:gd name="T3" fmla="*/ 0 h 24"/>
                  <a:gd name="T4" fmla="*/ 8 w 32"/>
                  <a:gd name="T5" fmla="*/ 8 h 24"/>
                  <a:gd name="T6" fmla="*/ 32 w 32"/>
                  <a:gd name="T7" fmla="*/ 16 h 24"/>
                  <a:gd name="T8" fmla="*/ 24 w 32"/>
                  <a:gd name="T9" fmla="*/ 24 h 24"/>
                  <a:gd name="T10" fmla="*/ 0 w 32"/>
                  <a:gd name="T11" fmla="*/ 8 h 24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32" h="24">
                    <a:moveTo>
                      <a:pt x="0" y="8"/>
                    </a:moveTo>
                    <a:lnTo>
                      <a:pt x="8" y="0"/>
                    </a:lnTo>
                    <a:lnTo>
                      <a:pt x="8" y="8"/>
                    </a:lnTo>
                    <a:lnTo>
                      <a:pt x="32" y="16"/>
                    </a:lnTo>
                    <a:lnTo>
                      <a:pt x="24" y="24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70" name="Freeform 43"/>
              <p:cNvSpPr>
                <a:spLocks noChangeAspect="1"/>
              </p:cNvSpPr>
              <p:nvPr/>
            </p:nvSpPr>
            <p:spPr bwMode="auto">
              <a:xfrm>
                <a:off x="4785" y="3296"/>
                <a:ext cx="32" cy="24"/>
              </a:xfrm>
              <a:custGeom>
                <a:avLst/>
                <a:gdLst>
                  <a:gd name="T0" fmla="*/ 0 w 32"/>
                  <a:gd name="T1" fmla="*/ 8 h 24"/>
                  <a:gd name="T2" fmla="*/ 8 w 32"/>
                  <a:gd name="T3" fmla="*/ 0 h 24"/>
                  <a:gd name="T4" fmla="*/ 8 w 32"/>
                  <a:gd name="T5" fmla="*/ 8 h 24"/>
                  <a:gd name="T6" fmla="*/ 32 w 32"/>
                  <a:gd name="T7" fmla="*/ 16 h 24"/>
                  <a:gd name="T8" fmla="*/ 24 w 32"/>
                  <a:gd name="T9" fmla="*/ 24 h 24"/>
                  <a:gd name="T10" fmla="*/ 0 w 32"/>
                  <a:gd name="T11" fmla="*/ 8 h 24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32" h="24">
                    <a:moveTo>
                      <a:pt x="0" y="8"/>
                    </a:moveTo>
                    <a:lnTo>
                      <a:pt x="8" y="0"/>
                    </a:lnTo>
                    <a:lnTo>
                      <a:pt x="8" y="8"/>
                    </a:lnTo>
                    <a:lnTo>
                      <a:pt x="32" y="16"/>
                    </a:lnTo>
                    <a:lnTo>
                      <a:pt x="24" y="24"/>
                    </a:lnTo>
                    <a:lnTo>
                      <a:pt x="0" y="8"/>
                    </a:lnTo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71" name="Freeform 44"/>
              <p:cNvSpPr>
                <a:spLocks noChangeAspect="1"/>
              </p:cNvSpPr>
              <p:nvPr/>
            </p:nvSpPr>
            <p:spPr bwMode="auto">
              <a:xfrm>
                <a:off x="4809" y="3336"/>
                <a:ext cx="16" cy="8"/>
              </a:xfrm>
              <a:custGeom>
                <a:avLst/>
                <a:gdLst>
                  <a:gd name="T0" fmla="*/ 0 w 16"/>
                  <a:gd name="T1" fmla="*/ 0 h 8"/>
                  <a:gd name="T2" fmla="*/ 8 w 16"/>
                  <a:gd name="T3" fmla="*/ 0 h 8"/>
                  <a:gd name="T4" fmla="*/ 16 w 16"/>
                  <a:gd name="T5" fmla="*/ 8 h 8"/>
                  <a:gd name="T6" fmla="*/ 0 w 16"/>
                  <a:gd name="T7" fmla="*/ 0 h 8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6" h="8">
                    <a:moveTo>
                      <a:pt x="0" y="0"/>
                    </a:moveTo>
                    <a:lnTo>
                      <a:pt x="8" y="0"/>
                    </a:lnTo>
                    <a:lnTo>
                      <a:pt x="16" y="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72" name="Freeform 45"/>
              <p:cNvSpPr>
                <a:spLocks noChangeAspect="1"/>
              </p:cNvSpPr>
              <p:nvPr/>
            </p:nvSpPr>
            <p:spPr bwMode="auto">
              <a:xfrm>
                <a:off x="4809" y="3336"/>
                <a:ext cx="16" cy="8"/>
              </a:xfrm>
              <a:custGeom>
                <a:avLst/>
                <a:gdLst>
                  <a:gd name="T0" fmla="*/ 0 w 16"/>
                  <a:gd name="T1" fmla="*/ 0 h 8"/>
                  <a:gd name="T2" fmla="*/ 8 w 16"/>
                  <a:gd name="T3" fmla="*/ 0 h 8"/>
                  <a:gd name="T4" fmla="*/ 16 w 16"/>
                  <a:gd name="T5" fmla="*/ 8 h 8"/>
                  <a:gd name="T6" fmla="*/ 0 w 16"/>
                  <a:gd name="T7" fmla="*/ 0 h 8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6" h="8">
                    <a:moveTo>
                      <a:pt x="0" y="0"/>
                    </a:moveTo>
                    <a:lnTo>
                      <a:pt x="8" y="0"/>
                    </a:lnTo>
                    <a:lnTo>
                      <a:pt x="16" y="8"/>
                    </a:lnTo>
                    <a:lnTo>
                      <a:pt x="0" y="0"/>
                    </a:lnTo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73" name="Freeform 46"/>
              <p:cNvSpPr>
                <a:spLocks noChangeAspect="1"/>
              </p:cNvSpPr>
              <p:nvPr/>
            </p:nvSpPr>
            <p:spPr bwMode="auto">
              <a:xfrm>
                <a:off x="4825" y="3304"/>
                <a:ext cx="32" cy="56"/>
              </a:xfrm>
              <a:custGeom>
                <a:avLst/>
                <a:gdLst>
                  <a:gd name="T0" fmla="*/ 0 w 32"/>
                  <a:gd name="T1" fmla="*/ 40 h 56"/>
                  <a:gd name="T2" fmla="*/ 0 w 32"/>
                  <a:gd name="T3" fmla="*/ 32 h 56"/>
                  <a:gd name="T4" fmla="*/ 24 w 32"/>
                  <a:gd name="T5" fmla="*/ 40 h 56"/>
                  <a:gd name="T6" fmla="*/ 16 w 32"/>
                  <a:gd name="T7" fmla="*/ 24 h 56"/>
                  <a:gd name="T8" fmla="*/ 24 w 32"/>
                  <a:gd name="T9" fmla="*/ 16 h 56"/>
                  <a:gd name="T10" fmla="*/ 8 w 32"/>
                  <a:gd name="T11" fmla="*/ 16 h 56"/>
                  <a:gd name="T12" fmla="*/ 8 w 32"/>
                  <a:gd name="T13" fmla="*/ 0 h 56"/>
                  <a:gd name="T14" fmla="*/ 32 w 32"/>
                  <a:gd name="T15" fmla="*/ 0 h 56"/>
                  <a:gd name="T16" fmla="*/ 32 w 32"/>
                  <a:gd name="T17" fmla="*/ 56 h 56"/>
                  <a:gd name="T18" fmla="*/ 0 w 32"/>
                  <a:gd name="T19" fmla="*/ 40 h 5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32" h="56">
                    <a:moveTo>
                      <a:pt x="0" y="40"/>
                    </a:moveTo>
                    <a:lnTo>
                      <a:pt x="0" y="32"/>
                    </a:lnTo>
                    <a:lnTo>
                      <a:pt x="24" y="40"/>
                    </a:lnTo>
                    <a:lnTo>
                      <a:pt x="16" y="24"/>
                    </a:lnTo>
                    <a:lnTo>
                      <a:pt x="24" y="16"/>
                    </a:lnTo>
                    <a:lnTo>
                      <a:pt x="8" y="16"/>
                    </a:lnTo>
                    <a:lnTo>
                      <a:pt x="8" y="0"/>
                    </a:lnTo>
                    <a:lnTo>
                      <a:pt x="32" y="0"/>
                    </a:lnTo>
                    <a:lnTo>
                      <a:pt x="32" y="56"/>
                    </a:lnTo>
                    <a:lnTo>
                      <a:pt x="0" y="40"/>
                    </a:lnTo>
                    <a:close/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74" name="Freeform 47"/>
              <p:cNvSpPr>
                <a:spLocks noChangeAspect="1"/>
              </p:cNvSpPr>
              <p:nvPr/>
            </p:nvSpPr>
            <p:spPr bwMode="auto">
              <a:xfrm>
                <a:off x="4825" y="3304"/>
                <a:ext cx="32" cy="56"/>
              </a:xfrm>
              <a:custGeom>
                <a:avLst/>
                <a:gdLst>
                  <a:gd name="T0" fmla="*/ 0 w 32"/>
                  <a:gd name="T1" fmla="*/ 40 h 56"/>
                  <a:gd name="T2" fmla="*/ 0 w 32"/>
                  <a:gd name="T3" fmla="*/ 32 h 56"/>
                  <a:gd name="T4" fmla="*/ 24 w 32"/>
                  <a:gd name="T5" fmla="*/ 40 h 56"/>
                  <a:gd name="T6" fmla="*/ 16 w 32"/>
                  <a:gd name="T7" fmla="*/ 24 h 56"/>
                  <a:gd name="T8" fmla="*/ 24 w 32"/>
                  <a:gd name="T9" fmla="*/ 16 h 56"/>
                  <a:gd name="T10" fmla="*/ 8 w 32"/>
                  <a:gd name="T11" fmla="*/ 16 h 56"/>
                  <a:gd name="T12" fmla="*/ 8 w 32"/>
                  <a:gd name="T13" fmla="*/ 0 h 56"/>
                  <a:gd name="T14" fmla="*/ 32 w 32"/>
                  <a:gd name="T15" fmla="*/ 0 h 56"/>
                  <a:gd name="T16" fmla="*/ 32 w 32"/>
                  <a:gd name="T17" fmla="*/ 56 h 56"/>
                  <a:gd name="T18" fmla="*/ 0 w 32"/>
                  <a:gd name="T19" fmla="*/ 40 h 5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32" h="56">
                    <a:moveTo>
                      <a:pt x="0" y="40"/>
                    </a:moveTo>
                    <a:lnTo>
                      <a:pt x="0" y="32"/>
                    </a:lnTo>
                    <a:lnTo>
                      <a:pt x="24" y="40"/>
                    </a:lnTo>
                    <a:lnTo>
                      <a:pt x="16" y="24"/>
                    </a:lnTo>
                    <a:lnTo>
                      <a:pt x="24" y="16"/>
                    </a:lnTo>
                    <a:lnTo>
                      <a:pt x="8" y="16"/>
                    </a:lnTo>
                    <a:lnTo>
                      <a:pt x="8" y="0"/>
                    </a:lnTo>
                    <a:lnTo>
                      <a:pt x="32" y="0"/>
                    </a:lnTo>
                    <a:lnTo>
                      <a:pt x="32" y="56"/>
                    </a:lnTo>
                    <a:lnTo>
                      <a:pt x="0" y="40"/>
                    </a:lnTo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75" name="Freeform 48"/>
              <p:cNvSpPr>
                <a:spLocks noChangeAspect="1"/>
              </p:cNvSpPr>
              <p:nvPr/>
            </p:nvSpPr>
            <p:spPr bwMode="auto">
              <a:xfrm>
                <a:off x="4841" y="3360"/>
                <a:ext cx="24" cy="8"/>
              </a:xfrm>
              <a:custGeom>
                <a:avLst/>
                <a:gdLst>
                  <a:gd name="T0" fmla="*/ 0 w 24"/>
                  <a:gd name="T1" fmla="*/ 0 h 8"/>
                  <a:gd name="T2" fmla="*/ 24 w 24"/>
                  <a:gd name="T3" fmla="*/ 0 h 8"/>
                  <a:gd name="T4" fmla="*/ 24 w 24"/>
                  <a:gd name="T5" fmla="*/ 8 h 8"/>
                  <a:gd name="T6" fmla="*/ 0 w 24"/>
                  <a:gd name="T7" fmla="*/ 0 h 8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4" h="8">
                    <a:moveTo>
                      <a:pt x="0" y="0"/>
                    </a:moveTo>
                    <a:lnTo>
                      <a:pt x="24" y="0"/>
                    </a:lnTo>
                    <a:lnTo>
                      <a:pt x="24" y="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76" name="Freeform 49"/>
              <p:cNvSpPr>
                <a:spLocks noChangeAspect="1"/>
              </p:cNvSpPr>
              <p:nvPr/>
            </p:nvSpPr>
            <p:spPr bwMode="auto">
              <a:xfrm>
                <a:off x="4841" y="3360"/>
                <a:ext cx="24" cy="8"/>
              </a:xfrm>
              <a:custGeom>
                <a:avLst/>
                <a:gdLst>
                  <a:gd name="T0" fmla="*/ 0 w 24"/>
                  <a:gd name="T1" fmla="*/ 0 h 8"/>
                  <a:gd name="T2" fmla="*/ 24 w 24"/>
                  <a:gd name="T3" fmla="*/ 0 h 8"/>
                  <a:gd name="T4" fmla="*/ 24 w 24"/>
                  <a:gd name="T5" fmla="*/ 8 h 8"/>
                  <a:gd name="T6" fmla="*/ 0 w 24"/>
                  <a:gd name="T7" fmla="*/ 0 h 8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4" h="8">
                    <a:moveTo>
                      <a:pt x="0" y="0"/>
                    </a:moveTo>
                    <a:lnTo>
                      <a:pt x="24" y="0"/>
                    </a:lnTo>
                    <a:lnTo>
                      <a:pt x="24" y="8"/>
                    </a:lnTo>
                    <a:lnTo>
                      <a:pt x="0" y="0"/>
                    </a:lnTo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77" name="Freeform 50"/>
              <p:cNvSpPr>
                <a:spLocks noChangeAspect="1"/>
              </p:cNvSpPr>
              <p:nvPr/>
            </p:nvSpPr>
            <p:spPr bwMode="auto">
              <a:xfrm>
                <a:off x="4865" y="3360"/>
                <a:ext cx="16" cy="1"/>
              </a:xfrm>
              <a:custGeom>
                <a:avLst/>
                <a:gdLst>
                  <a:gd name="T0" fmla="*/ 0 w 16"/>
                  <a:gd name="T1" fmla="*/ 0 h 1"/>
                  <a:gd name="T2" fmla="*/ 8 w 16"/>
                  <a:gd name="T3" fmla="*/ 0 h 1"/>
                  <a:gd name="T4" fmla="*/ 16 w 16"/>
                  <a:gd name="T5" fmla="*/ 0 h 1"/>
                  <a:gd name="T6" fmla="*/ 0 w 16"/>
                  <a:gd name="T7" fmla="*/ 0 h 1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6" h="1">
                    <a:moveTo>
                      <a:pt x="0" y="0"/>
                    </a:moveTo>
                    <a:lnTo>
                      <a:pt x="8" y="0"/>
                    </a:lnTo>
                    <a:lnTo>
                      <a:pt x="16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78" name="Freeform 51"/>
              <p:cNvSpPr>
                <a:spLocks noChangeAspect="1"/>
              </p:cNvSpPr>
              <p:nvPr/>
            </p:nvSpPr>
            <p:spPr bwMode="auto">
              <a:xfrm>
                <a:off x="4865" y="3360"/>
                <a:ext cx="16" cy="1"/>
              </a:xfrm>
              <a:custGeom>
                <a:avLst/>
                <a:gdLst>
                  <a:gd name="T0" fmla="*/ 0 w 16"/>
                  <a:gd name="T1" fmla="*/ 0 h 1"/>
                  <a:gd name="T2" fmla="*/ 8 w 16"/>
                  <a:gd name="T3" fmla="*/ 0 h 1"/>
                  <a:gd name="T4" fmla="*/ 16 w 16"/>
                  <a:gd name="T5" fmla="*/ 0 h 1"/>
                  <a:gd name="T6" fmla="*/ 0 w 16"/>
                  <a:gd name="T7" fmla="*/ 0 h 1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6" h="1">
                    <a:moveTo>
                      <a:pt x="0" y="0"/>
                    </a:moveTo>
                    <a:lnTo>
                      <a:pt x="8" y="0"/>
                    </a:lnTo>
                    <a:lnTo>
                      <a:pt x="16" y="0"/>
                    </a:lnTo>
                    <a:lnTo>
                      <a:pt x="0" y="0"/>
                    </a:lnTo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79" name="Freeform 52"/>
              <p:cNvSpPr>
                <a:spLocks noChangeAspect="1"/>
              </p:cNvSpPr>
              <p:nvPr/>
            </p:nvSpPr>
            <p:spPr bwMode="auto">
              <a:xfrm>
                <a:off x="4713" y="2252"/>
                <a:ext cx="168" cy="247"/>
              </a:xfrm>
              <a:custGeom>
                <a:avLst/>
                <a:gdLst>
                  <a:gd name="T0" fmla="*/ 0 w 168"/>
                  <a:gd name="T1" fmla="*/ 167 h 247"/>
                  <a:gd name="T2" fmla="*/ 16 w 168"/>
                  <a:gd name="T3" fmla="*/ 183 h 247"/>
                  <a:gd name="T4" fmla="*/ 48 w 168"/>
                  <a:gd name="T5" fmla="*/ 191 h 247"/>
                  <a:gd name="T6" fmla="*/ 80 w 168"/>
                  <a:gd name="T7" fmla="*/ 215 h 247"/>
                  <a:gd name="T8" fmla="*/ 120 w 168"/>
                  <a:gd name="T9" fmla="*/ 223 h 247"/>
                  <a:gd name="T10" fmla="*/ 120 w 168"/>
                  <a:gd name="T11" fmla="*/ 239 h 247"/>
                  <a:gd name="T12" fmla="*/ 128 w 168"/>
                  <a:gd name="T13" fmla="*/ 247 h 247"/>
                  <a:gd name="T14" fmla="*/ 136 w 168"/>
                  <a:gd name="T15" fmla="*/ 199 h 247"/>
                  <a:gd name="T16" fmla="*/ 128 w 168"/>
                  <a:gd name="T17" fmla="*/ 175 h 247"/>
                  <a:gd name="T18" fmla="*/ 144 w 168"/>
                  <a:gd name="T19" fmla="*/ 175 h 247"/>
                  <a:gd name="T20" fmla="*/ 128 w 168"/>
                  <a:gd name="T21" fmla="*/ 159 h 247"/>
                  <a:gd name="T22" fmla="*/ 160 w 168"/>
                  <a:gd name="T23" fmla="*/ 151 h 247"/>
                  <a:gd name="T24" fmla="*/ 168 w 168"/>
                  <a:gd name="T25" fmla="*/ 167 h 247"/>
                  <a:gd name="T26" fmla="*/ 160 w 168"/>
                  <a:gd name="T27" fmla="*/ 135 h 247"/>
                  <a:gd name="T28" fmla="*/ 160 w 168"/>
                  <a:gd name="T29" fmla="*/ 87 h 247"/>
                  <a:gd name="T30" fmla="*/ 136 w 168"/>
                  <a:gd name="T31" fmla="*/ 87 h 247"/>
                  <a:gd name="T32" fmla="*/ 128 w 168"/>
                  <a:gd name="T33" fmla="*/ 79 h 247"/>
                  <a:gd name="T34" fmla="*/ 96 w 168"/>
                  <a:gd name="T35" fmla="*/ 79 h 247"/>
                  <a:gd name="T36" fmla="*/ 72 w 168"/>
                  <a:gd name="T37" fmla="*/ 48 h 247"/>
                  <a:gd name="T38" fmla="*/ 112 w 168"/>
                  <a:gd name="T39" fmla="*/ 8 h 247"/>
                  <a:gd name="T40" fmla="*/ 104 w 168"/>
                  <a:gd name="T41" fmla="*/ 0 h 247"/>
                  <a:gd name="T42" fmla="*/ 48 w 168"/>
                  <a:gd name="T43" fmla="*/ 24 h 247"/>
                  <a:gd name="T44" fmla="*/ 24 w 168"/>
                  <a:gd name="T45" fmla="*/ 64 h 247"/>
                  <a:gd name="T46" fmla="*/ 16 w 168"/>
                  <a:gd name="T47" fmla="*/ 56 h 247"/>
                  <a:gd name="T48" fmla="*/ 8 w 168"/>
                  <a:gd name="T49" fmla="*/ 79 h 247"/>
                  <a:gd name="T50" fmla="*/ 16 w 168"/>
                  <a:gd name="T51" fmla="*/ 127 h 247"/>
                  <a:gd name="T52" fmla="*/ 24 w 168"/>
                  <a:gd name="T53" fmla="*/ 127 h 247"/>
                  <a:gd name="T54" fmla="*/ 0 w 168"/>
                  <a:gd name="T55" fmla="*/ 167 h 247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</a:gdLst>
                <a:ahLst/>
                <a:cxnLst>
                  <a:cxn ang="T56">
                    <a:pos x="T0" y="T1"/>
                  </a:cxn>
                  <a:cxn ang="T57">
                    <a:pos x="T2" y="T3"/>
                  </a:cxn>
                  <a:cxn ang="T58">
                    <a:pos x="T4" y="T5"/>
                  </a:cxn>
                  <a:cxn ang="T59">
                    <a:pos x="T6" y="T7"/>
                  </a:cxn>
                  <a:cxn ang="T60">
                    <a:pos x="T8" y="T9"/>
                  </a:cxn>
                  <a:cxn ang="T61">
                    <a:pos x="T10" y="T11"/>
                  </a:cxn>
                  <a:cxn ang="T62">
                    <a:pos x="T12" y="T13"/>
                  </a:cxn>
                  <a:cxn ang="T63">
                    <a:pos x="T14" y="T15"/>
                  </a:cxn>
                  <a:cxn ang="T64">
                    <a:pos x="T16" y="T17"/>
                  </a:cxn>
                  <a:cxn ang="T65">
                    <a:pos x="T18" y="T19"/>
                  </a:cxn>
                  <a:cxn ang="T66">
                    <a:pos x="T20" y="T21"/>
                  </a:cxn>
                  <a:cxn ang="T67">
                    <a:pos x="T22" y="T23"/>
                  </a:cxn>
                  <a:cxn ang="T68">
                    <a:pos x="T24" y="T25"/>
                  </a:cxn>
                  <a:cxn ang="T69">
                    <a:pos x="T26" y="T27"/>
                  </a:cxn>
                  <a:cxn ang="T70">
                    <a:pos x="T28" y="T29"/>
                  </a:cxn>
                  <a:cxn ang="T71">
                    <a:pos x="T30" y="T31"/>
                  </a:cxn>
                  <a:cxn ang="T72">
                    <a:pos x="T32" y="T33"/>
                  </a:cxn>
                  <a:cxn ang="T73">
                    <a:pos x="T34" y="T35"/>
                  </a:cxn>
                  <a:cxn ang="T74">
                    <a:pos x="T36" y="T37"/>
                  </a:cxn>
                  <a:cxn ang="T75">
                    <a:pos x="T38" y="T39"/>
                  </a:cxn>
                  <a:cxn ang="T76">
                    <a:pos x="T40" y="T41"/>
                  </a:cxn>
                  <a:cxn ang="T77">
                    <a:pos x="T42" y="T43"/>
                  </a:cxn>
                  <a:cxn ang="T78">
                    <a:pos x="T44" y="T45"/>
                  </a:cxn>
                  <a:cxn ang="T79">
                    <a:pos x="T46" y="T47"/>
                  </a:cxn>
                  <a:cxn ang="T80">
                    <a:pos x="T48" y="T49"/>
                  </a:cxn>
                  <a:cxn ang="T81">
                    <a:pos x="T50" y="T51"/>
                  </a:cxn>
                  <a:cxn ang="T82">
                    <a:pos x="T52" y="T53"/>
                  </a:cxn>
                  <a:cxn ang="T83">
                    <a:pos x="T54" y="T55"/>
                  </a:cxn>
                </a:cxnLst>
                <a:rect l="0" t="0" r="r" b="b"/>
                <a:pathLst>
                  <a:path w="168" h="247">
                    <a:moveTo>
                      <a:pt x="0" y="167"/>
                    </a:moveTo>
                    <a:lnTo>
                      <a:pt x="16" y="183"/>
                    </a:lnTo>
                    <a:lnTo>
                      <a:pt x="48" y="191"/>
                    </a:lnTo>
                    <a:lnTo>
                      <a:pt x="80" y="215"/>
                    </a:lnTo>
                    <a:lnTo>
                      <a:pt x="120" y="223"/>
                    </a:lnTo>
                    <a:lnTo>
                      <a:pt x="120" y="239"/>
                    </a:lnTo>
                    <a:lnTo>
                      <a:pt x="128" y="247"/>
                    </a:lnTo>
                    <a:lnTo>
                      <a:pt x="136" y="199"/>
                    </a:lnTo>
                    <a:lnTo>
                      <a:pt x="128" y="175"/>
                    </a:lnTo>
                    <a:lnTo>
                      <a:pt x="144" y="175"/>
                    </a:lnTo>
                    <a:lnTo>
                      <a:pt x="128" y="159"/>
                    </a:lnTo>
                    <a:lnTo>
                      <a:pt x="160" y="151"/>
                    </a:lnTo>
                    <a:lnTo>
                      <a:pt x="168" y="167"/>
                    </a:lnTo>
                    <a:lnTo>
                      <a:pt x="160" y="135"/>
                    </a:lnTo>
                    <a:lnTo>
                      <a:pt x="160" y="87"/>
                    </a:lnTo>
                    <a:lnTo>
                      <a:pt x="136" y="87"/>
                    </a:lnTo>
                    <a:lnTo>
                      <a:pt x="128" y="79"/>
                    </a:lnTo>
                    <a:lnTo>
                      <a:pt x="96" y="79"/>
                    </a:lnTo>
                    <a:lnTo>
                      <a:pt x="72" y="48"/>
                    </a:lnTo>
                    <a:lnTo>
                      <a:pt x="112" y="8"/>
                    </a:lnTo>
                    <a:lnTo>
                      <a:pt x="104" y="0"/>
                    </a:lnTo>
                    <a:lnTo>
                      <a:pt x="48" y="24"/>
                    </a:lnTo>
                    <a:lnTo>
                      <a:pt x="24" y="64"/>
                    </a:lnTo>
                    <a:lnTo>
                      <a:pt x="16" y="56"/>
                    </a:lnTo>
                    <a:lnTo>
                      <a:pt x="8" y="79"/>
                    </a:lnTo>
                    <a:lnTo>
                      <a:pt x="16" y="127"/>
                    </a:lnTo>
                    <a:lnTo>
                      <a:pt x="24" y="127"/>
                    </a:lnTo>
                    <a:lnTo>
                      <a:pt x="0" y="167"/>
                    </a:lnTo>
                    <a:close/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80" name="Freeform 53"/>
              <p:cNvSpPr>
                <a:spLocks noChangeAspect="1"/>
              </p:cNvSpPr>
              <p:nvPr/>
            </p:nvSpPr>
            <p:spPr bwMode="auto">
              <a:xfrm>
                <a:off x="4713" y="2252"/>
                <a:ext cx="168" cy="247"/>
              </a:xfrm>
              <a:custGeom>
                <a:avLst/>
                <a:gdLst>
                  <a:gd name="T0" fmla="*/ 0 w 168"/>
                  <a:gd name="T1" fmla="*/ 167 h 247"/>
                  <a:gd name="T2" fmla="*/ 16 w 168"/>
                  <a:gd name="T3" fmla="*/ 183 h 247"/>
                  <a:gd name="T4" fmla="*/ 48 w 168"/>
                  <a:gd name="T5" fmla="*/ 191 h 247"/>
                  <a:gd name="T6" fmla="*/ 80 w 168"/>
                  <a:gd name="T7" fmla="*/ 215 h 247"/>
                  <a:gd name="T8" fmla="*/ 120 w 168"/>
                  <a:gd name="T9" fmla="*/ 223 h 247"/>
                  <a:gd name="T10" fmla="*/ 120 w 168"/>
                  <a:gd name="T11" fmla="*/ 239 h 247"/>
                  <a:gd name="T12" fmla="*/ 128 w 168"/>
                  <a:gd name="T13" fmla="*/ 247 h 247"/>
                  <a:gd name="T14" fmla="*/ 136 w 168"/>
                  <a:gd name="T15" fmla="*/ 199 h 247"/>
                  <a:gd name="T16" fmla="*/ 128 w 168"/>
                  <a:gd name="T17" fmla="*/ 175 h 247"/>
                  <a:gd name="T18" fmla="*/ 144 w 168"/>
                  <a:gd name="T19" fmla="*/ 175 h 247"/>
                  <a:gd name="T20" fmla="*/ 128 w 168"/>
                  <a:gd name="T21" fmla="*/ 159 h 247"/>
                  <a:gd name="T22" fmla="*/ 160 w 168"/>
                  <a:gd name="T23" fmla="*/ 151 h 247"/>
                  <a:gd name="T24" fmla="*/ 168 w 168"/>
                  <a:gd name="T25" fmla="*/ 167 h 247"/>
                  <a:gd name="T26" fmla="*/ 160 w 168"/>
                  <a:gd name="T27" fmla="*/ 135 h 247"/>
                  <a:gd name="T28" fmla="*/ 160 w 168"/>
                  <a:gd name="T29" fmla="*/ 87 h 247"/>
                  <a:gd name="T30" fmla="*/ 136 w 168"/>
                  <a:gd name="T31" fmla="*/ 87 h 247"/>
                  <a:gd name="T32" fmla="*/ 128 w 168"/>
                  <a:gd name="T33" fmla="*/ 79 h 247"/>
                  <a:gd name="T34" fmla="*/ 96 w 168"/>
                  <a:gd name="T35" fmla="*/ 79 h 247"/>
                  <a:gd name="T36" fmla="*/ 72 w 168"/>
                  <a:gd name="T37" fmla="*/ 48 h 247"/>
                  <a:gd name="T38" fmla="*/ 112 w 168"/>
                  <a:gd name="T39" fmla="*/ 8 h 247"/>
                  <a:gd name="T40" fmla="*/ 104 w 168"/>
                  <a:gd name="T41" fmla="*/ 0 h 247"/>
                  <a:gd name="T42" fmla="*/ 48 w 168"/>
                  <a:gd name="T43" fmla="*/ 24 h 247"/>
                  <a:gd name="T44" fmla="*/ 24 w 168"/>
                  <a:gd name="T45" fmla="*/ 64 h 247"/>
                  <a:gd name="T46" fmla="*/ 16 w 168"/>
                  <a:gd name="T47" fmla="*/ 56 h 247"/>
                  <a:gd name="T48" fmla="*/ 8 w 168"/>
                  <a:gd name="T49" fmla="*/ 79 h 247"/>
                  <a:gd name="T50" fmla="*/ 16 w 168"/>
                  <a:gd name="T51" fmla="*/ 127 h 247"/>
                  <a:gd name="T52" fmla="*/ 24 w 168"/>
                  <a:gd name="T53" fmla="*/ 127 h 247"/>
                  <a:gd name="T54" fmla="*/ 0 w 168"/>
                  <a:gd name="T55" fmla="*/ 167 h 247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</a:gdLst>
                <a:ahLst/>
                <a:cxnLst>
                  <a:cxn ang="T56">
                    <a:pos x="T0" y="T1"/>
                  </a:cxn>
                  <a:cxn ang="T57">
                    <a:pos x="T2" y="T3"/>
                  </a:cxn>
                  <a:cxn ang="T58">
                    <a:pos x="T4" y="T5"/>
                  </a:cxn>
                  <a:cxn ang="T59">
                    <a:pos x="T6" y="T7"/>
                  </a:cxn>
                  <a:cxn ang="T60">
                    <a:pos x="T8" y="T9"/>
                  </a:cxn>
                  <a:cxn ang="T61">
                    <a:pos x="T10" y="T11"/>
                  </a:cxn>
                  <a:cxn ang="T62">
                    <a:pos x="T12" y="T13"/>
                  </a:cxn>
                  <a:cxn ang="T63">
                    <a:pos x="T14" y="T15"/>
                  </a:cxn>
                  <a:cxn ang="T64">
                    <a:pos x="T16" y="T17"/>
                  </a:cxn>
                  <a:cxn ang="T65">
                    <a:pos x="T18" y="T19"/>
                  </a:cxn>
                  <a:cxn ang="T66">
                    <a:pos x="T20" y="T21"/>
                  </a:cxn>
                  <a:cxn ang="T67">
                    <a:pos x="T22" y="T23"/>
                  </a:cxn>
                  <a:cxn ang="T68">
                    <a:pos x="T24" y="T25"/>
                  </a:cxn>
                  <a:cxn ang="T69">
                    <a:pos x="T26" y="T27"/>
                  </a:cxn>
                  <a:cxn ang="T70">
                    <a:pos x="T28" y="T29"/>
                  </a:cxn>
                  <a:cxn ang="T71">
                    <a:pos x="T30" y="T31"/>
                  </a:cxn>
                  <a:cxn ang="T72">
                    <a:pos x="T32" y="T33"/>
                  </a:cxn>
                  <a:cxn ang="T73">
                    <a:pos x="T34" y="T35"/>
                  </a:cxn>
                  <a:cxn ang="T74">
                    <a:pos x="T36" y="T37"/>
                  </a:cxn>
                  <a:cxn ang="T75">
                    <a:pos x="T38" y="T39"/>
                  </a:cxn>
                  <a:cxn ang="T76">
                    <a:pos x="T40" y="T41"/>
                  </a:cxn>
                  <a:cxn ang="T77">
                    <a:pos x="T42" y="T43"/>
                  </a:cxn>
                  <a:cxn ang="T78">
                    <a:pos x="T44" y="T45"/>
                  </a:cxn>
                  <a:cxn ang="T79">
                    <a:pos x="T46" y="T47"/>
                  </a:cxn>
                  <a:cxn ang="T80">
                    <a:pos x="T48" y="T49"/>
                  </a:cxn>
                  <a:cxn ang="T81">
                    <a:pos x="T50" y="T51"/>
                  </a:cxn>
                  <a:cxn ang="T82">
                    <a:pos x="T52" y="T53"/>
                  </a:cxn>
                  <a:cxn ang="T83">
                    <a:pos x="T54" y="T55"/>
                  </a:cxn>
                </a:cxnLst>
                <a:rect l="0" t="0" r="r" b="b"/>
                <a:pathLst>
                  <a:path w="168" h="247">
                    <a:moveTo>
                      <a:pt x="0" y="167"/>
                    </a:moveTo>
                    <a:lnTo>
                      <a:pt x="16" y="183"/>
                    </a:lnTo>
                    <a:lnTo>
                      <a:pt x="48" y="191"/>
                    </a:lnTo>
                    <a:lnTo>
                      <a:pt x="80" y="215"/>
                    </a:lnTo>
                    <a:lnTo>
                      <a:pt x="120" y="223"/>
                    </a:lnTo>
                    <a:lnTo>
                      <a:pt x="120" y="239"/>
                    </a:lnTo>
                    <a:lnTo>
                      <a:pt x="128" y="247"/>
                    </a:lnTo>
                    <a:lnTo>
                      <a:pt x="136" y="199"/>
                    </a:lnTo>
                    <a:lnTo>
                      <a:pt x="128" y="175"/>
                    </a:lnTo>
                    <a:lnTo>
                      <a:pt x="144" y="175"/>
                    </a:lnTo>
                    <a:lnTo>
                      <a:pt x="128" y="159"/>
                    </a:lnTo>
                    <a:lnTo>
                      <a:pt x="160" y="151"/>
                    </a:lnTo>
                    <a:lnTo>
                      <a:pt x="168" y="167"/>
                    </a:lnTo>
                    <a:lnTo>
                      <a:pt x="160" y="135"/>
                    </a:lnTo>
                    <a:lnTo>
                      <a:pt x="160" y="87"/>
                    </a:lnTo>
                    <a:lnTo>
                      <a:pt x="136" y="87"/>
                    </a:lnTo>
                    <a:lnTo>
                      <a:pt x="128" y="79"/>
                    </a:lnTo>
                    <a:lnTo>
                      <a:pt x="96" y="79"/>
                    </a:lnTo>
                    <a:lnTo>
                      <a:pt x="72" y="48"/>
                    </a:lnTo>
                    <a:lnTo>
                      <a:pt x="112" y="8"/>
                    </a:lnTo>
                    <a:lnTo>
                      <a:pt x="104" y="0"/>
                    </a:lnTo>
                    <a:lnTo>
                      <a:pt x="48" y="24"/>
                    </a:lnTo>
                    <a:lnTo>
                      <a:pt x="24" y="64"/>
                    </a:lnTo>
                    <a:lnTo>
                      <a:pt x="16" y="56"/>
                    </a:lnTo>
                    <a:lnTo>
                      <a:pt x="8" y="79"/>
                    </a:lnTo>
                    <a:lnTo>
                      <a:pt x="16" y="127"/>
                    </a:lnTo>
                    <a:lnTo>
                      <a:pt x="24" y="127"/>
                    </a:lnTo>
                    <a:lnTo>
                      <a:pt x="0" y="167"/>
                    </a:lnTo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81" name="Freeform 54"/>
              <p:cNvSpPr>
                <a:spLocks noChangeAspect="1"/>
              </p:cNvSpPr>
              <p:nvPr/>
            </p:nvSpPr>
            <p:spPr bwMode="auto">
              <a:xfrm>
                <a:off x="4609" y="2276"/>
                <a:ext cx="48" cy="40"/>
              </a:xfrm>
              <a:custGeom>
                <a:avLst/>
                <a:gdLst>
                  <a:gd name="T0" fmla="*/ 0 w 48"/>
                  <a:gd name="T1" fmla="*/ 0 h 40"/>
                  <a:gd name="T2" fmla="*/ 0 w 48"/>
                  <a:gd name="T3" fmla="*/ 8 h 40"/>
                  <a:gd name="T4" fmla="*/ 8 w 48"/>
                  <a:gd name="T5" fmla="*/ 8 h 40"/>
                  <a:gd name="T6" fmla="*/ 48 w 48"/>
                  <a:gd name="T7" fmla="*/ 40 h 40"/>
                  <a:gd name="T8" fmla="*/ 48 w 48"/>
                  <a:gd name="T9" fmla="*/ 16 h 40"/>
                  <a:gd name="T10" fmla="*/ 32 w 48"/>
                  <a:gd name="T11" fmla="*/ 0 h 40"/>
                  <a:gd name="T12" fmla="*/ 0 w 48"/>
                  <a:gd name="T13" fmla="*/ 0 h 4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48" h="40">
                    <a:moveTo>
                      <a:pt x="0" y="0"/>
                    </a:moveTo>
                    <a:lnTo>
                      <a:pt x="0" y="8"/>
                    </a:lnTo>
                    <a:lnTo>
                      <a:pt x="8" y="8"/>
                    </a:lnTo>
                    <a:lnTo>
                      <a:pt x="48" y="40"/>
                    </a:lnTo>
                    <a:lnTo>
                      <a:pt x="48" y="16"/>
                    </a:lnTo>
                    <a:lnTo>
                      <a:pt x="32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82" name="Freeform 55"/>
              <p:cNvSpPr>
                <a:spLocks noChangeAspect="1"/>
              </p:cNvSpPr>
              <p:nvPr/>
            </p:nvSpPr>
            <p:spPr bwMode="auto">
              <a:xfrm>
                <a:off x="4609" y="2276"/>
                <a:ext cx="48" cy="40"/>
              </a:xfrm>
              <a:custGeom>
                <a:avLst/>
                <a:gdLst>
                  <a:gd name="T0" fmla="*/ 0 w 48"/>
                  <a:gd name="T1" fmla="*/ 0 h 40"/>
                  <a:gd name="T2" fmla="*/ 0 w 48"/>
                  <a:gd name="T3" fmla="*/ 8 h 40"/>
                  <a:gd name="T4" fmla="*/ 8 w 48"/>
                  <a:gd name="T5" fmla="*/ 8 h 40"/>
                  <a:gd name="T6" fmla="*/ 48 w 48"/>
                  <a:gd name="T7" fmla="*/ 40 h 40"/>
                  <a:gd name="T8" fmla="*/ 48 w 48"/>
                  <a:gd name="T9" fmla="*/ 16 h 40"/>
                  <a:gd name="T10" fmla="*/ 32 w 48"/>
                  <a:gd name="T11" fmla="*/ 0 h 40"/>
                  <a:gd name="T12" fmla="*/ 0 w 48"/>
                  <a:gd name="T13" fmla="*/ 0 h 4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48" h="40">
                    <a:moveTo>
                      <a:pt x="0" y="0"/>
                    </a:moveTo>
                    <a:lnTo>
                      <a:pt x="0" y="8"/>
                    </a:lnTo>
                    <a:lnTo>
                      <a:pt x="8" y="8"/>
                    </a:lnTo>
                    <a:lnTo>
                      <a:pt x="48" y="40"/>
                    </a:lnTo>
                    <a:lnTo>
                      <a:pt x="48" y="16"/>
                    </a:lnTo>
                    <a:lnTo>
                      <a:pt x="32" y="0"/>
                    </a:lnTo>
                    <a:lnTo>
                      <a:pt x="0" y="0"/>
                    </a:lnTo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83" name="Freeform 56"/>
              <p:cNvSpPr>
                <a:spLocks noChangeAspect="1"/>
              </p:cNvSpPr>
              <p:nvPr/>
            </p:nvSpPr>
            <p:spPr bwMode="auto">
              <a:xfrm>
                <a:off x="4617" y="2084"/>
                <a:ext cx="160" cy="48"/>
              </a:xfrm>
              <a:custGeom>
                <a:avLst/>
                <a:gdLst>
                  <a:gd name="T0" fmla="*/ 0 w 160"/>
                  <a:gd name="T1" fmla="*/ 16 h 48"/>
                  <a:gd name="T2" fmla="*/ 24 w 160"/>
                  <a:gd name="T3" fmla="*/ 0 h 48"/>
                  <a:gd name="T4" fmla="*/ 64 w 160"/>
                  <a:gd name="T5" fmla="*/ 0 h 48"/>
                  <a:gd name="T6" fmla="*/ 160 w 160"/>
                  <a:gd name="T7" fmla="*/ 40 h 48"/>
                  <a:gd name="T8" fmla="*/ 112 w 160"/>
                  <a:gd name="T9" fmla="*/ 48 h 48"/>
                  <a:gd name="T10" fmla="*/ 120 w 160"/>
                  <a:gd name="T11" fmla="*/ 40 h 48"/>
                  <a:gd name="T12" fmla="*/ 96 w 160"/>
                  <a:gd name="T13" fmla="*/ 24 h 48"/>
                  <a:gd name="T14" fmla="*/ 48 w 160"/>
                  <a:gd name="T15" fmla="*/ 16 h 48"/>
                  <a:gd name="T16" fmla="*/ 48 w 160"/>
                  <a:gd name="T17" fmla="*/ 8 h 48"/>
                  <a:gd name="T18" fmla="*/ 0 w 160"/>
                  <a:gd name="T19" fmla="*/ 16 h 48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60" h="48">
                    <a:moveTo>
                      <a:pt x="0" y="16"/>
                    </a:moveTo>
                    <a:lnTo>
                      <a:pt x="24" y="0"/>
                    </a:lnTo>
                    <a:lnTo>
                      <a:pt x="64" y="0"/>
                    </a:lnTo>
                    <a:lnTo>
                      <a:pt x="160" y="40"/>
                    </a:lnTo>
                    <a:lnTo>
                      <a:pt x="112" y="48"/>
                    </a:lnTo>
                    <a:lnTo>
                      <a:pt x="120" y="40"/>
                    </a:lnTo>
                    <a:lnTo>
                      <a:pt x="96" y="24"/>
                    </a:lnTo>
                    <a:lnTo>
                      <a:pt x="48" y="16"/>
                    </a:lnTo>
                    <a:lnTo>
                      <a:pt x="48" y="8"/>
                    </a:lnTo>
                    <a:lnTo>
                      <a:pt x="0" y="16"/>
                    </a:lnTo>
                    <a:close/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84" name="Freeform 57"/>
              <p:cNvSpPr>
                <a:spLocks noChangeAspect="1"/>
              </p:cNvSpPr>
              <p:nvPr/>
            </p:nvSpPr>
            <p:spPr bwMode="auto">
              <a:xfrm>
                <a:off x="4617" y="2084"/>
                <a:ext cx="160" cy="48"/>
              </a:xfrm>
              <a:custGeom>
                <a:avLst/>
                <a:gdLst>
                  <a:gd name="T0" fmla="*/ 0 w 160"/>
                  <a:gd name="T1" fmla="*/ 16 h 48"/>
                  <a:gd name="T2" fmla="*/ 24 w 160"/>
                  <a:gd name="T3" fmla="*/ 0 h 48"/>
                  <a:gd name="T4" fmla="*/ 64 w 160"/>
                  <a:gd name="T5" fmla="*/ 0 h 48"/>
                  <a:gd name="T6" fmla="*/ 160 w 160"/>
                  <a:gd name="T7" fmla="*/ 40 h 48"/>
                  <a:gd name="T8" fmla="*/ 112 w 160"/>
                  <a:gd name="T9" fmla="*/ 48 h 48"/>
                  <a:gd name="T10" fmla="*/ 120 w 160"/>
                  <a:gd name="T11" fmla="*/ 40 h 48"/>
                  <a:gd name="T12" fmla="*/ 96 w 160"/>
                  <a:gd name="T13" fmla="*/ 24 h 48"/>
                  <a:gd name="T14" fmla="*/ 48 w 160"/>
                  <a:gd name="T15" fmla="*/ 16 h 48"/>
                  <a:gd name="T16" fmla="*/ 48 w 160"/>
                  <a:gd name="T17" fmla="*/ 8 h 48"/>
                  <a:gd name="T18" fmla="*/ 0 w 160"/>
                  <a:gd name="T19" fmla="*/ 16 h 48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60" h="48">
                    <a:moveTo>
                      <a:pt x="0" y="16"/>
                    </a:moveTo>
                    <a:lnTo>
                      <a:pt x="24" y="0"/>
                    </a:lnTo>
                    <a:lnTo>
                      <a:pt x="64" y="0"/>
                    </a:lnTo>
                    <a:lnTo>
                      <a:pt x="160" y="40"/>
                    </a:lnTo>
                    <a:lnTo>
                      <a:pt x="112" y="48"/>
                    </a:lnTo>
                    <a:lnTo>
                      <a:pt x="120" y="40"/>
                    </a:lnTo>
                    <a:lnTo>
                      <a:pt x="96" y="24"/>
                    </a:lnTo>
                    <a:lnTo>
                      <a:pt x="48" y="16"/>
                    </a:lnTo>
                    <a:lnTo>
                      <a:pt x="48" y="8"/>
                    </a:lnTo>
                    <a:lnTo>
                      <a:pt x="0" y="16"/>
                    </a:lnTo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85" name="Freeform 58"/>
              <p:cNvSpPr>
                <a:spLocks noChangeAspect="1"/>
              </p:cNvSpPr>
              <p:nvPr/>
            </p:nvSpPr>
            <p:spPr bwMode="auto">
              <a:xfrm>
                <a:off x="4817" y="2132"/>
                <a:ext cx="48" cy="24"/>
              </a:xfrm>
              <a:custGeom>
                <a:avLst/>
                <a:gdLst>
                  <a:gd name="T0" fmla="*/ 0 w 48"/>
                  <a:gd name="T1" fmla="*/ 0 h 24"/>
                  <a:gd name="T2" fmla="*/ 0 w 48"/>
                  <a:gd name="T3" fmla="*/ 24 h 24"/>
                  <a:gd name="T4" fmla="*/ 48 w 48"/>
                  <a:gd name="T5" fmla="*/ 24 h 24"/>
                  <a:gd name="T6" fmla="*/ 24 w 48"/>
                  <a:gd name="T7" fmla="*/ 8 h 24"/>
                  <a:gd name="T8" fmla="*/ 0 w 48"/>
                  <a:gd name="T9" fmla="*/ 0 h 2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8" h="24">
                    <a:moveTo>
                      <a:pt x="0" y="0"/>
                    </a:moveTo>
                    <a:lnTo>
                      <a:pt x="0" y="24"/>
                    </a:lnTo>
                    <a:lnTo>
                      <a:pt x="48" y="24"/>
                    </a:lnTo>
                    <a:lnTo>
                      <a:pt x="24" y="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86" name="Freeform 59"/>
              <p:cNvSpPr>
                <a:spLocks noChangeAspect="1"/>
              </p:cNvSpPr>
              <p:nvPr/>
            </p:nvSpPr>
            <p:spPr bwMode="auto">
              <a:xfrm>
                <a:off x="4817" y="2132"/>
                <a:ext cx="48" cy="24"/>
              </a:xfrm>
              <a:custGeom>
                <a:avLst/>
                <a:gdLst>
                  <a:gd name="T0" fmla="*/ 0 w 48"/>
                  <a:gd name="T1" fmla="*/ 0 h 24"/>
                  <a:gd name="T2" fmla="*/ 0 w 48"/>
                  <a:gd name="T3" fmla="*/ 24 h 24"/>
                  <a:gd name="T4" fmla="*/ 48 w 48"/>
                  <a:gd name="T5" fmla="*/ 24 h 24"/>
                  <a:gd name="T6" fmla="*/ 24 w 48"/>
                  <a:gd name="T7" fmla="*/ 8 h 24"/>
                  <a:gd name="T8" fmla="*/ 0 w 48"/>
                  <a:gd name="T9" fmla="*/ 0 h 2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8" h="24">
                    <a:moveTo>
                      <a:pt x="0" y="0"/>
                    </a:moveTo>
                    <a:lnTo>
                      <a:pt x="0" y="24"/>
                    </a:lnTo>
                    <a:lnTo>
                      <a:pt x="48" y="24"/>
                    </a:lnTo>
                    <a:lnTo>
                      <a:pt x="24" y="8"/>
                    </a:lnTo>
                    <a:lnTo>
                      <a:pt x="0" y="0"/>
                    </a:lnTo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87" name="Freeform 60"/>
              <p:cNvSpPr>
                <a:spLocks noChangeAspect="1"/>
              </p:cNvSpPr>
              <p:nvPr/>
            </p:nvSpPr>
            <p:spPr bwMode="auto">
              <a:xfrm>
                <a:off x="4681" y="2419"/>
                <a:ext cx="80" cy="88"/>
              </a:xfrm>
              <a:custGeom>
                <a:avLst/>
                <a:gdLst>
                  <a:gd name="T0" fmla="*/ 0 w 80"/>
                  <a:gd name="T1" fmla="*/ 32 h 88"/>
                  <a:gd name="T2" fmla="*/ 0 w 80"/>
                  <a:gd name="T3" fmla="*/ 48 h 88"/>
                  <a:gd name="T4" fmla="*/ 16 w 80"/>
                  <a:gd name="T5" fmla="*/ 56 h 88"/>
                  <a:gd name="T6" fmla="*/ 8 w 80"/>
                  <a:gd name="T7" fmla="*/ 72 h 88"/>
                  <a:gd name="T8" fmla="*/ 8 w 80"/>
                  <a:gd name="T9" fmla="*/ 80 h 88"/>
                  <a:gd name="T10" fmla="*/ 24 w 80"/>
                  <a:gd name="T11" fmla="*/ 88 h 88"/>
                  <a:gd name="T12" fmla="*/ 40 w 80"/>
                  <a:gd name="T13" fmla="*/ 64 h 88"/>
                  <a:gd name="T14" fmla="*/ 72 w 80"/>
                  <a:gd name="T15" fmla="*/ 40 h 88"/>
                  <a:gd name="T16" fmla="*/ 80 w 80"/>
                  <a:gd name="T17" fmla="*/ 24 h 88"/>
                  <a:gd name="T18" fmla="*/ 48 w 80"/>
                  <a:gd name="T19" fmla="*/ 16 h 88"/>
                  <a:gd name="T20" fmla="*/ 32 w 80"/>
                  <a:gd name="T21" fmla="*/ 0 h 88"/>
                  <a:gd name="T22" fmla="*/ 8 w 80"/>
                  <a:gd name="T23" fmla="*/ 8 h 88"/>
                  <a:gd name="T24" fmla="*/ 0 w 80"/>
                  <a:gd name="T25" fmla="*/ 32 h 88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80" h="88">
                    <a:moveTo>
                      <a:pt x="0" y="32"/>
                    </a:moveTo>
                    <a:lnTo>
                      <a:pt x="0" y="48"/>
                    </a:lnTo>
                    <a:lnTo>
                      <a:pt x="16" y="56"/>
                    </a:lnTo>
                    <a:lnTo>
                      <a:pt x="8" y="72"/>
                    </a:lnTo>
                    <a:lnTo>
                      <a:pt x="8" y="80"/>
                    </a:lnTo>
                    <a:lnTo>
                      <a:pt x="24" y="88"/>
                    </a:lnTo>
                    <a:lnTo>
                      <a:pt x="40" y="64"/>
                    </a:lnTo>
                    <a:lnTo>
                      <a:pt x="72" y="40"/>
                    </a:lnTo>
                    <a:lnTo>
                      <a:pt x="80" y="24"/>
                    </a:lnTo>
                    <a:lnTo>
                      <a:pt x="48" y="16"/>
                    </a:lnTo>
                    <a:lnTo>
                      <a:pt x="32" y="0"/>
                    </a:lnTo>
                    <a:lnTo>
                      <a:pt x="8" y="8"/>
                    </a:lnTo>
                    <a:lnTo>
                      <a:pt x="0" y="32"/>
                    </a:lnTo>
                    <a:close/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88" name="Freeform 61"/>
              <p:cNvSpPr>
                <a:spLocks noChangeAspect="1"/>
              </p:cNvSpPr>
              <p:nvPr/>
            </p:nvSpPr>
            <p:spPr bwMode="auto">
              <a:xfrm>
                <a:off x="4681" y="2419"/>
                <a:ext cx="80" cy="88"/>
              </a:xfrm>
              <a:custGeom>
                <a:avLst/>
                <a:gdLst>
                  <a:gd name="T0" fmla="*/ 0 w 80"/>
                  <a:gd name="T1" fmla="*/ 32 h 88"/>
                  <a:gd name="T2" fmla="*/ 0 w 80"/>
                  <a:gd name="T3" fmla="*/ 48 h 88"/>
                  <a:gd name="T4" fmla="*/ 16 w 80"/>
                  <a:gd name="T5" fmla="*/ 56 h 88"/>
                  <a:gd name="T6" fmla="*/ 8 w 80"/>
                  <a:gd name="T7" fmla="*/ 72 h 88"/>
                  <a:gd name="T8" fmla="*/ 8 w 80"/>
                  <a:gd name="T9" fmla="*/ 80 h 88"/>
                  <a:gd name="T10" fmla="*/ 24 w 80"/>
                  <a:gd name="T11" fmla="*/ 88 h 88"/>
                  <a:gd name="T12" fmla="*/ 40 w 80"/>
                  <a:gd name="T13" fmla="*/ 64 h 88"/>
                  <a:gd name="T14" fmla="*/ 72 w 80"/>
                  <a:gd name="T15" fmla="*/ 40 h 88"/>
                  <a:gd name="T16" fmla="*/ 80 w 80"/>
                  <a:gd name="T17" fmla="*/ 24 h 88"/>
                  <a:gd name="T18" fmla="*/ 48 w 80"/>
                  <a:gd name="T19" fmla="*/ 16 h 88"/>
                  <a:gd name="T20" fmla="*/ 32 w 80"/>
                  <a:gd name="T21" fmla="*/ 0 h 88"/>
                  <a:gd name="T22" fmla="*/ 8 w 80"/>
                  <a:gd name="T23" fmla="*/ 8 h 88"/>
                  <a:gd name="T24" fmla="*/ 0 w 80"/>
                  <a:gd name="T25" fmla="*/ 32 h 88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80" h="88">
                    <a:moveTo>
                      <a:pt x="0" y="32"/>
                    </a:moveTo>
                    <a:lnTo>
                      <a:pt x="0" y="48"/>
                    </a:lnTo>
                    <a:lnTo>
                      <a:pt x="16" y="56"/>
                    </a:lnTo>
                    <a:lnTo>
                      <a:pt x="8" y="72"/>
                    </a:lnTo>
                    <a:lnTo>
                      <a:pt x="8" y="80"/>
                    </a:lnTo>
                    <a:lnTo>
                      <a:pt x="24" y="88"/>
                    </a:lnTo>
                    <a:lnTo>
                      <a:pt x="40" y="64"/>
                    </a:lnTo>
                    <a:lnTo>
                      <a:pt x="72" y="40"/>
                    </a:lnTo>
                    <a:lnTo>
                      <a:pt x="80" y="24"/>
                    </a:lnTo>
                    <a:lnTo>
                      <a:pt x="48" y="16"/>
                    </a:lnTo>
                    <a:lnTo>
                      <a:pt x="32" y="0"/>
                    </a:lnTo>
                    <a:lnTo>
                      <a:pt x="8" y="8"/>
                    </a:lnTo>
                    <a:lnTo>
                      <a:pt x="0" y="32"/>
                    </a:lnTo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89" name="Freeform 62"/>
              <p:cNvSpPr>
                <a:spLocks noChangeAspect="1"/>
              </p:cNvSpPr>
              <p:nvPr/>
            </p:nvSpPr>
            <p:spPr bwMode="auto">
              <a:xfrm>
                <a:off x="4545" y="2220"/>
                <a:ext cx="32" cy="8"/>
              </a:xfrm>
              <a:custGeom>
                <a:avLst/>
                <a:gdLst>
                  <a:gd name="T0" fmla="*/ 0 w 32"/>
                  <a:gd name="T1" fmla="*/ 8 h 8"/>
                  <a:gd name="T2" fmla="*/ 16 w 32"/>
                  <a:gd name="T3" fmla="*/ 0 h 8"/>
                  <a:gd name="T4" fmla="*/ 32 w 32"/>
                  <a:gd name="T5" fmla="*/ 8 h 8"/>
                  <a:gd name="T6" fmla="*/ 0 w 32"/>
                  <a:gd name="T7" fmla="*/ 8 h 8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32" h="8">
                    <a:moveTo>
                      <a:pt x="0" y="8"/>
                    </a:moveTo>
                    <a:lnTo>
                      <a:pt x="16" y="0"/>
                    </a:lnTo>
                    <a:lnTo>
                      <a:pt x="32" y="8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90" name="Freeform 63"/>
              <p:cNvSpPr>
                <a:spLocks noChangeAspect="1"/>
              </p:cNvSpPr>
              <p:nvPr/>
            </p:nvSpPr>
            <p:spPr bwMode="auto">
              <a:xfrm>
                <a:off x="4545" y="2220"/>
                <a:ext cx="32" cy="8"/>
              </a:xfrm>
              <a:custGeom>
                <a:avLst/>
                <a:gdLst>
                  <a:gd name="T0" fmla="*/ 0 w 32"/>
                  <a:gd name="T1" fmla="*/ 8 h 8"/>
                  <a:gd name="T2" fmla="*/ 16 w 32"/>
                  <a:gd name="T3" fmla="*/ 0 h 8"/>
                  <a:gd name="T4" fmla="*/ 32 w 32"/>
                  <a:gd name="T5" fmla="*/ 8 h 8"/>
                  <a:gd name="T6" fmla="*/ 0 w 32"/>
                  <a:gd name="T7" fmla="*/ 8 h 8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32" h="8">
                    <a:moveTo>
                      <a:pt x="0" y="8"/>
                    </a:moveTo>
                    <a:lnTo>
                      <a:pt x="16" y="0"/>
                    </a:lnTo>
                    <a:lnTo>
                      <a:pt x="32" y="8"/>
                    </a:lnTo>
                    <a:lnTo>
                      <a:pt x="0" y="8"/>
                    </a:lnTo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91" name="Freeform 64"/>
              <p:cNvSpPr>
                <a:spLocks noChangeAspect="1"/>
              </p:cNvSpPr>
              <p:nvPr/>
            </p:nvSpPr>
            <p:spPr bwMode="auto">
              <a:xfrm>
                <a:off x="4977" y="3288"/>
                <a:ext cx="16" cy="8"/>
              </a:xfrm>
              <a:custGeom>
                <a:avLst/>
                <a:gdLst>
                  <a:gd name="T0" fmla="*/ 0 w 16"/>
                  <a:gd name="T1" fmla="*/ 8 h 8"/>
                  <a:gd name="T2" fmla="*/ 8 w 16"/>
                  <a:gd name="T3" fmla="*/ 0 h 8"/>
                  <a:gd name="T4" fmla="*/ 0 w 16"/>
                  <a:gd name="T5" fmla="*/ 0 h 8"/>
                  <a:gd name="T6" fmla="*/ 16 w 16"/>
                  <a:gd name="T7" fmla="*/ 0 h 8"/>
                  <a:gd name="T8" fmla="*/ 0 w 16"/>
                  <a:gd name="T9" fmla="*/ 8 h 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6" h="8">
                    <a:moveTo>
                      <a:pt x="0" y="8"/>
                    </a:moveTo>
                    <a:lnTo>
                      <a:pt x="8" y="0"/>
                    </a:lnTo>
                    <a:lnTo>
                      <a:pt x="0" y="0"/>
                    </a:lnTo>
                    <a:lnTo>
                      <a:pt x="16" y="0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92" name="Freeform 65"/>
              <p:cNvSpPr>
                <a:spLocks noChangeAspect="1"/>
              </p:cNvSpPr>
              <p:nvPr/>
            </p:nvSpPr>
            <p:spPr bwMode="auto">
              <a:xfrm>
                <a:off x="4977" y="3288"/>
                <a:ext cx="16" cy="8"/>
              </a:xfrm>
              <a:custGeom>
                <a:avLst/>
                <a:gdLst>
                  <a:gd name="T0" fmla="*/ 0 w 16"/>
                  <a:gd name="T1" fmla="*/ 8 h 8"/>
                  <a:gd name="T2" fmla="*/ 8 w 16"/>
                  <a:gd name="T3" fmla="*/ 0 h 8"/>
                  <a:gd name="T4" fmla="*/ 0 w 16"/>
                  <a:gd name="T5" fmla="*/ 0 h 8"/>
                  <a:gd name="T6" fmla="*/ 16 w 16"/>
                  <a:gd name="T7" fmla="*/ 0 h 8"/>
                  <a:gd name="T8" fmla="*/ 0 w 16"/>
                  <a:gd name="T9" fmla="*/ 8 h 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6" h="8">
                    <a:moveTo>
                      <a:pt x="0" y="8"/>
                    </a:moveTo>
                    <a:lnTo>
                      <a:pt x="8" y="0"/>
                    </a:lnTo>
                    <a:lnTo>
                      <a:pt x="0" y="0"/>
                    </a:lnTo>
                    <a:lnTo>
                      <a:pt x="16" y="0"/>
                    </a:lnTo>
                    <a:lnTo>
                      <a:pt x="0" y="8"/>
                    </a:lnTo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93" name="Freeform 66"/>
              <p:cNvSpPr>
                <a:spLocks noChangeAspect="1"/>
              </p:cNvSpPr>
              <p:nvPr/>
            </p:nvSpPr>
            <p:spPr bwMode="auto">
              <a:xfrm>
                <a:off x="4993" y="3280"/>
                <a:ext cx="24" cy="24"/>
              </a:xfrm>
              <a:custGeom>
                <a:avLst/>
                <a:gdLst>
                  <a:gd name="T0" fmla="*/ 0 w 24"/>
                  <a:gd name="T1" fmla="*/ 24 h 24"/>
                  <a:gd name="T2" fmla="*/ 8 w 24"/>
                  <a:gd name="T3" fmla="*/ 0 h 24"/>
                  <a:gd name="T4" fmla="*/ 24 w 24"/>
                  <a:gd name="T5" fmla="*/ 8 h 24"/>
                  <a:gd name="T6" fmla="*/ 0 w 24"/>
                  <a:gd name="T7" fmla="*/ 24 h 24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4" h="24">
                    <a:moveTo>
                      <a:pt x="0" y="24"/>
                    </a:moveTo>
                    <a:lnTo>
                      <a:pt x="8" y="0"/>
                    </a:lnTo>
                    <a:lnTo>
                      <a:pt x="24" y="8"/>
                    </a:lnTo>
                    <a:lnTo>
                      <a:pt x="0" y="24"/>
                    </a:lnTo>
                    <a:close/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94" name="Freeform 67"/>
              <p:cNvSpPr>
                <a:spLocks noChangeAspect="1"/>
              </p:cNvSpPr>
              <p:nvPr/>
            </p:nvSpPr>
            <p:spPr bwMode="auto">
              <a:xfrm>
                <a:off x="4993" y="3280"/>
                <a:ext cx="24" cy="24"/>
              </a:xfrm>
              <a:custGeom>
                <a:avLst/>
                <a:gdLst>
                  <a:gd name="T0" fmla="*/ 0 w 24"/>
                  <a:gd name="T1" fmla="*/ 24 h 24"/>
                  <a:gd name="T2" fmla="*/ 8 w 24"/>
                  <a:gd name="T3" fmla="*/ 0 h 24"/>
                  <a:gd name="T4" fmla="*/ 24 w 24"/>
                  <a:gd name="T5" fmla="*/ 8 h 24"/>
                  <a:gd name="T6" fmla="*/ 0 w 24"/>
                  <a:gd name="T7" fmla="*/ 24 h 24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4" h="24">
                    <a:moveTo>
                      <a:pt x="0" y="24"/>
                    </a:moveTo>
                    <a:lnTo>
                      <a:pt x="8" y="0"/>
                    </a:lnTo>
                    <a:lnTo>
                      <a:pt x="24" y="8"/>
                    </a:lnTo>
                    <a:lnTo>
                      <a:pt x="0" y="24"/>
                    </a:lnTo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95" name="Freeform 68"/>
              <p:cNvSpPr>
                <a:spLocks noChangeAspect="1"/>
              </p:cNvSpPr>
              <p:nvPr/>
            </p:nvSpPr>
            <p:spPr bwMode="auto">
              <a:xfrm>
                <a:off x="5057" y="2355"/>
                <a:ext cx="55" cy="48"/>
              </a:xfrm>
              <a:custGeom>
                <a:avLst/>
                <a:gdLst>
                  <a:gd name="T0" fmla="*/ 0 w 55"/>
                  <a:gd name="T1" fmla="*/ 48 h 48"/>
                  <a:gd name="T2" fmla="*/ 8 w 55"/>
                  <a:gd name="T3" fmla="*/ 0 h 48"/>
                  <a:gd name="T4" fmla="*/ 55 w 55"/>
                  <a:gd name="T5" fmla="*/ 24 h 48"/>
                  <a:gd name="T6" fmla="*/ 23 w 55"/>
                  <a:gd name="T7" fmla="*/ 48 h 48"/>
                  <a:gd name="T8" fmla="*/ 0 w 55"/>
                  <a:gd name="T9" fmla="*/ 48 h 4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55" h="48">
                    <a:moveTo>
                      <a:pt x="0" y="48"/>
                    </a:moveTo>
                    <a:lnTo>
                      <a:pt x="8" y="0"/>
                    </a:lnTo>
                    <a:lnTo>
                      <a:pt x="55" y="24"/>
                    </a:lnTo>
                    <a:lnTo>
                      <a:pt x="23" y="48"/>
                    </a:lnTo>
                    <a:lnTo>
                      <a:pt x="0" y="48"/>
                    </a:lnTo>
                    <a:close/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96" name="Freeform 69"/>
              <p:cNvSpPr>
                <a:spLocks noChangeAspect="1"/>
              </p:cNvSpPr>
              <p:nvPr/>
            </p:nvSpPr>
            <p:spPr bwMode="auto">
              <a:xfrm>
                <a:off x="5057" y="2355"/>
                <a:ext cx="55" cy="48"/>
              </a:xfrm>
              <a:custGeom>
                <a:avLst/>
                <a:gdLst>
                  <a:gd name="T0" fmla="*/ 0 w 55"/>
                  <a:gd name="T1" fmla="*/ 48 h 48"/>
                  <a:gd name="T2" fmla="*/ 8 w 55"/>
                  <a:gd name="T3" fmla="*/ 0 h 48"/>
                  <a:gd name="T4" fmla="*/ 55 w 55"/>
                  <a:gd name="T5" fmla="*/ 24 h 48"/>
                  <a:gd name="T6" fmla="*/ 23 w 55"/>
                  <a:gd name="T7" fmla="*/ 48 h 48"/>
                  <a:gd name="T8" fmla="*/ 0 w 55"/>
                  <a:gd name="T9" fmla="*/ 48 h 4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55" h="48">
                    <a:moveTo>
                      <a:pt x="0" y="48"/>
                    </a:moveTo>
                    <a:lnTo>
                      <a:pt x="8" y="0"/>
                    </a:lnTo>
                    <a:lnTo>
                      <a:pt x="55" y="24"/>
                    </a:lnTo>
                    <a:lnTo>
                      <a:pt x="23" y="48"/>
                    </a:lnTo>
                    <a:lnTo>
                      <a:pt x="0" y="48"/>
                    </a:lnTo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97" name="Freeform 70"/>
              <p:cNvSpPr>
                <a:spLocks noChangeAspect="1"/>
              </p:cNvSpPr>
              <p:nvPr/>
            </p:nvSpPr>
            <p:spPr bwMode="auto">
              <a:xfrm>
                <a:off x="4521" y="2164"/>
                <a:ext cx="48" cy="64"/>
              </a:xfrm>
              <a:custGeom>
                <a:avLst/>
                <a:gdLst>
                  <a:gd name="T0" fmla="*/ 0 w 48"/>
                  <a:gd name="T1" fmla="*/ 56 h 64"/>
                  <a:gd name="T2" fmla="*/ 8 w 48"/>
                  <a:gd name="T3" fmla="*/ 32 h 64"/>
                  <a:gd name="T4" fmla="*/ 24 w 48"/>
                  <a:gd name="T5" fmla="*/ 32 h 64"/>
                  <a:gd name="T6" fmla="*/ 8 w 48"/>
                  <a:gd name="T7" fmla="*/ 8 h 64"/>
                  <a:gd name="T8" fmla="*/ 40 w 48"/>
                  <a:gd name="T9" fmla="*/ 0 h 64"/>
                  <a:gd name="T10" fmla="*/ 40 w 48"/>
                  <a:gd name="T11" fmla="*/ 32 h 64"/>
                  <a:gd name="T12" fmla="*/ 48 w 48"/>
                  <a:gd name="T13" fmla="*/ 32 h 64"/>
                  <a:gd name="T14" fmla="*/ 40 w 48"/>
                  <a:gd name="T15" fmla="*/ 56 h 64"/>
                  <a:gd name="T16" fmla="*/ 24 w 48"/>
                  <a:gd name="T17" fmla="*/ 64 h 64"/>
                  <a:gd name="T18" fmla="*/ 0 w 48"/>
                  <a:gd name="T19" fmla="*/ 56 h 64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48" h="64">
                    <a:moveTo>
                      <a:pt x="0" y="56"/>
                    </a:moveTo>
                    <a:lnTo>
                      <a:pt x="8" y="32"/>
                    </a:lnTo>
                    <a:lnTo>
                      <a:pt x="24" y="32"/>
                    </a:lnTo>
                    <a:lnTo>
                      <a:pt x="8" y="8"/>
                    </a:lnTo>
                    <a:lnTo>
                      <a:pt x="40" y="0"/>
                    </a:lnTo>
                    <a:lnTo>
                      <a:pt x="40" y="32"/>
                    </a:lnTo>
                    <a:lnTo>
                      <a:pt x="48" y="32"/>
                    </a:lnTo>
                    <a:lnTo>
                      <a:pt x="40" y="56"/>
                    </a:lnTo>
                    <a:lnTo>
                      <a:pt x="24" y="64"/>
                    </a:lnTo>
                    <a:lnTo>
                      <a:pt x="0" y="56"/>
                    </a:lnTo>
                    <a:close/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98" name="Freeform 71"/>
              <p:cNvSpPr>
                <a:spLocks noChangeAspect="1"/>
              </p:cNvSpPr>
              <p:nvPr/>
            </p:nvSpPr>
            <p:spPr bwMode="auto">
              <a:xfrm>
                <a:off x="4521" y="2164"/>
                <a:ext cx="48" cy="64"/>
              </a:xfrm>
              <a:custGeom>
                <a:avLst/>
                <a:gdLst>
                  <a:gd name="T0" fmla="*/ 0 w 48"/>
                  <a:gd name="T1" fmla="*/ 56 h 64"/>
                  <a:gd name="T2" fmla="*/ 8 w 48"/>
                  <a:gd name="T3" fmla="*/ 32 h 64"/>
                  <a:gd name="T4" fmla="*/ 24 w 48"/>
                  <a:gd name="T5" fmla="*/ 32 h 64"/>
                  <a:gd name="T6" fmla="*/ 8 w 48"/>
                  <a:gd name="T7" fmla="*/ 8 h 64"/>
                  <a:gd name="T8" fmla="*/ 40 w 48"/>
                  <a:gd name="T9" fmla="*/ 0 h 64"/>
                  <a:gd name="T10" fmla="*/ 40 w 48"/>
                  <a:gd name="T11" fmla="*/ 32 h 64"/>
                  <a:gd name="T12" fmla="*/ 48 w 48"/>
                  <a:gd name="T13" fmla="*/ 32 h 64"/>
                  <a:gd name="T14" fmla="*/ 40 w 48"/>
                  <a:gd name="T15" fmla="*/ 56 h 64"/>
                  <a:gd name="T16" fmla="*/ 24 w 48"/>
                  <a:gd name="T17" fmla="*/ 64 h 64"/>
                  <a:gd name="T18" fmla="*/ 0 w 48"/>
                  <a:gd name="T19" fmla="*/ 56 h 64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48" h="64">
                    <a:moveTo>
                      <a:pt x="0" y="56"/>
                    </a:moveTo>
                    <a:lnTo>
                      <a:pt x="8" y="32"/>
                    </a:lnTo>
                    <a:lnTo>
                      <a:pt x="24" y="32"/>
                    </a:lnTo>
                    <a:lnTo>
                      <a:pt x="8" y="8"/>
                    </a:lnTo>
                    <a:lnTo>
                      <a:pt x="40" y="0"/>
                    </a:lnTo>
                    <a:lnTo>
                      <a:pt x="40" y="32"/>
                    </a:lnTo>
                    <a:lnTo>
                      <a:pt x="48" y="32"/>
                    </a:lnTo>
                    <a:lnTo>
                      <a:pt x="40" y="56"/>
                    </a:lnTo>
                    <a:lnTo>
                      <a:pt x="24" y="64"/>
                    </a:lnTo>
                    <a:lnTo>
                      <a:pt x="0" y="56"/>
                    </a:lnTo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99" name="Freeform 72"/>
              <p:cNvSpPr>
                <a:spLocks noChangeAspect="1"/>
              </p:cNvSpPr>
              <p:nvPr/>
            </p:nvSpPr>
            <p:spPr bwMode="auto">
              <a:xfrm>
                <a:off x="4969" y="2316"/>
                <a:ext cx="64" cy="95"/>
              </a:xfrm>
              <a:custGeom>
                <a:avLst/>
                <a:gdLst>
                  <a:gd name="T0" fmla="*/ 0 w 64"/>
                  <a:gd name="T1" fmla="*/ 23 h 95"/>
                  <a:gd name="T2" fmla="*/ 8 w 64"/>
                  <a:gd name="T3" fmla="*/ 39 h 95"/>
                  <a:gd name="T4" fmla="*/ 24 w 64"/>
                  <a:gd name="T5" fmla="*/ 55 h 95"/>
                  <a:gd name="T6" fmla="*/ 16 w 64"/>
                  <a:gd name="T7" fmla="*/ 79 h 95"/>
                  <a:gd name="T8" fmla="*/ 24 w 64"/>
                  <a:gd name="T9" fmla="*/ 95 h 95"/>
                  <a:gd name="T10" fmla="*/ 64 w 64"/>
                  <a:gd name="T11" fmla="*/ 87 h 95"/>
                  <a:gd name="T12" fmla="*/ 40 w 64"/>
                  <a:gd name="T13" fmla="*/ 63 h 95"/>
                  <a:gd name="T14" fmla="*/ 56 w 64"/>
                  <a:gd name="T15" fmla="*/ 31 h 95"/>
                  <a:gd name="T16" fmla="*/ 16 w 64"/>
                  <a:gd name="T17" fmla="*/ 0 h 95"/>
                  <a:gd name="T18" fmla="*/ 8 w 64"/>
                  <a:gd name="T19" fmla="*/ 7 h 95"/>
                  <a:gd name="T20" fmla="*/ 8 w 64"/>
                  <a:gd name="T21" fmla="*/ 15 h 95"/>
                  <a:gd name="T22" fmla="*/ 0 w 64"/>
                  <a:gd name="T23" fmla="*/ 23 h 95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64" h="95">
                    <a:moveTo>
                      <a:pt x="0" y="23"/>
                    </a:moveTo>
                    <a:lnTo>
                      <a:pt x="8" y="39"/>
                    </a:lnTo>
                    <a:lnTo>
                      <a:pt x="24" y="55"/>
                    </a:lnTo>
                    <a:lnTo>
                      <a:pt x="16" y="79"/>
                    </a:lnTo>
                    <a:lnTo>
                      <a:pt x="24" y="95"/>
                    </a:lnTo>
                    <a:lnTo>
                      <a:pt x="64" y="87"/>
                    </a:lnTo>
                    <a:lnTo>
                      <a:pt x="40" y="63"/>
                    </a:lnTo>
                    <a:lnTo>
                      <a:pt x="56" y="31"/>
                    </a:lnTo>
                    <a:lnTo>
                      <a:pt x="16" y="0"/>
                    </a:lnTo>
                    <a:lnTo>
                      <a:pt x="8" y="7"/>
                    </a:lnTo>
                    <a:lnTo>
                      <a:pt x="8" y="15"/>
                    </a:lnTo>
                    <a:lnTo>
                      <a:pt x="0" y="23"/>
                    </a:lnTo>
                    <a:close/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00" name="Freeform 73"/>
              <p:cNvSpPr>
                <a:spLocks noChangeAspect="1"/>
              </p:cNvSpPr>
              <p:nvPr/>
            </p:nvSpPr>
            <p:spPr bwMode="auto">
              <a:xfrm>
                <a:off x="4969" y="2316"/>
                <a:ext cx="64" cy="95"/>
              </a:xfrm>
              <a:custGeom>
                <a:avLst/>
                <a:gdLst>
                  <a:gd name="T0" fmla="*/ 0 w 64"/>
                  <a:gd name="T1" fmla="*/ 23 h 95"/>
                  <a:gd name="T2" fmla="*/ 8 w 64"/>
                  <a:gd name="T3" fmla="*/ 39 h 95"/>
                  <a:gd name="T4" fmla="*/ 24 w 64"/>
                  <a:gd name="T5" fmla="*/ 55 h 95"/>
                  <a:gd name="T6" fmla="*/ 16 w 64"/>
                  <a:gd name="T7" fmla="*/ 79 h 95"/>
                  <a:gd name="T8" fmla="*/ 24 w 64"/>
                  <a:gd name="T9" fmla="*/ 95 h 95"/>
                  <a:gd name="T10" fmla="*/ 64 w 64"/>
                  <a:gd name="T11" fmla="*/ 87 h 95"/>
                  <a:gd name="T12" fmla="*/ 40 w 64"/>
                  <a:gd name="T13" fmla="*/ 63 h 95"/>
                  <a:gd name="T14" fmla="*/ 56 w 64"/>
                  <a:gd name="T15" fmla="*/ 31 h 95"/>
                  <a:gd name="T16" fmla="*/ 16 w 64"/>
                  <a:gd name="T17" fmla="*/ 0 h 95"/>
                  <a:gd name="T18" fmla="*/ 8 w 64"/>
                  <a:gd name="T19" fmla="*/ 7 h 95"/>
                  <a:gd name="T20" fmla="*/ 8 w 64"/>
                  <a:gd name="T21" fmla="*/ 15 h 95"/>
                  <a:gd name="T22" fmla="*/ 0 w 64"/>
                  <a:gd name="T23" fmla="*/ 23 h 95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64" h="95">
                    <a:moveTo>
                      <a:pt x="0" y="23"/>
                    </a:moveTo>
                    <a:lnTo>
                      <a:pt x="8" y="39"/>
                    </a:lnTo>
                    <a:lnTo>
                      <a:pt x="24" y="55"/>
                    </a:lnTo>
                    <a:lnTo>
                      <a:pt x="16" y="79"/>
                    </a:lnTo>
                    <a:lnTo>
                      <a:pt x="24" y="95"/>
                    </a:lnTo>
                    <a:lnTo>
                      <a:pt x="64" y="87"/>
                    </a:lnTo>
                    <a:lnTo>
                      <a:pt x="40" y="63"/>
                    </a:lnTo>
                    <a:lnTo>
                      <a:pt x="56" y="31"/>
                    </a:lnTo>
                    <a:lnTo>
                      <a:pt x="16" y="0"/>
                    </a:lnTo>
                    <a:lnTo>
                      <a:pt x="8" y="7"/>
                    </a:lnTo>
                    <a:lnTo>
                      <a:pt x="8" y="15"/>
                    </a:lnTo>
                    <a:lnTo>
                      <a:pt x="0" y="23"/>
                    </a:lnTo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01" name="Freeform 74"/>
              <p:cNvSpPr>
                <a:spLocks noChangeAspect="1"/>
              </p:cNvSpPr>
              <p:nvPr/>
            </p:nvSpPr>
            <p:spPr bwMode="auto">
              <a:xfrm>
                <a:off x="4769" y="2132"/>
                <a:ext cx="48" cy="24"/>
              </a:xfrm>
              <a:custGeom>
                <a:avLst/>
                <a:gdLst>
                  <a:gd name="T0" fmla="*/ 0 w 48"/>
                  <a:gd name="T1" fmla="*/ 24 h 24"/>
                  <a:gd name="T2" fmla="*/ 40 w 48"/>
                  <a:gd name="T3" fmla="*/ 24 h 24"/>
                  <a:gd name="T4" fmla="*/ 16 w 48"/>
                  <a:gd name="T5" fmla="*/ 0 h 24"/>
                  <a:gd name="T6" fmla="*/ 48 w 48"/>
                  <a:gd name="T7" fmla="*/ 0 h 24"/>
                  <a:gd name="T8" fmla="*/ 48 w 48"/>
                  <a:gd name="T9" fmla="*/ 24 h 24"/>
                  <a:gd name="T10" fmla="*/ 0 w 48"/>
                  <a:gd name="T11" fmla="*/ 24 h 24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48" h="24">
                    <a:moveTo>
                      <a:pt x="0" y="24"/>
                    </a:moveTo>
                    <a:lnTo>
                      <a:pt x="40" y="24"/>
                    </a:lnTo>
                    <a:lnTo>
                      <a:pt x="16" y="0"/>
                    </a:lnTo>
                    <a:lnTo>
                      <a:pt x="48" y="0"/>
                    </a:lnTo>
                    <a:lnTo>
                      <a:pt x="48" y="24"/>
                    </a:lnTo>
                    <a:lnTo>
                      <a:pt x="0" y="24"/>
                    </a:lnTo>
                    <a:close/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02" name="Freeform 75"/>
              <p:cNvSpPr>
                <a:spLocks noChangeAspect="1"/>
              </p:cNvSpPr>
              <p:nvPr/>
            </p:nvSpPr>
            <p:spPr bwMode="auto">
              <a:xfrm>
                <a:off x="4769" y="2132"/>
                <a:ext cx="48" cy="24"/>
              </a:xfrm>
              <a:custGeom>
                <a:avLst/>
                <a:gdLst>
                  <a:gd name="T0" fmla="*/ 0 w 48"/>
                  <a:gd name="T1" fmla="*/ 24 h 24"/>
                  <a:gd name="T2" fmla="*/ 40 w 48"/>
                  <a:gd name="T3" fmla="*/ 24 h 24"/>
                  <a:gd name="T4" fmla="*/ 16 w 48"/>
                  <a:gd name="T5" fmla="*/ 0 h 24"/>
                  <a:gd name="T6" fmla="*/ 48 w 48"/>
                  <a:gd name="T7" fmla="*/ 0 h 24"/>
                  <a:gd name="T8" fmla="*/ 48 w 48"/>
                  <a:gd name="T9" fmla="*/ 24 h 24"/>
                  <a:gd name="T10" fmla="*/ 0 w 48"/>
                  <a:gd name="T11" fmla="*/ 24 h 24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48" h="24">
                    <a:moveTo>
                      <a:pt x="0" y="24"/>
                    </a:moveTo>
                    <a:lnTo>
                      <a:pt x="40" y="24"/>
                    </a:lnTo>
                    <a:lnTo>
                      <a:pt x="16" y="0"/>
                    </a:lnTo>
                    <a:lnTo>
                      <a:pt x="48" y="0"/>
                    </a:lnTo>
                    <a:lnTo>
                      <a:pt x="48" y="24"/>
                    </a:lnTo>
                    <a:lnTo>
                      <a:pt x="0" y="24"/>
                    </a:lnTo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03" name="Freeform 76"/>
              <p:cNvSpPr>
                <a:spLocks noChangeAspect="1"/>
              </p:cNvSpPr>
              <p:nvPr/>
            </p:nvSpPr>
            <p:spPr bwMode="auto">
              <a:xfrm>
                <a:off x="4561" y="2196"/>
                <a:ext cx="80" cy="40"/>
              </a:xfrm>
              <a:custGeom>
                <a:avLst/>
                <a:gdLst>
                  <a:gd name="T0" fmla="*/ 0 w 80"/>
                  <a:gd name="T1" fmla="*/ 24 h 40"/>
                  <a:gd name="T2" fmla="*/ 8 w 80"/>
                  <a:gd name="T3" fmla="*/ 0 h 40"/>
                  <a:gd name="T4" fmla="*/ 56 w 80"/>
                  <a:gd name="T5" fmla="*/ 0 h 40"/>
                  <a:gd name="T6" fmla="*/ 80 w 80"/>
                  <a:gd name="T7" fmla="*/ 16 h 40"/>
                  <a:gd name="T8" fmla="*/ 56 w 80"/>
                  <a:gd name="T9" fmla="*/ 16 h 40"/>
                  <a:gd name="T10" fmla="*/ 24 w 80"/>
                  <a:gd name="T11" fmla="*/ 40 h 40"/>
                  <a:gd name="T12" fmla="*/ 16 w 80"/>
                  <a:gd name="T13" fmla="*/ 32 h 40"/>
                  <a:gd name="T14" fmla="*/ 0 w 80"/>
                  <a:gd name="T15" fmla="*/ 24 h 4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0" h="40">
                    <a:moveTo>
                      <a:pt x="0" y="24"/>
                    </a:moveTo>
                    <a:lnTo>
                      <a:pt x="8" y="0"/>
                    </a:lnTo>
                    <a:lnTo>
                      <a:pt x="56" y="0"/>
                    </a:lnTo>
                    <a:lnTo>
                      <a:pt x="80" y="16"/>
                    </a:lnTo>
                    <a:lnTo>
                      <a:pt x="56" y="16"/>
                    </a:lnTo>
                    <a:lnTo>
                      <a:pt x="24" y="40"/>
                    </a:lnTo>
                    <a:lnTo>
                      <a:pt x="16" y="32"/>
                    </a:lnTo>
                    <a:lnTo>
                      <a:pt x="0" y="24"/>
                    </a:lnTo>
                    <a:close/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04" name="Freeform 77"/>
              <p:cNvSpPr>
                <a:spLocks noChangeAspect="1"/>
              </p:cNvSpPr>
              <p:nvPr/>
            </p:nvSpPr>
            <p:spPr bwMode="auto">
              <a:xfrm>
                <a:off x="4561" y="2196"/>
                <a:ext cx="80" cy="40"/>
              </a:xfrm>
              <a:custGeom>
                <a:avLst/>
                <a:gdLst>
                  <a:gd name="T0" fmla="*/ 0 w 80"/>
                  <a:gd name="T1" fmla="*/ 24 h 40"/>
                  <a:gd name="T2" fmla="*/ 8 w 80"/>
                  <a:gd name="T3" fmla="*/ 0 h 40"/>
                  <a:gd name="T4" fmla="*/ 56 w 80"/>
                  <a:gd name="T5" fmla="*/ 0 h 40"/>
                  <a:gd name="T6" fmla="*/ 80 w 80"/>
                  <a:gd name="T7" fmla="*/ 16 h 40"/>
                  <a:gd name="T8" fmla="*/ 56 w 80"/>
                  <a:gd name="T9" fmla="*/ 16 h 40"/>
                  <a:gd name="T10" fmla="*/ 24 w 80"/>
                  <a:gd name="T11" fmla="*/ 40 h 40"/>
                  <a:gd name="T12" fmla="*/ 16 w 80"/>
                  <a:gd name="T13" fmla="*/ 32 h 40"/>
                  <a:gd name="T14" fmla="*/ 0 w 80"/>
                  <a:gd name="T15" fmla="*/ 24 h 4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0" h="40">
                    <a:moveTo>
                      <a:pt x="0" y="24"/>
                    </a:moveTo>
                    <a:lnTo>
                      <a:pt x="8" y="0"/>
                    </a:lnTo>
                    <a:lnTo>
                      <a:pt x="56" y="0"/>
                    </a:lnTo>
                    <a:lnTo>
                      <a:pt x="80" y="16"/>
                    </a:lnTo>
                    <a:lnTo>
                      <a:pt x="56" y="16"/>
                    </a:lnTo>
                    <a:lnTo>
                      <a:pt x="24" y="40"/>
                    </a:lnTo>
                    <a:lnTo>
                      <a:pt x="16" y="32"/>
                    </a:lnTo>
                    <a:lnTo>
                      <a:pt x="0" y="24"/>
                    </a:lnTo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05" name="Freeform 78"/>
              <p:cNvSpPr>
                <a:spLocks noChangeAspect="1"/>
              </p:cNvSpPr>
              <p:nvPr/>
            </p:nvSpPr>
            <p:spPr bwMode="auto">
              <a:xfrm>
                <a:off x="4154" y="1933"/>
                <a:ext cx="439" cy="287"/>
              </a:xfrm>
              <a:custGeom>
                <a:avLst/>
                <a:gdLst>
                  <a:gd name="T0" fmla="*/ 0 w 439"/>
                  <a:gd name="T1" fmla="*/ 0 h 287"/>
                  <a:gd name="T2" fmla="*/ 24 w 439"/>
                  <a:gd name="T3" fmla="*/ 48 h 287"/>
                  <a:gd name="T4" fmla="*/ 56 w 439"/>
                  <a:gd name="T5" fmla="*/ 64 h 287"/>
                  <a:gd name="T6" fmla="*/ 48 w 439"/>
                  <a:gd name="T7" fmla="*/ 71 h 287"/>
                  <a:gd name="T8" fmla="*/ 32 w 439"/>
                  <a:gd name="T9" fmla="*/ 79 h 287"/>
                  <a:gd name="T10" fmla="*/ 64 w 439"/>
                  <a:gd name="T11" fmla="*/ 87 h 287"/>
                  <a:gd name="T12" fmla="*/ 80 w 439"/>
                  <a:gd name="T13" fmla="*/ 111 h 287"/>
                  <a:gd name="T14" fmla="*/ 80 w 439"/>
                  <a:gd name="T15" fmla="*/ 127 h 287"/>
                  <a:gd name="T16" fmla="*/ 104 w 439"/>
                  <a:gd name="T17" fmla="*/ 159 h 287"/>
                  <a:gd name="T18" fmla="*/ 112 w 439"/>
                  <a:gd name="T19" fmla="*/ 143 h 287"/>
                  <a:gd name="T20" fmla="*/ 48 w 439"/>
                  <a:gd name="T21" fmla="*/ 40 h 287"/>
                  <a:gd name="T22" fmla="*/ 32 w 439"/>
                  <a:gd name="T23" fmla="*/ 8 h 287"/>
                  <a:gd name="T24" fmla="*/ 56 w 439"/>
                  <a:gd name="T25" fmla="*/ 16 h 287"/>
                  <a:gd name="T26" fmla="*/ 80 w 439"/>
                  <a:gd name="T27" fmla="*/ 56 h 287"/>
                  <a:gd name="T28" fmla="*/ 120 w 439"/>
                  <a:gd name="T29" fmla="*/ 103 h 287"/>
                  <a:gd name="T30" fmla="*/ 120 w 439"/>
                  <a:gd name="T31" fmla="*/ 111 h 287"/>
                  <a:gd name="T32" fmla="*/ 168 w 439"/>
                  <a:gd name="T33" fmla="*/ 159 h 287"/>
                  <a:gd name="T34" fmla="*/ 176 w 439"/>
                  <a:gd name="T35" fmla="*/ 175 h 287"/>
                  <a:gd name="T36" fmla="*/ 168 w 439"/>
                  <a:gd name="T37" fmla="*/ 191 h 287"/>
                  <a:gd name="T38" fmla="*/ 184 w 439"/>
                  <a:gd name="T39" fmla="*/ 215 h 287"/>
                  <a:gd name="T40" fmla="*/ 288 w 439"/>
                  <a:gd name="T41" fmla="*/ 263 h 287"/>
                  <a:gd name="T42" fmla="*/ 327 w 439"/>
                  <a:gd name="T43" fmla="*/ 263 h 287"/>
                  <a:gd name="T44" fmla="*/ 367 w 439"/>
                  <a:gd name="T45" fmla="*/ 287 h 287"/>
                  <a:gd name="T46" fmla="*/ 375 w 439"/>
                  <a:gd name="T47" fmla="*/ 263 h 287"/>
                  <a:gd name="T48" fmla="*/ 391 w 439"/>
                  <a:gd name="T49" fmla="*/ 263 h 287"/>
                  <a:gd name="T50" fmla="*/ 375 w 439"/>
                  <a:gd name="T51" fmla="*/ 239 h 287"/>
                  <a:gd name="T52" fmla="*/ 407 w 439"/>
                  <a:gd name="T53" fmla="*/ 231 h 287"/>
                  <a:gd name="T54" fmla="*/ 415 w 439"/>
                  <a:gd name="T55" fmla="*/ 223 h 287"/>
                  <a:gd name="T56" fmla="*/ 423 w 439"/>
                  <a:gd name="T57" fmla="*/ 223 h 287"/>
                  <a:gd name="T58" fmla="*/ 439 w 439"/>
                  <a:gd name="T59" fmla="*/ 175 h 287"/>
                  <a:gd name="T60" fmla="*/ 423 w 439"/>
                  <a:gd name="T61" fmla="*/ 167 h 287"/>
                  <a:gd name="T62" fmla="*/ 391 w 439"/>
                  <a:gd name="T63" fmla="*/ 175 h 287"/>
                  <a:gd name="T64" fmla="*/ 375 w 439"/>
                  <a:gd name="T65" fmla="*/ 223 h 287"/>
                  <a:gd name="T66" fmla="*/ 327 w 439"/>
                  <a:gd name="T67" fmla="*/ 223 h 287"/>
                  <a:gd name="T68" fmla="*/ 311 w 439"/>
                  <a:gd name="T69" fmla="*/ 223 h 287"/>
                  <a:gd name="T70" fmla="*/ 280 w 439"/>
                  <a:gd name="T71" fmla="*/ 167 h 287"/>
                  <a:gd name="T72" fmla="*/ 280 w 439"/>
                  <a:gd name="T73" fmla="*/ 127 h 287"/>
                  <a:gd name="T74" fmla="*/ 288 w 439"/>
                  <a:gd name="T75" fmla="*/ 111 h 287"/>
                  <a:gd name="T76" fmla="*/ 264 w 439"/>
                  <a:gd name="T77" fmla="*/ 95 h 287"/>
                  <a:gd name="T78" fmla="*/ 232 w 439"/>
                  <a:gd name="T79" fmla="*/ 48 h 287"/>
                  <a:gd name="T80" fmla="*/ 200 w 439"/>
                  <a:gd name="T81" fmla="*/ 56 h 287"/>
                  <a:gd name="T82" fmla="*/ 152 w 439"/>
                  <a:gd name="T83" fmla="*/ 8 h 287"/>
                  <a:gd name="T84" fmla="*/ 96 w 439"/>
                  <a:gd name="T85" fmla="*/ 16 h 287"/>
                  <a:gd name="T86" fmla="*/ 32 w 439"/>
                  <a:gd name="T87" fmla="*/ 0 h 287"/>
                  <a:gd name="T88" fmla="*/ 0 w 439"/>
                  <a:gd name="T89" fmla="*/ 0 h 287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</a:gdLst>
                <a:ahLst/>
                <a:cxnLst>
                  <a:cxn ang="T90">
                    <a:pos x="T0" y="T1"/>
                  </a:cxn>
                  <a:cxn ang="T91">
                    <a:pos x="T2" y="T3"/>
                  </a:cxn>
                  <a:cxn ang="T92">
                    <a:pos x="T4" y="T5"/>
                  </a:cxn>
                  <a:cxn ang="T93">
                    <a:pos x="T6" y="T7"/>
                  </a:cxn>
                  <a:cxn ang="T94">
                    <a:pos x="T8" y="T9"/>
                  </a:cxn>
                  <a:cxn ang="T95">
                    <a:pos x="T10" y="T11"/>
                  </a:cxn>
                  <a:cxn ang="T96">
                    <a:pos x="T12" y="T13"/>
                  </a:cxn>
                  <a:cxn ang="T97">
                    <a:pos x="T14" y="T15"/>
                  </a:cxn>
                  <a:cxn ang="T98">
                    <a:pos x="T16" y="T17"/>
                  </a:cxn>
                  <a:cxn ang="T99">
                    <a:pos x="T18" y="T19"/>
                  </a:cxn>
                  <a:cxn ang="T100">
                    <a:pos x="T20" y="T21"/>
                  </a:cxn>
                  <a:cxn ang="T101">
                    <a:pos x="T22" y="T23"/>
                  </a:cxn>
                  <a:cxn ang="T102">
                    <a:pos x="T24" y="T25"/>
                  </a:cxn>
                  <a:cxn ang="T103">
                    <a:pos x="T26" y="T27"/>
                  </a:cxn>
                  <a:cxn ang="T104">
                    <a:pos x="T28" y="T29"/>
                  </a:cxn>
                  <a:cxn ang="T105">
                    <a:pos x="T30" y="T31"/>
                  </a:cxn>
                  <a:cxn ang="T106">
                    <a:pos x="T32" y="T33"/>
                  </a:cxn>
                  <a:cxn ang="T107">
                    <a:pos x="T34" y="T35"/>
                  </a:cxn>
                  <a:cxn ang="T108">
                    <a:pos x="T36" y="T37"/>
                  </a:cxn>
                  <a:cxn ang="T109">
                    <a:pos x="T38" y="T39"/>
                  </a:cxn>
                  <a:cxn ang="T110">
                    <a:pos x="T40" y="T41"/>
                  </a:cxn>
                  <a:cxn ang="T111">
                    <a:pos x="T42" y="T43"/>
                  </a:cxn>
                  <a:cxn ang="T112">
                    <a:pos x="T44" y="T45"/>
                  </a:cxn>
                  <a:cxn ang="T113">
                    <a:pos x="T46" y="T47"/>
                  </a:cxn>
                  <a:cxn ang="T114">
                    <a:pos x="T48" y="T49"/>
                  </a:cxn>
                  <a:cxn ang="T115">
                    <a:pos x="T50" y="T51"/>
                  </a:cxn>
                  <a:cxn ang="T116">
                    <a:pos x="T52" y="T53"/>
                  </a:cxn>
                  <a:cxn ang="T117">
                    <a:pos x="T54" y="T55"/>
                  </a:cxn>
                  <a:cxn ang="T118">
                    <a:pos x="T56" y="T57"/>
                  </a:cxn>
                  <a:cxn ang="T119">
                    <a:pos x="T58" y="T59"/>
                  </a:cxn>
                  <a:cxn ang="T120">
                    <a:pos x="T60" y="T61"/>
                  </a:cxn>
                  <a:cxn ang="T121">
                    <a:pos x="T62" y="T63"/>
                  </a:cxn>
                  <a:cxn ang="T122">
                    <a:pos x="T64" y="T65"/>
                  </a:cxn>
                  <a:cxn ang="T123">
                    <a:pos x="T66" y="T67"/>
                  </a:cxn>
                  <a:cxn ang="T124">
                    <a:pos x="T68" y="T69"/>
                  </a:cxn>
                  <a:cxn ang="T125">
                    <a:pos x="T70" y="T71"/>
                  </a:cxn>
                  <a:cxn ang="T126">
                    <a:pos x="T72" y="T73"/>
                  </a:cxn>
                  <a:cxn ang="T127">
                    <a:pos x="T74" y="T75"/>
                  </a:cxn>
                  <a:cxn ang="T128">
                    <a:pos x="T76" y="T77"/>
                  </a:cxn>
                  <a:cxn ang="T129">
                    <a:pos x="T78" y="T79"/>
                  </a:cxn>
                  <a:cxn ang="T130">
                    <a:pos x="T80" y="T81"/>
                  </a:cxn>
                  <a:cxn ang="T131">
                    <a:pos x="T82" y="T83"/>
                  </a:cxn>
                  <a:cxn ang="T132">
                    <a:pos x="T84" y="T85"/>
                  </a:cxn>
                  <a:cxn ang="T133">
                    <a:pos x="T86" y="T87"/>
                  </a:cxn>
                  <a:cxn ang="T134">
                    <a:pos x="T88" y="T89"/>
                  </a:cxn>
                </a:cxnLst>
                <a:rect l="0" t="0" r="r" b="b"/>
                <a:pathLst>
                  <a:path w="439" h="287">
                    <a:moveTo>
                      <a:pt x="0" y="0"/>
                    </a:moveTo>
                    <a:lnTo>
                      <a:pt x="24" y="48"/>
                    </a:lnTo>
                    <a:lnTo>
                      <a:pt x="56" y="64"/>
                    </a:lnTo>
                    <a:lnTo>
                      <a:pt x="48" y="71"/>
                    </a:lnTo>
                    <a:lnTo>
                      <a:pt x="32" y="79"/>
                    </a:lnTo>
                    <a:lnTo>
                      <a:pt x="64" y="87"/>
                    </a:lnTo>
                    <a:lnTo>
                      <a:pt x="80" y="111"/>
                    </a:lnTo>
                    <a:lnTo>
                      <a:pt x="80" y="127"/>
                    </a:lnTo>
                    <a:lnTo>
                      <a:pt x="104" y="159"/>
                    </a:lnTo>
                    <a:lnTo>
                      <a:pt x="112" y="143"/>
                    </a:lnTo>
                    <a:lnTo>
                      <a:pt x="48" y="40"/>
                    </a:lnTo>
                    <a:lnTo>
                      <a:pt x="32" y="8"/>
                    </a:lnTo>
                    <a:lnTo>
                      <a:pt x="56" y="16"/>
                    </a:lnTo>
                    <a:lnTo>
                      <a:pt x="80" y="56"/>
                    </a:lnTo>
                    <a:lnTo>
                      <a:pt x="120" y="103"/>
                    </a:lnTo>
                    <a:lnTo>
                      <a:pt x="120" y="111"/>
                    </a:lnTo>
                    <a:lnTo>
                      <a:pt x="168" y="159"/>
                    </a:lnTo>
                    <a:lnTo>
                      <a:pt x="176" y="175"/>
                    </a:lnTo>
                    <a:lnTo>
                      <a:pt x="168" y="191"/>
                    </a:lnTo>
                    <a:lnTo>
                      <a:pt x="184" y="215"/>
                    </a:lnTo>
                    <a:lnTo>
                      <a:pt x="288" y="263"/>
                    </a:lnTo>
                    <a:lnTo>
                      <a:pt x="327" y="263"/>
                    </a:lnTo>
                    <a:lnTo>
                      <a:pt x="367" y="287"/>
                    </a:lnTo>
                    <a:lnTo>
                      <a:pt x="375" y="263"/>
                    </a:lnTo>
                    <a:lnTo>
                      <a:pt x="391" y="263"/>
                    </a:lnTo>
                    <a:lnTo>
                      <a:pt x="375" y="239"/>
                    </a:lnTo>
                    <a:lnTo>
                      <a:pt x="407" y="231"/>
                    </a:lnTo>
                    <a:lnTo>
                      <a:pt x="415" y="223"/>
                    </a:lnTo>
                    <a:lnTo>
                      <a:pt x="423" y="223"/>
                    </a:lnTo>
                    <a:lnTo>
                      <a:pt x="439" y="175"/>
                    </a:lnTo>
                    <a:lnTo>
                      <a:pt x="423" y="167"/>
                    </a:lnTo>
                    <a:lnTo>
                      <a:pt x="391" y="175"/>
                    </a:lnTo>
                    <a:lnTo>
                      <a:pt x="375" y="223"/>
                    </a:lnTo>
                    <a:lnTo>
                      <a:pt x="327" y="223"/>
                    </a:lnTo>
                    <a:lnTo>
                      <a:pt x="311" y="223"/>
                    </a:lnTo>
                    <a:lnTo>
                      <a:pt x="280" y="167"/>
                    </a:lnTo>
                    <a:lnTo>
                      <a:pt x="280" y="127"/>
                    </a:lnTo>
                    <a:lnTo>
                      <a:pt x="288" y="111"/>
                    </a:lnTo>
                    <a:lnTo>
                      <a:pt x="264" y="95"/>
                    </a:lnTo>
                    <a:lnTo>
                      <a:pt x="232" y="48"/>
                    </a:lnTo>
                    <a:lnTo>
                      <a:pt x="200" y="56"/>
                    </a:lnTo>
                    <a:lnTo>
                      <a:pt x="152" y="8"/>
                    </a:lnTo>
                    <a:lnTo>
                      <a:pt x="96" y="16"/>
                    </a:lnTo>
                    <a:lnTo>
                      <a:pt x="32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06" name="Freeform 79"/>
              <p:cNvSpPr>
                <a:spLocks noChangeAspect="1"/>
              </p:cNvSpPr>
              <p:nvPr/>
            </p:nvSpPr>
            <p:spPr bwMode="auto">
              <a:xfrm>
                <a:off x="4154" y="1933"/>
                <a:ext cx="439" cy="287"/>
              </a:xfrm>
              <a:custGeom>
                <a:avLst/>
                <a:gdLst>
                  <a:gd name="T0" fmla="*/ 0 w 439"/>
                  <a:gd name="T1" fmla="*/ 0 h 287"/>
                  <a:gd name="T2" fmla="*/ 24 w 439"/>
                  <a:gd name="T3" fmla="*/ 48 h 287"/>
                  <a:gd name="T4" fmla="*/ 56 w 439"/>
                  <a:gd name="T5" fmla="*/ 64 h 287"/>
                  <a:gd name="T6" fmla="*/ 48 w 439"/>
                  <a:gd name="T7" fmla="*/ 71 h 287"/>
                  <a:gd name="T8" fmla="*/ 32 w 439"/>
                  <a:gd name="T9" fmla="*/ 79 h 287"/>
                  <a:gd name="T10" fmla="*/ 64 w 439"/>
                  <a:gd name="T11" fmla="*/ 87 h 287"/>
                  <a:gd name="T12" fmla="*/ 80 w 439"/>
                  <a:gd name="T13" fmla="*/ 111 h 287"/>
                  <a:gd name="T14" fmla="*/ 80 w 439"/>
                  <a:gd name="T15" fmla="*/ 127 h 287"/>
                  <a:gd name="T16" fmla="*/ 104 w 439"/>
                  <a:gd name="T17" fmla="*/ 159 h 287"/>
                  <a:gd name="T18" fmla="*/ 112 w 439"/>
                  <a:gd name="T19" fmla="*/ 143 h 287"/>
                  <a:gd name="T20" fmla="*/ 48 w 439"/>
                  <a:gd name="T21" fmla="*/ 40 h 287"/>
                  <a:gd name="T22" fmla="*/ 32 w 439"/>
                  <a:gd name="T23" fmla="*/ 8 h 287"/>
                  <a:gd name="T24" fmla="*/ 56 w 439"/>
                  <a:gd name="T25" fmla="*/ 16 h 287"/>
                  <a:gd name="T26" fmla="*/ 80 w 439"/>
                  <a:gd name="T27" fmla="*/ 56 h 287"/>
                  <a:gd name="T28" fmla="*/ 120 w 439"/>
                  <a:gd name="T29" fmla="*/ 103 h 287"/>
                  <a:gd name="T30" fmla="*/ 120 w 439"/>
                  <a:gd name="T31" fmla="*/ 111 h 287"/>
                  <a:gd name="T32" fmla="*/ 168 w 439"/>
                  <a:gd name="T33" fmla="*/ 159 h 287"/>
                  <a:gd name="T34" fmla="*/ 176 w 439"/>
                  <a:gd name="T35" fmla="*/ 175 h 287"/>
                  <a:gd name="T36" fmla="*/ 168 w 439"/>
                  <a:gd name="T37" fmla="*/ 191 h 287"/>
                  <a:gd name="T38" fmla="*/ 184 w 439"/>
                  <a:gd name="T39" fmla="*/ 215 h 287"/>
                  <a:gd name="T40" fmla="*/ 288 w 439"/>
                  <a:gd name="T41" fmla="*/ 263 h 287"/>
                  <a:gd name="T42" fmla="*/ 327 w 439"/>
                  <a:gd name="T43" fmla="*/ 263 h 287"/>
                  <a:gd name="T44" fmla="*/ 367 w 439"/>
                  <a:gd name="T45" fmla="*/ 287 h 287"/>
                  <a:gd name="T46" fmla="*/ 375 w 439"/>
                  <a:gd name="T47" fmla="*/ 263 h 287"/>
                  <a:gd name="T48" fmla="*/ 391 w 439"/>
                  <a:gd name="T49" fmla="*/ 263 h 287"/>
                  <a:gd name="T50" fmla="*/ 375 w 439"/>
                  <a:gd name="T51" fmla="*/ 239 h 287"/>
                  <a:gd name="T52" fmla="*/ 407 w 439"/>
                  <a:gd name="T53" fmla="*/ 231 h 287"/>
                  <a:gd name="T54" fmla="*/ 415 w 439"/>
                  <a:gd name="T55" fmla="*/ 223 h 287"/>
                  <a:gd name="T56" fmla="*/ 423 w 439"/>
                  <a:gd name="T57" fmla="*/ 223 h 287"/>
                  <a:gd name="T58" fmla="*/ 439 w 439"/>
                  <a:gd name="T59" fmla="*/ 175 h 287"/>
                  <a:gd name="T60" fmla="*/ 423 w 439"/>
                  <a:gd name="T61" fmla="*/ 167 h 287"/>
                  <a:gd name="T62" fmla="*/ 391 w 439"/>
                  <a:gd name="T63" fmla="*/ 175 h 287"/>
                  <a:gd name="T64" fmla="*/ 375 w 439"/>
                  <a:gd name="T65" fmla="*/ 223 h 287"/>
                  <a:gd name="T66" fmla="*/ 327 w 439"/>
                  <a:gd name="T67" fmla="*/ 223 h 287"/>
                  <a:gd name="T68" fmla="*/ 311 w 439"/>
                  <a:gd name="T69" fmla="*/ 223 h 287"/>
                  <a:gd name="T70" fmla="*/ 280 w 439"/>
                  <a:gd name="T71" fmla="*/ 167 h 287"/>
                  <a:gd name="T72" fmla="*/ 280 w 439"/>
                  <a:gd name="T73" fmla="*/ 127 h 287"/>
                  <a:gd name="T74" fmla="*/ 288 w 439"/>
                  <a:gd name="T75" fmla="*/ 111 h 287"/>
                  <a:gd name="T76" fmla="*/ 264 w 439"/>
                  <a:gd name="T77" fmla="*/ 95 h 287"/>
                  <a:gd name="T78" fmla="*/ 232 w 439"/>
                  <a:gd name="T79" fmla="*/ 48 h 287"/>
                  <a:gd name="T80" fmla="*/ 200 w 439"/>
                  <a:gd name="T81" fmla="*/ 56 h 287"/>
                  <a:gd name="T82" fmla="*/ 152 w 439"/>
                  <a:gd name="T83" fmla="*/ 8 h 287"/>
                  <a:gd name="T84" fmla="*/ 96 w 439"/>
                  <a:gd name="T85" fmla="*/ 16 h 287"/>
                  <a:gd name="T86" fmla="*/ 32 w 439"/>
                  <a:gd name="T87" fmla="*/ 0 h 287"/>
                  <a:gd name="T88" fmla="*/ 0 w 439"/>
                  <a:gd name="T89" fmla="*/ 0 h 287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</a:gdLst>
                <a:ahLst/>
                <a:cxnLst>
                  <a:cxn ang="T90">
                    <a:pos x="T0" y="T1"/>
                  </a:cxn>
                  <a:cxn ang="T91">
                    <a:pos x="T2" y="T3"/>
                  </a:cxn>
                  <a:cxn ang="T92">
                    <a:pos x="T4" y="T5"/>
                  </a:cxn>
                  <a:cxn ang="T93">
                    <a:pos x="T6" y="T7"/>
                  </a:cxn>
                  <a:cxn ang="T94">
                    <a:pos x="T8" y="T9"/>
                  </a:cxn>
                  <a:cxn ang="T95">
                    <a:pos x="T10" y="T11"/>
                  </a:cxn>
                  <a:cxn ang="T96">
                    <a:pos x="T12" y="T13"/>
                  </a:cxn>
                  <a:cxn ang="T97">
                    <a:pos x="T14" y="T15"/>
                  </a:cxn>
                  <a:cxn ang="T98">
                    <a:pos x="T16" y="T17"/>
                  </a:cxn>
                  <a:cxn ang="T99">
                    <a:pos x="T18" y="T19"/>
                  </a:cxn>
                  <a:cxn ang="T100">
                    <a:pos x="T20" y="T21"/>
                  </a:cxn>
                  <a:cxn ang="T101">
                    <a:pos x="T22" y="T23"/>
                  </a:cxn>
                  <a:cxn ang="T102">
                    <a:pos x="T24" y="T25"/>
                  </a:cxn>
                  <a:cxn ang="T103">
                    <a:pos x="T26" y="T27"/>
                  </a:cxn>
                  <a:cxn ang="T104">
                    <a:pos x="T28" y="T29"/>
                  </a:cxn>
                  <a:cxn ang="T105">
                    <a:pos x="T30" y="T31"/>
                  </a:cxn>
                  <a:cxn ang="T106">
                    <a:pos x="T32" y="T33"/>
                  </a:cxn>
                  <a:cxn ang="T107">
                    <a:pos x="T34" y="T35"/>
                  </a:cxn>
                  <a:cxn ang="T108">
                    <a:pos x="T36" y="T37"/>
                  </a:cxn>
                  <a:cxn ang="T109">
                    <a:pos x="T38" y="T39"/>
                  </a:cxn>
                  <a:cxn ang="T110">
                    <a:pos x="T40" y="T41"/>
                  </a:cxn>
                  <a:cxn ang="T111">
                    <a:pos x="T42" y="T43"/>
                  </a:cxn>
                  <a:cxn ang="T112">
                    <a:pos x="T44" y="T45"/>
                  </a:cxn>
                  <a:cxn ang="T113">
                    <a:pos x="T46" y="T47"/>
                  </a:cxn>
                  <a:cxn ang="T114">
                    <a:pos x="T48" y="T49"/>
                  </a:cxn>
                  <a:cxn ang="T115">
                    <a:pos x="T50" y="T51"/>
                  </a:cxn>
                  <a:cxn ang="T116">
                    <a:pos x="T52" y="T53"/>
                  </a:cxn>
                  <a:cxn ang="T117">
                    <a:pos x="T54" y="T55"/>
                  </a:cxn>
                  <a:cxn ang="T118">
                    <a:pos x="T56" y="T57"/>
                  </a:cxn>
                  <a:cxn ang="T119">
                    <a:pos x="T58" y="T59"/>
                  </a:cxn>
                  <a:cxn ang="T120">
                    <a:pos x="T60" y="T61"/>
                  </a:cxn>
                  <a:cxn ang="T121">
                    <a:pos x="T62" y="T63"/>
                  </a:cxn>
                  <a:cxn ang="T122">
                    <a:pos x="T64" y="T65"/>
                  </a:cxn>
                  <a:cxn ang="T123">
                    <a:pos x="T66" y="T67"/>
                  </a:cxn>
                  <a:cxn ang="T124">
                    <a:pos x="T68" y="T69"/>
                  </a:cxn>
                  <a:cxn ang="T125">
                    <a:pos x="T70" y="T71"/>
                  </a:cxn>
                  <a:cxn ang="T126">
                    <a:pos x="T72" y="T73"/>
                  </a:cxn>
                  <a:cxn ang="T127">
                    <a:pos x="T74" y="T75"/>
                  </a:cxn>
                  <a:cxn ang="T128">
                    <a:pos x="T76" y="T77"/>
                  </a:cxn>
                  <a:cxn ang="T129">
                    <a:pos x="T78" y="T79"/>
                  </a:cxn>
                  <a:cxn ang="T130">
                    <a:pos x="T80" y="T81"/>
                  </a:cxn>
                  <a:cxn ang="T131">
                    <a:pos x="T82" y="T83"/>
                  </a:cxn>
                  <a:cxn ang="T132">
                    <a:pos x="T84" y="T85"/>
                  </a:cxn>
                  <a:cxn ang="T133">
                    <a:pos x="T86" y="T87"/>
                  </a:cxn>
                  <a:cxn ang="T134">
                    <a:pos x="T88" y="T89"/>
                  </a:cxn>
                </a:cxnLst>
                <a:rect l="0" t="0" r="r" b="b"/>
                <a:pathLst>
                  <a:path w="439" h="287">
                    <a:moveTo>
                      <a:pt x="0" y="0"/>
                    </a:moveTo>
                    <a:lnTo>
                      <a:pt x="24" y="48"/>
                    </a:lnTo>
                    <a:lnTo>
                      <a:pt x="56" y="64"/>
                    </a:lnTo>
                    <a:lnTo>
                      <a:pt x="48" y="71"/>
                    </a:lnTo>
                    <a:lnTo>
                      <a:pt x="32" y="79"/>
                    </a:lnTo>
                    <a:lnTo>
                      <a:pt x="64" y="87"/>
                    </a:lnTo>
                    <a:lnTo>
                      <a:pt x="80" y="111"/>
                    </a:lnTo>
                    <a:lnTo>
                      <a:pt x="80" y="127"/>
                    </a:lnTo>
                    <a:lnTo>
                      <a:pt x="104" y="159"/>
                    </a:lnTo>
                    <a:lnTo>
                      <a:pt x="112" y="143"/>
                    </a:lnTo>
                    <a:lnTo>
                      <a:pt x="48" y="40"/>
                    </a:lnTo>
                    <a:lnTo>
                      <a:pt x="32" y="8"/>
                    </a:lnTo>
                    <a:lnTo>
                      <a:pt x="56" y="16"/>
                    </a:lnTo>
                    <a:lnTo>
                      <a:pt x="80" y="56"/>
                    </a:lnTo>
                    <a:lnTo>
                      <a:pt x="120" y="103"/>
                    </a:lnTo>
                    <a:lnTo>
                      <a:pt x="120" y="111"/>
                    </a:lnTo>
                    <a:lnTo>
                      <a:pt x="168" y="159"/>
                    </a:lnTo>
                    <a:lnTo>
                      <a:pt x="176" y="175"/>
                    </a:lnTo>
                    <a:lnTo>
                      <a:pt x="168" y="191"/>
                    </a:lnTo>
                    <a:lnTo>
                      <a:pt x="184" y="215"/>
                    </a:lnTo>
                    <a:lnTo>
                      <a:pt x="288" y="263"/>
                    </a:lnTo>
                    <a:lnTo>
                      <a:pt x="327" y="263"/>
                    </a:lnTo>
                    <a:lnTo>
                      <a:pt x="367" y="287"/>
                    </a:lnTo>
                    <a:lnTo>
                      <a:pt x="375" y="263"/>
                    </a:lnTo>
                    <a:lnTo>
                      <a:pt x="391" y="263"/>
                    </a:lnTo>
                    <a:lnTo>
                      <a:pt x="375" y="239"/>
                    </a:lnTo>
                    <a:lnTo>
                      <a:pt x="407" y="231"/>
                    </a:lnTo>
                    <a:lnTo>
                      <a:pt x="415" y="223"/>
                    </a:lnTo>
                    <a:lnTo>
                      <a:pt x="423" y="223"/>
                    </a:lnTo>
                    <a:lnTo>
                      <a:pt x="439" y="175"/>
                    </a:lnTo>
                    <a:lnTo>
                      <a:pt x="423" y="167"/>
                    </a:lnTo>
                    <a:lnTo>
                      <a:pt x="391" y="175"/>
                    </a:lnTo>
                    <a:lnTo>
                      <a:pt x="375" y="223"/>
                    </a:lnTo>
                    <a:lnTo>
                      <a:pt x="327" y="223"/>
                    </a:lnTo>
                    <a:lnTo>
                      <a:pt x="311" y="223"/>
                    </a:lnTo>
                    <a:lnTo>
                      <a:pt x="280" y="167"/>
                    </a:lnTo>
                    <a:lnTo>
                      <a:pt x="280" y="127"/>
                    </a:lnTo>
                    <a:lnTo>
                      <a:pt x="288" y="111"/>
                    </a:lnTo>
                    <a:lnTo>
                      <a:pt x="264" y="95"/>
                    </a:lnTo>
                    <a:lnTo>
                      <a:pt x="232" y="48"/>
                    </a:lnTo>
                    <a:lnTo>
                      <a:pt x="200" y="56"/>
                    </a:lnTo>
                    <a:lnTo>
                      <a:pt x="152" y="8"/>
                    </a:lnTo>
                    <a:lnTo>
                      <a:pt x="96" y="16"/>
                    </a:lnTo>
                    <a:lnTo>
                      <a:pt x="32" y="0"/>
                    </a:lnTo>
                    <a:lnTo>
                      <a:pt x="0" y="0"/>
                    </a:lnTo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07" name="Freeform 80"/>
              <p:cNvSpPr>
                <a:spLocks noChangeAspect="1"/>
              </p:cNvSpPr>
              <p:nvPr/>
            </p:nvSpPr>
            <p:spPr bwMode="auto">
              <a:xfrm>
                <a:off x="4585" y="2212"/>
                <a:ext cx="56" cy="64"/>
              </a:xfrm>
              <a:custGeom>
                <a:avLst/>
                <a:gdLst>
                  <a:gd name="T0" fmla="*/ 0 w 56"/>
                  <a:gd name="T1" fmla="*/ 24 h 64"/>
                  <a:gd name="T2" fmla="*/ 24 w 56"/>
                  <a:gd name="T3" fmla="*/ 64 h 64"/>
                  <a:gd name="T4" fmla="*/ 56 w 56"/>
                  <a:gd name="T5" fmla="*/ 64 h 64"/>
                  <a:gd name="T6" fmla="*/ 56 w 56"/>
                  <a:gd name="T7" fmla="*/ 0 h 64"/>
                  <a:gd name="T8" fmla="*/ 32 w 56"/>
                  <a:gd name="T9" fmla="*/ 0 h 64"/>
                  <a:gd name="T10" fmla="*/ 0 w 56"/>
                  <a:gd name="T11" fmla="*/ 24 h 64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56" h="64">
                    <a:moveTo>
                      <a:pt x="0" y="24"/>
                    </a:moveTo>
                    <a:lnTo>
                      <a:pt x="24" y="64"/>
                    </a:lnTo>
                    <a:lnTo>
                      <a:pt x="56" y="64"/>
                    </a:lnTo>
                    <a:lnTo>
                      <a:pt x="56" y="0"/>
                    </a:lnTo>
                    <a:lnTo>
                      <a:pt x="32" y="0"/>
                    </a:lnTo>
                    <a:lnTo>
                      <a:pt x="0" y="24"/>
                    </a:lnTo>
                    <a:close/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08" name="Freeform 81"/>
              <p:cNvSpPr>
                <a:spLocks noChangeAspect="1"/>
              </p:cNvSpPr>
              <p:nvPr/>
            </p:nvSpPr>
            <p:spPr bwMode="auto">
              <a:xfrm>
                <a:off x="4585" y="2212"/>
                <a:ext cx="56" cy="64"/>
              </a:xfrm>
              <a:custGeom>
                <a:avLst/>
                <a:gdLst>
                  <a:gd name="T0" fmla="*/ 0 w 56"/>
                  <a:gd name="T1" fmla="*/ 24 h 64"/>
                  <a:gd name="T2" fmla="*/ 24 w 56"/>
                  <a:gd name="T3" fmla="*/ 64 h 64"/>
                  <a:gd name="T4" fmla="*/ 56 w 56"/>
                  <a:gd name="T5" fmla="*/ 64 h 64"/>
                  <a:gd name="T6" fmla="*/ 56 w 56"/>
                  <a:gd name="T7" fmla="*/ 0 h 64"/>
                  <a:gd name="T8" fmla="*/ 32 w 56"/>
                  <a:gd name="T9" fmla="*/ 0 h 64"/>
                  <a:gd name="T10" fmla="*/ 0 w 56"/>
                  <a:gd name="T11" fmla="*/ 24 h 64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56" h="64">
                    <a:moveTo>
                      <a:pt x="0" y="24"/>
                    </a:moveTo>
                    <a:lnTo>
                      <a:pt x="24" y="64"/>
                    </a:lnTo>
                    <a:lnTo>
                      <a:pt x="56" y="64"/>
                    </a:lnTo>
                    <a:lnTo>
                      <a:pt x="56" y="0"/>
                    </a:lnTo>
                    <a:lnTo>
                      <a:pt x="32" y="0"/>
                    </a:lnTo>
                    <a:lnTo>
                      <a:pt x="0" y="24"/>
                    </a:lnTo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09" name="Freeform 82"/>
              <p:cNvSpPr>
                <a:spLocks noChangeAspect="1"/>
              </p:cNvSpPr>
              <p:nvPr/>
            </p:nvSpPr>
            <p:spPr bwMode="auto">
              <a:xfrm>
                <a:off x="4657" y="2292"/>
                <a:ext cx="72" cy="39"/>
              </a:xfrm>
              <a:custGeom>
                <a:avLst/>
                <a:gdLst>
                  <a:gd name="T0" fmla="*/ 0 w 72"/>
                  <a:gd name="T1" fmla="*/ 24 h 39"/>
                  <a:gd name="T2" fmla="*/ 0 w 72"/>
                  <a:gd name="T3" fmla="*/ 0 h 39"/>
                  <a:gd name="T4" fmla="*/ 16 w 72"/>
                  <a:gd name="T5" fmla="*/ 8 h 39"/>
                  <a:gd name="T6" fmla="*/ 48 w 72"/>
                  <a:gd name="T7" fmla="*/ 0 h 39"/>
                  <a:gd name="T8" fmla="*/ 72 w 72"/>
                  <a:gd name="T9" fmla="*/ 16 h 39"/>
                  <a:gd name="T10" fmla="*/ 64 w 72"/>
                  <a:gd name="T11" fmla="*/ 39 h 39"/>
                  <a:gd name="T12" fmla="*/ 64 w 72"/>
                  <a:gd name="T13" fmla="*/ 24 h 39"/>
                  <a:gd name="T14" fmla="*/ 48 w 72"/>
                  <a:gd name="T15" fmla="*/ 8 h 39"/>
                  <a:gd name="T16" fmla="*/ 32 w 72"/>
                  <a:gd name="T17" fmla="*/ 24 h 39"/>
                  <a:gd name="T18" fmla="*/ 32 w 72"/>
                  <a:gd name="T19" fmla="*/ 31 h 39"/>
                  <a:gd name="T20" fmla="*/ 32 w 72"/>
                  <a:gd name="T21" fmla="*/ 39 h 39"/>
                  <a:gd name="T22" fmla="*/ 0 w 72"/>
                  <a:gd name="T23" fmla="*/ 24 h 39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72" h="39">
                    <a:moveTo>
                      <a:pt x="0" y="24"/>
                    </a:moveTo>
                    <a:lnTo>
                      <a:pt x="0" y="0"/>
                    </a:lnTo>
                    <a:lnTo>
                      <a:pt x="16" y="8"/>
                    </a:lnTo>
                    <a:lnTo>
                      <a:pt x="48" y="0"/>
                    </a:lnTo>
                    <a:lnTo>
                      <a:pt x="72" y="16"/>
                    </a:lnTo>
                    <a:lnTo>
                      <a:pt x="64" y="39"/>
                    </a:lnTo>
                    <a:lnTo>
                      <a:pt x="64" y="24"/>
                    </a:lnTo>
                    <a:lnTo>
                      <a:pt x="48" y="8"/>
                    </a:lnTo>
                    <a:lnTo>
                      <a:pt x="32" y="24"/>
                    </a:lnTo>
                    <a:lnTo>
                      <a:pt x="32" y="31"/>
                    </a:lnTo>
                    <a:lnTo>
                      <a:pt x="32" y="39"/>
                    </a:lnTo>
                    <a:lnTo>
                      <a:pt x="0" y="24"/>
                    </a:lnTo>
                    <a:close/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10" name="Freeform 83"/>
              <p:cNvSpPr>
                <a:spLocks noChangeAspect="1"/>
              </p:cNvSpPr>
              <p:nvPr/>
            </p:nvSpPr>
            <p:spPr bwMode="auto">
              <a:xfrm>
                <a:off x="4657" y="2292"/>
                <a:ext cx="72" cy="39"/>
              </a:xfrm>
              <a:custGeom>
                <a:avLst/>
                <a:gdLst>
                  <a:gd name="T0" fmla="*/ 0 w 72"/>
                  <a:gd name="T1" fmla="*/ 24 h 39"/>
                  <a:gd name="T2" fmla="*/ 0 w 72"/>
                  <a:gd name="T3" fmla="*/ 0 h 39"/>
                  <a:gd name="T4" fmla="*/ 16 w 72"/>
                  <a:gd name="T5" fmla="*/ 8 h 39"/>
                  <a:gd name="T6" fmla="*/ 48 w 72"/>
                  <a:gd name="T7" fmla="*/ 0 h 39"/>
                  <a:gd name="T8" fmla="*/ 72 w 72"/>
                  <a:gd name="T9" fmla="*/ 16 h 39"/>
                  <a:gd name="T10" fmla="*/ 64 w 72"/>
                  <a:gd name="T11" fmla="*/ 39 h 39"/>
                  <a:gd name="T12" fmla="*/ 64 w 72"/>
                  <a:gd name="T13" fmla="*/ 24 h 39"/>
                  <a:gd name="T14" fmla="*/ 48 w 72"/>
                  <a:gd name="T15" fmla="*/ 8 h 39"/>
                  <a:gd name="T16" fmla="*/ 32 w 72"/>
                  <a:gd name="T17" fmla="*/ 24 h 39"/>
                  <a:gd name="T18" fmla="*/ 32 w 72"/>
                  <a:gd name="T19" fmla="*/ 31 h 39"/>
                  <a:gd name="T20" fmla="*/ 32 w 72"/>
                  <a:gd name="T21" fmla="*/ 39 h 39"/>
                  <a:gd name="T22" fmla="*/ 0 w 72"/>
                  <a:gd name="T23" fmla="*/ 24 h 39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72" h="39">
                    <a:moveTo>
                      <a:pt x="0" y="24"/>
                    </a:moveTo>
                    <a:lnTo>
                      <a:pt x="0" y="0"/>
                    </a:lnTo>
                    <a:lnTo>
                      <a:pt x="16" y="8"/>
                    </a:lnTo>
                    <a:lnTo>
                      <a:pt x="48" y="0"/>
                    </a:lnTo>
                    <a:lnTo>
                      <a:pt x="72" y="16"/>
                    </a:lnTo>
                    <a:lnTo>
                      <a:pt x="64" y="39"/>
                    </a:lnTo>
                    <a:lnTo>
                      <a:pt x="64" y="24"/>
                    </a:lnTo>
                    <a:lnTo>
                      <a:pt x="48" y="8"/>
                    </a:lnTo>
                    <a:lnTo>
                      <a:pt x="32" y="24"/>
                    </a:lnTo>
                    <a:lnTo>
                      <a:pt x="32" y="31"/>
                    </a:lnTo>
                    <a:lnTo>
                      <a:pt x="32" y="39"/>
                    </a:lnTo>
                    <a:lnTo>
                      <a:pt x="0" y="24"/>
                    </a:lnTo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11" name="Freeform 84"/>
              <p:cNvSpPr>
                <a:spLocks noChangeAspect="1"/>
              </p:cNvSpPr>
              <p:nvPr/>
            </p:nvSpPr>
            <p:spPr bwMode="auto">
              <a:xfrm>
                <a:off x="4945" y="2730"/>
                <a:ext cx="112" cy="120"/>
              </a:xfrm>
              <a:custGeom>
                <a:avLst/>
                <a:gdLst>
                  <a:gd name="T0" fmla="*/ 0 w 112"/>
                  <a:gd name="T1" fmla="*/ 48 h 120"/>
                  <a:gd name="T2" fmla="*/ 16 w 112"/>
                  <a:gd name="T3" fmla="*/ 0 h 120"/>
                  <a:gd name="T4" fmla="*/ 56 w 112"/>
                  <a:gd name="T5" fmla="*/ 0 h 120"/>
                  <a:gd name="T6" fmla="*/ 64 w 112"/>
                  <a:gd name="T7" fmla="*/ 8 h 120"/>
                  <a:gd name="T8" fmla="*/ 72 w 112"/>
                  <a:gd name="T9" fmla="*/ 40 h 120"/>
                  <a:gd name="T10" fmla="*/ 96 w 112"/>
                  <a:gd name="T11" fmla="*/ 48 h 120"/>
                  <a:gd name="T12" fmla="*/ 104 w 112"/>
                  <a:gd name="T13" fmla="*/ 64 h 120"/>
                  <a:gd name="T14" fmla="*/ 112 w 112"/>
                  <a:gd name="T15" fmla="*/ 72 h 120"/>
                  <a:gd name="T16" fmla="*/ 112 w 112"/>
                  <a:gd name="T17" fmla="*/ 96 h 120"/>
                  <a:gd name="T18" fmla="*/ 96 w 112"/>
                  <a:gd name="T19" fmla="*/ 120 h 120"/>
                  <a:gd name="T20" fmla="*/ 64 w 112"/>
                  <a:gd name="T21" fmla="*/ 120 h 120"/>
                  <a:gd name="T22" fmla="*/ 72 w 112"/>
                  <a:gd name="T23" fmla="*/ 96 h 120"/>
                  <a:gd name="T24" fmla="*/ 0 w 112"/>
                  <a:gd name="T25" fmla="*/ 48 h 120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112" h="120">
                    <a:moveTo>
                      <a:pt x="0" y="48"/>
                    </a:moveTo>
                    <a:lnTo>
                      <a:pt x="16" y="0"/>
                    </a:lnTo>
                    <a:lnTo>
                      <a:pt x="56" y="0"/>
                    </a:lnTo>
                    <a:lnTo>
                      <a:pt x="64" y="8"/>
                    </a:lnTo>
                    <a:lnTo>
                      <a:pt x="72" y="40"/>
                    </a:lnTo>
                    <a:lnTo>
                      <a:pt x="96" y="48"/>
                    </a:lnTo>
                    <a:lnTo>
                      <a:pt x="104" y="64"/>
                    </a:lnTo>
                    <a:lnTo>
                      <a:pt x="112" y="72"/>
                    </a:lnTo>
                    <a:lnTo>
                      <a:pt x="112" y="96"/>
                    </a:lnTo>
                    <a:lnTo>
                      <a:pt x="96" y="120"/>
                    </a:lnTo>
                    <a:lnTo>
                      <a:pt x="64" y="120"/>
                    </a:lnTo>
                    <a:lnTo>
                      <a:pt x="72" y="96"/>
                    </a:lnTo>
                    <a:lnTo>
                      <a:pt x="0" y="48"/>
                    </a:lnTo>
                    <a:close/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12" name="Freeform 85"/>
              <p:cNvSpPr>
                <a:spLocks noChangeAspect="1"/>
              </p:cNvSpPr>
              <p:nvPr/>
            </p:nvSpPr>
            <p:spPr bwMode="auto">
              <a:xfrm>
                <a:off x="4945" y="2730"/>
                <a:ext cx="112" cy="120"/>
              </a:xfrm>
              <a:custGeom>
                <a:avLst/>
                <a:gdLst>
                  <a:gd name="T0" fmla="*/ 0 w 112"/>
                  <a:gd name="T1" fmla="*/ 48 h 120"/>
                  <a:gd name="T2" fmla="*/ 16 w 112"/>
                  <a:gd name="T3" fmla="*/ 0 h 120"/>
                  <a:gd name="T4" fmla="*/ 56 w 112"/>
                  <a:gd name="T5" fmla="*/ 0 h 120"/>
                  <a:gd name="T6" fmla="*/ 64 w 112"/>
                  <a:gd name="T7" fmla="*/ 8 h 120"/>
                  <a:gd name="T8" fmla="*/ 72 w 112"/>
                  <a:gd name="T9" fmla="*/ 40 h 120"/>
                  <a:gd name="T10" fmla="*/ 96 w 112"/>
                  <a:gd name="T11" fmla="*/ 48 h 120"/>
                  <a:gd name="T12" fmla="*/ 104 w 112"/>
                  <a:gd name="T13" fmla="*/ 64 h 120"/>
                  <a:gd name="T14" fmla="*/ 112 w 112"/>
                  <a:gd name="T15" fmla="*/ 72 h 120"/>
                  <a:gd name="T16" fmla="*/ 112 w 112"/>
                  <a:gd name="T17" fmla="*/ 96 h 120"/>
                  <a:gd name="T18" fmla="*/ 96 w 112"/>
                  <a:gd name="T19" fmla="*/ 120 h 120"/>
                  <a:gd name="T20" fmla="*/ 64 w 112"/>
                  <a:gd name="T21" fmla="*/ 120 h 120"/>
                  <a:gd name="T22" fmla="*/ 72 w 112"/>
                  <a:gd name="T23" fmla="*/ 96 h 120"/>
                  <a:gd name="T24" fmla="*/ 0 w 112"/>
                  <a:gd name="T25" fmla="*/ 48 h 120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112" h="120">
                    <a:moveTo>
                      <a:pt x="0" y="48"/>
                    </a:moveTo>
                    <a:lnTo>
                      <a:pt x="16" y="0"/>
                    </a:lnTo>
                    <a:lnTo>
                      <a:pt x="56" y="0"/>
                    </a:lnTo>
                    <a:lnTo>
                      <a:pt x="64" y="8"/>
                    </a:lnTo>
                    <a:lnTo>
                      <a:pt x="72" y="40"/>
                    </a:lnTo>
                    <a:lnTo>
                      <a:pt x="96" y="48"/>
                    </a:lnTo>
                    <a:lnTo>
                      <a:pt x="104" y="64"/>
                    </a:lnTo>
                    <a:lnTo>
                      <a:pt x="112" y="72"/>
                    </a:lnTo>
                    <a:lnTo>
                      <a:pt x="112" y="96"/>
                    </a:lnTo>
                    <a:lnTo>
                      <a:pt x="96" y="120"/>
                    </a:lnTo>
                    <a:lnTo>
                      <a:pt x="64" y="120"/>
                    </a:lnTo>
                    <a:lnTo>
                      <a:pt x="72" y="96"/>
                    </a:lnTo>
                    <a:lnTo>
                      <a:pt x="0" y="48"/>
                    </a:lnTo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13" name="Freeform 86"/>
              <p:cNvSpPr>
                <a:spLocks noChangeAspect="1"/>
              </p:cNvSpPr>
              <p:nvPr/>
            </p:nvSpPr>
            <p:spPr bwMode="auto">
              <a:xfrm>
                <a:off x="4681" y="2443"/>
                <a:ext cx="176" cy="271"/>
              </a:xfrm>
              <a:custGeom>
                <a:avLst/>
                <a:gdLst>
                  <a:gd name="T0" fmla="*/ 0 w 176"/>
                  <a:gd name="T1" fmla="*/ 56 h 271"/>
                  <a:gd name="T2" fmla="*/ 0 w 176"/>
                  <a:gd name="T3" fmla="*/ 80 h 271"/>
                  <a:gd name="T4" fmla="*/ 32 w 176"/>
                  <a:gd name="T5" fmla="*/ 120 h 271"/>
                  <a:gd name="T6" fmla="*/ 64 w 176"/>
                  <a:gd name="T7" fmla="*/ 207 h 271"/>
                  <a:gd name="T8" fmla="*/ 152 w 176"/>
                  <a:gd name="T9" fmla="*/ 271 h 271"/>
                  <a:gd name="T10" fmla="*/ 160 w 176"/>
                  <a:gd name="T11" fmla="*/ 255 h 271"/>
                  <a:gd name="T12" fmla="*/ 176 w 176"/>
                  <a:gd name="T13" fmla="*/ 231 h 271"/>
                  <a:gd name="T14" fmla="*/ 160 w 176"/>
                  <a:gd name="T15" fmla="*/ 231 h 271"/>
                  <a:gd name="T16" fmla="*/ 168 w 176"/>
                  <a:gd name="T17" fmla="*/ 231 h 271"/>
                  <a:gd name="T18" fmla="*/ 176 w 176"/>
                  <a:gd name="T19" fmla="*/ 176 h 271"/>
                  <a:gd name="T20" fmla="*/ 160 w 176"/>
                  <a:gd name="T21" fmla="*/ 160 h 271"/>
                  <a:gd name="T22" fmla="*/ 152 w 176"/>
                  <a:gd name="T23" fmla="*/ 160 h 271"/>
                  <a:gd name="T24" fmla="*/ 152 w 176"/>
                  <a:gd name="T25" fmla="*/ 128 h 271"/>
                  <a:gd name="T26" fmla="*/ 136 w 176"/>
                  <a:gd name="T27" fmla="*/ 144 h 271"/>
                  <a:gd name="T28" fmla="*/ 112 w 176"/>
                  <a:gd name="T29" fmla="*/ 136 h 271"/>
                  <a:gd name="T30" fmla="*/ 96 w 176"/>
                  <a:gd name="T31" fmla="*/ 104 h 271"/>
                  <a:gd name="T32" fmla="*/ 128 w 176"/>
                  <a:gd name="T33" fmla="*/ 72 h 271"/>
                  <a:gd name="T34" fmla="*/ 160 w 176"/>
                  <a:gd name="T35" fmla="*/ 56 h 271"/>
                  <a:gd name="T36" fmla="*/ 152 w 176"/>
                  <a:gd name="T37" fmla="*/ 48 h 271"/>
                  <a:gd name="T38" fmla="*/ 152 w 176"/>
                  <a:gd name="T39" fmla="*/ 32 h 271"/>
                  <a:gd name="T40" fmla="*/ 112 w 176"/>
                  <a:gd name="T41" fmla="*/ 24 h 271"/>
                  <a:gd name="T42" fmla="*/ 80 w 176"/>
                  <a:gd name="T43" fmla="*/ 0 h 271"/>
                  <a:gd name="T44" fmla="*/ 72 w 176"/>
                  <a:gd name="T45" fmla="*/ 16 h 271"/>
                  <a:gd name="T46" fmla="*/ 40 w 176"/>
                  <a:gd name="T47" fmla="*/ 40 h 271"/>
                  <a:gd name="T48" fmla="*/ 24 w 176"/>
                  <a:gd name="T49" fmla="*/ 64 h 271"/>
                  <a:gd name="T50" fmla="*/ 8 w 176"/>
                  <a:gd name="T51" fmla="*/ 56 h 271"/>
                  <a:gd name="T52" fmla="*/ 8 w 176"/>
                  <a:gd name="T53" fmla="*/ 48 h 271"/>
                  <a:gd name="T54" fmla="*/ 0 w 176"/>
                  <a:gd name="T55" fmla="*/ 56 h 271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</a:gdLst>
                <a:ahLst/>
                <a:cxnLst>
                  <a:cxn ang="T56">
                    <a:pos x="T0" y="T1"/>
                  </a:cxn>
                  <a:cxn ang="T57">
                    <a:pos x="T2" y="T3"/>
                  </a:cxn>
                  <a:cxn ang="T58">
                    <a:pos x="T4" y="T5"/>
                  </a:cxn>
                  <a:cxn ang="T59">
                    <a:pos x="T6" y="T7"/>
                  </a:cxn>
                  <a:cxn ang="T60">
                    <a:pos x="T8" y="T9"/>
                  </a:cxn>
                  <a:cxn ang="T61">
                    <a:pos x="T10" y="T11"/>
                  </a:cxn>
                  <a:cxn ang="T62">
                    <a:pos x="T12" y="T13"/>
                  </a:cxn>
                  <a:cxn ang="T63">
                    <a:pos x="T14" y="T15"/>
                  </a:cxn>
                  <a:cxn ang="T64">
                    <a:pos x="T16" y="T17"/>
                  </a:cxn>
                  <a:cxn ang="T65">
                    <a:pos x="T18" y="T19"/>
                  </a:cxn>
                  <a:cxn ang="T66">
                    <a:pos x="T20" y="T21"/>
                  </a:cxn>
                  <a:cxn ang="T67">
                    <a:pos x="T22" y="T23"/>
                  </a:cxn>
                  <a:cxn ang="T68">
                    <a:pos x="T24" y="T25"/>
                  </a:cxn>
                  <a:cxn ang="T69">
                    <a:pos x="T26" y="T27"/>
                  </a:cxn>
                  <a:cxn ang="T70">
                    <a:pos x="T28" y="T29"/>
                  </a:cxn>
                  <a:cxn ang="T71">
                    <a:pos x="T30" y="T31"/>
                  </a:cxn>
                  <a:cxn ang="T72">
                    <a:pos x="T32" y="T33"/>
                  </a:cxn>
                  <a:cxn ang="T73">
                    <a:pos x="T34" y="T35"/>
                  </a:cxn>
                  <a:cxn ang="T74">
                    <a:pos x="T36" y="T37"/>
                  </a:cxn>
                  <a:cxn ang="T75">
                    <a:pos x="T38" y="T39"/>
                  </a:cxn>
                  <a:cxn ang="T76">
                    <a:pos x="T40" y="T41"/>
                  </a:cxn>
                  <a:cxn ang="T77">
                    <a:pos x="T42" y="T43"/>
                  </a:cxn>
                  <a:cxn ang="T78">
                    <a:pos x="T44" y="T45"/>
                  </a:cxn>
                  <a:cxn ang="T79">
                    <a:pos x="T46" y="T47"/>
                  </a:cxn>
                  <a:cxn ang="T80">
                    <a:pos x="T48" y="T49"/>
                  </a:cxn>
                  <a:cxn ang="T81">
                    <a:pos x="T50" y="T51"/>
                  </a:cxn>
                  <a:cxn ang="T82">
                    <a:pos x="T52" y="T53"/>
                  </a:cxn>
                  <a:cxn ang="T83">
                    <a:pos x="T54" y="T55"/>
                  </a:cxn>
                </a:cxnLst>
                <a:rect l="0" t="0" r="r" b="b"/>
                <a:pathLst>
                  <a:path w="176" h="271">
                    <a:moveTo>
                      <a:pt x="0" y="56"/>
                    </a:moveTo>
                    <a:lnTo>
                      <a:pt x="0" y="80"/>
                    </a:lnTo>
                    <a:lnTo>
                      <a:pt x="32" y="120"/>
                    </a:lnTo>
                    <a:lnTo>
                      <a:pt x="64" y="207"/>
                    </a:lnTo>
                    <a:lnTo>
                      <a:pt x="152" y="271"/>
                    </a:lnTo>
                    <a:lnTo>
                      <a:pt x="160" y="255"/>
                    </a:lnTo>
                    <a:lnTo>
                      <a:pt x="176" y="231"/>
                    </a:lnTo>
                    <a:lnTo>
                      <a:pt x="160" y="231"/>
                    </a:lnTo>
                    <a:lnTo>
                      <a:pt x="168" y="231"/>
                    </a:lnTo>
                    <a:lnTo>
                      <a:pt x="176" y="176"/>
                    </a:lnTo>
                    <a:lnTo>
                      <a:pt x="160" y="160"/>
                    </a:lnTo>
                    <a:lnTo>
                      <a:pt x="152" y="160"/>
                    </a:lnTo>
                    <a:lnTo>
                      <a:pt x="152" y="128"/>
                    </a:lnTo>
                    <a:lnTo>
                      <a:pt x="136" y="144"/>
                    </a:lnTo>
                    <a:lnTo>
                      <a:pt x="112" y="136"/>
                    </a:lnTo>
                    <a:lnTo>
                      <a:pt x="96" y="104"/>
                    </a:lnTo>
                    <a:lnTo>
                      <a:pt x="128" y="72"/>
                    </a:lnTo>
                    <a:lnTo>
                      <a:pt x="160" y="56"/>
                    </a:lnTo>
                    <a:lnTo>
                      <a:pt x="152" y="48"/>
                    </a:lnTo>
                    <a:lnTo>
                      <a:pt x="152" y="32"/>
                    </a:lnTo>
                    <a:lnTo>
                      <a:pt x="112" y="24"/>
                    </a:lnTo>
                    <a:lnTo>
                      <a:pt x="80" y="0"/>
                    </a:lnTo>
                    <a:lnTo>
                      <a:pt x="72" y="16"/>
                    </a:lnTo>
                    <a:lnTo>
                      <a:pt x="40" y="40"/>
                    </a:lnTo>
                    <a:lnTo>
                      <a:pt x="24" y="64"/>
                    </a:lnTo>
                    <a:lnTo>
                      <a:pt x="8" y="56"/>
                    </a:lnTo>
                    <a:lnTo>
                      <a:pt x="8" y="48"/>
                    </a:lnTo>
                    <a:lnTo>
                      <a:pt x="0" y="56"/>
                    </a:lnTo>
                    <a:close/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14" name="Freeform 87"/>
              <p:cNvSpPr>
                <a:spLocks noChangeAspect="1"/>
              </p:cNvSpPr>
              <p:nvPr/>
            </p:nvSpPr>
            <p:spPr bwMode="auto">
              <a:xfrm>
                <a:off x="4681" y="2443"/>
                <a:ext cx="176" cy="271"/>
              </a:xfrm>
              <a:custGeom>
                <a:avLst/>
                <a:gdLst>
                  <a:gd name="T0" fmla="*/ 0 w 176"/>
                  <a:gd name="T1" fmla="*/ 56 h 271"/>
                  <a:gd name="T2" fmla="*/ 0 w 176"/>
                  <a:gd name="T3" fmla="*/ 80 h 271"/>
                  <a:gd name="T4" fmla="*/ 32 w 176"/>
                  <a:gd name="T5" fmla="*/ 120 h 271"/>
                  <a:gd name="T6" fmla="*/ 64 w 176"/>
                  <a:gd name="T7" fmla="*/ 207 h 271"/>
                  <a:gd name="T8" fmla="*/ 152 w 176"/>
                  <a:gd name="T9" fmla="*/ 271 h 271"/>
                  <a:gd name="T10" fmla="*/ 160 w 176"/>
                  <a:gd name="T11" fmla="*/ 255 h 271"/>
                  <a:gd name="T12" fmla="*/ 176 w 176"/>
                  <a:gd name="T13" fmla="*/ 231 h 271"/>
                  <a:gd name="T14" fmla="*/ 160 w 176"/>
                  <a:gd name="T15" fmla="*/ 231 h 271"/>
                  <a:gd name="T16" fmla="*/ 168 w 176"/>
                  <a:gd name="T17" fmla="*/ 231 h 271"/>
                  <a:gd name="T18" fmla="*/ 176 w 176"/>
                  <a:gd name="T19" fmla="*/ 176 h 271"/>
                  <a:gd name="T20" fmla="*/ 160 w 176"/>
                  <a:gd name="T21" fmla="*/ 160 h 271"/>
                  <a:gd name="T22" fmla="*/ 152 w 176"/>
                  <a:gd name="T23" fmla="*/ 160 h 271"/>
                  <a:gd name="T24" fmla="*/ 152 w 176"/>
                  <a:gd name="T25" fmla="*/ 128 h 271"/>
                  <a:gd name="T26" fmla="*/ 136 w 176"/>
                  <a:gd name="T27" fmla="*/ 144 h 271"/>
                  <a:gd name="T28" fmla="*/ 112 w 176"/>
                  <a:gd name="T29" fmla="*/ 136 h 271"/>
                  <a:gd name="T30" fmla="*/ 96 w 176"/>
                  <a:gd name="T31" fmla="*/ 104 h 271"/>
                  <a:gd name="T32" fmla="*/ 128 w 176"/>
                  <a:gd name="T33" fmla="*/ 72 h 271"/>
                  <a:gd name="T34" fmla="*/ 160 w 176"/>
                  <a:gd name="T35" fmla="*/ 56 h 271"/>
                  <a:gd name="T36" fmla="*/ 152 w 176"/>
                  <a:gd name="T37" fmla="*/ 48 h 271"/>
                  <a:gd name="T38" fmla="*/ 152 w 176"/>
                  <a:gd name="T39" fmla="*/ 32 h 271"/>
                  <a:gd name="T40" fmla="*/ 112 w 176"/>
                  <a:gd name="T41" fmla="*/ 24 h 271"/>
                  <a:gd name="T42" fmla="*/ 80 w 176"/>
                  <a:gd name="T43" fmla="*/ 0 h 271"/>
                  <a:gd name="T44" fmla="*/ 72 w 176"/>
                  <a:gd name="T45" fmla="*/ 16 h 271"/>
                  <a:gd name="T46" fmla="*/ 40 w 176"/>
                  <a:gd name="T47" fmla="*/ 40 h 271"/>
                  <a:gd name="T48" fmla="*/ 24 w 176"/>
                  <a:gd name="T49" fmla="*/ 64 h 271"/>
                  <a:gd name="T50" fmla="*/ 8 w 176"/>
                  <a:gd name="T51" fmla="*/ 56 h 271"/>
                  <a:gd name="T52" fmla="*/ 8 w 176"/>
                  <a:gd name="T53" fmla="*/ 48 h 271"/>
                  <a:gd name="T54" fmla="*/ 0 w 176"/>
                  <a:gd name="T55" fmla="*/ 56 h 271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</a:gdLst>
                <a:ahLst/>
                <a:cxnLst>
                  <a:cxn ang="T56">
                    <a:pos x="T0" y="T1"/>
                  </a:cxn>
                  <a:cxn ang="T57">
                    <a:pos x="T2" y="T3"/>
                  </a:cxn>
                  <a:cxn ang="T58">
                    <a:pos x="T4" y="T5"/>
                  </a:cxn>
                  <a:cxn ang="T59">
                    <a:pos x="T6" y="T7"/>
                  </a:cxn>
                  <a:cxn ang="T60">
                    <a:pos x="T8" y="T9"/>
                  </a:cxn>
                  <a:cxn ang="T61">
                    <a:pos x="T10" y="T11"/>
                  </a:cxn>
                  <a:cxn ang="T62">
                    <a:pos x="T12" y="T13"/>
                  </a:cxn>
                  <a:cxn ang="T63">
                    <a:pos x="T14" y="T15"/>
                  </a:cxn>
                  <a:cxn ang="T64">
                    <a:pos x="T16" y="T17"/>
                  </a:cxn>
                  <a:cxn ang="T65">
                    <a:pos x="T18" y="T19"/>
                  </a:cxn>
                  <a:cxn ang="T66">
                    <a:pos x="T20" y="T21"/>
                  </a:cxn>
                  <a:cxn ang="T67">
                    <a:pos x="T22" y="T23"/>
                  </a:cxn>
                  <a:cxn ang="T68">
                    <a:pos x="T24" y="T25"/>
                  </a:cxn>
                  <a:cxn ang="T69">
                    <a:pos x="T26" y="T27"/>
                  </a:cxn>
                  <a:cxn ang="T70">
                    <a:pos x="T28" y="T29"/>
                  </a:cxn>
                  <a:cxn ang="T71">
                    <a:pos x="T30" y="T31"/>
                  </a:cxn>
                  <a:cxn ang="T72">
                    <a:pos x="T32" y="T33"/>
                  </a:cxn>
                  <a:cxn ang="T73">
                    <a:pos x="T34" y="T35"/>
                  </a:cxn>
                  <a:cxn ang="T74">
                    <a:pos x="T36" y="T37"/>
                  </a:cxn>
                  <a:cxn ang="T75">
                    <a:pos x="T38" y="T39"/>
                  </a:cxn>
                  <a:cxn ang="T76">
                    <a:pos x="T40" y="T41"/>
                  </a:cxn>
                  <a:cxn ang="T77">
                    <a:pos x="T42" y="T43"/>
                  </a:cxn>
                  <a:cxn ang="T78">
                    <a:pos x="T44" y="T45"/>
                  </a:cxn>
                  <a:cxn ang="T79">
                    <a:pos x="T46" y="T47"/>
                  </a:cxn>
                  <a:cxn ang="T80">
                    <a:pos x="T48" y="T49"/>
                  </a:cxn>
                  <a:cxn ang="T81">
                    <a:pos x="T50" y="T51"/>
                  </a:cxn>
                  <a:cxn ang="T82">
                    <a:pos x="T52" y="T53"/>
                  </a:cxn>
                  <a:cxn ang="T83">
                    <a:pos x="T54" y="T55"/>
                  </a:cxn>
                </a:cxnLst>
                <a:rect l="0" t="0" r="r" b="b"/>
                <a:pathLst>
                  <a:path w="176" h="271">
                    <a:moveTo>
                      <a:pt x="0" y="56"/>
                    </a:moveTo>
                    <a:lnTo>
                      <a:pt x="0" y="80"/>
                    </a:lnTo>
                    <a:lnTo>
                      <a:pt x="32" y="120"/>
                    </a:lnTo>
                    <a:lnTo>
                      <a:pt x="64" y="207"/>
                    </a:lnTo>
                    <a:lnTo>
                      <a:pt x="152" y="271"/>
                    </a:lnTo>
                    <a:lnTo>
                      <a:pt x="160" y="255"/>
                    </a:lnTo>
                    <a:lnTo>
                      <a:pt x="176" y="231"/>
                    </a:lnTo>
                    <a:lnTo>
                      <a:pt x="160" y="231"/>
                    </a:lnTo>
                    <a:lnTo>
                      <a:pt x="168" y="231"/>
                    </a:lnTo>
                    <a:lnTo>
                      <a:pt x="176" y="176"/>
                    </a:lnTo>
                    <a:lnTo>
                      <a:pt x="160" y="160"/>
                    </a:lnTo>
                    <a:lnTo>
                      <a:pt x="152" y="160"/>
                    </a:lnTo>
                    <a:lnTo>
                      <a:pt x="152" y="128"/>
                    </a:lnTo>
                    <a:lnTo>
                      <a:pt x="136" y="144"/>
                    </a:lnTo>
                    <a:lnTo>
                      <a:pt x="112" y="136"/>
                    </a:lnTo>
                    <a:lnTo>
                      <a:pt x="96" y="104"/>
                    </a:lnTo>
                    <a:lnTo>
                      <a:pt x="128" y="72"/>
                    </a:lnTo>
                    <a:lnTo>
                      <a:pt x="160" y="56"/>
                    </a:lnTo>
                    <a:lnTo>
                      <a:pt x="152" y="48"/>
                    </a:lnTo>
                    <a:lnTo>
                      <a:pt x="152" y="32"/>
                    </a:lnTo>
                    <a:lnTo>
                      <a:pt x="112" y="24"/>
                    </a:lnTo>
                    <a:lnTo>
                      <a:pt x="80" y="0"/>
                    </a:lnTo>
                    <a:lnTo>
                      <a:pt x="72" y="16"/>
                    </a:lnTo>
                    <a:lnTo>
                      <a:pt x="40" y="40"/>
                    </a:lnTo>
                    <a:lnTo>
                      <a:pt x="24" y="64"/>
                    </a:lnTo>
                    <a:lnTo>
                      <a:pt x="8" y="56"/>
                    </a:lnTo>
                    <a:lnTo>
                      <a:pt x="8" y="48"/>
                    </a:lnTo>
                    <a:lnTo>
                      <a:pt x="0" y="56"/>
                    </a:lnTo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15" name="Freeform 88"/>
              <p:cNvSpPr>
                <a:spLocks noChangeAspect="1"/>
              </p:cNvSpPr>
              <p:nvPr/>
            </p:nvSpPr>
            <p:spPr bwMode="auto">
              <a:xfrm>
                <a:off x="5009" y="2347"/>
                <a:ext cx="56" cy="56"/>
              </a:xfrm>
              <a:custGeom>
                <a:avLst/>
                <a:gdLst>
                  <a:gd name="T0" fmla="*/ 0 w 56"/>
                  <a:gd name="T1" fmla="*/ 32 h 56"/>
                  <a:gd name="T2" fmla="*/ 16 w 56"/>
                  <a:gd name="T3" fmla="*/ 0 h 56"/>
                  <a:gd name="T4" fmla="*/ 56 w 56"/>
                  <a:gd name="T5" fmla="*/ 8 h 56"/>
                  <a:gd name="T6" fmla="*/ 48 w 56"/>
                  <a:gd name="T7" fmla="*/ 56 h 56"/>
                  <a:gd name="T8" fmla="*/ 24 w 56"/>
                  <a:gd name="T9" fmla="*/ 56 h 56"/>
                  <a:gd name="T10" fmla="*/ 0 w 56"/>
                  <a:gd name="T11" fmla="*/ 32 h 5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56" h="56">
                    <a:moveTo>
                      <a:pt x="0" y="32"/>
                    </a:moveTo>
                    <a:lnTo>
                      <a:pt x="16" y="0"/>
                    </a:lnTo>
                    <a:lnTo>
                      <a:pt x="56" y="8"/>
                    </a:lnTo>
                    <a:lnTo>
                      <a:pt x="48" y="56"/>
                    </a:lnTo>
                    <a:lnTo>
                      <a:pt x="24" y="56"/>
                    </a:lnTo>
                    <a:lnTo>
                      <a:pt x="0" y="32"/>
                    </a:lnTo>
                    <a:close/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16" name="Freeform 89"/>
              <p:cNvSpPr>
                <a:spLocks noChangeAspect="1"/>
              </p:cNvSpPr>
              <p:nvPr/>
            </p:nvSpPr>
            <p:spPr bwMode="auto">
              <a:xfrm>
                <a:off x="5009" y="2347"/>
                <a:ext cx="56" cy="56"/>
              </a:xfrm>
              <a:custGeom>
                <a:avLst/>
                <a:gdLst>
                  <a:gd name="T0" fmla="*/ 0 w 56"/>
                  <a:gd name="T1" fmla="*/ 32 h 56"/>
                  <a:gd name="T2" fmla="*/ 16 w 56"/>
                  <a:gd name="T3" fmla="*/ 0 h 56"/>
                  <a:gd name="T4" fmla="*/ 56 w 56"/>
                  <a:gd name="T5" fmla="*/ 8 h 56"/>
                  <a:gd name="T6" fmla="*/ 48 w 56"/>
                  <a:gd name="T7" fmla="*/ 56 h 56"/>
                  <a:gd name="T8" fmla="*/ 24 w 56"/>
                  <a:gd name="T9" fmla="*/ 56 h 56"/>
                  <a:gd name="T10" fmla="*/ 0 w 56"/>
                  <a:gd name="T11" fmla="*/ 32 h 5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56" h="56">
                    <a:moveTo>
                      <a:pt x="0" y="32"/>
                    </a:moveTo>
                    <a:lnTo>
                      <a:pt x="16" y="0"/>
                    </a:lnTo>
                    <a:lnTo>
                      <a:pt x="56" y="8"/>
                    </a:lnTo>
                    <a:lnTo>
                      <a:pt x="48" y="56"/>
                    </a:lnTo>
                    <a:lnTo>
                      <a:pt x="24" y="56"/>
                    </a:lnTo>
                    <a:lnTo>
                      <a:pt x="0" y="32"/>
                    </a:lnTo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17" name="Freeform 90"/>
              <p:cNvSpPr>
                <a:spLocks noChangeAspect="1"/>
              </p:cNvSpPr>
              <p:nvPr/>
            </p:nvSpPr>
            <p:spPr bwMode="auto">
              <a:xfrm>
                <a:off x="4961" y="2276"/>
                <a:ext cx="8" cy="8"/>
              </a:xfrm>
              <a:custGeom>
                <a:avLst/>
                <a:gdLst>
                  <a:gd name="T0" fmla="*/ 0 w 8"/>
                  <a:gd name="T1" fmla="*/ 8 h 8"/>
                  <a:gd name="T2" fmla="*/ 8 w 8"/>
                  <a:gd name="T3" fmla="*/ 8 h 8"/>
                  <a:gd name="T4" fmla="*/ 8 w 8"/>
                  <a:gd name="T5" fmla="*/ 0 h 8"/>
                  <a:gd name="T6" fmla="*/ 0 w 8"/>
                  <a:gd name="T7" fmla="*/ 8 h 8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8" h="8">
                    <a:moveTo>
                      <a:pt x="0" y="8"/>
                    </a:moveTo>
                    <a:lnTo>
                      <a:pt x="8" y="8"/>
                    </a:lnTo>
                    <a:lnTo>
                      <a:pt x="8" y="0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18" name="Freeform 91"/>
              <p:cNvSpPr>
                <a:spLocks noChangeAspect="1"/>
              </p:cNvSpPr>
              <p:nvPr/>
            </p:nvSpPr>
            <p:spPr bwMode="auto">
              <a:xfrm>
                <a:off x="4961" y="2276"/>
                <a:ext cx="8" cy="8"/>
              </a:xfrm>
              <a:custGeom>
                <a:avLst/>
                <a:gdLst>
                  <a:gd name="T0" fmla="*/ 0 w 8"/>
                  <a:gd name="T1" fmla="*/ 8 h 8"/>
                  <a:gd name="T2" fmla="*/ 8 w 8"/>
                  <a:gd name="T3" fmla="*/ 8 h 8"/>
                  <a:gd name="T4" fmla="*/ 8 w 8"/>
                  <a:gd name="T5" fmla="*/ 0 h 8"/>
                  <a:gd name="T6" fmla="*/ 0 w 8"/>
                  <a:gd name="T7" fmla="*/ 8 h 8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8" h="8">
                    <a:moveTo>
                      <a:pt x="0" y="8"/>
                    </a:moveTo>
                    <a:lnTo>
                      <a:pt x="8" y="8"/>
                    </a:lnTo>
                    <a:lnTo>
                      <a:pt x="8" y="0"/>
                    </a:lnTo>
                    <a:lnTo>
                      <a:pt x="0" y="8"/>
                    </a:lnTo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19" name="Freeform 92"/>
              <p:cNvSpPr>
                <a:spLocks noChangeAspect="1"/>
              </p:cNvSpPr>
              <p:nvPr/>
            </p:nvSpPr>
            <p:spPr bwMode="auto">
              <a:xfrm>
                <a:off x="3419" y="1127"/>
                <a:ext cx="431" cy="391"/>
              </a:xfrm>
              <a:custGeom>
                <a:avLst/>
                <a:gdLst>
                  <a:gd name="T0" fmla="*/ 32 w 431"/>
                  <a:gd name="T1" fmla="*/ 160 h 391"/>
                  <a:gd name="T2" fmla="*/ 32 w 431"/>
                  <a:gd name="T3" fmla="*/ 176 h 391"/>
                  <a:gd name="T4" fmla="*/ 80 w 431"/>
                  <a:gd name="T5" fmla="*/ 176 h 391"/>
                  <a:gd name="T6" fmla="*/ 96 w 431"/>
                  <a:gd name="T7" fmla="*/ 176 h 391"/>
                  <a:gd name="T8" fmla="*/ 48 w 431"/>
                  <a:gd name="T9" fmla="*/ 224 h 391"/>
                  <a:gd name="T10" fmla="*/ 40 w 431"/>
                  <a:gd name="T11" fmla="*/ 240 h 391"/>
                  <a:gd name="T12" fmla="*/ 40 w 431"/>
                  <a:gd name="T13" fmla="*/ 255 h 391"/>
                  <a:gd name="T14" fmla="*/ 56 w 431"/>
                  <a:gd name="T15" fmla="*/ 279 h 391"/>
                  <a:gd name="T16" fmla="*/ 72 w 431"/>
                  <a:gd name="T17" fmla="*/ 287 h 391"/>
                  <a:gd name="T18" fmla="*/ 88 w 431"/>
                  <a:gd name="T19" fmla="*/ 279 h 391"/>
                  <a:gd name="T20" fmla="*/ 88 w 431"/>
                  <a:gd name="T21" fmla="*/ 311 h 391"/>
                  <a:gd name="T22" fmla="*/ 128 w 431"/>
                  <a:gd name="T23" fmla="*/ 319 h 391"/>
                  <a:gd name="T24" fmla="*/ 144 w 431"/>
                  <a:gd name="T25" fmla="*/ 311 h 391"/>
                  <a:gd name="T26" fmla="*/ 136 w 431"/>
                  <a:gd name="T27" fmla="*/ 351 h 391"/>
                  <a:gd name="T28" fmla="*/ 112 w 431"/>
                  <a:gd name="T29" fmla="*/ 367 h 391"/>
                  <a:gd name="T30" fmla="*/ 72 w 431"/>
                  <a:gd name="T31" fmla="*/ 391 h 391"/>
                  <a:gd name="T32" fmla="*/ 120 w 431"/>
                  <a:gd name="T33" fmla="*/ 375 h 391"/>
                  <a:gd name="T34" fmla="*/ 128 w 431"/>
                  <a:gd name="T35" fmla="*/ 351 h 391"/>
                  <a:gd name="T36" fmla="*/ 208 w 431"/>
                  <a:gd name="T37" fmla="*/ 319 h 391"/>
                  <a:gd name="T38" fmla="*/ 208 w 431"/>
                  <a:gd name="T39" fmla="*/ 287 h 391"/>
                  <a:gd name="T40" fmla="*/ 256 w 431"/>
                  <a:gd name="T41" fmla="*/ 232 h 391"/>
                  <a:gd name="T42" fmla="*/ 272 w 431"/>
                  <a:gd name="T43" fmla="*/ 248 h 391"/>
                  <a:gd name="T44" fmla="*/ 272 w 431"/>
                  <a:gd name="T45" fmla="*/ 263 h 391"/>
                  <a:gd name="T46" fmla="*/ 240 w 431"/>
                  <a:gd name="T47" fmla="*/ 287 h 391"/>
                  <a:gd name="T48" fmla="*/ 240 w 431"/>
                  <a:gd name="T49" fmla="*/ 295 h 391"/>
                  <a:gd name="T50" fmla="*/ 288 w 431"/>
                  <a:gd name="T51" fmla="*/ 271 h 391"/>
                  <a:gd name="T52" fmla="*/ 288 w 431"/>
                  <a:gd name="T53" fmla="*/ 255 h 391"/>
                  <a:gd name="T54" fmla="*/ 312 w 431"/>
                  <a:gd name="T55" fmla="*/ 255 h 391"/>
                  <a:gd name="T56" fmla="*/ 352 w 431"/>
                  <a:gd name="T57" fmla="*/ 279 h 391"/>
                  <a:gd name="T58" fmla="*/ 407 w 431"/>
                  <a:gd name="T59" fmla="*/ 279 h 391"/>
                  <a:gd name="T60" fmla="*/ 407 w 431"/>
                  <a:gd name="T61" fmla="*/ 287 h 391"/>
                  <a:gd name="T62" fmla="*/ 431 w 431"/>
                  <a:gd name="T63" fmla="*/ 287 h 391"/>
                  <a:gd name="T64" fmla="*/ 392 w 431"/>
                  <a:gd name="T65" fmla="*/ 279 h 391"/>
                  <a:gd name="T66" fmla="*/ 240 w 431"/>
                  <a:gd name="T67" fmla="*/ 24 h 391"/>
                  <a:gd name="T68" fmla="*/ 192 w 431"/>
                  <a:gd name="T69" fmla="*/ 8 h 391"/>
                  <a:gd name="T70" fmla="*/ 176 w 431"/>
                  <a:gd name="T71" fmla="*/ 8 h 391"/>
                  <a:gd name="T72" fmla="*/ 160 w 431"/>
                  <a:gd name="T73" fmla="*/ 0 h 391"/>
                  <a:gd name="T74" fmla="*/ 120 w 431"/>
                  <a:gd name="T75" fmla="*/ 16 h 391"/>
                  <a:gd name="T76" fmla="*/ 112 w 431"/>
                  <a:gd name="T77" fmla="*/ 16 h 391"/>
                  <a:gd name="T78" fmla="*/ 96 w 431"/>
                  <a:gd name="T79" fmla="*/ 40 h 391"/>
                  <a:gd name="T80" fmla="*/ 64 w 431"/>
                  <a:gd name="T81" fmla="*/ 64 h 391"/>
                  <a:gd name="T82" fmla="*/ 32 w 431"/>
                  <a:gd name="T83" fmla="*/ 80 h 391"/>
                  <a:gd name="T84" fmla="*/ 64 w 431"/>
                  <a:gd name="T85" fmla="*/ 112 h 391"/>
                  <a:gd name="T86" fmla="*/ 88 w 431"/>
                  <a:gd name="T87" fmla="*/ 120 h 391"/>
                  <a:gd name="T88" fmla="*/ 104 w 431"/>
                  <a:gd name="T89" fmla="*/ 128 h 391"/>
                  <a:gd name="T90" fmla="*/ 64 w 431"/>
                  <a:gd name="T91" fmla="*/ 136 h 391"/>
                  <a:gd name="T92" fmla="*/ 56 w 431"/>
                  <a:gd name="T93" fmla="*/ 120 h 391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</a:gdLst>
                <a:ahLst/>
                <a:cxnLst>
                  <a:cxn ang="T94">
                    <a:pos x="T0" y="T1"/>
                  </a:cxn>
                  <a:cxn ang="T95">
                    <a:pos x="T2" y="T3"/>
                  </a:cxn>
                  <a:cxn ang="T96">
                    <a:pos x="T4" y="T5"/>
                  </a:cxn>
                  <a:cxn ang="T97">
                    <a:pos x="T6" y="T7"/>
                  </a:cxn>
                  <a:cxn ang="T98">
                    <a:pos x="T8" y="T9"/>
                  </a:cxn>
                  <a:cxn ang="T99">
                    <a:pos x="T10" y="T11"/>
                  </a:cxn>
                  <a:cxn ang="T100">
                    <a:pos x="T12" y="T13"/>
                  </a:cxn>
                  <a:cxn ang="T101">
                    <a:pos x="T14" y="T15"/>
                  </a:cxn>
                  <a:cxn ang="T102">
                    <a:pos x="T16" y="T17"/>
                  </a:cxn>
                  <a:cxn ang="T103">
                    <a:pos x="T18" y="T19"/>
                  </a:cxn>
                  <a:cxn ang="T104">
                    <a:pos x="T20" y="T21"/>
                  </a:cxn>
                  <a:cxn ang="T105">
                    <a:pos x="T22" y="T23"/>
                  </a:cxn>
                  <a:cxn ang="T106">
                    <a:pos x="T24" y="T25"/>
                  </a:cxn>
                  <a:cxn ang="T107">
                    <a:pos x="T26" y="T27"/>
                  </a:cxn>
                  <a:cxn ang="T108">
                    <a:pos x="T28" y="T29"/>
                  </a:cxn>
                  <a:cxn ang="T109">
                    <a:pos x="T30" y="T31"/>
                  </a:cxn>
                  <a:cxn ang="T110">
                    <a:pos x="T32" y="T33"/>
                  </a:cxn>
                  <a:cxn ang="T111">
                    <a:pos x="T34" y="T35"/>
                  </a:cxn>
                  <a:cxn ang="T112">
                    <a:pos x="T36" y="T37"/>
                  </a:cxn>
                  <a:cxn ang="T113">
                    <a:pos x="T38" y="T39"/>
                  </a:cxn>
                  <a:cxn ang="T114">
                    <a:pos x="T40" y="T41"/>
                  </a:cxn>
                  <a:cxn ang="T115">
                    <a:pos x="T42" y="T43"/>
                  </a:cxn>
                  <a:cxn ang="T116">
                    <a:pos x="T44" y="T45"/>
                  </a:cxn>
                  <a:cxn ang="T117">
                    <a:pos x="T46" y="T47"/>
                  </a:cxn>
                  <a:cxn ang="T118">
                    <a:pos x="T48" y="T49"/>
                  </a:cxn>
                  <a:cxn ang="T119">
                    <a:pos x="T50" y="T51"/>
                  </a:cxn>
                  <a:cxn ang="T120">
                    <a:pos x="T52" y="T53"/>
                  </a:cxn>
                  <a:cxn ang="T121">
                    <a:pos x="T54" y="T55"/>
                  </a:cxn>
                  <a:cxn ang="T122">
                    <a:pos x="T56" y="T57"/>
                  </a:cxn>
                  <a:cxn ang="T123">
                    <a:pos x="T58" y="T59"/>
                  </a:cxn>
                  <a:cxn ang="T124">
                    <a:pos x="T60" y="T61"/>
                  </a:cxn>
                  <a:cxn ang="T125">
                    <a:pos x="T62" y="T63"/>
                  </a:cxn>
                  <a:cxn ang="T126">
                    <a:pos x="T64" y="T65"/>
                  </a:cxn>
                  <a:cxn ang="T127">
                    <a:pos x="T66" y="T67"/>
                  </a:cxn>
                  <a:cxn ang="T128">
                    <a:pos x="T68" y="T69"/>
                  </a:cxn>
                  <a:cxn ang="T129">
                    <a:pos x="T70" y="T71"/>
                  </a:cxn>
                  <a:cxn ang="T130">
                    <a:pos x="T72" y="T73"/>
                  </a:cxn>
                  <a:cxn ang="T131">
                    <a:pos x="T74" y="T75"/>
                  </a:cxn>
                  <a:cxn ang="T132">
                    <a:pos x="T76" y="T77"/>
                  </a:cxn>
                  <a:cxn ang="T133">
                    <a:pos x="T78" y="T79"/>
                  </a:cxn>
                  <a:cxn ang="T134">
                    <a:pos x="T80" y="T81"/>
                  </a:cxn>
                  <a:cxn ang="T135">
                    <a:pos x="T82" y="T83"/>
                  </a:cxn>
                  <a:cxn ang="T136">
                    <a:pos x="T84" y="T85"/>
                  </a:cxn>
                  <a:cxn ang="T137">
                    <a:pos x="T86" y="T87"/>
                  </a:cxn>
                  <a:cxn ang="T138">
                    <a:pos x="T88" y="T89"/>
                  </a:cxn>
                  <a:cxn ang="T139">
                    <a:pos x="T90" y="T91"/>
                  </a:cxn>
                  <a:cxn ang="T140">
                    <a:pos x="T92" y="T93"/>
                  </a:cxn>
                </a:cxnLst>
                <a:rect l="0" t="0" r="r" b="b"/>
                <a:pathLst>
                  <a:path w="431" h="391">
                    <a:moveTo>
                      <a:pt x="0" y="144"/>
                    </a:moveTo>
                    <a:lnTo>
                      <a:pt x="32" y="160"/>
                    </a:lnTo>
                    <a:lnTo>
                      <a:pt x="24" y="160"/>
                    </a:lnTo>
                    <a:lnTo>
                      <a:pt x="32" y="176"/>
                    </a:lnTo>
                    <a:lnTo>
                      <a:pt x="72" y="176"/>
                    </a:lnTo>
                    <a:lnTo>
                      <a:pt x="80" y="176"/>
                    </a:lnTo>
                    <a:lnTo>
                      <a:pt x="104" y="176"/>
                    </a:lnTo>
                    <a:lnTo>
                      <a:pt x="96" y="176"/>
                    </a:lnTo>
                    <a:lnTo>
                      <a:pt x="104" y="200"/>
                    </a:lnTo>
                    <a:lnTo>
                      <a:pt x="48" y="224"/>
                    </a:lnTo>
                    <a:lnTo>
                      <a:pt x="32" y="248"/>
                    </a:lnTo>
                    <a:lnTo>
                      <a:pt x="40" y="240"/>
                    </a:lnTo>
                    <a:lnTo>
                      <a:pt x="32" y="248"/>
                    </a:lnTo>
                    <a:lnTo>
                      <a:pt x="40" y="255"/>
                    </a:lnTo>
                    <a:lnTo>
                      <a:pt x="64" y="263"/>
                    </a:lnTo>
                    <a:lnTo>
                      <a:pt x="56" y="279"/>
                    </a:lnTo>
                    <a:lnTo>
                      <a:pt x="64" y="287"/>
                    </a:lnTo>
                    <a:lnTo>
                      <a:pt x="72" y="287"/>
                    </a:lnTo>
                    <a:lnTo>
                      <a:pt x="96" y="263"/>
                    </a:lnTo>
                    <a:lnTo>
                      <a:pt x="88" y="279"/>
                    </a:lnTo>
                    <a:lnTo>
                      <a:pt x="96" y="295"/>
                    </a:lnTo>
                    <a:lnTo>
                      <a:pt x="88" y="311"/>
                    </a:lnTo>
                    <a:lnTo>
                      <a:pt x="112" y="295"/>
                    </a:lnTo>
                    <a:lnTo>
                      <a:pt x="128" y="319"/>
                    </a:lnTo>
                    <a:lnTo>
                      <a:pt x="136" y="303"/>
                    </a:lnTo>
                    <a:lnTo>
                      <a:pt x="144" y="311"/>
                    </a:lnTo>
                    <a:lnTo>
                      <a:pt x="160" y="303"/>
                    </a:lnTo>
                    <a:lnTo>
                      <a:pt x="136" y="351"/>
                    </a:lnTo>
                    <a:lnTo>
                      <a:pt x="112" y="359"/>
                    </a:lnTo>
                    <a:lnTo>
                      <a:pt x="112" y="367"/>
                    </a:lnTo>
                    <a:lnTo>
                      <a:pt x="88" y="367"/>
                    </a:lnTo>
                    <a:lnTo>
                      <a:pt x="72" y="391"/>
                    </a:lnTo>
                    <a:lnTo>
                      <a:pt x="96" y="375"/>
                    </a:lnTo>
                    <a:lnTo>
                      <a:pt x="120" y="375"/>
                    </a:lnTo>
                    <a:lnTo>
                      <a:pt x="136" y="359"/>
                    </a:lnTo>
                    <a:lnTo>
                      <a:pt x="128" y="351"/>
                    </a:lnTo>
                    <a:lnTo>
                      <a:pt x="144" y="351"/>
                    </a:lnTo>
                    <a:lnTo>
                      <a:pt x="208" y="319"/>
                    </a:lnTo>
                    <a:lnTo>
                      <a:pt x="216" y="303"/>
                    </a:lnTo>
                    <a:lnTo>
                      <a:pt x="208" y="287"/>
                    </a:lnTo>
                    <a:lnTo>
                      <a:pt x="248" y="248"/>
                    </a:lnTo>
                    <a:lnTo>
                      <a:pt x="256" y="232"/>
                    </a:lnTo>
                    <a:lnTo>
                      <a:pt x="256" y="248"/>
                    </a:lnTo>
                    <a:lnTo>
                      <a:pt x="272" y="248"/>
                    </a:lnTo>
                    <a:lnTo>
                      <a:pt x="264" y="255"/>
                    </a:lnTo>
                    <a:lnTo>
                      <a:pt x="272" y="263"/>
                    </a:lnTo>
                    <a:lnTo>
                      <a:pt x="240" y="263"/>
                    </a:lnTo>
                    <a:lnTo>
                      <a:pt x="240" y="287"/>
                    </a:lnTo>
                    <a:lnTo>
                      <a:pt x="248" y="287"/>
                    </a:lnTo>
                    <a:lnTo>
                      <a:pt x="240" y="295"/>
                    </a:lnTo>
                    <a:lnTo>
                      <a:pt x="280" y="279"/>
                    </a:lnTo>
                    <a:lnTo>
                      <a:pt x="288" y="271"/>
                    </a:lnTo>
                    <a:lnTo>
                      <a:pt x="280" y="263"/>
                    </a:lnTo>
                    <a:lnTo>
                      <a:pt x="288" y="255"/>
                    </a:lnTo>
                    <a:lnTo>
                      <a:pt x="288" y="263"/>
                    </a:lnTo>
                    <a:lnTo>
                      <a:pt x="312" y="255"/>
                    </a:lnTo>
                    <a:lnTo>
                      <a:pt x="304" y="263"/>
                    </a:lnTo>
                    <a:lnTo>
                      <a:pt x="352" y="279"/>
                    </a:lnTo>
                    <a:lnTo>
                      <a:pt x="400" y="287"/>
                    </a:lnTo>
                    <a:lnTo>
                      <a:pt x="407" y="279"/>
                    </a:lnTo>
                    <a:lnTo>
                      <a:pt x="415" y="287"/>
                    </a:lnTo>
                    <a:lnTo>
                      <a:pt x="407" y="287"/>
                    </a:lnTo>
                    <a:lnTo>
                      <a:pt x="423" y="295"/>
                    </a:lnTo>
                    <a:lnTo>
                      <a:pt x="431" y="287"/>
                    </a:lnTo>
                    <a:lnTo>
                      <a:pt x="415" y="279"/>
                    </a:lnTo>
                    <a:lnTo>
                      <a:pt x="392" y="279"/>
                    </a:lnTo>
                    <a:lnTo>
                      <a:pt x="392" y="48"/>
                    </a:lnTo>
                    <a:lnTo>
                      <a:pt x="240" y="24"/>
                    </a:lnTo>
                    <a:lnTo>
                      <a:pt x="232" y="8"/>
                    </a:lnTo>
                    <a:lnTo>
                      <a:pt x="192" y="8"/>
                    </a:lnTo>
                    <a:lnTo>
                      <a:pt x="184" y="16"/>
                    </a:lnTo>
                    <a:lnTo>
                      <a:pt x="176" y="8"/>
                    </a:lnTo>
                    <a:lnTo>
                      <a:pt x="184" y="0"/>
                    </a:lnTo>
                    <a:lnTo>
                      <a:pt x="160" y="0"/>
                    </a:lnTo>
                    <a:lnTo>
                      <a:pt x="144" y="8"/>
                    </a:lnTo>
                    <a:lnTo>
                      <a:pt x="120" y="16"/>
                    </a:lnTo>
                    <a:lnTo>
                      <a:pt x="120" y="32"/>
                    </a:lnTo>
                    <a:lnTo>
                      <a:pt x="112" y="16"/>
                    </a:lnTo>
                    <a:lnTo>
                      <a:pt x="88" y="24"/>
                    </a:lnTo>
                    <a:lnTo>
                      <a:pt x="96" y="40"/>
                    </a:lnTo>
                    <a:lnTo>
                      <a:pt x="88" y="32"/>
                    </a:lnTo>
                    <a:lnTo>
                      <a:pt x="64" y="64"/>
                    </a:lnTo>
                    <a:lnTo>
                      <a:pt x="32" y="64"/>
                    </a:lnTo>
                    <a:lnTo>
                      <a:pt x="32" y="80"/>
                    </a:lnTo>
                    <a:lnTo>
                      <a:pt x="24" y="80"/>
                    </a:lnTo>
                    <a:lnTo>
                      <a:pt x="64" y="112"/>
                    </a:lnTo>
                    <a:lnTo>
                      <a:pt x="120" y="128"/>
                    </a:lnTo>
                    <a:lnTo>
                      <a:pt x="88" y="120"/>
                    </a:lnTo>
                    <a:lnTo>
                      <a:pt x="88" y="128"/>
                    </a:lnTo>
                    <a:lnTo>
                      <a:pt x="104" y="128"/>
                    </a:lnTo>
                    <a:lnTo>
                      <a:pt x="88" y="144"/>
                    </a:lnTo>
                    <a:lnTo>
                      <a:pt x="64" y="136"/>
                    </a:lnTo>
                    <a:lnTo>
                      <a:pt x="64" y="120"/>
                    </a:lnTo>
                    <a:lnTo>
                      <a:pt x="56" y="120"/>
                    </a:lnTo>
                    <a:lnTo>
                      <a:pt x="0" y="144"/>
                    </a:lnTo>
                    <a:close/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20" name="Freeform 93"/>
              <p:cNvSpPr>
                <a:spLocks noChangeAspect="1"/>
              </p:cNvSpPr>
              <p:nvPr/>
            </p:nvSpPr>
            <p:spPr bwMode="auto">
              <a:xfrm>
                <a:off x="3419" y="1127"/>
                <a:ext cx="431" cy="391"/>
              </a:xfrm>
              <a:custGeom>
                <a:avLst/>
                <a:gdLst>
                  <a:gd name="T0" fmla="*/ 32 w 431"/>
                  <a:gd name="T1" fmla="*/ 160 h 391"/>
                  <a:gd name="T2" fmla="*/ 32 w 431"/>
                  <a:gd name="T3" fmla="*/ 176 h 391"/>
                  <a:gd name="T4" fmla="*/ 80 w 431"/>
                  <a:gd name="T5" fmla="*/ 176 h 391"/>
                  <a:gd name="T6" fmla="*/ 96 w 431"/>
                  <a:gd name="T7" fmla="*/ 176 h 391"/>
                  <a:gd name="T8" fmla="*/ 48 w 431"/>
                  <a:gd name="T9" fmla="*/ 224 h 391"/>
                  <a:gd name="T10" fmla="*/ 40 w 431"/>
                  <a:gd name="T11" fmla="*/ 240 h 391"/>
                  <a:gd name="T12" fmla="*/ 40 w 431"/>
                  <a:gd name="T13" fmla="*/ 255 h 391"/>
                  <a:gd name="T14" fmla="*/ 56 w 431"/>
                  <a:gd name="T15" fmla="*/ 279 h 391"/>
                  <a:gd name="T16" fmla="*/ 72 w 431"/>
                  <a:gd name="T17" fmla="*/ 287 h 391"/>
                  <a:gd name="T18" fmla="*/ 88 w 431"/>
                  <a:gd name="T19" fmla="*/ 279 h 391"/>
                  <a:gd name="T20" fmla="*/ 88 w 431"/>
                  <a:gd name="T21" fmla="*/ 311 h 391"/>
                  <a:gd name="T22" fmla="*/ 128 w 431"/>
                  <a:gd name="T23" fmla="*/ 319 h 391"/>
                  <a:gd name="T24" fmla="*/ 144 w 431"/>
                  <a:gd name="T25" fmla="*/ 311 h 391"/>
                  <a:gd name="T26" fmla="*/ 136 w 431"/>
                  <a:gd name="T27" fmla="*/ 351 h 391"/>
                  <a:gd name="T28" fmla="*/ 112 w 431"/>
                  <a:gd name="T29" fmla="*/ 367 h 391"/>
                  <a:gd name="T30" fmla="*/ 72 w 431"/>
                  <a:gd name="T31" fmla="*/ 391 h 391"/>
                  <a:gd name="T32" fmla="*/ 120 w 431"/>
                  <a:gd name="T33" fmla="*/ 375 h 391"/>
                  <a:gd name="T34" fmla="*/ 128 w 431"/>
                  <a:gd name="T35" fmla="*/ 351 h 391"/>
                  <a:gd name="T36" fmla="*/ 208 w 431"/>
                  <a:gd name="T37" fmla="*/ 319 h 391"/>
                  <a:gd name="T38" fmla="*/ 208 w 431"/>
                  <a:gd name="T39" fmla="*/ 287 h 391"/>
                  <a:gd name="T40" fmla="*/ 256 w 431"/>
                  <a:gd name="T41" fmla="*/ 232 h 391"/>
                  <a:gd name="T42" fmla="*/ 272 w 431"/>
                  <a:gd name="T43" fmla="*/ 248 h 391"/>
                  <a:gd name="T44" fmla="*/ 272 w 431"/>
                  <a:gd name="T45" fmla="*/ 263 h 391"/>
                  <a:gd name="T46" fmla="*/ 240 w 431"/>
                  <a:gd name="T47" fmla="*/ 287 h 391"/>
                  <a:gd name="T48" fmla="*/ 240 w 431"/>
                  <a:gd name="T49" fmla="*/ 295 h 391"/>
                  <a:gd name="T50" fmla="*/ 288 w 431"/>
                  <a:gd name="T51" fmla="*/ 271 h 391"/>
                  <a:gd name="T52" fmla="*/ 288 w 431"/>
                  <a:gd name="T53" fmla="*/ 255 h 391"/>
                  <a:gd name="T54" fmla="*/ 312 w 431"/>
                  <a:gd name="T55" fmla="*/ 255 h 391"/>
                  <a:gd name="T56" fmla="*/ 352 w 431"/>
                  <a:gd name="T57" fmla="*/ 279 h 391"/>
                  <a:gd name="T58" fmla="*/ 407 w 431"/>
                  <a:gd name="T59" fmla="*/ 279 h 391"/>
                  <a:gd name="T60" fmla="*/ 407 w 431"/>
                  <a:gd name="T61" fmla="*/ 287 h 391"/>
                  <a:gd name="T62" fmla="*/ 431 w 431"/>
                  <a:gd name="T63" fmla="*/ 287 h 391"/>
                  <a:gd name="T64" fmla="*/ 392 w 431"/>
                  <a:gd name="T65" fmla="*/ 279 h 391"/>
                  <a:gd name="T66" fmla="*/ 240 w 431"/>
                  <a:gd name="T67" fmla="*/ 24 h 391"/>
                  <a:gd name="T68" fmla="*/ 192 w 431"/>
                  <a:gd name="T69" fmla="*/ 8 h 391"/>
                  <a:gd name="T70" fmla="*/ 176 w 431"/>
                  <a:gd name="T71" fmla="*/ 8 h 391"/>
                  <a:gd name="T72" fmla="*/ 160 w 431"/>
                  <a:gd name="T73" fmla="*/ 0 h 391"/>
                  <a:gd name="T74" fmla="*/ 120 w 431"/>
                  <a:gd name="T75" fmla="*/ 16 h 391"/>
                  <a:gd name="T76" fmla="*/ 112 w 431"/>
                  <a:gd name="T77" fmla="*/ 16 h 391"/>
                  <a:gd name="T78" fmla="*/ 96 w 431"/>
                  <a:gd name="T79" fmla="*/ 40 h 391"/>
                  <a:gd name="T80" fmla="*/ 64 w 431"/>
                  <a:gd name="T81" fmla="*/ 64 h 391"/>
                  <a:gd name="T82" fmla="*/ 32 w 431"/>
                  <a:gd name="T83" fmla="*/ 80 h 391"/>
                  <a:gd name="T84" fmla="*/ 64 w 431"/>
                  <a:gd name="T85" fmla="*/ 112 h 391"/>
                  <a:gd name="T86" fmla="*/ 88 w 431"/>
                  <a:gd name="T87" fmla="*/ 120 h 391"/>
                  <a:gd name="T88" fmla="*/ 104 w 431"/>
                  <a:gd name="T89" fmla="*/ 128 h 391"/>
                  <a:gd name="T90" fmla="*/ 64 w 431"/>
                  <a:gd name="T91" fmla="*/ 136 h 391"/>
                  <a:gd name="T92" fmla="*/ 56 w 431"/>
                  <a:gd name="T93" fmla="*/ 120 h 391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</a:gdLst>
                <a:ahLst/>
                <a:cxnLst>
                  <a:cxn ang="T94">
                    <a:pos x="T0" y="T1"/>
                  </a:cxn>
                  <a:cxn ang="T95">
                    <a:pos x="T2" y="T3"/>
                  </a:cxn>
                  <a:cxn ang="T96">
                    <a:pos x="T4" y="T5"/>
                  </a:cxn>
                  <a:cxn ang="T97">
                    <a:pos x="T6" y="T7"/>
                  </a:cxn>
                  <a:cxn ang="T98">
                    <a:pos x="T8" y="T9"/>
                  </a:cxn>
                  <a:cxn ang="T99">
                    <a:pos x="T10" y="T11"/>
                  </a:cxn>
                  <a:cxn ang="T100">
                    <a:pos x="T12" y="T13"/>
                  </a:cxn>
                  <a:cxn ang="T101">
                    <a:pos x="T14" y="T15"/>
                  </a:cxn>
                  <a:cxn ang="T102">
                    <a:pos x="T16" y="T17"/>
                  </a:cxn>
                  <a:cxn ang="T103">
                    <a:pos x="T18" y="T19"/>
                  </a:cxn>
                  <a:cxn ang="T104">
                    <a:pos x="T20" y="T21"/>
                  </a:cxn>
                  <a:cxn ang="T105">
                    <a:pos x="T22" y="T23"/>
                  </a:cxn>
                  <a:cxn ang="T106">
                    <a:pos x="T24" y="T25"/>
                  </a:cxn>
                  <a:cxn ang="T107">
                    <a:pos x="T26" y="T27"/>
                  </a:cxn>
                  <a:cxn ang="T108">
                    <a:pos x="T28" y="T29"/>
                  </a:cxn>
                  <a:cxn ang="T109">
                    <a:pos x="T30" y="T31"/>
                  </a:cxn>
                  <a:cxn ang="T110">
                    <a:pos x="T32" y="T33"/>
                  </a:cxn>
                  <a:cxn ang="T111">
                    <a:pos x="T34" y="T35"/>
                  </a:cxn>
                  <a:cxn ang="T112">
                    <a:pos x="T36" y="T37"/>
                  </a:cxn>
                  <a:cxn ang="T113">
                    <a:pos x="T38" y="T39"/>
                  </a:cxn>
                  <a:cxn ang="T114">
                    <a:pos x="T40" y="T41"/>
                  </a:cxn>
                  <a:cxn ang="T115">
                    <a:pos x="T42" y="T43"/>
                  </a:cxn>
                  <a:cxn ang="T116">
                    <a:pos x="T44" y="T45"/>
                  </a:cxn>
                  <a:cxn ang="T117">
                    <a:pos x="T46" y="T47"/>
                  </a:cxn>
                  <a:cxn ang="T118">
                    <a:pos x="T48" y="T49"/>
                  </a:cxn>
                  <a:cxn ang="T119">
                    <a:pos x="T50" y="T51"/>
                  </a:cxn>
                  <a:cxn ang="T120">
                    <a:pos x="T52" y="T53"/>
                  </a:cxn>
                  <a:cxn ang="T121">
                    <a:pos x="T54" y="T55"/>
                  </a:cxn>
                  <a:cxn ang="T122">
                    <a:pos x="T56" y="T57"/>
                  </a:cxn>
                  <a:cxn ang="T123">
                    <a:pos x="T58" y="T59"/>
                  </a:cxn>
                  <a:cxn ang="T124">
                    <a:pos x="T60" y="T61"/>
                  </a:cxn>
                  <a:cxn ang="T125">
                    <a:pos x="T62" y="T63"/>
                  </a:cxn>
                  <a:cxn ang="T126">
                    <a:pos x="T64" y="T65"/>
                  </a:cxn>
                  <a:cxn ang="T127">
                    <a:pos x="T66" y="T67"/>
                  </a:cxn>
                  <a:cxn ang="T128">
                    <a:pos x="T68" y="T69"/>
                  </a:cxn>
                  <a:cxn ang="T129">
                    <a:pos x="T70" y="T71"/>
                  </a:cxn>
                  <a:cxn ang="T130">
                    <a:pos x="T72" y="T73"/>
                  </a:cxn>
                  <a:cxn ang="T131">
                    <a:pos x="T74" y="T75"/>
                  </a:cxn>
                  <a:cxn ang="T132">
                    <a:pos x="T76" y="T77"/>
                  </a:cxn>
                  <a:cxn ang="T133">
                    <a:pos x="T78" y="T79"/>
                  </a:cxn>
                  <a:cxn ang="T134">
                    <a:pos x="T80" y="T81"/>
                  </a:cxn>
                  <a:cxn ang="T135">
                    <a:pos x="T82" y="T83"/>
                  </a:cxn>
                  <a:cxn ang="T136">
                    <a:pos x="T84" y="T85"/>
                  </a:cxn>
                  <a:cxn ang="T137">
                    <a:pos x="T86" y="T87"/>
                  </a:cxn>
                  <a:cxn ang="T138">
                    <a:pos x="T88" y="T89"/>
                  </a:cxn>
                  <a:cxn ang="T139">
                    <a:pos x="T90" y="T91"/>
                  </a:cxn>
                  <a:cxn ang="T140">
                    <a:pos x="T92" y="T93"/>
                  </a:cxn>
                </a:cxnLst>
                <a:rect l="0" t="0" r="r" b="b"/>
                <a:pathLst>
                  <a:path w="431" h="391">
                    <a:moveTo>
                      <a:pt x="0" y="144"/>
                    </a:moveTo>
                    <a:lnTo>
                      <a:pt x="32" y="160"/>
                    </a:lnTo>
                    <a:lnTo>
                      <a:pt x="24" y="160"/>
                    </a:lnTo>
                    <a:lnTo>
                      <a:pt x="32" y="176"/>
                    </a:lnTo>
                    <a:lnTo>
                      <a:pt x="72" y="176"/>
                    </a:lnTo>
                    <a:lnTo>
                      <a:pt x="80" y="176"/>
                    </a:lnTo>
                    <a:lnTo>
                      <a:pt x="104" y="176"/>
                    </a:lnTo>
                    <a:lnTo>
                      <a:pt x="96" y="176"/>
                    </a:lnTo>
                    <a:lnTo>
                      <a:pt x="104" y="200"/>
                    </a:lnTo>
                    <a:lnTo>
                      <a:pt x="48" y="224"/>
                    </a:lnTo>
                    <a:lnTo>
                      <a:pt x="32" y="248"/>
                    </a:lnTo>
                    <a:lnTo>
                      <a:pt x="40" y="240"/>
                    </a:lnTo>
                    <a:lnTo>
                      <a:pt x="32" y="248"/>
                    </a:lnTo>
                    <a:lnTo>
                      <a:pt x="40" y="255"/>
                    </a:lnTo>
                    <a:lnTo>
                      <a:pt x="64" y="263"/>
                    </a:lnTo>
                    <a:lnTo>
                      <a:pt x="56" y="279"/>
                    </a:lnTo>
                    <a:lnTo>
                      <a:pt x="64" y="287"/>
                    </a:lnTo>
                    <a:lnTo>
                      <a:pt x="72" y="287"/>
                    </a:lnTo>
                    <a:lnTo>
                      <a:pt x="96" y="263"/>
                    </a:lnTo>
                    <a:lnTo>
                      <a:pt x="88" y="279"/>
                    </a:lnTo>
                    <a:lnTo>
                      <a:pt x="96" y="295"/>
                    </a:lnTo>
                    <a:lnTo>
                      <a:pt x="88" y="311"/>
                    </a:lnTo>
                    <a:lnTo>
                      <a:pt x="112" y="295"/>
                    </a:lnTo>
                    <a:lnTo>
                      <a:pt x="128" y="319"/>
                    </a:lnTo>
                    <a:lnTo>
                      <a:pt x="136" y="303"/>
                    </a:lnTo>
                    <a:lnTo>
                      <a:pt x="144" y="311"/>
                    </a:lnTo>
                    <a:lnTo>
                      <a:pt x="160" y="303"/>
                    </a:lnTo>
                    <a:lnTo>
                      <a:pt x="136" y="351"/>
                    </a:lnTo>
                    <a:lnTo>
                      <a:pt x="112" y="359"/>
                    </a:lnTo>
                    <a:lnTo>
                      <a:pt x="112" y="367"/>
                    </a:lnTo>
                    <a:lnTo>
                      <a:pt x="88" y="367"/>
                    </a:lnTo>
                    <a:lnTo>
                      <a:pt x="72" y="391"/>
                    </a:lnTo>
                    <a:lnTo>
                      <a:pt x="96" y="375"/>
                    </a:lnTo>
                    <a:lnTo>
                      <a:pt x="120" y="375"/>
                    </a:lnTo>
                    <a:lnTo>
                      <a:pt x="136" y="359"/>
                    </a:lnTo>
                    <a:lnTo>
                      <a:pt x="128" y="351"/>
                    </a:lnTo>
                    <a:lnTo>
                      <a:pt x="144" y="351"/>
                    </a:lnTo>
                    <a:lnTo>
                      <a:pt x="208" y="319"/>
                    </a:lnTo>
                    <a:lnTo>
                      <a:pt x="216" y="303"/>
                    </a:lnTo>
                    <a:lnTo>
                      <a:pt x="208" y="287"/>
                    </a:lnTo>
                    <a:lnTo>
                      <a:pt x="248" y="248"/>
                    </a:lnTo>
                    <a:lnTo>
                      <a:pt x="256" y="232"/>
                    </a:lnTo>
                    <a:lnTo>
                      <a:pt x="256" y="248"/>
                    </a:lnTo>
                    <a:lnTo>
                      <a:pt x="272" y="248"/>
                    </a:lnTo>
                    <a:lnTo>
                      <a:pt x="264" y="255"/>
                    </a:lnTo>
                    <a:lnTo>
                      <a:pt x="272" y="263"/>
                    </a:lnTo>
                    <a:lnTo>
                      <a:pt x="240" y="263"/>
                    </a:lnTo>
                    <a:lnTo>
                      <a:pt x="240" y="287"/>
                    </a:lnTo>
                    <a:lnTo>
                      <a:pt x="248" y="287"/>
                    </a:lnTo>
                    <a:lnTo>
                      <a:pt x="240" y="295"/>
                    </a:lnTo>
                    <a:lnTo>
                      <a:pt x="280" y="279"/>
                    </a:lnTo>
                    <a:lnTo>
                      <a:pt x="288" y="271"/>
                    </a:lnTo>
                    <a:lnTo>
                      <a:pt x="280" y="263"/>
                    </a:lnTo>
                    <a:lnTo>
                      <a:pt x="288" y="255"/>
                    </a:lnTo>
                    <a:lnTo>
                      <a:pt x="288" y="263"/>
                    </a:lnTo>
                    <a:lnTo>
                      <a:pt x="312" y="255"/>
                    </a:lnTo>
                    <a:lnTo>
                      <a:pt x="304" y="263"/>
                    </a:lnTo>
                    <a:lnTo>
                      <a:pt x="352" y="279"/>
                    </a:lnTo>
                    <a:lnTo>
                      <a:pt x="400" y="287"/>
                    </a:lnTo>
                    <a:lnTo>
                      <a:pt x="407" y="279"/>
                    </a:lnTo>
                    <a:lnTo>
                      <a:pt x="415" y="287"/>
                    </a:lnTo>
                    <a:lnTo>
                      <a:pt x="407" y="287"/>
                    </a:lnTo>
                    <a:lnTo>
                      <a:pt x="423" y="295"/>
                    </a:lnTo>
                    <a:lnTo>
                      <a:pt x="431" y="287"/>
                    </a:lnTo>
                    <a:lnTo>
                      <a:pt x="415" y="279"/>
                    </a:lnTo>
                    <a:lnTo>
                      <a:pt x="392" y="279"/>
                    </a:lnTo>
                    <a:lnTo>
                      <a:pt x="392" y="48"/>
                    </a:lnTo>
                    <a:lnTo>
                      <a:pt x="240" y="24"/>
                    </a:lnTo>
                    <a:lnTo>
                      <a:pt x="232" y="8"/>
                    </a:lnTo>
                    <a:lnTo>
                      <a:pt x="192" y="8"/>
                    </a:lnTo>
                    <a:lnTo>
                      <a:pt x="184" y="16"/>
                    </a:lnTo>
                    <a:lnTo>
                      <a:pt x="176" y="8"/>
                    </a:lnTo>
                    <a:lnTo>
                      <a:pt x="184" y="0"/>
                    </a:lnTo>
                    <a:lnTo>
                      <a:pt x="160" y="0"/>
                    </a:lnTo>
                    <a:lnTo>
                      <a:pt x="144" y="8"/>
                    </a:lnTo>
                    <a:lnTo>
                      <a:pt x="120" y="16"/>
                    </a:lnTo>
                    <a:lnTo>
                      <a:pt x="120" y="32"/>
                    </a:lnTo>
                    <a:lnTo>
                      <a:pt x="112" y="16"/>
                    </a:lnTo>
                    <a:lnTo>
                      <a:pt x="88" y="24"/>
                    </a:lnTo>
                    <a:lnTo>
                      <a:pt x="96" y="40"/>
                    </a:lnTo>
                    <a:lnTo>
                      <a:pt x="88" y="32"/>
                    </a:lnTo>
                    <a:lnTo>
                      <a:pt x="64" y="64"/>
                    </a:lnTo>
                    <a:lnTo>
                      <a:pt x="32" y="64"/>
                    </a:lnTo>
                    <a:lnTo>
                      <a:pt x="32" y="80"/>
                    </a:lnTo>
                    <a:lnTo>
                      <a:pt x="24" y="80"/>
                    </a:lnTo>
                    <a:lnTo>
                      <a:pt x="64" y="112"/>
                    </a:lnTo>
                    <a:lnTo>
                      <a:pt x="120" y="128"/>
                    </a:lnTo>
                    <a:lnTo>
                      <a:pt x="88" y="120"/>
                    </a:lnTo>
                    <a:lnTo>
                      <a:pt x="88" y="128"/>
                    </a:lnTo>
                    <a:lnTo>
                      <a:pt x="104" y="128"/>
                    </a:lnTo>
                    <a:lnTo>
                      <a:pt x="88" y="144"/>
                    </a:lnTo>
                    <a:lnTo>
                      <a:pt x="64" y="136"/>
                    </a:lnTo>
                    <a:lnTo>
                      <a:pt x="64" y="120"/>
                    </a:lnTo>
                    <a:lnTo>
                      <a:pt x="56" y="120"/>
                    </a:lnTo>
                    <a:lnTo>
                      <a:pt x="0" y="144"/>
                    </a:lnTo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21" name="Freeform 94"/>
              <p:cNvSpPr>
                <a:spLocks noChangeAspect="1"/>
              </p:cNvSpPr>
              <p:nvPr/>
            </p:nvSpPr>
            <p:spPr bwMode="auto">
              <a:xfrm>
                <a:off x="3611" y="1462"/>
                <a:ext cx="40" cy="16"/>
              </a:xfrm>
              <a:custGeom>
                <a:avLst/>
                <a:gdLst>
                  <a:gd name="T0" fmla="*/ 0 w 40"/>
                  <a:gd name="T1" fmla="*/ 0 h 16"/>
                  <a:gd name="T2" fmla="*/ 16 w 40"/>
                  <a:gd name="T3" fmla="*/ 16 h 16"/>
                  <a:gd name="T4" fmla="*/ 40 w 40"/>
                  <a:gd name="T5" fmla="*/ 0 h 16"/>
                  <a:gd name="T6" fmla="*/ 16 w 40"/>
                  <a:gd name="T7" fmla="*/ 0 h 16"/>
                  <a:gd name="T8" fmla="*/ 0 w 40"/>
                  <a:gd name="T9" fmla="*/ 0 h 1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0" h="16">
                    <a:moveTo>
                      <a:pt x="0" y="0"/>
                    </a:moveTo>
                    <a:lnTo>
                      <a:pt x="16" y="16"/>
                    </a:lnTo>
                    <a:lnTo>
                      <a:pt x="40" y="0"/>
                    </a:lnTo>
                    <a:lnTo>
                      <a:pt x="16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22" name="Freeform 95"/>
              <p:cNvSpPr>
                <a:spLocks noChangeAspect="1"/>
              </p:cNvSpPr>
              <p:nvPr/>
            </p:nvSpPr>
            <p:spPr bwMode="auto">
              <a:xfrm>
                <a:off x="3611" y="1462"/>
                <a:ext cx="40" cy="16"/>
              </a:xfrm>
              <a:custGeom>
                <a:avLst/>
                <a:gdLst>
                  <a:gd name="T0" fmla="*/ 0 w 40"/>
                  <a:gd name="T1" fmla="*/ 0 h 16"/>
                  <a:gd name="T2" fmla="*/ 16 w 40"/>
                  <a:gd name="T3" fmla="*/ 16 h 16"/>
                  <a:gd name="T4" fmla="*/ 40 w 40"/>
                  <a:gd name="T5" fmla="*/ 0 h 16"/>
                  <a:gd name="T6" fmla="*/ 16 w 40"/>
                  <a:gd name="T7" fmla="*/ 0 h 16"/>
                  <a:gd name="T8" fmla="*/ 0 w 40"/>
                  <a:gd name="T9" fmla="*/ 0 h 1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0" h="16">
                    <a:moveTo>
                      <a:pt x="0" y="0"/>
                    </a:moveTo>
                    <a:lnTo>
                      <a:pt x="16" y="16"/>
                    </a:lnTo>
                    <a:lnTo>
                      <a:pt x="40" y="0"/>
                    </a:lnTo>
                    <a:lnTo>
                      <a:pt x="16" y="0"/>
                    </a:lnTo>
                    <a:lnTo>
                      <a:pt x="0" y="0"/>
                    </a:lnTo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23" name="Freeform 96"/>
              <p:cNvSpPr>
                <a:spLocks noChangeAspect="1"/>
              </p:cNvSpPr>
              <p:nvPr/>
            </p:nvSpPr>
            <p:spPr bwMode="auto">
              <a:xfrm>
                <a:off x="3850" y="1414"/>
                <a:ext cx="120" cy="112"/>
              </a:xfrm>
              <a:custGeom>
                <a:avLst/>
                <a:gdLst>
                  <a:gd name="T0" fmla="*/ 0 w 120"/>
                  <a:gd name="T1" fmla="*/ 0 h 112"/>
                  <a:gd name="T2" fmla="*/ 8 w 120"/>
                  <a:gd name="T3" fmla="*/ 24 h 112"/>
                  <a:gd name="T4" fmla="*/ 24 w 120"/>
                  <a:gd name="T5" fmla="*/ 32 h 112"/>
                  <a:gd name="T6" fmla="*/ 24 w 120"/>
                  <a:gd name="T7" fmla="*/ 24 h 112"/>
                  <a:gd name="T8" fmla="*/ 16 w 120"/>
                  <a:gd name="T9" fmla="*/ 16 h 112"/>
                  <a:gd name="T10" fmla="*/ 24 w 120"/>
                  <a:gd name="T11" fmla="*/ 16 h 112"/>
                  <a:gd name="T12" fmla="*/ 48 w 120"/>
                  <a:gd name="T13" fmla="*/ 32 h 112"/>
                  <a:gd name="T14" fmla="*/ 32 w 120"/>
                  <a:gd name="T15" fmla="*/ 0 h 112"/>
                  <a:gd name="T16" fmla="*/ 56 w 120"/>
                  <a:gd name="T17" fmla="*/ 32 h 112"/>
                  <a:gd name="T18" fmla="*/ 72 w 120"/>
                  <a:gd name="T19" fmla="*/ 40 h 112"/>
                  <a:gd name="T20" fmla="*/ 72 w 120"/>
                  <a:gd name="T21" fmla="*/ 56 h 112"/>
                  <a:gd name="T22" fmla="*/ 96 w 120"/>
                  <a:gd name="T23" fmla="*/ 72 h 112"/>
                  <a:gd name="T24" fmla="*/ 88 w 120"/>
                  <a:gd name="T25" fmla="*/ 88 h 112"/>
                  <a:gd name="T26" fmla="*/ 104 w 120"/>
                  <a:gd name="T27" fmla="*/ 72 h 112"/>
                  <a:gd name="T28" fmla="*/ 104 w 120"/>
                  <a:gd name="T29" fmla="*/ 112 h 112"/>
                  <a:gd name="T30" fmla="*/ 120 w 120"/>
                  <a:gd name="T31" fmla="*/ 104 h 112"/>
                  <a:gd name="T32" fmla="*/ 120 w 120"/>
                  <a:gd name="T33" fmla="*/ 80 h 112"/>
                  <a:gd name="T34" fmla="*/ 96 w 120"/>
                  <a:gd name="T35" fmla="*/ 64 h 112"/>
                  <a:gd name="T36" fmla="*/ 32 w 120"/>
                  <a:gd name="T37" fmla="*/ 0 h 112"/>
                  <a:gd name="T38" fmla="*/ 8 w 120"/>
                  <a:gd name="T39" fmla="*/ 16 h 112"/>
                  <a:gd name="T40" fmla="*/ 0 w 120"/>
                  <a:gd name="T41" fmla="*/ 0 h 112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120" h="112">
                    <a:moveTo>
                      <a:pt x="0" y="0"/>
                    </a:moveTo>
                    <a:lnTo>
                      <a:pt x="8" y="24"/>
                    </a:lnTo>
                    <a:lnTo>
                      <a:pt x="24" y="32"/>
                    </a:lnTo>
                    <a:lnTo>
                      <a:pt x="24" y="24"/>
                    </a:lnTo>
                    <a:lnTo>
                      <a:pt x="16" y="16"/>
                    </a:lnTo>
                    <a:lnTo>
                      <a:pt x="24" y="16"/>
                    </a:lnTo>
                    <a:lnTo>
                      <a:pt x="48" y="32"/>
                    </a:lnTo>
                    <a:lnTo>
                      <a:pt x="32" y="0"/>
                    </a:lnTo>
                    <a:lnTo>
                      <a:pt x="56" y="32"/>
                    </a:lnTo>
                    <a:lnTo>
                      <a:pt x="72" y="40"/>
                    </a:lnTo>
                    <a:lnTo>
                      <a:pt x="72" y="56"/>
                    </a:lnTo>
                    <a:lnTo>
                      <a:pt x="96" y="72"/>
                    </a:lnTo>
                    <a:lnTo>
                      <a:pt x="88" y="88"/>
                    </a:lnTo>
                    <a:lnTo>
                      <a:pt x="104" y="72"/>
                    </a:lnTo>
                    <a:lnTo>
                      <a:pt x="104" y="112"/>
                    </a:lnTo>
                    <a:lnTo>
                      <a:pt x="120" y="104"/>
                    </a:lnTo>
                    <a:lnTo>
                      <a:pt x="120" y="80"/>
                    </a:lnTo>
                    <a:lnTo>
                      <a:pt x="96" y="64"/>
                    </a:lnTo>
                    <a:lnTo>
                      <a:pt x="32" y="0"/>
                    </a:lnTo>
                    <a:lnTo>
                      <a:pt x="8" y="16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24" name="Freeform 97"/>
              <p:cNvSpPr>
                <a:spLocks noChangeAspect="1"/>
              </p:cNvSpPr>
              <p:nvPr/>
            </p:nvSpPr>
            <p:spPr bwMode="auto">
              <a:xfrm>
                <a:off x="3850" y="1414"/>
                <a:ext cx="120" cy="112"/>
              </a:xfrm>
              <a:custGeom>
                <a:avLst/>
                <a:gdLst>
                  <a:gd name="T0" fmla="*/ 0 w 120"/>
                  <a:gd name="T1" fmla="*/ 0 h 112"/>
                  <a:gd name="T2" fmla="*/ 8 w 120"/>
                  <a:gd name="T3" fmla="*/ 24 h 112"/>
                  <a:gd name="T4" fmla="*/ 24 w 120"/>
                  <a:gd name="T5" fmla="*/ 32 h 112"/>
                  <a:gd name="T6" fmla="*/ 24 w 120"/>
                  <a:gd name="T7" fmla="*/ 24 h 112"/>
                  <a:gd name="T8" fmla="*/ 16 w 120"/>
                  <a:gd name="T9" fmla="*/ 16 h 112"/>
                  <a:gd name="T10" fmla="*/ 24 w 120"/>
                  <a:gd name="T11" fmla="*/ 16 h 112"/>
                  <a:gd name="T12" fmla="*/ 48 w 120"/>
                  <a:gd name="T13" fmla="*/ 32 h 112"/>
                  <a:gd name="T14" fmla="*/ 32 w 120"/>
                  <a:gd name="T15" fmla="*/ 0 h 112"/>
                  <a:gd name="T16" fmla="*/ 56 w 120"/>
                  <a:gd name="T17" fmla="*/ 32 h 112"/>
                  <a:gd name="T18" fmla="*/ 72 w 120"/>
                  <a:gd name="T19" fmla="*/ 40 h 112"/>
                  <a:gd name="T20" fmla="*/ 72 w 120"/>
                  <a:gd name="T21" fmla="*/ 56 h 112"/>
                  <a:gd name="T22" fmla="*/ 96 w 120"/>
                  <a:gd name="T23" fmla="*/ 72 h 112"/>
                  <a:gd name="T24" fmla="*/ 88 w 120"/>
                  <a:gd name="T25" fmla="*/ 88 h 112"/>
                  <a:gd name="T26" fmla="*/ 104 w 120"/>
                  <a:gd name="T27" fmla="*/ 72 h 112"/>
                  <a:gd name="T28" fmla="*/ 104 w 120"/>
                  <a:gd name="T29" fmla="*/ 112 h 112"/>
                  <a:gd name="T30" fmla="*/ 120 w 120"/>
                  <a:gd name="T31" fmla="*/ 104 h 112"/>
                  <a:gd name="T32" fmla="*/ 120 w 120"/>
                  <a:gd name="T33" fmla="*/ 80 h 112"/>
                  <a:gd name="T34" fmla="*/ 96 w 120"/>
                  <a:gd name="T35" fmla="*/ 64 h 112"/>
                  <a:gd name="T36" fmla="*/ 32 w 120"/>
                  <a:gd name="T37" fmla="*/ 0 h 112"/>
                  <a:gd name="T38" fmla="*/ 8 w 120"/>
                  <a:gd name="T39" fmla="*/ 16 h 112"/>
                  <a:gd name="T40" fmla="*/ 0 w 120"/>
                  <a:gd name="T41" fmla="*/ 0 h 112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120" h="112">
                    <a:moveTo>
                      <a:pt x="0" y="0"/>
                    </a:moveTo>
                    <a:lnTo>
                      <a:pt x="8" y="24"/>
                    </a:lnTo>
                    <a:lnTo>
                      <a:pt x="24" y="32"/>
                    </a:lnTo>
                    <a:lnTo>
                      <a:pt x="24" y="24"/>
                    </a:lnTo>
                    <a:lnTo>
                      <a:pt x="16" y="16"/>
                    </a:lnTo>
                    <a:lnTo>
                      <a:pt x="24" y="16"/>
                    </a:lnTo>
                    <a:lnTo>
                      <a:pt x="48" y="32"/>
                    </a:lnTo>
                    <a:lnTo>
                      <a:pt x="32" y="0"/>
                    </a:lnTo>
                    <a:lnTo>
                      <a:pt x="56" y="32"/>
                    </a:lnTo>
                    <a:lnTo>
                      <a:pt x="72" y="40"/>
                    </a:lnTo>
                    <a:lnTo>
                      <a:pt x="72" y="56"/>
                    </a:lnTo>
                    <a:lnTo>
                      <a:pt x="96" y="72"/>
                    </a:lnTo>
                    <a:lnTo>
                      <a:pt x="88" y="88"/>
                    </a:lnTo>
                    <a:lnTo>
                      <a:pt x="104" y="72"/>
                    </a:lnTo>
                    <a:lnTo>
                      <a:pt x="104" y="112"/>
                    </a:lnTo>
                    <a:lnTo>
                      <a:pt x="120" y="104"/>
                    </a:lnTo>
                    <a:lnTo>
                      <a:pt x="120" y="80"/>
                    </a:lnTo>
                    <a:lnTo>
                      <a:pt x="96" y="64"/>
                    </a:lnTo>
                    <a:lnTo>
                      <a:pt x="32" y="0"/>
                    </a:lnTo>
                    <a:lnTo>
                      <a:pt x="8" y="16"/>
                    </a:lnTo>
                    <a:lnTo>
                      <a:pt x="0" y="0"/>
                    </a:lnTo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25" name="Freeform 98"/>
              <p:cNvSpPr>
                <a:spLocks noChangeAspect="1"/>
              </p:cNvSpPr>
              <p:nvPr/>
            </p:nvSpPr>
            <p:spPr bwMode="auto">
              <a:xfrm>
                <a:off x="3874" y="1446"/>
                <a:ext cx="24" cy="16"/>
              </a:xfrm>
              <a:custGeom>
                <a:avLst/>
                <a:gdLst>
                  <a:gd name="T0" fmla="*/ 0 w 24"/>
                  <a:gd name="T1" fmla="*/ 0 h 16"/>
                  <a:gd name="T2" fmla="*/ 8 w 24"/>
                  <a:gd name="T3" fmla="*/ 16 h 16"/>
                  <a:gd name="T4" fmla="*/ 24 w 24"/>
                  <a:gd name="T5" fmla="*/ 16 h 16"/>
                  <a:gd name="T6" fmla="*/ 8 w 24"/>
                  <a:gd name="T7" fmla="*/ 16 h 16"/>
                  <a:gd name="T8" fmla="*/ 24 w 24"/>
                  <a:gd name="T9" fmla="*/ 8 h 16"/>
                  <a:gd name="T10" fmla="*/ 0 w 24"/>
                  <a:gd name="T11" fmla="*/ 0 h 1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4" h="16">
                    <a:moveTo>
                      <a:pt x="0" y="0"/>
                    </a:moveTo>
                    <a:lnTo>
                      <a:pt x="8" y="16"/>
                    </a:lnTo>
                    <a:lnTo>
                      <a:pt x="24" y="16"/>
                    </a:lnTo>
                    <a:lnTo>
                      <a:pt x="8" y="16"/>
                    </a:lnTo>
                    <a:lnTo>
                      <a:pt x="24" y="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26" name="Freeform 99"/>
              <p:cNvSpPr>
                <a:spLocks noChangeAspect="1"/>
              </p:cNvSpPr>
              <p:nvPr/>
            </p:nvSpPr>
            <p:spPr bwMode="auto">
              <a:xfrm>
                <a:off x="3874" y="1446"/>
                <a:ext cx="24" cy="16"/>
              </a:xfrm>
              <a:custGeom>
                <a:avLst/>
                <a:gdLst>
                  <a:gd name="T0" fmla="*/ 0 w 24"/>
                  <a:gd name="T1" fmla="*/ 0 h 16"/>
                  <a:gd name="T2" fmla="*/ 8 w 24"/>
                  <a:gd name="T3" fmla="*/ 16 h 16"/>
                  <a:gd name="T4" fmla="*/ 24 w 24"/>
                  <a:gd name="T5" fmla="*/ 16 h 16"/>
                  <a:gd name="T6" fmla="*/ 8 w 24"/>
                  <a:gd name="T7" fmla="*/ 16 h 16"/>
                  <a:gd name="T8" fmla="*/ 24 w 24"/>
                  <a:gd name="T9" fmla="*/ 8 h 16"/>
                  <a:gd name="T10" fmla="*/ 0 w 24"/>
                  <a:gd name="T11" fmla="*/ 0 h 1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4" h="16">
                    <a:moveTo>
                      <a:pt x="0" y="0"/>
                    </a:moveTo>
                    <a:lnTo>
                      <a:pt x="8" y="16"/>
                    </a:lnTo>
                    <a:lnTo>
                      <a:pt x="24" y="16"/>
                    </a:lnTo>
                    <a:lnTo>
                      <a:pt x="8" y="16"/>
                    </a:lnTo>
                    <a:lnTo>
                      <a:pt x="24" y="8"/>
                    </a:lnTo>
                    <a:lnTo>
                      <a:pt x="0" y="0"/>
                    </a:lnTo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27" name="Freeform 100"/>
              <p:cNvSpPr>
                <a:spLocks noChangeAspect="1"/>
              </p:cNvSpPr>
              <p:nvPr/>
            </p:nvSpPr>
            <p:spPr bwMode="auto">
              <a:xfrm>
                <a:off x="3882" y="1462"/>
                <a:ext cx="24" cy="24"/>
              </a:xfrm>
              <a:custGeom>
                <a:avLst/>
                <a:gdLst>
                  <a:gd name="T0" fmla="*/ 0 w 24"/>
                  <a:gd name="T1" fmla="*/ 0 h 24"/>
                  <a:gd name="T2" fmla="*/ 24 w 24"/>
                  <a:gd name="T3" fmla="*/ 8 h 24"/>
                  <a:gd name="T4" fmla="*/ 24 w 24"/>
                  <a:gd name="T5" fmla="*/ 24 h 24"/>
                  <a:gd name="T6" fmla="*/ 0 w 24"/>
                  <a:gd name="T7" fmla="*/ 0 h 24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4" h="24">
                    <a:moveTo>
                      <a:pt x="0" y="0"/>
                    </a:moveTo>
                    <a:lnTo>
                      <a:pt x="24" y="8"/>
                    </a:lnTo>
                    <a:lnTo>
                      <a:pt x="24" y="2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28" name="Freeform 101"/>
              <p:cNvSpPr>
                <a:spLocks noChangeAspect="1"/>
              </p:cNvSpPr>
              <p:nvPr/>
            </p:nvSpPr>
            <p:spPr bwMode="auto">
              <a:xfrm>
                <a:off x="3882" y="1462"/>
                <a:ext cx="24" cy="24"/>
              </a:xfrm>
              <a:custGeom>
                <a:avLst/>
                <a:gdLst>
                  <a:gd name="T0" fmla="*/ 0 w 24"/>
                  <a:gd name="T1" fmla="*/ 0 h 24"/>
                  <a:gd name="T2" fmla="*/ 24 w 24"/>
                  <a:gd name="T3" fmla="*/ 8 h 24"/>
                  <a:gd name="T4" fmla="*/ 24 w 24"/>
                  <a:gd name="T5" fmla="*/ 24 h 24"/>
                  <a:gd name="T6" fmla="*/ 0 w 24"/>
                  <a:gd name="T7" fmla="*/ 0 h 24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4" h="24">
                    <a:moveTo>
                      <a:pt x="0" y="0"/>
                    </a:moveTo>
                    <a:lnTo>
                      <a:pt x="24" y="8"/>
                    </a:lnTo>
                    <a:lnTo>
                      <a:pt x="24" y="24"/>
                    </a:lnTo>
                    <a:lnTo>
                      <a:pt x="0" y="0"/>
                    </a:lnTo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29" name="Freeform 102"/>
              <p:cNvSpPr>
                <a:spLocks noChangeAspect="1"/>
              </p:cNvSpPr>
              <p:nvPr/>
            </p:nvSpPr>
            <p:spPr bwMode="auto">
              <a:xfrm>
                <a:off x="3906" y="1446"/>
                <a:ext cx="8" cy="16"/>
              </a:xfrm>
              <a:custGeom>
                <a:avLst/>
                <a:gdLst>
                  <a:gd name="T0" fmla="*/ 0 w 8"/>
                  <a:gd name="T1" fmla="*/ 0 h 16"/>
                  <a:gd name="T2" fmla="*/ 0 w 8"/>
                  <a:gd name="T3" fmla="*/ 16 h 16"/>
                  <a:gd name="T4" fmla="*/ 8 w 8"/>
                  <a:gd name="T5" fmla="*/ 16 h 16"/>
                  <a:gd name="T6" fmla="*/ 8 w 8"/>
                  <a:gd name="T7" fmla="*/ 8 h 16"/>
                  <a:gd name="T8" fmla="*/ 8 w 8"/>
                  <a:gd name="T9" fmla="*/ 16 h 16"/>
                  <a:gd name="T10" fmla="*/ 8 w 8"/>
                  <a:gd name="T11" fmla="*/ 0 h 16"/>
                  <a:gd name="T12" fmla="*/ 0 w 8"/>
                  <a:gd name="T13" fmla="*/ 0 h 1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8" h="16">
                    <a:moveTo>
                      <a:pt x="0" y="0"/>
                    </a:moveTo>
                    <a:lnTo>
                      <a:pt x="0" y="16"/>
                    </a:lnTo>
                    <a:lnTo>
                      <a:pt x="8" y="16"/>
                    </a:lnTo>
                    <a:lnTo>
                      <a:pt x="8" y="8"/>
                    </a:lnTo>
                    <a:lnTo>
                      <a:pt x="8" y="16"/>
                    </a:lnTo>
                    <a:lnTo>
                      <a:pt x="8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30" name="Freeform 103"/>
              <p:cNvSpPr>
                <a:spLocks noChangeAspect="1"/>
              </p:cNvSpPr>
              <p:nvPr/>
            </p:nvSpPr>
            <p:spPr bwMode="auto">
              <a:xfrm>
                <a:off x="3906" y="1446"/>
                <a:ext cx="8" cy="16"/>
              </a:xfrm>
              <a:custGeom>
                <a:avLst/>
                <a:gdLst>
                  <a:gd name="T0" fmla="*/ 0 w 8"/>
                  <a:gd name="T1" fmla="*/ 0 h 16"/>
                  <a:gd name="T2" fmla="*/ 0 w 8"/>
                  <a:gd name="T3" fmla="*/ 16 h 16"/>
                  <a:gd name="T4" fmla="*/ 8 w 8"/>
                  <a:gd name="T5" fmla="*/ 16 h 16"/>
                  <a:gd name="T6" fmla="*/ 8 w 8"/>
                  <a:gd name="T7" fmla="*/ 8 h 16"/>
                  <a:gd name="T8" fmla="*/ 8 w 8"/>
                  <a:gd name="T9" fmla="*/ 16 h 16"/>
                  <a:gd name="T10" fmla="*/ 8 w 8"/>
                  <a:gd name="T11" fmla="*/ 0 h 16"/>
                  <a:gd name="T12" fmla="*/ 0 w 8"/>
                  <a:gd name="T13" fmla="*/ 0 h 1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8" h="16">
                    <a:moveTo>
                      <a:pt x="0" y="0"/>
                    </a:moveTo>
                    <a:lnTo>
                      <a:pt x="0" y="16"/>
                    </a:lnTo>
                    <a:lnTo>
                      <a:pt x="8" y="16"/>
                    </a:lnTo>
                    <a:lnTo>
                      <a:pt x="8" y="8"/>
                    </a:lnTo>
                    <a:lnTo>
                      <a:pt x="8" y="16"/>
                    </a:lnTo>
                    <a:lnTo>
                      <a:pt x="8" y="0"/>
                    </a:lnTo>
                    <a:lnTo>
                      <a:pt x="0" y="0"/>
                    </a:lnTo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31" name="Freeform 104"/>
              <p:cNvSpPr>
                <a:spLocks noChangeAspect="1"/>
              </p:cNvSpPr>
              <p:nvPr/>
            </p:nvSpPr>
            <p:spPr bwMode="auto">
              <a:xfrm>
                <a:off x="3914" y="1470"/>
                <a:ext cx="16" cy="8"/>
              </a:xfrm>
              <a:custGeom>
                <a:avLst/>
                <a:gdLst>
                  <a:gd name="T0" fmla="*/ 0 w 16"/>
                  <a:gd name="T1" fmla="*/ 0 h 8"/>
                  <a:gd name="T2" fmla="*/ 16 w 16"/>
                  <a:gd name="T3" fmla="*/ 8 h 8"/>
                  <a:gd name="T4" fmla="*/ 16 w 16"/>
                  <a:gd name="T5" fmla="*/ 0 h 8"/>
                  <a:gd name="T6" fmla="*/ 0 w 16"/>
                  <a:gd name="T7" fmla="*/ 0 h 8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6" h="8">
                    <a:moveTo>
                      <a:pt x="0" y="0"/>
                    </a:moveTo>
                    <a:lnTo>
                      <a:pt x="16" y="8"/>
                    </a:lnTo>
                    <a:lnTo>
                      <a:pt x="16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32" name="Freeform 105"/>
              <p:cNvSpPr>
                <a:spLocks noChangeAspect="1"/>
              </p:cNvSpPr>
              <p:nvPr/>
            </p:nvSpPr>
            <p:spPr bwMode="auto">
              <a:xfrm>
                <a:off x="3914" y="1470"/>
                <a:ext cx="16" cy="8"/>
              </a:xfrm>
              <a:custGeom>
                <a:avLst/>
                <a:gdLst>
                  <a:gd name="T0" fmla="*/ 0 w 16"/>
                  <a:gd name="T1" fmla="*/ 0 h 8"/>
                  <a:gd name="T2" fmla="*/ 16 w 16"/>
                  <a:gd name="T3" fmla="*/ 8 h 8"/>
                  <a:gd name="T4" fmla="*/ 16 w 16"/>
                  <a:gd name="T5" fmla="*/ 0 h 8"/>
                  <a:gd name="T6" fmla="*/ 0 w 16"/>
                  <a:gd name="T7" fmla="*/ 0 h 8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6" h="8">
                    <a:moveTo>
                      <a:pt x="0" y="0"/>
                    </a:moveTo>
                    <a:lnTo>
                      <a:pt x="16" y="8"/>
                    </a:lnTo>
                    <a:lnTo>
                      <a:pt x="16" y="0"/>
                    </a:lnTo>
                    <a:lnTo>
                      <a:pt x="0" y="0"/>
                    </a:lnTo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33" name="Freeform 106"/>
              <p:cNvSpPr>
                <a:spLocks noChangeAspect="1"/>
              </p:cNvSpPr>
              <p:nvPr/>
            </p:nvSpPr>
            <p:spPr bwMode="auto">
              <a:xfrm>
                <a:off x="3922" y="1486"/>
                <a:ext cx="16" cy="32"/>
              </a:xfrm>
              <a:custGeom>
                <a:avLst/>
                <a:gdLst>
                  <a:gd name="T0" fmla="*/ 0 w 16"/>
                  <a:gd name="T1" fmla="*/ 0 h 32"/>
                  <a:gd name="T2" fmla="*/ 8 w 16"/>
                  <a:gd name="T3" fmla="*/ 8 h 32"/>
                  <a:gd name="T4" fmla="*/ 16 w 16"/>
                  <a:gd name="T5" fmla="*/ 32 h 32"/>
                  <a:gd name="T6" fmla="*/ 0 w 16"/>
                  <a:gd name="T7" fmla="*/ 0 h 32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6" h="32">
                    <a:moveTo>
                      <a:pt x="0" y="0"/>
                    </a:moveTo>
                    <a:lnTo>
                      <a:pt x="8" y="8"/>
                    </a:lnTo>
                    <a:lnTo>
                      <a:pt x="16" y="3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34" name="Freeform 107"/>
              <p:cNvSpPr>
                <a:spLocks noChangeAspect="1"/>
              </p:cNvSpPr>
              <p:nvPr/>
            </p:nvSpPr>
            <p:spPr bwMode="auto">
              <a:xfrm>
                <a:off x="3922" y="1486"/>
                <a:ext cx="16" cy="32"/>
              </a:xfrm>
              <a:custGeom>
                <a:avLst/>
                <a:gdLst>
                  <a:gd name="T0" fmla="*/ 0 w 16"/>
                  <a:gd name="T1" fmla="*/ 0 h 32"/>
                  <a:gd name="T2" fmla="*/ 8 w 16"/>
                  <a:gd name="T3" fmla="*/ 8 h 32"/>
                  <a:gd name="T4" fmla="*/ 16 w 16"/>
                  <a:gd name="T5" fmla="*/ 32 h 32"/>
                  <a:gd name="T6" fmla="*/ 0 w 16"/>
                  <a:gd name="T7" fmla="*/ 0 h 32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6" h="32">
                    <a:moveTo>
                      <a:pt x="0" y="0"/>
                    </a:moveTo>
                    <a:lnTo>
                      <a:pt x="8" y="8"/>
                    </a:lnTo>
                    <a:lnTo>
                      <a:pt x="16" y="32"/>
                    </a:lnTo>
                    <a:lnTo>
                      <a:pt x="0" y="0"/>
                    </a:lnTo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35" name="Freeform 108"/>
              <p:cNvSpPr>
                <a:spLocks noChangeAspect="1"/>
              </p:cNvSpPr>
              <p:nvPr/>
            </p:nvSpPr>
            <p:spPr bwMode="auto">
              <a:xfrm>
                <a:off x="3946" y="1494"/>
                <a:ext cx="8" cy="24"/>
              </a:xfrm>
              <a:custGeom>
                <a:avLst/>
                <a:gdLst>
                  <a:gd name="T0" fmla="*/ 0 w 8"/>
                  <a:gd name="T1" fmla="*/ 8 h 24"/>
                  <a:gd name="T2" fmla="*/ 8 w 8"/>
                  <a:gd name="T3" fmla="*/ 0 h 24"/>
                  <a:gd name="T4" fmla="*/ 8 w 8"/>
                  <a:gd name="T5" fmla="*/ 24 h 24"/>
                  <a:gd name="T6" fmla="*/ 0 w 8"/>
                  <a:gd name="T7" fmla="*/ 8 h 24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8" h="24">
                    <a:moveTo>
                      <a:pt x="0" y="8"/>
                    </a:moveTo>
                    <a:lnTo>
                      <a:pt x="8" y="0"/>
                    </a:lnTo>
                    <a:lnTo>
                      <a:pt x="8" y="24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36" name="Freeform 109"/>
              <p:cNvSpPr>
                <a:spLocks noChangeAspect="1"/>
              </p:cNvSpPr>
              <p:nvPr/>
            </p:nvSpPr>
            <p:spPr bwMode="auto">
              <a:xfrm>
                <a:off x="3946" y="1494"/>
                <a:ext cx="8" cy="24"/>
              </a:xfrm>
              <a:custGeom>
                <a:avLst/>
                <a:gdLst>
                  <a:gd name="T0" fmla="*/ 0 w 8"/>
                  <a:gd name="T1" fmla="*/ 8 h 24"/>
                  <a:gd name="T2" fmla="*/ 8 w 8"/>
                  <a:gd name="T3" fmla="*/ 0 h 24"/>
                  <a:gd name="T4" fmla="*/ 8 w 8"/>
                  <a:gd name="T5" fmla="*/ 24 h 24"/>
                  <a:gd name="T6" fmla="*/ 0 w 8"/>
                  <a:gd name="T7" fmla="*/ 8 h 24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8" h="24">
                    <a:moveTo>
                      <a:pt x="0" y="8"/>
                    </a:moveTo>
                    <a:lnTo>
                      <a:pt x="8" y="0"/>
                    </a:lnTo>
                    <a:lnTo>
                      <a:pt x="8" y="24"/>
                    </a:lnTo>
                    <a:lnTo>
                      <a:pt x="0" y="8"/>
                    </a:lnTo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37" name="Freeform 110"/>
              <p:cNvSpPr>
                <a:spLocks noChangeAspect="1"/>
              </p:cNvSpPr>
              <p:nvPr/>
            </p:nvSpPr>
            <p:spPr bwMode="auto">
              <a:xfrm>
                <a:off x="4050" y="1630"/>
                <a:ext cx="831" cy="414"/>
              </a:xfrm>
              <a:custGeom>
                <a:avLst/>
                <a:gdLst>
                  <a:gd name="T0" fmla="*/ 8 w 831"/>
                  <a:gd name="T1" fmla="*/ 56 h 414"/>
                  <a:gd name="T2" fmla="*/ 8 w 831"/>
                  <a:gd name="T3" fmla="*/ 63 h 414"/>
                  <a:gd name="T4" fmla="*/ 24 w 831"/>
                  <a:gd name="T5" fmla="*/ 207 h 414"/>
                  <a:gd name="T6" fmla="*/ 32 w 831"/>
                  <a:gd name="T7" fmla="*/ 223 h 414"/>
                  <a:gd name="T8" fmla="*/ 88 w 831"/>
                  <a:gd name="T9" fmla="*/ 279 h 414"/>
                  <a:gd name="T10" fmla="*/ 136 w 831"/>
                  <a:gd name="T11" fmla="*/ 303 h 414"/>
                  <a:gd name="T12" fmla="*/ 256 w 831"/>
                  <a:gd name="T13" fmla="*/ 311 h 414"/>
                  <a:gd name="T14" fmla="*/ 336 w 831"/>
                  <a:gd name="T15" fmla="*/ 351 h 414"/>
                  <a:gd name="T16" fmla="*/ 392 w 831"/>
                  <a:gd name="T17" fmla="*/ 414 h 414"/>
                  <a:gd name="T18" fmla="*/ 423 w 831"/>
                  <a:gd name="T19" fmla="*/ 359 h 414"/>
                  <a:gd name="T20" fmla="*/ 471 w 831"/>
                  <a:gd name="T21" fmla="*/ 351 h 414"/>
                  <a:gd name="T22" fmla="*/ 511 w 831"/>
                  <a:gd name="T23" fmla="*/ 343 h 414"/>
                  <a:gd name="T24" fmla="*/ 527 w 831"/>
                  <a:gd name="T25" fmla="*/ 335 h 414"/>
                  <a:gd name="T26" fmla="*/ 527 w 831"/>
                  <a:gd name="T27" fmla="*/ 343 h 414"/>
                  <a:gd name="T28" fmla="*/ 607 w 831"/>
                  <a:gd name="T29" fmla="*/ 359 h 414"/>
                  <a:gd name="T30" fmla="*/ 631 w 831"/>
                  <a:gd name="T31" fmla="*/ 414 h 414"/>
                  <a:gd name="T32" fmla="*/ 639 w 831"/>
                  <a:gd name="T33" fmla="*/ 390 h 414"/>
                  <a:gd name="T34" fmla="*/ 631 w 831"/>
                  <a:gd name="T35" fmla="*/ 303 h 414"/>
                  <a:gd name="T36" fmla="*/ 687 w 831"/>
                  <a:gd name="T37" fmla="*/ 247 h 414"/>
                  <a:gd name="T38" fmla="*/ 695 w 831"/>
                  <a:gd name="T39" fmla="*/ 223 h 414"/>
                  <a:gd name="T40" fmla="*/ 679 w 831"/>
                  <a:gd name="T41" fmla="*/ 191 h 414"/>
                  <a:gd name="T42" fmla="*/ 687 w 831"/>
                  <a:gd name="T43" fmla="*/ 183 h 414"/>
                  <a:gd name="T44" fmla="*/ 703 w 831"/>
                  <a:gd name="T45" fmla="*/ 223 h 414"/>
                  <a:gd name="T46" fmla="*/ 703 w 831"/>
                  <a:gd name="T47" fmla="*/ 183 h 414"/>
                  <a:gd name="T48" fmla="*/ 727 w 831"/>
                  <a:gd name="T49" fmla="*/ 159 h 414"/>
                  <a:gd name="T50" fmla="*/ 775 w 831"/>
                  <a:gd name="T51" fmla="*/ 127 h 414"/>
                  <a:gd name="T52" fmla="*/ 831 w 831"/>
                  <a:gd name="T53" fmla="*/ 87 h 414"/>
                  <a:gd name="T54" fmla="*/ 823 w 831"/>
                  <a:gd name="T55" fmla="*/ 71 h 414"/>
                  <a:gd name="T56" fmla="*/ 799 w 831"/>
                  <a:gd name="T57" fmla="*/ 40 h 414"/>
                  <a:gd name="T58" fmla="*/ 703 w 831"/>
                  <a:gd name="T59" fmla="*/ 87 h 414"/>
                  <a:gd name="T60" fmla="*/ 655 w 831"/>
                  <a:gd name="T61" fmla="*/ 119 h 414"/>
                  <a:gd name="T62" fmla="*/ 623 w 831"/>
                  <a:gd name="T63" fmla="*/ 143 h 414"/>
                  <a:gd name="T64" fmla="*/ 591 w 831"/>
                  <a:gd name="T65" fmla="*/ 135 h 414"/>
                  <a:gd name="T66" fmla="*/ 607 w 831"/>
                  <a:gd name="T67" fmla="*/ 119 h 414"/>
                  <a:gd name="T68" fmla="*/ 583 w 831"/>
                  <a:gd name="T69" fmla="*/ 111 h 414"/>
                  <a:gd name="T70" fmla="*/ 567 w 831"/>
                  <a:gd name="T71" fmla="*/ 71 h 414"/>
                  <a:gd name="T72" fmla="*/ 543 w 831"/>
                  <a:gd name="T73" fmla="*/ 135 h 414"/>
                  <a:gd name="T74" fmla="*/ 527 w 831"/>
                  <a:gd name="T75" fmla="*/ 119 h 414"/>
                  <a:gd name="T76" fmla="*/ 527 w 831"/>
                  <a:gd name="T77" fmla="*/ 79 h 414"/>
                  <a:gd name="T78" fmla="*/ 583 w 831"/>
                  <a:gd name="T79" fmla="*/ 63 h 414"/>
                  <a:gd name="T80" fmla="*/ 519 w 831"/>
                  <a:gd name="T81" fmla="*/ 48 h 414"/>
                  <a:gd name="T82" fmla="*/ 495 w 831"/>
                  <a:gd name="T83" fmla="*/ 56 h 414"/>
                  <a:gd name="T84" fmla="*/ 503 w 831"/>
                  <a:gd name="T85" fmla="*/ 24 h 414"/>
                  <a:gd name="T86" fmla="*/ 423 w 831"/>
                  <a:gd name="T87" fmla="*/ 0 h 414"/>
                  <a:gd name="T88" fmla="*/ 24 w 831"/>
                  <a:gd name="T89" fmla="*/ 8 h 414"/>
                  <a:gd name="T90" fmla="*/ 24 w 831"/>
                  <a:gd name="T91" fmla="*/ 40 h 414"/>
                  <a:gd name="T92" fmla="*/ 0 w 831"/>
                  <a:gd name="T93" fmla="*/ 16 h 414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</a:gdLst>
                <a:ahLst/>
                <a:cxnLst>
                  <a:cxn ang="T94">
                    <a:pos x="T0" y="T1"/>
                  </a:cxn>
                  <a:cxn ang="T95">
                    <a:pos x="T2" y="T3"/>
                  </a:cxn>
                  <a:cxn ang="T96">
                    <a:pos x="T4" y="T5"/>
                  </a:cxn>
                  <a:cxn ang="T97">
                    <a:pos x="T6" y="T7"/>
                  </a:cxn>
                  <a:cxn ang="T98">
                    <a:pos x="T8" y="T9"/>
                  </a:cxn>
                  <a:cxn ang="T99">
                    <a:pos x="T10" y="T11"/>
                  </a:cxn>
                  <a:cxn ang="T100">
                    <a:pos x="T12" y="T13"/>
                  </a:cxn>
                  <a:cxn ang="T101">
                    <a:pos x="T14" y="T15"/>
                  </a:cxn>
                  <a:cxn ang="T102">
                    <a:pos x="T16" y="T17"/>
                  </a:cxn>
                  <a:cxn ang="T103">
                    <a:pos x="T18" y="T19"/>
                  </a:cxn>
                  <a:cxn ang="T104">
                    <a:pos x="T20" y="T21"/>
                  </a:cxn>
                  <a:cxn ang="T105">
                    <a:pos x="T22" y="T23"/>
                  </a:cxn>
                  <a:cxn ang="T106">
                    <a:pos x="T24" y="T25"/>
                  </a:cxn>
                  <a:cxn ang="T107">
                    <a:pos x="T26" y="T27"/>
                  </a:cxn>
                  <a:cxn ang="T108">
                    <a:pos x="T28" y="T29"/>
                  </a:cxn>
                  <a:cxn ang="T109">
                    <a:pos x="T30" y="T31"/>
                  </a:cxn>
                  <a:cxn ang="T110">
                    <a:pos x="T32" y="T33"/>
                  </a:cxn>
                  <a:cxn ang="T111">
                    <a:pos x="T34" y="T35"/>
                  </a:cxn>
                  <a:cxn ang="T112">
                    <a:pos x="T36" y="T37"/>
                  </a:cxn>
                  <a:cxn ang="T113">
                    <a:pos x="T38" y="T39"/>
                  </a:cxn>
                  <a:cxn ang="T114">
                    <a:pos x="T40" y="T41"/>
                  </a:cxn>
                  <a:cxn ang="T115">
                    <a:pos x="T42" y="T43"/>
                  </a:cxn>
                  <a:cxn ang="T116">
                    <a:pos x="T44" y="T45"/>
                  </a:cxn>
                  <a:cxn ang="T117">
                    <a:pos x="T46" y="T47"/>
                  </a:cxn>
                  <a:cxn ang="T118">
                    <a:pos x="T48" y="T49"/>
                  </a:cxn>
                  <a:cxn ang="T119">
                    <a:pos x="T50" y="T51"/>
                  </a:cxn>
                  <a:cxn ang="T120">
                    <a:pos x="T52" y="T53"/>
                  </a:cxn>
                  <a:cxn ang="T121">
                    <a:pos x="T54" y="T55"/>
                  </a:cxn>
                  <a:cxn ang="T122">
                    <a:pos x="T56" y="T57"/>
                  </a:cxn>
                  <a:cxn ang="T123">
                    <a:pos x="T58" y="T59"/>
                  </a:cxn>
                  <a:cxn ang="T124">
                    <a:pos x="T60" y="T61"/>
                  </a:cxn>
                  <a:cxn ang="T125">
                    <a:pos x="T62" y="T63"/>
                  </a:cxn>
                  <a:cxn ang="T126">
                    <a:pos x="T64" y="T65"/>
                  </a:cxn>
                  <a:cxn ang="T127">
                    <a:pos x="T66" y="T67"/>
                  </a:cxn>
                  <a:cxn ang="T128">
                    <a:pos x="T68" y="T69"/>
                  </a:cxn>
                  <a:cxn ang="T129">
                    <a:pos x="T70" y="T71"/>
                  </a:cxn>
                  <a:cxn ang="T130">
                    <a:pos x="T72" y="T73"/>
                  </a:cxn>
                  <a:cxn ang="T131">
                    <a:pos x="T74" y="T75"/>
                  </a:cxn>
                  <a:cxn ang="T132">
                    <a:pos x="T76" y="T77"/>
                  </a:cxn>
                  <a:cxn ang="T133">
                    <a:pos x="T78" y="T79"/>
                  </a:cxn>
                  <a:cxn ang="T134">
                    <a:pos x="T80" y="T81"/>
                  </a:cxn>
                  <a:cxn ang="T135">
                    <a:pos x="T82" y="T83"/>
                  </a:cxn>
                  <a:cxn ang="T136">
                    <a:pos x="T84" y="T85"/>
                  </a:cxn>
                  <a:cxn ang="T137">
                    <a:pos x="T86" y="T87"/>
                  </a:cxn>
                  <a:cxn ang="T138">
                    <a:pos x="T88" y="T89"/>
                  </a:cxn>
                  <a:cxn ang="T139">
                    <a:pos x="T90" y="T91"/>
                  </a:cxn>
                  <a:cxn ang="T140">
                    <a:pos x="T92" y="T93"/>
                  </a:cxn>
                </a:cxnLst>
                <a:rect l="0" t="0" r="r" b="b"/>
                <a:pathLst>
                  <a:path w="831" h="414">
                    <a:moveTo>
                      <a:pt x="0" y="16"/>
                    </a:moveTo>
                    <a:lnTo>
                      <a:pt x="8" y="56"/>
                    </a:lnTo>
                    <a:lnTo>
                      <a:pt x="24" y="63"/>
                    </a:lnTo>
                    <a:lnTo>
                      <a:pt x="8" y="63"/>
                    </a:lnTo>
                    <a:lnTo>
                      <a:pt x="8" y="167"/>
                    </a:lnTo>
                    <a:lnTo>
                      <a:pt x="24" y="207"/>
                    </a:lnTo>
                    <a:lnTo>
                      <a:pt x="40" y="207"/>
                    </a:lnTo>
                    <a:lnTo>
                      <a:pt x="32" y="223"/>
                    </a:lnTo>
                    <a:lnTo>
                      <a:pt x="56" y="271"/>
                    </a:lnTo>
                    <a:lnTo>
                      <a:pt x="88" y="279"/>
                    </a:lnTo>
                    <a:lnTo>
                      <a:pt x="104" y="303"/>
                    </a:lnTo>
                    <a:lnTo>
                      <a:pt x="136" y="303"/>
                    </a:lnTo>
                    <a:lnTo>
                      <a:pt x="200" y="319"/>
                    </a:lnTo>
                    <a:lnTo>
                      <a:pt x="256" y="311"/>
                    </a:lnTo>
                    <a:lnTo>
                      <a:pt x="304" y="359"/>
                    </a:lnTo>
                    <a:lnTo>
                      <a:pt x="336" y="351"/>
                    </a:lnTo>
                    <a:lnTo>
                      <a:pt x="368" y="398"/>
                    </a:lnTo>
                    <a:lnTo>
                      <a:pt x="392" y="414"/>
                    </a:lnTo>
                    <a:lnTo>
                      <a:pt x="392" y="374"/>
                    </a:lnTo>
                    <a:lnTo>
                      <a:pt x="423" y="359"/>
                    </a:lnTo>
                    <a:lnTo>
                      <a:pt x="423" y="351"/>
                    </a:lnTo>
                    <a:lnTo>
                      <a:pt x="471" y="351"/>
                    </a:lnTo>
                    <a:lnTo>
                      <a:pt x="511" y="359"/>
                    </a:lnTo>
                    <a:lnTo>
                      <a:pt x="511" y="343"/>
                    </a:lnTo>
                    <a:lnTo>
                      <a:pt x="495" y="335"/>
                    </a:lnTo>
                    <a:lnTo>
                      <a:pt x="527" y="335"/>
                    </a:lnTo>
                    <a:lnTo>
                      <a:pt x="527" y="327"/>
                    </a:lnTo>
                    <a:lnTo>
                      <a:pt x="527" y="343"/>
                    </a:lnTo>
                    <a:lnTo>
                      <a:pt x="583" y="343"/>
                    </a:lnTo>
                    <a:lnTo>
                      <a:pt x="607" y="359"/>
                    </a:lnTo>
                    <a:lnTo>
                      <a:pt x="607" y="382"/>
                    </a:lnTo>
                    <a:lnTo>
                      <a:pt x="631" y="414"/>
                    </a:lnTo>
                    <a:lnTo>
                      <a:pt x="639" y="414"/>
                    </a:lnTo>
                    <a:lnTo>
                      <a:pt x="639" y="390"/>
                    </a:lnTo>
                    <a:lnTo>
                      <a:pt x="623" y="327"/>
                    </a:lnTo>
                    <a:lnTo>
                      <a:pt x="631" y="303"/>
                    </a:lnTo>
                    <a:lnTo>
                      <a:pt x="703" y="247"/>
                    </a:lnTo>
                    <a:lnTo>
                      <a:pt x="687" y="247"/>
                    </a:lnTo>
                    <a:lnTo>
                      <a:pt x="703" y="247"/>
                    </a:lnTo>
                    <a:lnTo>
                      <a:pt x="695" y="223"/>
                    </a:lnTo>
                    <a:lnTo>
                      <a:pt x="695" y="207"/>
                    </a:lnTo>
                    <a:lnTo>
                      <a:pt x="679" y="191"/>
                    </a:lnTo>
                    <a:lnTo>
                      <a:pt x="695" y="199"/>
                    </a:lnTo>
                    <a:lnTo>
                      <a:pt x="687" y="183"/>
                    </a:lnTo>
                    <a:lnTo>
                      <a:pt x="703" y="183"/>
                    </a:lnTo>
                    <a:lnTo>
                      <a:pt x="703" y="223"/>
                    </a:lnTo>
                    <a:lnTo>
                      <a:pt x="711" y="191"/>
                    </a:lnTo>
                    <a:lnTo>
                      <a:pt x="703" y="183"/>
                    </a:lnTo>
                    <a:lnTo>
                      <a:pt x="719" y="183"/>
                    </a:lnTo>
                    <a:lnTo>
                      <a:pt x="727" y="159"/>
                    </a:lnTo>
                    <a:lnTo>
                      <a:pt x="791" y="135"/>
                    </a:lnTo>
                    <a:lnTo>
                      <a:pt x="775" y="127"/>
                    </a:lnTo>
                    <a:lnTo>
                      <a:pt x="791" y="111"/>
                    </a:lnTo>
                    <a:lnTo>
                      <a:pt x="831" y="87"/>
                    </a:lnTo>
                    <a:lnTo>
                      <a:pt x="831" y="71"/>
                    </a:lnTo>
                    <a:lnTo>
                      <a:pt x="823" y="71"/>
                    </a:lnTo>
                    <a:lnTo>
                      <a:pt x="823" y="48"/>
                    </a:lnTo>
                    <a:lnTo>
                      <a:pt x="799" y="40"/>
                    </a:lnTo>
                    <a:lnTo>
                      <a:pt x="783" y="71"/>
                    </a:lnTo>
                    <a:lnTo>
                      <a:pt x="703" y="87"/>
                    </a:lnTo>
                    <a:lnTo>
                      <a:pt x="695" y="111"/>
                    </a:lnTo>
                    <a:lnTo>
                      <a:pt x="655" y="119"/>
                    </a:lnTo>
                    <a:lnTo>
                      <a:pt x="663" y="127"/>
                    </a:lnTo>
                    <a:lnTo>
                      <a:pt x="623" y="143"/>
                    </a:lnTo>
                    <a:lnTo>
                      <a:pt x="607" y="143"/>
                    </a:lnTo>
                    <a:lnTo>
                      <a:pt x="591" y="135"/>
                    </a:lnTo>
                    <a:lnTo>
                      <a:pt x="607" y="127"/>
                    </a:lnTo>
                    <a:lnTo>
                      <a:pt x="607" y="119"/>
                    </a:lnTo>
                    <a:lnTo>
                      <a:pt x="607" y="95"/>
                    </a:lnTo>
                    <a:lnTo>
                      <a:pt x="583" y="111"/>
                    </a:lnTo>
                    <a:lnTo>
                      <a:pt x="591" y="71"/>
                    </a:lnTo>
                    <a:lnTo>
                      <a:pt x="567" y="71"/>
                    </a:lnTo>
                    <a:lnTo>
                      <a:pt x="551" y="87"/>
                    </a:lnTo>
                    <a:lnTo>
                      <a:pt x="543" y="135"/>
                    </a:lnTo>
                    <a:lnTo>
                      <a:pt x="535" y="135"/>
                    </a:lnTo>
                    <a:lnTo>
                      <a:pt x="527" y="119"/>
                    </a:lnTo>
                    <a:lnTo>
                      <a:pt x="543" y="71"/>
                    </a:lnTo>
                    <a:lnTo>
                      <a:pt x="527" y="79"/>
                    </a:lnTo>
                    <a:lnTo>
                      <a:pt x="543" y="71"/>
                    </a:lnTo>
                    <a:lnTo>
                      <a:pt x="583" y="63"/>
                    </a:lnTo>
                    <a:lnTo>
                      <a:pt x="575" y="56"/>
                    </a:lnTo>
                    <a:lnTo>
                      <a:pt x="519" y="48"/>
                    </a:lnTo>
                    <a:lnTo>
                      <a:pt x="527" y="32"/>
                    </a:lnTo>
                    <a:lnTo>
                      <a:pt x="495" y="56"/>
                    </a:lnTo>
                    <a:lnTo>
                      <a:pt x="471" y="56"/>
                    </a:lnTo>
                    <a:lnTo>
                      <a:pt x="503" y="24"/>
                    </a:lnTo>
                    <a:lnTo>
                      <a:pt x="431" y="16"/>
                    </a:lnTo>
                    <a:lnTo>
                      <a:pt x="423" y="0"/>
                    </a:lnTo>
                    <a:lnTo>
                      <a:pt x="423" y="8"/>
                    </a:lnTo>
                    <a:lnTo>
                      <a:pt x="24" y="8"/>
                    </a:lnTo>
                    <a:lnTo>
                      <a:pt x="32" y="24"/>
                    </a:lnTo>
                    <a:lnTo>
                      <a:pt x="24" y="40"/>
                    </a:lnTo>
                    <a:lnTo>
                      <a:pt x="32" y="24"/>
                    </a:lnTo>
                    <a:lnTo>
                      <a:pt x="0" y="16"/>
                    </a:lnTo>
                    <a:close/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38" name="Freeform 111"/>
              <p:cNvSpPr>
                <a:spLocks noChangeAspect="1"/>
              </p:cNvSpPr>
              <p:nvPr/>
            </p:nvSpPr>
            <p:spPr bwMode="auto">
              <a:xfrm>
                <a:off x="4050" y="1630"/>
                <a:ext cx="831" cy="414"/>
              </a:xfrm>
              <a:custGeom>
                <a:avLst/>
                <a:gdLst>
                  <a:gd name="T0" fmla="*/ 8 w 831"/>
                  <a:gd name="T1" fmla="*/ 56 h 414"/>
                  <a:gd name="T2" fmla="*/ 8 w 831"/>
                  <a:gd name="T3" fmla="*/ 63 h 414"/>
                  <a:gd name="T4" fmla="*/ 24 w 831"/>
                  <a:gd name="T5" fmla="*/ 207 h 414"/>
                  <a:gd name="T6" fmla="*/ 32 w 831"/>
                  <a:gd name="T7" fmla="*/ 223 h 414"/>
                  <a:gd name="T8" fmla="*/ 88 w 831"/>
                  <a:gd name="T9" fmla="*/ 279 h 414"/>
                  <a:gd name="T10" fmla="*/ 136 w 831"/>
                  <a:gd name="T11" fmla="*/ 303 h 414"/>
                  <a:gd name="T12" fmla="*/ 256 w 831"/>
                  <a:gd name="T13" fmla="*/ 311 h 414"/>
                  <a:gd name="T14" fmla="*/ 336 w 831"/>
                  <a:gd name="T15" fmla="*/ 351 h 414"/>
                  <a:gd name="T16" fmla="*/ 392 w 831"/>
                  <a:gd name="T17" fmla="*/ 414 h 414"/>
                  <a:gd name="T18" fmla="*/ 423 w 831"/>
                  <a:gd name="T19" fmla="*/ 359 h 414"/>
                  <a:gd name="T20" fmla="*/ 471 w 831"/>
                  <a:gd name="T21" fmla="*/ 351 h 414"/>
                  <a:gd name="T22" fmla="*/ 511 w 831"/>
                  <a:gd name="T23" fmla="*/ 343 h 414"/>
                  <a:gd name="T24" fmla="*/ 527 w 831"/>
                  <a:gd name="T25" fmla="*/ 335 h 414"/>
                  <a:gd name="T26" fmla="*/ 527 w 831"/>
                  <a:gd name="T27" fmla="*/ 343 h 414"/>
                  <a:gd name="T28" fmla="*/ 607 w 831"/>
                  <a:gd name="T29" fmla="*/ 359 h 414"/>
                  <a:gd name="T30" fmla="*/ 631 w 831"/>
                  <a:gd name="T31" fmla="*/ 414 h 414"/>
                  <a:gd name="T32" fmla="*/ 639 w 831"/>
                  <a:gd name="T33" fmla="*/ 390 h 414"/>
                  <a:gd name="T34" fmla="*/ 631 w 831"/>
                  <a:gd name="T35" fmla="*/ 303 h 414"/>
                  <a:gd name="T36" fmla="*/ 687 w 831"/>
                  <a:gd name="T37" fmla="*/ 247 h 414"/>
                  <a:gd name="T38" fmla="*/ 695 w 831"/>
                  <a:gd name="T39" fmla="*/ 223 h 414"/>
                  <a:gd name="T40" fmla="*/ 679 w 831"/>
                  <a:gd name="T41" fmla="*/ 191 h 414"/>
                  <a:gd name="T42" fmla="*/ 687 w 831"/>
                  <a:gd name="T43" fmla="*/ 183 h 414"/>
                  <a:gd name="T44" fmla="*/ 703 w 831"/>
                  <a:gd name="T45" fmla="*/ 223 h 414"/>
                  <a:gd name="T46" fmla="*/ 703 w 831"/>
                  <a:gd name="T47" fmla="*/ 183 h 414"/>
                  <a:gd name="T48" fmla="*/ 727 w 831"/>
                  <a:gd name="T49" fmla="*/ 159 h 414"/>
                  <a:gd name="T50" fmla="*/ 775 w 831"/>
                  <a:gd name="T51" fmla="*/ 127 h 414"/>
                  <a:gd name="T52" fmla="*/ 831 w 831"/>
                  <a:gd name="T53" fmla="*/ 87 h 414"/>
                  <a:gd name="T54" fmla="*/ 823 w 831"/>
                  <a:gd name="T55" fmla="*/ 71 h 414"/>
                  <a:gd name="T56" fmla="*/ 799 w 831"/>
                  <a:gd name="T57" fmla="*/ 40 h 414"/>
                  <a:gd name="T58" fmla="*/ 703 w 831"/>
                  <a:gd name="T59" fmla="*/ 87 h 414"/>
                  <a:gd name="T60" fmla="*/ 655 w 831"/>
                  <a:gd name="T61" fmla="*/ 119 h 414"/>
                  <a:gd name="T62" fmla="*/ 623 w 831"/>
                  <a:gd name="T63" fmla="*/ 143 h 414"/>
                  <a:gd name="T64" fmla="*/ 591 w 831"/>
                  <a:gd name="T65" fmla="*/ 135 h 414"/>
                  <a:gd name="T66" fmla="*/ 607 w 831"/>
                  <a:gd name="T67" fmla="*/ 119 h 414"/>
                  <a:gd name="T68" fmla="*/ 583 w 831"/>
                  <a:gd name="T69" fmla="*/ 111 h 414"/>
                  <a:gd name="T70" fmla="*/ 567 w 831"/>
                  <a:gd name="T71" fmla="*/ 71 h 414"/>
                  <a:gd name="T72" fmla="*/ 543 w 831"/>
                  <a:gd name="T73" fmla="*/ 135 h 414"/>
                  <a:gd name="T74" fmla="*/ 527 w 831"/>
                  <a:gd name="T75" fmla="*/ 119 h 414"/>
                  <a:gd name="T76" fmla="*/ 527 w 831"/>
                  <a:gd name="T77" fmla="*/ 79 h 414"/>
                  <a:gd name="T78" fmla="*/ 583 w 831"/>
                  <a:gd name="T79" fmla="*/ 63 h 414"/>
                  <a:gd name="T80" fmla="*/ 519 w 831"/>
                  <a:gd name="T81" fmla="*/ 48 h 414"/>
                  <a:gd name="T82" fmla="*/ 495 w 831"/>
                  <a:gd name="T83" fmla="*/ 56 h 414"/>
                  <a:gd name="T84" fmla="*/ 503 w 831"/>
                  <a:gd name="T85" fmla="*/ 24 h 414"/>
                  <a:gd name="T86" fmla="*/ 423 w 831"/>
                  <a:gd name="T87" fmla="*/ 0 h 414"/>
                  <a:gd name="T88" fmla="*/ 24 w 831"/>
                  <a:gd name="T89" fmla="*/ 8 h 414"/>
                  <a:gd name="T90" fmla="*/ 24 w 831"/>
                  <a:gd name="T91" fmla="*/ 40 h 414"/>
                  <a:gd name="T92" fmla="*/ 0 w 831"/>
                  <a:gd name="T93" fmla="*/ 16 h 414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</a:gdLst>
                <a:ahLst/>
                <a:cxnLst>
                  <a:cxn ang="T94">
                    <a:pos x="T0" y="T1"/>
                  </a:cxn>
                  <a:cxn ang="T95">
                    <a:pos x="T2" y="T3"/>
                  </a:cxn>
                  <a:cxn ang="T96">
                    <a:pos x="T4" y="T5"/>
                  </a:cxn>
                  <a:cxn ang="T97">
                    <a:pos x="T6" y="T7"/>
                  </a:cxn>
                  <a:cxn ang="T98">
                    <a:pos x="T8" y="T9"/>
                  </a:cxn>
                  <a:cxn ang="T99">
                    <a:pos x="T10" y="T11"/>
                  </a:cxn>
                  <a:cxn ang="T100">
                    <a:pos x="T12" y="T13"/>
                  </a:cxn>
                  <a:cxn ang="T101">
                    <a:pos x="T14" y="T15"/>
                  </a:cxn>
                  <a:cxn ang="T102">
                    <a:pos x="T16" y="T17"/>
                  </a:cxn>
                  <a:cxn ang="T103">
                    <a:pos x="T18" y="T19"/>
                  </a:cxn>
                  <a:cxn ang="T104">
                    <a:pos x="T20" y="T21"/>
                  </a:cxn>
                  <a:cxn ang="T105">
                    <a:pos x="T22" y="T23"/>
                  </a:cxn>
                  <a:cxn ang="T106">
                    <a:pos x="T24" y="T25"/>
                  </a:cxn>
                  <a:cxn ang="T107">
                    <a:pos x="T26" y="T27"/>
                  </a:cxn>
                  <a:cxn ang="T108">
                    <a:pos x="T28" y="T29"/>
                  </a:cxn>
                  <a:cxn ang="T109">
                    <a:pos x="T30" y="T31"/>
                  </a:cxn>
                  <a:cxn ang="T110">
                    <a:pos x="T32" y="T33"/>
                  </a:cxn>
                  <a:cxn ang="T111">
                    <a:pos x="T34" y="T35"/>
                  </a:cxn>
                  <a:cxn ang="T112">
                    <a:pos x="T36" y="T37"/>
                  </a:cxn>
                  <a:cxn ang="T113">
                    <a:pos x="T38" y="T39"/>
                  </a:cxn>
                  <a:cxn ang="T114">
                    <a:pos x="T40" y="T41"/>
                  </a:cxn>
                  <a:cxn ang="T115">
                    <a:pos x="T42" y="T43"/>
                  </a:cxn>
                  <a:cxn ang="T116">
                    <a:pos x="T44" y="T45"/>
                  </a:cxn>
                  <a:cxn ang="T117">
                    <a:pos x="T46" y="T47"/>
                  </a:cxn>
                  <a:cxn ang="T118">
                    <a:pos x="T48" y="T49"/>
                  </a:cxn>
                  <a:cxn ang="T119">
                    <a:pos x="T50" y="T51"/>
                  </a:cxn>
                  <a:cxn ang="T120">
                    <a:pos x="T52" y="T53"/>
                  </a:cxn>
                  <a:cxn ang="T121">
                    <a:pos x="T54" y="T55"/>
                  </a:cxn>
                  <a:cxn ang="T122">
                    <a:pos x="T56" y="T57"/>
                  </a:cxn>
                  <a:cxn ang="T123">
                    <a:pos x="T58" y="T59"/>
                  </a:cxn>
                  <a:cxn ang="T124">
                    <a:pos x="T60" y="T61"/>
                  </a:cxn>
                  <a:cxn ang="T125">
                    <a:pos x="T62" y="T63"/>
                  </a:cxn>
                  <a:cxn ang="T126">
                    <a:pos x="T64" y="T65"/>
                  </a:cxn>
                  <a:cxn ang="T127">
                    <a:pos x="T66" y="T67"/>
                  </a:cxn>
                  <a:cxn ang="T128">
                    <a:pos x="T68" y="T69"/>
                  </a:cxn>
                  <a:cxn ang="T129">
                    <a:pos x="T70" y="T71"/>
                  </a:cxn>
                  <a:cxn ang="T130">
                    <a:pos x="T72" y="T73"/>
                  </a:cxn>
                  <a:cxn ang="T131">
                    <a:pos x="T74" y="T75"/>
                  </a:cxn>
                  <a:cxn ang="T132">
                    <a:pos x="T76" y="T77"/>
                  </a:cxn>
                  <a:cxn ang="T133">
                    <a:pos x="T78" y="T79"/>
                  </a:cxn>
                  <a:cxn ang="T134">
                    <a:pos x="T80" y="T81"/>
                  </a:cxn>
                  <a:cxn ang="T135">
                    <a:pos x="T82" y="T83"/>
                  </a:cxn>
                  <a:cxn ang="T136">
                    <a:pos x="T84" y="T85"/>
                  </a:cxn>
                  <a:cxn ang="T137">
                    <a:pos x="T86" y="T87"/>
                  </a:cxn>
                  <a:cxn ang="T138">
                    <a:pos x="T88" y="T89"/>
                  </a:cxn>
                  <a:cxn ang="T139">
                    <a:pos x="T90" y="T91"/>
                  </a:cxn>
                  <a:cxn ang="T140">
                    <a:pos x="T92" y="T93"/>
                  </a:cxn>
                </a:cxnLst>
                <a:rect l="0" t="0" r="r" b="b"/>
                <a:pathLst>
                  <a:path w="831" h="414">
                    <a:moveTo>
                      <a:pt x="0" y="16"/>
                    </a:moveTo>
                    <a:lnTo>
                      <a:pt x="8" y="56"/>
                    </a:lnTo>
                    <a:lnTo>
                      <a:pt x="24" y="63"/>
                    </a:lnTo>
                    <a:lnTo>
                      <a:pt x="8" y="63"/>
                    </a:lnTo>
                    <a:lnTo>
                      <a:pt x="8" y="167"/>
                    </a:lnTo>
                    <a:lnTo>
                      <a:pt x="24" y="207"/>
                    </a:lnTo>
                    <a:lnTo>
                      <a:pt x="40" y="207"/>
                    </a:lnTo>
                    <a:lnTo>
                      <a:pt x="32" y="223"/>
                    </a:lnTo>
                    <a:lnTo>
                      <a:pt x="56" y="271"/>
                    </a:lnTo>
                    <a:lnTo>
                      <a:pt x="88" y="279"/>
                    </a:lnTo>
                    <a:lnTo>
                      <a:pt x="104" y="303"/>
                    </a:lnTo>
                    <a:lnTo>
                      <a:pt x="136" y="303"/>
                    </a:lnTo>
                    <a:lnTo>
                      <a:pt x="200" y="319"/>
                    </a:lnTo>
                    <a:lnTo>
                      <a:pt x="256" y="311"/>
                    </a:lnTo>
                    <a:lnTo>
                      <a:pt x="304" y="359"/>
                    </a:lnTo>
                    <a:lnTo>
                      <a:pt x="336" y="351"/>
                    </a:lnTo>
                    <a:lnTo>
                      <a:pt x="368" y="398"/>
                    </a:lnTo>
                    <a:lnTo>
                      <a:pt x="392" y="414"/>
                    </a:lnTo>
                    <a:lnTo>
                      <a:pt x="392" y="374"/>
                    </a:lnTo>
                    <a:lnTo>
                      <a:pt x="423" y="359"/>
                    </a:lnTo>
                    <a:lnTo>
                      <a:pt x="423" y="351"/>
                    </a:lnTo>
                    <a:lnTo>
                      <a:pt x="471" y="351"/>
                    </a:lnTo>
                    <a:lnTo>
                      <a:pt x="511" y="359"/>
                    </a:lnTo>
                    <a:lnTo>
                      <a:pt x="511" y="343"/>
                    </a:lnTo>
                    <a:lnTo>
                      <a:pt x="495" y="335"/>
                    </a:lnTo>
                    <a:lnTo>
                      <a:pt x="527" y="335"/>
                    </a:lnTo>
                    <a:lnTo>
                      <a:pt x="527" y="327"/>
                    </a:lnTo>
                    <a:lnTo>
                      <a:pt x="527" y="343"/>
                    </a:lnTo>
                    <a:lnTo>
                      <a:pt x="583" y="343"/>
                    </a:lnTo>
                    <a:lnTo>
                      <a:pt x="607" y="359"/>
                    </a:lnTo>
                    <a:lnTo>
                      <a:pt x="607" y="382"/>
                    </a:lnTo>
                    <a:lnTo>
                      <a:pt x="631" y="414"/>
                    </a:lnTo>
                    <a:lnTo>
                      <a:pt x="639" y="414"/>
                    </a:lnTo>
                    <a:lnTo>
                      <a:pt x="639" y="390"/>
                    </a:lnTo>
                    <a:lnTo>
                      <a:pt x="623" y="327"/>
                    </a:lnTo>
                    <a:lnTo>
                      <a:pt x="631" y="303"/>
                    </a:lnTo>
                    <a:lnTo>
                      <a:pt x="703" y="247"/>
                    </a:lnTo>
                    <a:lnTo>
                      <a:pt x="687" y="247"/>
                    </a:lnTo>
                    <a:lnTo>
                      <a:pt x="703" y="247"/>
                    </a:lnTo>
                    <a:lnTo>
                      <a:pt x="695" y="223"/>
                    </a:lnTo>
                    <a:lnTo>
                      <a:pt x="695" y="207"/>
                    </a:lnTo>
                    <a:lnTo>
                      <a:pt x="679" y="191"/>
                    </a:lnTo>
                    <a:lnTo>
                      <a:pt x="695" y="199"/>
                    </a:lnTo>
                    <a:lnTo>
                      <a:pt x="687" y="183"/>
                    </a:lnTo>
                    <a:lnTo>
                      <a:pt x="703" y="183"/>
                    </a:lnTo>
                    <a:lnTo>
                      <a:pt x="703" y="223"/>
                    </a:lnTo>
                    <a:lnTo>
                      <a:pt x="711" y="191"/>
                    </a:lnTo>
                    <a:lnTo>
                      <a:pt x="703" y="183"/>
                    </a:lnTo>
                    <a:lnTo>
                      <a:pt x="719" y="183"/>
                    </a:lnTo>
                    <a:lnTo>
                      <a:pt x="727" y="159"/>
                    </a:lnTo>
                    <a:lnTo>
                      <a:pt x="791" y="135"/>
                    </a:lnTo>
                    <a:lnTo>
                      <a:pt x="775" y="127"/>
                    </a:lnTo>
                    <a:lnTo>
                      <a:pt x="791" y="111"/>
                    </a:lnTo>
                    <a:lnTo>
                      <a:pt x="831" y="87"/>
                    </a:lnTo>
                    <a:lnTo>
                      <a:pt x="831" y="71"/>
                    </a:lnTo>
                    <a:lnTo>
                      <a:pt x="823" y="71"/>
                    </a:lnTo>
                    <a:lnTo>
                      <a:pt x="823" y="48"/>
                    </a:lnTo>
                    <a:lnTo>
                      <a:pt x="799" y="40"/>
                    </a:lnTo>
                    <a:lnTo>
                      <a:pt x="783" y="71"/>
                    </a:lnTo>
                    <a:lnTo>
                      <a:pt x="703" y="87"/>
                    </a:lnTo>
                    <a:lnTo>
                      <a:pt x="695" y="111"/>
                    </a:lnTo>
                    <a:lnTo>
                      <a:pt x="655" y="119"/>
                    </a:lnTo>
                    <a:lnTo>
                      <a:pt x="663" y="127"/>
                    </a:lnTo>
                    <a:lnTo>
                      <a:pt x="623" y="143"/>
                    </a:lnTo>
                    <a:lnTo>
                      <a:pt x="607" y="143"/>
                    </a:lnTo>
                    <a:lnTo>
                      <a:pt x="591" y="135"/>
                    </a:lnTo>
                    <a:lnTo>
                      <a:pt x="607" y="127"/>
                    </a:lnTo>
                    <a:lnTo>
                      <a:pt x="607" y="119"/>
                    </a:lnTo>
                    <a:lnTo>
                      <a:pt x="607" y="95"/>
                    </a:lnTo>
                    <a:lnTo>
                      <a:pt x="583" y="111"/>
                    </a:lnTo>
                    <a:lnTo>
                      <a:pt x="591" y="71"/>
                    </a:lnTo>
                    <a:lnTo>
                      <a:pt x="567" y="71"/>
                    </a:lnTo>
                    <a:lnTo>
                      <a:pt x="551" y="87"/>
                    </a:lnTo>
                    <a:lnTo>
                      <a:pt x="543" y="135"/>
                    </a:lnTo>
                    <a:lnTo>
                      <a:pt x="535" y="135"/>
                    </a:lnTo>
                    <a:lnTo>
                      <a:pt x="527" y="119"/>
                    </a:lnTo>
                    <a:lnTo>
                      <a:pt x="543" y="71"/>
                    </a:lnTo>
                    <a:lnTo>
                      <a:pt x="527" y="79"/>
                    </a:lnTo>
                    <a:lnTo>
                      <a:pt x="543" y="71"/>
                    </a:lnTo>
                    <a:lnTo>
                      <a:pt x="583" y="63"/>
                    </a:lnTo>
                    <a:lnTo>
                      <a:pt x="575" y="56"/>
                    </a:lnTo>
                    <a:lnTo>
                      <a:pt x="519" y="48"/>
                    </a:lnTo>
                    <a:lnTo>
                      <a:pt x="527" y="32"/>
                    </a:lnTo>
                    <a:lnTo>
                      <a:pt x="495" y="56"/>
                    </a:lnTo>
                    <a:lnTo>
                      <a:pt x="471" y="56"/>
                    </a:lnTo>
                    <a:lnTo>
                      <a:pt x="503" y="24"/>
                    </a:lnTo>
                    <a:lnTo>
                      <a:pt x="431" y="16"/>
                    </a:lnTo>
                    <a:lnTo>
                      <a:pt x="423" y="0"/>
                    </a:lnTo>
                    <a:lnTo>
                      <a:pt x="423" y="8"/>
                    </a:lnTo>
                    <a:lnTo>
                      <a:pt x="24" y="8"/>
                    </a:lnTo>
                    <a:lnTo>
                      <a:pt x="32" y="24"/>
                    </a:lnTo>
                    <a:lnTo>
                      <a:pt x="24" y="40"/>
                    </a:lnTo>
                    <a:lnTo>
                      <a:pt x="32" y="24"/>
                    </a:lnTo>
                    <a:lnTo>
                      <a:pt x="0" y="16"/>
                    </a:lnTo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39" name="Freeform 112"/>
              <p:cNvSpPr>
                <a:spLocks noChangeAspect="1"/>
              </p:cNvSpPr>
              <p:nvPr/>
            </p:nvSpPr>
            <p:spPr bwMode="auto">
              <a:xfrm>
                <a:off x="5009" y="2906"/>
                <a:ext cx="71" cy="71"/>
              </a:xfrm>
              <a:custGeom>
                <a:avLst/>
                <a:gdLst>
                  <a:gd name="T0" fmla="*/ 0 w 71"/>
                  <a:gd name="T1" fmla="*/ 55 h 71"/>
                  <a:gd name="T2" fmla="*/ 8 w 71"/>
                  <a:gd name="T3" fmla="*/ 0 h 71"/>
                  <a:gd name="T4" fmla="*/ 16 w 71"/>
                  <a:gd name="T5" fmla="*/ 0 h 71"/>
                  <a:gd name="T6" fmla="*/ 63 w 71"/>
                  <a:gd name="T7" fmla="*/ 24 h 71"/>
                  <a:gd name="T8" fmla="*/ 71 w 71"/>
                  <a:gd name="T9" fmla="*/ 39 h 71"/>
                  <a:gd name="T10" fmla="*/ 63 w 71"/>
                  <a:gd name="T11" fmla="*/ 55 h 71"/>
                  <a:gd name="T12" fmla="*/ 48 w 71"/>
                  <a:gd name="T13" fmla="*/ 71 h 71"/>
                  <a:gd name="T14" fmla="*/ 0 w 71"/>
                  <a:gd name="T15" fmla="*/ 55 h 71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71" h="71">
                    <a:moveTo>
                      <a:pt x="0" y="55"/>
                    </a:moveTo>
                    <a:lnTo>
                      <a:pt x="8" y="0"/>
                    </a:lnTo>
                    <a:lnTo>
                      <a:pt x="16" y="0"/>
                    </a:lnTo>
                    <a:lnTo>
                      <a:pt x="63" y="24"/>
                    </a:lnTo>
                    <a:lnTo>
                      <a:pt x="71" y="39"/>
                    </a:lnTo>
                    <a:lnTo>
                      <a:pt x="63" y="55"/>
                    </a:lnTo>
                    <a:lnTo>
                      <a:pt x="48" y="71"/>
                    </a:lnTo>
                    <a:lnTo>
                      <a:pt x="0" y="55"/>
                    </a:lnTo>
                    <a:close/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40" name="Freeform 113"/>
              <p:cNvSpPr>
                <a:spLocks noChangeAspect="1"/>
              </p:cNvSpPr>
              <p:nvPr/>
            </p:nvSpPr>
            <p:spPr bwMode="auto">
              <a:xfrm>
                <a:off x="5009" y="2906"/>
                <a:ext cx="71" cy="71"/>
              </a:xfrm>
              <a:custGeom>
                <a:avLst/>
                <a:gdLst>
                  <a:gd name="T0" fmla="*/ 0 w 71"/>
                  <a:gd name="T1" fmla="*/ 55 h 71"/>
                  <a:gd name="T2" fmla="*/ 8 w 71"/>
                  <a:gd name="T3" fmla="*/ 0 h 71"/>
                  <a:gd name="T4" fmla="*/ 16 w 71"/>
                  <a:gd name="T5" fmla="*/ 0 h 71"/>
                  <a:gd name="T6" fmla="*/ 63 w 71"/>
                  <a:gd name="T7" fmla="*/ 24 h 71"/>
                  <a:gd name="T8" fmla="*/ 71 w 71"/>
                  <a:gd name="T9" fmla="*/ 39 h 71"/>
                  <a:gd name="T10" fmla="*/ 63 w 71"/>
                  <a:gd name="T11" fmla="*/ 55 h 71"/>
                  <a:gd name="T12" fmla="*/ 48 w 71"/>
                  <a:gd name="T13" fmla="*/ 71 h 71"/>
                  <a:gd name="T14" fmla="*/ 0 w 71"/>
                  <a:gd name="T15" fmla="*/ 55 h 71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71" h="71">
                    <a:moveTo>
                      <a:pt x="0" y="55"/>
                    </a:moveTo>
                    <a:lnTo>
                      <a:pt x="8" y="0"/>
                    </a:lnTo>
                    <a:lnTo>
                      <a:pt x="16" y="0"/>
                    </a:lnTo>
                    <a:lnTo>
                      <a:pt x="63" y="24"/>
                    </a:lnTo>
                    <a:lnTo>
                      <a:pt x="71" y="39"/>
                    </a:lnTo>
                    <a:lnTo>
                      <a:pt x="63" y="55"/>
                    </a:lnTo>
                    <a:lnTo>
                      <a:pt x="48" y="71"/>
                    </a:lnTo>
                    <a:lnTo>
                      <a:pt x="0" y="55"/>
                    </a:lnTo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41" name="Freeform 114"/>
              <p:cNvSpPr>
                <a:spLocks noChangeAspect="1"/>
              </p:cNvSpPr>
              <p:nvPr/>
            </p:nvSpPr>
            <p:spPr bwMode="auto">
              <a:xfrm>
                <a:off x="4785" y="2252"/>
                <a:ext cx="200" cy="167"/>
              </a:xfrm>
              <a:custGeom>
                <a:avLst/>
                <a:gdLst>
                  <a:gd name="T0" fmla="*/ 0 w 200"/>
                  <a:gd name="T1" fmla="*/ 48 h 167"/>
                  <a:gd name="T2" fmla="*/ 24 w 200"/>
                  <a:gd name="T3" fmla="*/ 79 h 167"/>
                  <a:gd name="T4" fmla="*/ 56 w 200"/>
                  <a:gd name="T5" fmla="*/ 79 h 167"/>
                  <a:gd name="T6" fmla="*/ 64 w 200"/>
                  <a:gd name="T7" fmla="*/ 87 h 167"/>
                  <a:gd name="T8" fmla="*/ 88 w 200"/>
                  <a:gd name="T9" fmla="*/ 87 h 167"/>
                  <a:gd name="T10" fmla="*/ 88 w 200"/>
                  <a:gd name="T11" fmla="*/ 135 h 167"/>
                  <a:gd name="T12" fmla="*/ 96 w 200"/>
                  <a:gd name="T13" fmla="*/ 167 h 167"/>
                  <a:gd name="T14" fmla="*/ 112 w 200"/>
                  <a:gd name="T15" fmla="*/ 167 h 167"/>
                  <a:gd name="T16" fmla="*/ 144 w 200"/>
                  <a:gd name="T17" fmla="*/ 151 h 167"/>
                  <a:gd name="T18" fmla="*/ 136 w 200"/>
                  <a:gd name="T19" fmla="*/ 143 h 167"/>
                  <a:gd name="T20" fmla="*/ 128 w 200"/>
                  <a:gd name="T21" fmla="*/ 119 h 167"/>
                  <a:gd name="T22" fmla="*/ 152 w 200"/>
                  <a:gd name="T23" fmla="*/ 127 h 167"/>
                  <a:gd name="T24" fmla="*/ 192 w 200"/>
                  <a:gd name="T25" fmla="*/ 103 h 167"/>
                  <a:gd name="T26" fmla="*/ 184 w 200"/>
                  <a:gd name="T27" fmla="*/ 87 h 167"/>
                  <a:gd name="T28" fmla="*/ 192 w 200"/>
                  <a:gd name="T29" fmla="*/ 79 h 167"/>
                  <a:gd name="T30" fmla="*/ 192 w 200"/>
                  <a:gd name="T31" fmla="*/ 71 h 167"/>
                  <a:gd name="T32" fmla="*/ 200 w 200"/>
                  <a:gd name="T33" fmla="*/ 64 h 167"/>
                  <a:gd name="T34" fmla="*/ 184 w 200"/>
                  <a:gd name="T35" fmla="*/ 56 h 167"/>
                  <a:gd name="T36" fmla="*/ 184 w 200"/>
                  <a:gd name="T37" fmla="*/ 48 h 167"/>
                  <a:gd name="T38" fmla="*/ 152 w 200"/>
                  <a:gd name="T39" fmla="*/ 24 h 167"/>
                  <a:gd name="T40" fmla="*/ 176 w 200"/>
                  <a:gd name="T41" fmla="*/ 24 h 167"/>
                  <a:gd name="T42" fmla="*/ 80 w 200"/>
                  <a:gd name="T43" fmla="*/ 24 h 167"/>
                  <a:gd name="T44" fmla="*/ 56 w 200"/>
                  <a:gd name="T45" fmla="*/ 0 h 167"/>
                  <a:gd name="T46" fmla="*/ 56 w 200"/>
                  <a:gd name="T47" fmla="*/ 16 h 167"/>
                  <a:gd name="T48" fmla="*/ 32 w 200"/>
                  <a:gd name="T49" fmla="*/ 24 h 167"/>
                  <a:gd name="T50" fmla="*/ 40 w 200"/>
                  <a:gd name="T51" fmla="*/ 48 h 167"/>
                  <a:gd name="T52" fmla="*/ 32 w 200"/>
                  <a:gd name="T53" fmla="*/ 48 h 167"/>
                  <a:gd name="T54" fmla="*/ 24 w 200"/>
                  <a:gd name="T55" fmla="*/ 32 h 167"/>
                  <a:gd name="T56" fmla="*/ 40 w 200"/>
                  <a:gd name="T57" fmla="*/ 8 h 167"/>
                  <a:gd name="T58" fmla="*/ 0 w 200"/>
                  <a:gd name="T59" fmla="*/ 48 h 167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</a:gdLst>
                <a:ahLst/>
                <a:cxnLst>
                  <a:cxn ang="T60">
                    <a:pos x="T0" y="T1"/>
                  </a:cxn>
                  <a:cxn ang="T61">
                    <a:pos x="T2" y="T3"/>
                  </a:cxn>
                  <a:cxn ang="T62">
                    <a:pos x="T4" y="T5"/>
                  </a:cxn>
                  <a:cxn ang="T63">
                    <a:pos x="T6" y="T7"/>
                  </a:cxn>
                  <a:cxn ang="T64">
                    <a:pos x="T8" y="T9"/>
                  </a:cxn>
                  <a:cxn ang="T65">
                    <a:pos x="T10" y="T11"/>
                  </a:cxn>
                  <a:cxn ang="T66">
                    <a:pos x="T12" y="T13"/>
                  </a:cxn>
                  <a:cxn ang="T67">
                    <a:pos x="T14" y="T15"/>
                  </a:cxn>
                  <a:cxn ang="T68">
                    <a:pos x="T16" y="T17"/>
                  </a:cxn>
                  <a:cxn ang="T69">
                    <a:pos x="T18" y="T19"/>
                  </a:cxn>
                  <a:cxn ang="T70">
                    <a:pos x="T20" y="T21"/>
                  </a:cxn>
                  <a:cxn ang="T71">
                    <a:pos x="T22" y="T23"/>
                  </a:cxn>
                  <a:cxn ang="T72">
                    <a:pos x="T24" y="T25"/>
                  </a:cxn>
                  <a:cxn ang="T73">
                    <a:pos x="T26" y="T27"/>
                  </a:cxn>
                  <a:cxn ang="T74">
                    <a:pos x="T28" y="T29"/>
                  </a:cxn>
                  <a:cxn ang="T75">
                    <a:pos x="T30" y="T31"/>
                  </a:cxn>
                  <a:cxn ang="T76">
                    <a:pos x="T32" y="T33"/>
                  </a:cxn>
                  <a:cxn ang="T77">
                    <a:pos x="T34" y="T35"/>
                  </a:cxn>
                  <a:cxn ang="T78">
                    <a:pos x="T36" y="T37"/>
                  </a:cxn>
                  <a:cxn ang="T79">
                    <a:pos x="T38" y="T39"/>
                  </a:cxn>
                  <a:cxn ang="T80">
                    <a:pos x="T40" y="T41"/>
                  </a:cxn>
                  <a:cxn ang="T81">
                    <a:pos x="T42" y="T43"/>
                  </a:cxn>
                  <a:cxn ang="T82">
                    <a:pos x="T44" y="T45"/>
                  </a:cxn>
                  <a:cxn ang="T83">
                    <a:pos x="T46" y="T47"/>
                  </a:cxn>
                  <a:cxn ang="T84">
                    <a:pos x="T48" y="T49"/>
                  </a:cxn>
                  <a:cxn ang="T85">
                    <a:pos x="T50" y="T51"/>
                  </a:cxn>
                  <a:cxn ang="T86">
                    <a:pos x="T52" y="T53"/>
                  </a:cxn>
                  <a:cxn ang="T87">
                    <a:pos x="T54" y="T55"/>
                  </a:cxn>
                  <a:cxn ang="T88">
                    <a:pos x="T56" y="T57"/>
                  </a:cxn>
                  <a:cxn ang="T89">
                    <a:pos x="T58" y="T59"/>
                  </a:cxn>
                </a:cxnLst>
                <a:rect l="0" t="0" r="r" b="b"/>
                <a:pathLst>
                  <a:path w="200" h="167">
                    <a:moveTo>
                      <a:pt x="0" y="48"/>
                    </a:moveTo>
                    <a:lnTo>
                      <a:pt x="24" y="79"/>
                    </a:lnTo>
                    <a:lnTo>
                      <a:pt x="56" y="79"/>
                    </a:lnTo>
                    <a:lnTo>
                      <a:pt x="64" y="87"/>
                    </a:lnTo>
                    <a:lnTo>
                      <a:pt x="88" y="87"/>
                    </a:lnTo>
                    <a:lnTo>
                      <a:pt x="88" y="135"/>
                    </a:lnTo>
                    <a:lnTo>
                      <a:pt x="96" y="167"/>
                    </a:lnTo>
                    <a:lnTo>
                      <a:pt x="112" y="167"/>
                    </a:lnTo>
                    <a:lnTo>
                      <a:pt x="144" y="151"/>
                    </a:lnTo>
                    <a:lnTo>
                      <a:pt x="136" y="143"/>
                    </a:lnTo>
                    <a:lnTo>
                      <a:pt x="128" y="119"/>
                    </a:lnTo>
                    <a:lnTo>
                      <a:pt x="152" y="127"/>
                    </a:lnTo>
                    <a:lnTo>
                      <a:pt x="192" y="103"/>
                    </a:lnTo>
                    <a:lnTo>
                      <a:pt x="184" y="87"/>
                    </a:lnTo>
                    <a:lnTo>
                      <a:pt x="192" y="79"/>
                    </a:lnTo>
                    <a:lnTo>
                      <a:pt x="192" y="71"/>
                    </a:lnTo>
                    <a:lnTo>
                      <a:pt x="200" y="64"/>
                    </a:lnTo>
                    <a:lnTo>
                      <a:pt x="184" y="56"/>
                    </a:lnTo>
                    <a:lnTo>
                      <a:pt x="184" y="48"/>
                    </a:lnTo>
                    <a:lnTo>
                      <a:pt x="152" y="24"/>
                    </a:lnTo>
                    <a:lnTo>
                      <a:pt x="176" y="24"/>
                    </a:lnTo>
                    <a:lnTo>
                      <a:pt x="80" y="24"/>
                    </a:lnTo>
                    <a:lnTo>
                      <a:pt x="56" y="0"/>
                    </a:lnTo>
                    <a:lnTo>
                      <a:pt x="56" y="16"/>
                    </a:lnTo>
                    <a:lnTo>
                      <a:pt x="32" y="24"/>
                    </a:lnTo>
                    <a:lnTo>
                      <a:pt x="40" y="48"/>
                    </a:lnTo>
                    <a:lnTo>
                      <a:pt x="32" y="48"/>
                    </a:lnTo>
                    <a:lnTo>
                      <a:pt x="24" y="32"/>
                    </a:lnTo>
                    <a:lnTo>
                      <a:pt x="40" y="8"/>
                    </a:lnTo>
                    <a:lnTo>
                      <a:pt x="0" y="48"/>
                    </a:lnTo>
                    <a:close/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42" name="Freeform 115"/>
              <p:cNvSpPr>
                <a:spLocks noChangeAspect="1"/>
              </p:cNvSpPr>
              <p:nvPr/>
            </p:nvSpPr>
            <p:spPr bwMode="auto">
              <a:xfrm>
                <a:off x="4785" y="2252"/>
                <a:ext cx="200" cy="167"/>
              </a:xfrm>
              <a:custGeom>
                <a:avLst/>
                <a:gdLst>
                  <a:gd name="T0" fmla="*/ 0 w 200"/>
                  <a:gd name="T1" fmla="*/ 48 h 167"/>
                  <a:gd name="T2" fmla="*/ 24 w 200"/>
                  <a:gd name="T3" fmla="*/ 79 h 167"/>
                  <a:gd name="T4" fmla="*/ 56 w 200"/>
                  <a:gd name="T5" fmla="*/ 79 h 167"/>
                  <a:gd name="T6" fmla="*/ 64 w 200"/>
                  <a:gd name="T7" fmla="*/ 87 h 167"/>
                  <a:gd name="T8" fmla="*/ 88 w 200"/>
                  <a:gd name="T9" fmla="*/ 87 h 167"/>
                  <a:gd name="T10" fmla="*/ 88 w 200"/>
                  <a:gd name="T11" fmla="*/ 135 h 167"/>
                  <a:gd name="T12" fmla="*/ 96 w 200"/>
                  <a:gd name="T13" fmla="*/ 167 h 167"/>
                  <a:gd name="T14" fmla="*/ 112 w 200"/>
                  <a:gd name="T15" fmla="*/ 167 h 167"/>
                  <a:gd name="T16" fmla="*/ 144 w 200"/>
                  <a:gd name="T17" fmla="*/ 151 h 167"/>
                  <a:gd name="T18" fmla="*/ 136 w 200"/>
                  <a:gd name="T19" fmla="*/ 143 h 167"/>
                  <a:gd name="T20" fmla="*/ 128 w 200"/>
                  <a:gd name="T21" fmla="*/ 119 h 167"/>
                  <a:gd name="T22" fmla="*/ 152 w 200"/>
                  <a:gd name="T23" fmla="*/ 127 h 167"/>
                  <a:gd name="T24" fmla="*/ 192 w 200"/>
                  <a:gd name="T25" fmla="*/ 103 h 167"/>
                  <a:gd name="T26" fmla="*/ 184 w 200"/>
                  <a:gd name="T27" fmla="*/ 87 h 167"/>
                  <a:gd name="T28" fmla="*/ 192 w 200"/>
                  <a:gd name="T29" fmla="*/ 79 h 167"/>
                  <a:gd name="T30" fmla="*/ 192 w 200"/>
                  <a:gd name="T31" fmla="*/ 71 h 167"/>
                  <a:gd name="T32" fmla="*/ 200 w 200"/>
                  <a:gd name="T33" fmla="*/ 64 h 167"/>
                  <a:gd name="T34" fmla="*/ 184 w 200"/>
                  <a:gd name="T35" fmla="*/ 56 h 167"/>
                  <a:gd name="T36" fmla="*/ 184 w 200"/>
                  <a:gd name="T37" fmla="*/ 48 h 167"/>
                  <a:gd name="T38" fmla="*/ 152 w 200"/>
                  <a:gd name="T39" fmla="*/ 24 h 167"/>
                  <a:gd name="T40" fmla="*/ 176 w 200"/>
                  <a:gd name="T41" fmla="*/ 24 h 167"/>
                  <a:gd name="T42" fmla="*/ 80 w 200"/>
                  <a:gd name="T43" fmla="*/ 24 h 167"/>
                  <a:gd name="T44" fmla="*/ 56 w 200"/>
                  <a:gd name="T45" fmla="*/ 0 h 167"/>
                  <a:gd name="T46" fmla="*/ 56 w 200"/>
                  <a:gd name="T47" fmla="*/ 16 h 167"/>
                  <a:gd name="T48" fmla="*/ 32 w 200"/>
                  <a:gd name="T49" fmla="*/ 24 h 167"/>
                  <a:gd name="T50" fmla="*/ 40 w 200"/>
                  <a:gd name="T51" fmla="*/ 48 h 167"/>
                  <a:gd name="T52" fmla="*/ 32 w 200"/>
                  <a:gd name="T53" fmla="*/ 48 h 167"/>
                  <a:gd name="T54" fmla="*/ 24 w 200"/>
                  <a:gd name="T55" fmla="*/ 32 h 167"/>
                  <a:gd name="T56" fmla="*/ 40 w 200"/>
                  <a:gd name="T57" fmla="*/ 8 h 167"/>
                  <a:gd name="T58" fmla="*/ 0 w 200"/>
                  <a:gd name="T59" fmla="*/ 48 h 167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</a:gdLst>
                <a:ahLst/>
                <a:cxnLst>
                  <a:cxn ang="T60">
                    <a:pos x="T0" y="T1"/>
                  </a:cxn>
                  <a:cxn ang="T61">
                    <a:pos x="T2" y="T3"/>
                  </a:cxn>
                  <a:cxn ang="T62">
                    <a:pos x="T4" y="T5"/>
                  </a:cxn>
                  <a:cxn ang="T63">
                    <a:pos x="T6" y="T7"/>
                  </a:cxn>
                  <a:cxn ang="T64">
                    <a:pos x="T8" y="T9"/>
                  </a:cxn>
                  <a:cxn ang="T65">
                    <a:pos x="T10" y="T11"/>
                  </a:cxn>
                  <a:cxn ang="T66">
                    <a:pos x="T12" y="T13"/>
                  </a:cxn>
                  <a:cxn ang="T67">
                    <a:pos x="T14" y="T15"/>
                  </a:cxn>
                  <a:cxn ang="T68">
                    <a:pos x="T16" y="T17"/>
                  </a:cxn>
                  <a:cxn ang="T69">
                    <a:pos x="T18" y="T19"/>
                  </a:cxn>
                  <a:cxn ang="T70">
                    <a:pos x="T20" y="T21"/>
                  </a:cxn>
                  <a:cxn ang="T71">
                    <a:pos x="T22" y="T23"/>
                  </a:cxn>
                  <a:cxn ang="T72">
                    <a:pos x="T24" y="T25"/>
                  </a:cxn>
                  <a:cxn ang="T73">
                    <a:pos x="T26" y="T27"/>
                  </a:cxn>
                  <a:cxn ang="T74">
                    <a:pos x="T28" y="T29"/>
                  </a:cxn>
                  <a:cxn ang="T75">
                    <a:pos x="T30" y="T31"/>
                  </a:cxn>
                  <a:cxn ang="T76">
                    <a:pos x="T32" y="T33"/>
                  </a:cxn>
                  <a:cxn ang="T77">
                    <a:pos x="T34" y="T35"/>
                  </a:cxn>
                  <a:cxn ang="T78">
                    <a:pos x="T36" y="T37"/>
                  </a:cxn>
                  <a:cxn ang="T79">
                    <a:pos x="T38" y="T39"/>
                  </a:cxn>
                  <a:cxn ang="T80">
                    <a:pos x="T40" y="T41"/>
                  </a:cxn>
                  <a:cxn ang="T81">
                    <a:pos x="T42" y="T43"/>
                  </a:cxn>
                  <a:cxn ang="T82">
                    <a:pos x="T44" y="T45"/>
                  </a:cxn>
                  <a:cxn ang="T83">
                    <a:pos x="T46" y="T47"/>
                  </a:cxn>
                  <a:cxn ang="T84">
                    <a:pos x="T48" y="T49"/>
                  </a:cxn>
                  <a:cxn ang="T85">
                    <a:pos x="T50" y="T51"/>
                  </a:cxn>
                  <a:cxn ang="T86">
                    <a:pos x="T52" y="T53"/>
                  </a:cxn>
                  <a:cxn ang="T87">
                    <a:pos x="T54" y="T55"/>
                  </a:cxn>
                  <a:cxn ang="T88">
                    <a:pos x="T56" y="T57"/>
                  </a:cxn>
                  <a:cxn ang="T89">
                    <a:pos x="T58" y="T59"/>
                  </a:cxn>
                </a:cxnLst>
                <a:rect l="0" t="0" r="r" b="b"/>
                <a:pathLst>
                  <a:path w="200" h="167">
                    <a:moveTo>
                      <a:pt x="0" y="48"/>
                    </a:moveTo>
                    <a:lnTo>
                      <a:pt x="24" y="79"/>
                    </a:lnTo>
                    <a:lnTo>
                      <a:pt x="56" y="79"/>
                    </a:lnTo>
                    <a:lnTo>
                      <a:pt x="64" y="87"/>
                    </a:lnTo>
                    <a:lnTo>
                      <a:pt x="88" y="87"/>
                    </a:lnTo>
                    <a:lnTo>
                      <a:pt x="88" y="135"/>
                    </a:lnTo>
                    <a:lnTo>
                      <a:pt x="96" y="167"/>
                    </a:lnTo>
                    <a:lnTo>
                      <a:pt x="112" y="167"/>
                    </a:lnTo>
                    <a:lnTo>
                      <a:pt x="144" y="151"/>
                    </a:lnTo>
                    <a:lnTo>
                      <a:pt x="136" y="143"/>
                    </a:lnTo>
                    <a:lnTo>
                      <a:pt x="128" y="119"/>
                    </a:lnTo>
                    <a:lnTo>
                      <a:pt x="152" y="127"/>
                    </a:lnTo>
                    <a:lnTo>
                      <a:pt x="192" y="103"/>
                    </a:lnTo>
                    <a:lnTo>
                      <a:pt x="184" y="87"/>
                    </a:lnTo>
                    <a:lnTo>
                      <a:pt x="192" y="79"/>
                    </a:lnTo>
                    <a:lnTo>
                      <a:pt x="192" y="71"/>
                    </a:lnTo>
                    <a:lnTo>
                      <a:pt x="200" y="64"/>
                    </a:lnTo>
                    <a:lnTo>
                      <a:pt x="184" y="56"/>
                    </a:lnTo>
                    <a:lnTo>
                      <a:pt x="184" y="48"/>
                    </a:lnTo>
                    <a:lnTo>
                      <a:pt x="152" y="24"/>
                    </a:lnTo>
                    <a:lnTo>
                      <a:pt x="176" y="24"/>
                    </a:lnTo>
                    <a:lnTo>
                      <a:pt x="80" y="24"/>
                    </a:lnTo>
                    <a:lnTo>
                      <a:pt x="56" y="0"/>
                    </a:lnTo>
                    <a:lnTo>
                      <a:pt x="56" y="16"/>
                    </a:lnTo>
                    <a:lnTo>
                      <a:pt x="32" y="24"/>
                    </a:lnTo>
                    <a:lnTo>
                      <a:pt x="40" y="48"/>
                    </a:lnTo>
                    <a:lnTo>
                      <a:pt x="32" y="48"/>
                    </a:lnTo>
                    <a:lnTo>
                      <a:pt x="24" y="32"/>
                    </a:lnTo>
                    <a:lnTo>
                      <a:pt x="40" y="8"/>
                    </a:lnTo>
                    <a:lnTo>
                      <a:pt x="0" y="48"/>
                    </a:lnTo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43" name="Freeform 116"/>
              <p:cNvSpPr>
                <a:spLocks noChangeAspect="1"/>
              </p:cNvSpPr>
              <p:nvPr/>
            </p:nvSpPr>
            <p:spPr bwMode="auto">
              <a:xfrm>
                <a:off x="1231" y="2276"/>
                <a:ext cx="24" cy="24"/>
              </a:xfrm>
              <a:custGeom>
                <a:avLst/>
                <a:gdLst>
                  <a:gd name="T0" fmla="*/ 0 w 24"/>
                  <a:gd name="T1" fmla="*/ 24 h 24"/>
                  <a:gd name="T2" fmla="*/ 16 w 24"/>
                  <a:gd name="T3" fmla="*/ 24 h 24"/>
                  <a:gd name="T4" fmla="*/ 24 w 24"/>
                  <a:gd name="T5" fmla="*/ 16 h 24"/>
                  <a:gd name="T6" fmla="*/ 8 w 24"/>
                  <a:gd name="T7" fmla="*/ 16 h 24"/>
                  <a:gd name="T8" fmla="*/ 24 w 24"/>
                  <a:gd name="T9" fmla="*/ 8 h 24"/>
                  <a:gd name="T10" fmla="*/ 16 w 24"/>
                  <a:gd name="T11" fmla="*/ 0 h 24"/>
                  <a:gd name="T12" fmla="*/ 0 w 24"/>
                  <a:gd name="T13" fmla="*/ 24 h 2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4" h="24">
                    <a:moveTo>
                      <a:pt x="0" y="24"/>
                    </a:moveTo>
                    <a:lnTo>
                      <a:pt x="16" y="24"/>
                    </a:lnTo>
                    <a:lnTo>
                      <a:pt x="24" y="16"/>
                    </a:lnTo>
                    <a:lnTo>
                      <a:pt x="8" y="16"/>
                    </a:lnTo>
                    <a:lnTo>
                      <a:pt x="24" y="8"/>
                    </a:lnTo>
                    <a:lnTo>
                      <a:pt x="16" y="0"/>
                    </a:lnTo>
                    <a:lnTo>
                      <a:pt x="0" y="24"/>
                    </a:lnTo>
                    <a:close/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44" name="Freeform 117"/>
              <p:cNvSpPr>
                <a:spLocks noChangeAspect="1"/>
              </p:cNvSpPr>
              <p:nvPr/>
            </p:nvSpPr>
            <p:spPr bwMode="auto">
              <a:xfrm>
                <a:off x="1231" y="2276"/>
                <a:ext cx="24" cy="24"/>
              </a:xfrm>
              <a:custGeom>
                <a:avLst/>
                <a:gdLst>
                  <a:gd name="T0" fmla="*/ 0 w 24"/>
                  <a:gd name="T1" fmla="*/ 24 h 24"/>
                  <a:gd name="T2" fmla="*/ 16 w 24"/>
                  <a:gd name="T3" fmla="*/ 24 h 24"/>
                  <a:gd name="T4" fmla="*/ 24 w 24"/>
                  <a:gd name="T5" fmla="*/ 16 h 24"/>
                  <a:gd name="T6" fmla="*/ 8 w 24"/>
                  <a:gd name="T7" fmla="*/ 16 h 24"/>
                  <a:gd name="T8" fmla="*/ 24 w 24"/>
                  <a:gd name="T9" fmla="*/ 8 h 24"/>
                  <a:gd name="T10" fmla="*/ 16 w 24"/>
                  <a:gd name="T11" fmla="*/ 0 h 24"/>
                  <a:gd name="T12" fmla="*/ 0 w 24"/>
                  <a:gd name="T13" fmla="*/ 24 h 2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4" h="24">
                    <a:moveTo>
                      <a:pt x="0" y="24"/>
                    </a:moveTo>
                    <a:lnTo>
                      <a:pt x="16" y="24"/>
                    </a:lnTo>
                    <a:lnTo>
                      <a:pt x="24" y="16"/>
                    </a:lnTo>
                    <a:lnTo>
                      <a:pt x="8" y="16"/>
                    </a:lnTo>
                    <a:lnTo>
                      <a:pt x="24" y="8"/>
                    </a:lnTo>
                    <a:lnTo>
                      <a:pt x="16" y="0"/>
                    </a:lnTo>
                    <a:lnTo>
                      <a:pt x="0" y="24"/>
                    </a:lnTo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45" name="Freeform 118"/>
              <p:cNvSpPr>
                <a:spLocks noChangeAspect="1"/>
              </p:cNvSpPr>
              <p:nvPr/>
            </p:nvSpPr>
            <p:spPr bwMode="auto">
              <a:xfrm>
                <a:off x="1103" y="2196"/>
                <a:ext cx="223" cy="215"/>
              </a:xfrm>
              <a:custGeom>
                <a:avLst/>
                <a:gdLst>
                  <a:gd name="T0" fmla="*/ 0 w 223"/>
                  <a:gd name="T1" fmla="*/ 151 h 215"/>
                  <a:gd name="T2" fmla="*/ 16 w 223"/>
                  <a:gd name="T3" fmla="*/ 135 h 215"/>
                  <a:gd name="T4" fmla="*/ 16 w 223"/>
                  <a:gd name="T5" fmla="*/ 112 h 215"/>
                  <a:gd name="T6" fmla="*/ 40 w 223"/>
                  <a:gd name="T7" fmla="*/ 80 h 215"/>
                  <a:gd name="T8" fmla="*/ 48 w 223"/>
                  <a:gd name="T9" fmla="*/ 16 h 215"/>
                  <a:gd name="T10" fmla="*/ 80 w 223"/>
                  <a:gd name="T11" fmla="*/ 0 h 215"/>
                  <a:gd name="T12" fmla="*/ 96 w 223"/>
                  <a:gd name="T13" fmla="*/ 40 h 215"/>
                  <a:gd name="T14" fmla="*/ 144 w 223"/>
                  <a:gd name="T15" fmla="*/ 80 h 215"/>
                  <a:gd name="T16" fmla="*/ 128 w 223"/>
                  <a:gd name="T17" fmla="*/ 104 h 215"/>
                  <a:gd name="T18" fmla="*/ 144 w 223"/>
                  <a:gd name="T19" fmla="*/ 104 h 215"/>
                  <a:gd name="T20" fmla="*/ 160 w 223"/>
                  <a:gd name="T21" fmla="*/ 135 h 215"/>
                  <a:gd name="T22" fmla="*/ 223 w 223"/>
                  <a:gd name="T23" fmla="*/ 143 h 215"/>
                  <a:gd name="T24" fmla="*/ 168 w 223"/>
                  <a:gd name="T25" fmla="*/ 191 h 215"/>
                  <a:gd name="T26" fmla="*/ 128 w 223"/>
                  <a:gd name="T27" fmla="*/ 207 h 215"/>
                  <a:gd name="T28" fmla="*/ 88 w 223"/>
                  <a:gd name="T29" fmla="*/ 215 h 215"/>
                  <a:gd name="T30" fmla="*/ 40 w 223"/>
                  <a:gd name="T31" fmla="*/ 199 h 215"/>
                  <a:gd name="T32" fmla="*/ 24 w 223"/>
                  <a:gd name="T33" fmla="*/ 167 h 215"/>
                  <a:gd name="T34" fmla="*/ 0 w 223"/>
                  <a:gd name="T35" fmla="*/ 151 h 21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223" h="215">
                    <a:moveTo>
                      <a:pt x="0" y="151"/>
                    </a:moveTo>
                    <a:lnTo>
                      <a:pt x="16" y="135"/>
                    </a:lnTo>
                    <a:lnTo>
                      <a:pt x="16" y="112"/>
                    </a:lnTo>
                    <a:lnTo>
                      <a:pt x="40" y="80"/>
                    </a:lnTo>
                    <a:lnTo>
                      <a:pt x="48" y="16"/>
                    </a:lnTo>
                    <a:lnTo>
                      <a:pt x="80" y="0"/>
                    </a:lnTo>
                    <a:lnTo>
                      <a:pt x="96" y="40"/>
                    </a:lnTo>
                    <a:lnTo>
                      <a:pt x="144" y="80"/>
                    </a:lnTo>
                    <a:lnTo>
                      <a:pt x="128" y="104"/>
                    </a:lnTo>
                    <a:lnTo>
                      <a:pt x="144" y="104"/>
                    </a:lnTo>
                    <a:lnTo>
                      <a:pt x="160" y="135"/>
                    </a:lnTo>
                    <a:lnTo>
                      <a:pt x="223" y="143"/>
                    </a:lnTo>
                    <a:lnTo>
                      <a:pt x="168" y="191"/>
                    </a:lnTo>
                    <a:lnTo>
                      <a:pt x="128" y="207"/>
                    </a:lnTo>
                    <a:lnTo>
                      <a:pt x="88" y="215"/>
                    </a:lnTo>
                    <a:lnTo>
                      <a:pt x="40" y="199"/>
                    </a:lnTo>
                    <a:lnTo>
                      <a:pt x="24" y="167"/>
                    </a:lnTo>
                    <a:lnTo>
                      <a:pt x="0" y="151"/>
                    </a:lnTo>
                    <a:close/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46" name="Freeform 119"/>
              <p:cNvSpPr>
                <a:spLocks noChangeAspect="1"/>
              </p:cNvSpPr>
              <p:nvPr/>
            </p:nvSpPr>
            <p:spPr bwMode="auto">
              <a:xfrm>
                <a:off x="1103" y="2196"/>
                <a:ext cx="223" cy="215"/>
              </a:xfrm>
              <a:custGeom>
                <a:avLst/>
                <a:gdLst>
                  <a:gd name="T0" fmla="*/ 0 w 223"/>
                  <a:gd name="T1" fmla="*/ 151 h 215"/>
                  <a:gd name="T2" fmla="*/ 16 w 223"/>
                  <a:gd name="T3" fmla="*/ 135 h 215"/>
                  <a:gd name="T4" fmla="*/ 16 w 223"/>
                  <a:gd name="T5" fmla="*/ 112 h 215"/>
                  <a:gd name="T6" fmla="*/ 40 w 223"/>
                  <a:gd name="T7" fmla="*/ 80 h 215"/>
                  <a:gd name="T8" fmla="*/ 48 w 223"/>
                  <a:gd name="T9" fmla="*/ 16 h 215"/>
                  <a:gd name="T10" fmla="*/ 80 w 223"/>
                  <a:gd name="T11" fmla="*/ 0 h 215"/>
                  <a:gd name="T12" fmla="*/ 96 w 223"/>
                  <a:gd name="T13" fmla="*/ 40 h 215"/>
                  <a:gd name="T14" fmla="*/ 144 w 223"/>
                  <a:gd name="T15" fmla="*/ 80 h 215"/>
                  <a:gd name="T16" fmla="*/ 128 w 223"/>
                  <a:gd name="T17" fmla="*/ 104 h 215"/>
                  <a:gd name="T18" fmla="*/ 144 w 223"/>
                  <a:gd name="T19" fmla="*/ 104 h 215"/>
                  <a:gd name="T20" fmla="*/ 160 w 223"/>
                  <a:gd name="T21" fmla="*/ 135 h 215"/>
                  <a:gd name="T22" fmla="*/ 223 w 223"/>
                  <a:gd name="T23" fmla="*/ 143 h 215"/>
                  <a:gd name="T24" fmla="*/ 168 w 223"/>
                  <a:gd name="T25" fmla="*/ 191 h 215"/>
                  <a:gd name="T26" fmla="*/ 128 w 223"/>
                  <a:gd name="T27" fmla="*/ 207 h 215"/>
                  <a:gd name="T28" fmla="*/ 88 w 223"/>
                  <a:gd name="T29" fmla="*/ 215 h 215"/>
                  <a:gd name="T30" fmla="*/ 40 w 223"/>
                  <a:gd name="T31" fmla="*/ 199 h 215"/>
                  <a:gd name="T32" fmla="*/ 24 w 223"/>
                  <a:gd name="T33" fmla="*/ 167 h 215"/>
                  <a:gd name="T34" fmla="*/ 0 w 223"/>
                  <a:gd name="T35" fmla="*/ 151 h 21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223" h="215">
                    <a:moveTo>
                      <a:pt x="0" y="151"/>
                    </a:moveTo>
                    <a:lnTo>
                      <a:pt x="16" y="135"/>
                    </a:lnTo>
                    <a:lnTo>
                      <a:pt x="16" y="112"/>
                    </a:lnTo>
                    <a:lnTo>
                      <a:pt x="40" y="80"/>
                    </a:lnTo>
                    <a:lnTo>
                      <a:pt x="48" y="16"/>
                    </a:lnTo>
                    <a:lnTo>
                      <a:pt x="80" y="0"/>
                    </a:lnTo>
                    <a:lnTo>
                      <a:pt x="96" y="40"/>
                    </a:lnTo>
                    <a:lnTo>
                      <a:pt x="144" y="80"/>
                    </a:lnTo>
                    <a:lnTo>
                      <a:pt x="128" y="104"/>
                    </a:lnTo>
                    <a:lnTo>
                      <a:pt x="144" y="104"/>
                    </a:lnTo>
                    <a:lnTo>
                      <a:pt x="160" y="135"/>
                    </a:lnTo>
                    <a:lnTo>
                      <a:pt x="223" y="143"/>
                    </a:lnTo>
                    <a:lnTo>
                      <a:pt x="168" y="191"/>
                    </a:lnTo>
                    <a:lnTo>
                      <a:pt x="128" y="207"/>
                    </a:lnTo>
                    <a:lnTo>
                      <a:pt x="88" y="215"/>
                    </a:lnTo>
                    <a:lnTo>
                      <a:pt x="40" y="199"/>
                    </a:lnTo>
                    <a:lnTo>
                      <a:pt x="24" y="167"/>
                    </a:lnTo>
                    <a:lnTo>
                      <a:pt x="0" y="151"/>
                    </a:lnTo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47" name="Freeform 120"/>
              <p:cNvSpPr>
                <a:spLocks noChangeAspect="1"/>
              </p:cNvSpPr>
              <p:nvPr/>
            </p:nvSpPr>
            <p:spPr bwMode="auto">
              <a:xfrm>
                <a:off x="1119" y="2395"/>
                <a:ext cx="112" cy="144"/>
              </a:xfrm>
              <a:custGeom>
                <a:avLst/>
                <a:gdLst>
                  <a:gd name="T0" fmla="*/ 0 w 112"/>
                  <a:gd name="T1" fmla="*/ 8 h 144"/>
                  <a:gd name="T2" fmla="*/ 8 w 112"/>
                  <a:gd name="T3" fmla="*/ 40 h 144"/>
                  <a:gd name="T4" fmla="*/ 0 w 112"/>
                  <a:gd name="T5" fmla="*/ 64 h 144"/>
                  <a:gd name="T6" fmla="*/ 8 w 112"/>
                  <a:gd name="T7" fmla="*/ 72 h 144"/>
                  <a:gd name="T8" fmla="*/ 0 w 112"/>
                  <a:gd name="T9" fmla="*/ 80 h 144"/>
                  <a:gd name="T10" fmla="*/ 80 w 112"/>
                  <a:gd name="T11" fmla="*/ 144 h 144"/>
                  <a:gd name="T12" fmla="*/ 104 w 112"/>
                  <a:gd name="T13" fmla="*/ 96 h 144"/>
                  <a:gd name="T14" fmla="*/ 96 w 112"/>
                  <a:gd name="T15" fmla="*/ 80 h 144"/>
                  <a:gd name="T16" fmla="*/ 96 w 112"/>
                  <a:gd name="T17" fmla="*/ 24 h 144"/>
                  <a:gd name="T18" fmla="*/ 112 w 112"/>
                  <a:gd name="T19" fmla="*/ 8 h 144"/>
                  <a:gd name="T20" fmla="*/ 72 w 112"/>
                  <a:gd name="T21" fmla="*/ 16 h 144"/>
                  <a:gd name="T22" fmla="*/ 24 w 112"/>
                  <a:gd name="T23" fmla="*/ 0 h 144"/>
                  <a:gd name="T24" fmla="*/ 0 w 112"/>
                  <a:gd name="T25" fmla="*/ 8 h 144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112" h="144">
                    <a:moveTo>
                      <a:pt x="0" y="8"/>
                    </a:moveTo>
                    <a:lnTo>
                      <a:pt x="8" y="40"/>
                    </a:lnTo>
                    <a:lnTo>
                      <a:pt x="0" y="64"/>
                    </a:lnTo>
                    <a:lnTo>
                      <a:pt x="8" y="72"/>
                    </a:lnTo>
                    <a:lnTo>
                      <a:pt x="0" y="80"/>
                    </a:lnTo>
                    <a:lnTo>
                      <a:pt x="80" y="144"/>
                    </a:lnTo>
                    <a:lnTo>
                      <a:pt x="104" y="96"/>
                    </a:lnTo>
                    <a:lnTo>
                      <a:pt x="96" y="80"/>
                    </a:lnTo>
                    <a:lnTo>
                      <a:pt x="96" y="24"/>
                    </a:lnTo>
                    <a:lnTo>
                      <a:pt x="112" y="8"/>
                    </a:lnTo>
                    <a:lnTo>
                      <a:pt x="72" y="16"/>
                    </a:lnTo>
                    <a:lnTo>
                      <a:pt x="24" y="0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48" name="Freeform 121"/>
              <p:cNvSpPr>
                <a:spLocks noChangeAspect="1"/>
              </p:cNvSpPr>
              <p:nvPr/>
            </p:nvSpPr>
            <p:spPr bwMode="auto">
              <a:xfrm>
                <a:off x="1119" y="2395"/>
                <a:ext cx="112" cy="144"/>
              </a:xfrm>
              <a:custGeom>
                <a:avLst/>
                <a:gdLst>
                  <a:gd name="T0" fmla="*/ 0 w 112"/>
                  <a:gd name="T1" fmla="*/ 8 h 144"/>
                  <a:gd name="T2" fmla="*/ 8 w 112"/>
                  <a:gd name="T3" fmla="*/ 40 h 144"/>
                  <a:gd name="T4" fmla="*/ 0 w 112"/>
                  <a:gd name="T5" fmla="*/ 64 h 144"/>
                  <a:gd name="T6" fmla="*/ 8 w 112"/>
                  <a:gd name="T7" fmla="*/ 72 h 144"/>
                  <a:gd name="T8" fmla="*/ 0 w 112"/>
                  <a:gd name="T9" fmla="*/ 80 h 144"/>
                  <a:gd name="T10" fmla="*/ 80 w 112"/>
                  <a:gd name="T11" fmla="*/ 144 h 144"/>
                  <a:gd name="T12" fmla="*/ 104 w 112"/>
                  <a:gd name="T13" fmla="*/ 96 h 144"/>
                  <a:gd name="T14" fmla="*/ 96 w 112"/>
                  <a:gd name="T15" fmla="*/ 80 h 144"/>
                  <a:gd name="T16" fmla="*/ 96 w 112"/>
                  <a:gd name="T17" fmla="*/ 24 h 144"/>
                  <a:gd name="T18" fmla="*/ 112 w 112"/>
                  <a:gd name="T19" fmla="*/ 8 h 144"/>
                  <a:gd name="T20" fmla="*/ 72 w 112"/>
                  <a:gd name="T21" fmla="*/ 16 h 144"/>
                  <a:gd name="T22" fmla="*/ 24 w 112"/>
                  <a:gd name="T23" fmla="*/ 0 h 144"/>
                  <a:gd name="T24" fmla="*/ 0 w 112"/>
                  <a:gd name="T25" fmla="*/ 8 h 144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112" h="144">
                    <a:moveTo>
                      <a:pt x="0" y="8"/>
                    </a:moveTo>
                    <a:lnTo>
                      <a:pt x="8" y="40"/>
                    </a:lnTo>
                    <a:lnTo>
                      <a:pt x="0" y="64"/>
                    </a:lnTo>
                    <a:lnTo>
                      <a:pt x="8" y="72"/>
                    </a:lnTo>
                    <a:lnTo>
                      <a:pt x="0" y="80"/>
                    </a:lnTo>
                    <a:lnTo>
                      <a:pt x="80" y="144"/>
                    </a:lnTo>
                    <a:lnTo>
                      <a:pt x="104" y="96"/>
                    </a:lnTo>
                    <a:lnTo>
                      <a:pt x="96" y="80"/>
                    </a:lnTo>
                    <a:lnTo>
                      <a:pt x="96" y="24"/>
                    </a:lnTo>
                    <a:lnTo>
                      <a:pt x="112" y="8"/>
                    </a:lnTo>
                    <a:lnTo>
                      <a:pt x="72" y="16"/>
                    </a:lnTo>
                    <a:lnTo>
                      <a:pt x="24" y="0"/>
                    </a:lnTo>
                    <a:lnTo>
                      <a:pt x="0" y="8"/>
                    </a:lnTo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49" name="Freeform 122"/>
              <p:cNvSpPr>
                <a:spLocks noChangeAspect="1"/>
              </p:cNvSpPr>
              <p:nvPr/>
            </p:nvSpPr>
            <p:spPr bwMode="auto">
              <a:xfrm>
                <a:off x="1247" y="2650"/>
                <a:ext cx="103" cy="208"/>
              </a:xfrm>
              <a:custGeom>
                <a:avLst/>
                <a:gdLst>
                  <a:gd name="T0" fmla="*/ 0 w 103"/>
                  <a:gd name="T1" fmla="*/ 144 h 208"/>
                  <a:gd name="T2" fmla="*/ 8 w 103"/>
                  <a:gd name="T3" fmla="*/ 192 h 208"/>
                  <a:gd name="T4" fmla="*/ 24 w 103"/>
                  <a:gd name="T5" fmla="*/ 208 h 208"/>
                  <a:gd name="T6" fmla="*/ 56 w 103"/>
                  <a:gd name="T7" fmla="*/ 192 h 208"/>
                  <a:gd name="T8" fmla="*/ 95 w 103"/>
                  <a:gd name="T9" fmla="*/ 48 h 208"/>
                  <a:gd name="T10" fmla="*/ 103 w 103"/>
                  <a:gd name="T11" fmla="*/ 48 h 208"/>
                  <a:gd name="T12" fmla="*/ 87 w 103"/>
                  <a:gd name="T13" fmla="*/ 0 h 208"/>
                  <a:gd name="T14" fmla="*/ 64 w 103"/>
                  <a:gd name="T15" fmla="*/ 24 h 208"/>
                  <a:gd name="T16" fmla="*/ 64 w 103"/>
                  <a:gd name="T17" fmla="*/ 32 h 208"/>
                  <a:gd name="T18" fmla="*/ 40 w 103"/>
                  <a:gd name="T19" fmla="*/ 56 h 208"/>
                  <a:gd name="T20" fmla="*/ 16 w 103"/>
                  <a:gd name="T21" fmla="*/ 64 h 208"/>
                  <a:gd name="T22" fmla="*/ 8 w 103"/>
                  <a:gd name="T23" fmla="*/ 80 h 208"/>
                  <a:gd name="T24" fmla="*/ 16 w 103"/>
                  <a:gd name="T25" fmla="*/ 120 h 208"/>
                  <a:gd name="T26" fmla="*/ 0 w 103"/>
                  <a:gd name="T27" fmla="*/ 144 h 208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103" h="208">
                    <a:moveTo>
                      <a:pt x="0" y="144"/>
                    </a:moveTo>
                    <a:lnTo>
                      <a:pt x="8" y="192"/>
                    </a:lnTo>
                    <a:lnTo>
                      <a:pt x="24" y="208"/>
                    </a:lnTo>
                    <a:lnTo>
                      <a:pt x="56" y="192"/>
                    </a:lnTo>
                    <a:lnTo>
                      <a:pt x="95" y="48"/>
                    </a:lnTo>
                    <a:lnTo>
                      <a:pt x="103" y="48"/>
                    </a:lnTo>
                    <a:lnTo>
                      <a:pt x="87" y="0"/>
                    </a:lnTo>
                    <a:lnTo>
                      <a:pt x="64" y="24"/>
                    </a:lnTo>
                    <a:lnTo>
                      <a:pt x="64" y="32"/>
                    </a:lnTo>
                    <a:lnTo>
                      <a:pt x="40" y="56"/>
                    </a:lnTo>
                    <a:lnTo>
                      <a:pt x="16" y="64"/>
                    </a:lnTo>
                    <a:lnTo>
                      <a:pt x="8" y="80"/>
                    </a:lnTo>
                    <a:lnTo>
                      <a:pt x="16" y="120"/>
                    </a:lnTo>
                    <a:lnTo>
                      <a:pt x="0" y="144"/>
                    </a:lnTo>
                    <a:close/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50" name="Freeform 123"/>
              <p:cNvSpPr>
                <a:spLocks noChangeAspect="1"/>
              </p:cNvSpPr>
              <p:nvPr/>
            </p:nvSpPr>
            <p:spPr bwMode="auto">
              <a:xfrm>
                <a:off x="1247" y="2650"/>
                <a:ext cx="103" cy="208"/>
              </a:xfrm>
              <a:custGeom>
                <a:avLst/>
                <a:gdLst>
                  <a:gd name="T0" fmla="*/ 0 w 103"/>
                  <a:gd name="T1" fmla="*/ 144 h 208"/>
                  <a:gd name="T2" fmla="*/ 8 w 103"/>
                  <a:gd name="T3" fmla="*/ 192 h 208"/>
                  <a:gd name="T4" fmla="*/ 24 w 103"/>
                  <a:gd name="T5" fmla="*/ 208 h 208"/>
                  <a:gd name="T6" fmla="*/ 56 w 103"/>
                  <a:gd name="T7" fmla="*/ 192 h 208"/>
                  <a:gd name="T8" fmla="*/ 95 w 103"/>
                  <a:gd name="T9" fmla="*/ 48 h 208"/>
                  <a:gd name="T10" fmla="*/ 103 w 103"/>
                  <a:gd name="T11" fmla="*/ 48 h 208"/>
                  <a:gd name="T12" fmla="*/ 87 w 103"/>
                  <a:gd name="T13" fmla="*/ 0 h 208"/>
                  <a:gd name="T14" fmla="*/ 64 w 103"/>
                  <a:gd name="T15" fmla="*/ 24 h 208"/>
                  <a:gd name="T16" fmla="*/ 64 w 103"/>
                  <a:gd name="T17" fmla="*/ 32 h 208"/>
                  <a:gd name="T18" fmla="*/ 40 w 103"/>
                  <a:gd name="T19" fmla="*/ 56 h 208"/>
                  <a:gd name="T20" fmla="*/ 16 w 103"/>
                  <a:gd name="T21" fmla="*/ 64 h 208"/>
                  <a:gd name="T22" fmla="*/ 8 w 103"/>
                  <a:gd name="T23" fmla="*/ 80 h 208"/>
                  <a:gd name="T24" fmla="*/ 16 w 103"/>
                  <a:gd name="T25" fmla="*/ 120 h 208"/>
                  <a:gd name="T26" fmla="*/ 0 w 103"/>
                  <a:gd name="T27" fmla="*/ 144 h 208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103" h="208">
                    <a:moveTo>
                      <a:pt x="0" y="144"/>
                    </a:moveTo>
                    <a:lnTo>
                      <a:pt x="8" y="192"/>
                    </a:lnTo>
                    <a:lnTo>
                      <a:pt x="24" y="208"/>
                    </a:lnTo>
                    <a:lnTo>
                      <a:pt x="56" y="192"/>
                    </a:lnTo>
                    <a:lnTo>
                      <a:pt x="95" y="48"/>
                    </a:lnTo>
                    <a:lnTo>
                      <a:pt x="103" y="48"/>
                    </a:lnTo>
                    <a:lnTo>
                      <a:pt x="87" y="0"/>
                    </a:lnTo>
                    <a:lnTo>
                      <a:pt x="64" y="24"/>
                    </a:lnTo>
                    <a:lnTo>
                      <a:pt x="64" y="32"/>
                    </a:lnTo>
                    <a:lnTo>
                      <a:pt x="40" y="56"/>
                    </a:lnTo>
                    <a:lnTo>
                      <a:pt x="16" y="64"/>
                    </a:lnTo>
                    <a:lnTo>
                      <a:pt x="8" y="80"/>
                    </a:lnTo>
                    <a:lnTo>
                      <a:pt x="16" y="120"/>
                    </a:lnTo>
                    <a:lnTo>
                      <a:pt x="0" y="144"/>
                    </a:lnTo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51" name="Freeform 124"/>
              <p:cNvSpPr>
                <a:spLocks noChangeAspect="1"/>
              </p:cNvSpPr>
              <p:nvPr/>
            </p:nvSpPr>
            <p:spPr bwMode="auto">
              <a:xfrm>
                <a:off x="1215" y="2284"/>
                <a:ext cx="151" cy="207"/>
              </a:xfrm>
              <a:custGeom>
                <a:avLst/>
                <a:gdLst>
                  <a:gd name="T0" fmla="*/ 0 w 151"/>
                  <a:gd name="T1" fmla="*/ 191 h 207"/>
                  <a:gd name="T2" fmla="*/ 0 w 151"/>
                  <a:gd name="T3" fmla="*/ 135 h 207"/>
                  <a:gd name="T4" fmla="*/ 16 w 151"/>
                  <a:gd name="T5" fmla="*/ 119 h 207"/>
                  <a:gd name="T6" fmla="*/ 56 w 151"/>
                  <a:gd name="T7" fmla="*/ 103 h 207"/>
                  <a:gd name="T8" fmla="*/ 111 w 151"/>
                  <a:gd name="T9" fmla="*/ 55 h 207"/>
                  <a:gd name="T10" fmla="*/ 48 w 151"/>
                  <a:gd name="T11" fmla="*/ 47 h 207"/>
                  <a:gd name="T12" fmla="*/ 32 w 151"/>
                  <a:gd name="T13" fmla="*/ 16 h 207"/>
                  <a:gd name="T14" fmla="*/ 40 w 151"/>
                  <a:gd name="T15" fmla="*/ 8 h 207"/>
                  <a:gd name="T16" fmla="*/ 56 w 151"/>
                  <a:gd name="T17" fmla="*/ 32 h 207"/>
                  <a:gd name="T18" fmla="*/ 143 w 151"/>
                  <a:gd name="T19" fmla="*/ 0 h 207"/>
                  <a:gd name="T20" fmla="*/ 151 w 151"/>
                  <a:gd name="T21" fmla="*/ 32 h 207"/>
                  <a:gd name="T22" fmla="*/ 96 w 151"/>
                  <a:gd name="T23" fmla="*/ 119 h 207"/>
                  <a:gd name="T24" fmla="*/ 8 w 151"/>
                  <a:gd name="T25" fmla="*/ 207 h 207"/>
                  <a:gd name="T26" fmla="*/ 0 w 151"/>
                  <a:gd name="T27" fmla="*/ 191 h 207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151" h="207">
                    <a:moveTo>
                      <a:pt x="0" y="191"/>
                    </a:moveTo>
                    <a:lnTo>
                      <a:pt x="0" y="135"/>
                    </a:lnTo>
                    <a:lnTo>
                      <a:pt x="16" y="119"/>
                    </a:lnTo>
                    <a:lnTo>
                      <a:pt x="56" y="103"/>
                    </a:lnTo>
                    <a:lnTo>
                      <a:pt x="111" y="55"/>
                    </a:lnTo>
                    <a:lnTo>
                      <a:pt x="48" y="47"/>
                    </a:lnTo>
                    <a:lnTo>
                      <a:pt x="32" y="16"/>
                    </a:lnTo>
                    <a:lnTo>
                      <a:pt x="40" y="8"/>
                    </a:lnTo>
                    <a:lnTo>
                      <a:pt x="56" y="32"/>
                    </a:lnTo>
                    <a:lnTo>
                      <a:pt x="143" y="0"/>
                    </a:lnTo>
                    <a:lnTo>
                      <a:pt x="151" y="32"/>
                    </a:lnTo>
                    <a:lnTo>
                      <a:pt x="96" y="119"/>
                    </a:lnTo>
                    <a:lnTo>
                      <a:pt x="8" y="207"/>
                    </a:lnTo>
                    <a:lnTo>
                      <a:pt x="0" y="191"/>
                    </a:lnTo>
                    <a:close/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52" name="Freeform 125"/>
              <p:cNvSpPr>
                <a:spLocks noChangeAspect="1"/>
              </p:cNvSpPr>
              <p:nvPr/>
            </p:nvSpPr>
            <p:spPr bwMode="auto">
              <a:xfrm>
                <a:off x="1215" y="2284"/>
                <a:ext cx="151" cy="207"/>
              </a:xfrm>
              <a:custGeom>
                <a:avLst/>
                <a:gdLst>
                  <a:gd name="T0" fmla="*/ 0 w 151"/>
                  <a:gd name="T1" fmla="*/ 191 h 207"/>
                  <a:gd name="T2" fmla="*/ 0 w 151"/>
                  <a:gd name="T3" fmla="*/ 135 h 207"/>
                  <a:gd name="T4" fmla="*/ 16 w 151"/>
                  <a:gd name="T5" fmla="*/ 119 h 207"/>
                  <a:gd name="T6" fmla="*/ 56 w 151"/>
                  <a:gd name="T7" fmla="*/ 103 h 207"/>
                  <a:gd name="T8" fmla="*/ 111 w 151"/>
                  <a:gd name="T9" fmla="*/ 55 h 207"/>
                  <a:gd name="T10" fmla="*/ 48 w 151"/>
                  <a:gd name="T11" fmla="*/ 47 h 207"/>
                  <a:gd name="T12" fmla="*/ 32 w 151"/>
                  <a:gd name="T13" fmla="*/ 16 h 207"/>
                  <a:gd name="T14" fmla="*/ 40 w 151"/>
                  <a:gd name="T15" fmla="*/ 8 h 207"/>
                  <a:gd name="T16" fmla="*/ 56 w 151"/>
                  <a:gd name="T17" fmla="*/ 32 h 207"/>
                  <a:gd name="T18" fmla="*/ 143 w 151"/>
                  <a:gd name="T19" fmla="*/ 0 h 207"/>
                  <a:gd name="T20" fmla="*/ 151 w 151"/>
                  <a:gd name="T21" fmla="*/ 32 h 207"/>
                  <a:gd name="T22" fmla="*/ 96 w 151"/>
                  <a:gd name="T23" fmla="*/ 119 h 207"/>
                  <a:gd name="T24" fmla="*/ 8 w 151"/>
                  <a:gd name="T25" fmla="*/ 207 h 207"/>
                  <a:gd name="T26" fmla="*/ 0 w 151"/>
                  <a:gd name="T27" fmla="*/ 191 h 207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151" h="207">
                    <a:moveTo>
                      <a:pt x="0" y="191"/>
                    </a:moveTo>
                    <a:lnTo>
                      <a:pt x="0" y="135"/>
                    </a:lnTo>
                    <a:lnTo>
                      <a:pt x="16" y="119"/>
                    </a:lnTo>
                    <a:lnTo>
                      <a:pt x="56" y="103"/>
                    </a:lnTo>
                    <a:lnTo>
                      <a:pt x="111" y="55"/>
                    </a:lnTo>
                    <a:lnTo>
                      <a:pt x="48" y="47"/>
                    </a:lnTo>
                    <a:lnTo>
                      <a:pt x="32" y="16"/>
                    </a:lnTo>
                    <a:lnTo>
                      <a:pt x="40" y="8"/>
                    </a:lnTo>
                    <a:lnTo>
                      <a:pt x="56" y="32"/>
                    </a:lnTo>
                    <a:lnTo>
                      <a:pt x="143" y="0"/>
                    </a:lnTo>
                    <a:lnTo>
                      <a:pt x="151" y="32"/>
                    </a:lnTo>
                    <a:lnTo>
                      <a:pt x="96" y="119"/>
                    </a:lnTo>
                    <a:lnTo>
                      <a:pt x="8" y="207"/>
                    </a:lnTo>
                    <a:lnTo>
                      <a:pt x="0" y="191"/>
                    </a:lnTo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53" name="Freeform 126"/>
              <p:cNvSpPr>
                <a:spLocks noChangeAspect="1"/>
              </p:cNvSpPr>
              <p:nvPr/>
            </p:nvSpPr>
            <p:spPr bwMode="auto">
              <a:xfrm>
                <a:off x="496" y="1885"/>
                <a:ext cx="295" cy="287"/>
              </a:xfrm>
              <a:custGeom>
                <a:avLst/>
                <a:gdLst>
                  <a:gd name="T0" fmla="*/ 0 w 295"/>
                  <a:gd name="T1" fmla="*/ 159 h 287"/>
                  <a:gd name="T2" fmla="*/ 8 w 295"/>
                  <a:gd name="T3" fmla="*/ 159 h 287"/>
                  <a:gd name="T4" fmla="*/ 56 w 295"/>
                  <a:gd name="T5" fmla="*/ 199 h 287"/>
                  <a:gd name="T6" fmla="*/ 176 w 295"/>
                  <a:gd name="T7" fmla="*/ 271 h 287"/>
                  <a:gd name="T8" fmla="*/ 176 w 295"/>
                  <a:gd name="T9" fmla="*/ 287 h 287"/>
                  <a:gd name="T10" fmla="*/ 184 w 295"/>
                  <a:gd name="T11" fmla="*/ 287 h 287"/>
                  <a:gd name="T12" fmla="*/ 207 w 295"/>
                  <a:gd name="T13" fmla="*/ 279 h 287"/>
                  <a:gd name="T14" fmla="*/ 295 w 295"/>
                  <a:gd name="T15" fmla="*/ 215 h 287"/>
                  <a:gd name="T16" fmla="*/ 263 w 295"/>
                  <a:gd name="T17" fmla="*/ 175 h 287"/>
                  <a:gd name="T18" fmla="*/ 263 w 295"/>
                  <a:gd name="T19" fmla="*/ 112 h 287"/>
                  <a:gd name="T20" fmla="*/ 263 w 295"/>
                  <a:gd name="T21" fmla="*/ 80 h 287"/>
                  <a:gd name="T22" fmla="*/ 239 w 295"/>
                  <a:gd name="T23" fmla="*/ 48 h 287"/>
                  <a:gd name="T24" fmla="*/ 247 w 295"/>
                  <a:gd name="T25" fmla="*/ 48 h 287"/>
                  <a:gd name="T26" fmla="*/ 255 w 295"/>
                  <a:gd name="T27" fmla="*/ 0 h 287"/>
                  <a:gd name="T28" fmla="*/ 152 w 295"/>
                  <a:gd name="T29" fmla="*/ 8 h 287"/>
                  <a:gd name="T30" fmla="*/ 104 w 295"/>
                  <a:gd name="T31" fmla="*/ 32 h 287"/>
                  <a:gd name="T32" fmla="*/ 112 w 295"/>
                  <a:gd name="T33" fmla="*/ 80 h 287"/>
                  <a:gd name="T34" fmla="*/ 88 w 295"/>
                  <a:gd name="T35" fmla="*/ 80 h 287"/>
                  <a:gd name="T36" fmla="*/ 80 w 295"/>
                  <a:gd name="T37" fmla="*/ 88 h 287"/>
                  <a:gd name="T38" fmla="*/ 80 w 295"/>
                  <a:gd name="T39" fmla="*/ 104 h 287"/>
                  <a:gd name="T40" fmla="*/ 8 w 295"/>
                  <a:gd name="T41" fmla="*/ 127 h 287"/>
                  <a:gd name="T42" fmla="*/ 0 w 295"/>
                  <a:gd name="T43" fmla="*/ 159 h 287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0" t="0" r="r" b="b"/>
                <a:pathLst>
                  <a:path w="295" h="287">
                    <a:moveTo>
                      <a:pt x="0" y="159"/>
                    </a:moveTo>
                    <a:lnTo>
                      <a:pt x="8" y="159"/>
                    </a:lnTo>
                    <a:lnTo>
                      <a:pt x="56" y="199"/>
                    </a:lnTo>
                    <a:lnTo>
                      <a:pt x="176" y="271"/>
                    </a:lnTo>
                    <a:lnTo>
                      <a:pt x="176" y="287"/>
                    </a:lnTo>
                    <a:lnTo>
                      <a:pt x="184" y="287"/>
                    </a:lnTo>
                    <a:lnTo>
                      <a:pt x="207" y="279"/>
                    </a:lnTo>
                    <a:lnTo>
                      <a:pt x="295" y="215"/>
                    </a:lnTo>
                    <a:lnTo>
                      <a:pt x="263" y="175"/>
                    </a:lnTo>
                    <a:lnTo>
                      <a:pt x="263" y="112"/>
                    </a:lnTo>
                    <a:lnTo>
                      <a:pt x="263" y="80"/>
                    </a:lnTo>
                    <a:lnTo>
                      <a:pt x="239" y="48"/>
                    </a:lnTo>
                    <a:lnTo>
                      <a:pt x="247" y="48"/>
                    </a:lnTo>
                    <a:lnTo>
                      <a:pt x="255" y="0"/>
                    </a:lnTo>
                    <a:lnTo>
                      <a:pt x="152" y="8"/>
                    </a:lnTo>
                    <a:lnTo>
                      <a:pt x="104" y="32"/>
                    </a:lnTo>
                    <a:lnTo>
                      <a:pt x="112" y="80"/>
                    </a:lnTo>
                    <a:lnTo>
                      <a:pt x="88" y="80"/>
                    </a:lnTo>
                    <a:lnTo>
                      <a:pt x="80" y="88"/>
                    </a:lnTo>
                    <a:lnTo>
                      <a:pt x="80" y="104"/>
                    </a:lnTo>
                    <a:lnTo>
                      <a:pt x="8" y="127"/>
                    </a:lnTo>
                    <a:lnTo>
                      <a:pt x="0" y="159"/>
                    </a:lnTo>
                    <a:close/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54" name="Freeform 127"/>
              <p:cNvSpPr>
                <a:spLocks noChangeAspect="1"/>
              </p:cNvSpPr>
              <p:nvPr/>
            </p:nvSpPr>
            <p:spPr bwMode="auto">
              <a:xfrm>
                <a:off x="496" y="1885"/>
                <a:ext cx="295" cy="287"/>
              </a:xfrm>
              <a:custGeom>
                <a:avLst/>
                <a:gdLst>
                  <a:gd name="T0" fmla="*/ 0 w 295"/>
                  <a:gd name="T1" fmla="*/ 159 h 287"/>
                  <a:gd name="T2" fmla="*/ 8 w 295"/>
                  <a:gd name="T3" fmla="*/ 159 h 287"/>
                  <a:gd name="T4" fmla="*/ 56 w 295"/>
                  <a:gd name="T5" fmla="*/ 199 h 287"/>
                  <a:gd name="T6" fmla="*/ 176 w 295"/>
                  <a:gd name="T7" fmla="*/ 271 h 287"/>
                  <a:gd name="T8" fmla="*/ 176 w 295"/>
                  <a:gd name="T9" fmla="*/ 287 h 287"/>
                  <a:gd name="T10" fmla="*/ 184 w 295"/>
                  <a:gd name="T11" fmla="*/ 287 h 287"/>
                  <a:gd name="T12" fmla="*/ 207 w 295"/>
                  <a:gd name="T13" fmla="*/ 279 h 287"/>
                  <a:gd name="T14" fmla="*/ 295 w 295"/>
                  <a:gd name="T15" fmla="*/ 215 h 287"/>
                  <a:gd name="T16" fmla="*/ 263 w 295"/>
                  <a:gd name="T17" fmla="*/ 175 h 287"/>
                  <a:gd name="T18" fmla="*/ 263 w 295"/>
                  <a:gd name="T19" fmla="*/ 112 h 287"/>
                  <a:gd name="T20" fmla="*/ 263 w 295"/>
                  <a:gd name="T21" fmla="*/ 80 h 287"/>
                  <a:gd name="T22" fmla="*/ 239 w 295"/>
                  <a:gd name="T23" fmla="*/ 48 h 287"/>
                  <a:gd name="T24" fmla="*/ 247 w 295"/>
                  <a:gd name="T25" fmla="*/ 48 h 287"/>
                  <a:gd name="T26" fmla="*/ 255 w 295"/>
                  <a:gd name="T27" fmla="*/ 0 h 287"/>
                  <a:gd name="T28" fmla="*/ 152 w 295"/>
                  <a:gd name="T29" fmla="*/ 8 h 287"/>
                  <a:gd name="T30" fmla="*/ 104 w 295"/>
                  <a:gd name="T31" fmla="*/ 32 h 287"/>
                  <a:gd name="T32" fmla="*/ 112 w 295"/>
                  <a:gd name="T33" fmla="*/ 80 h 287"/>
                  <a:gd name="T34" fmla="*/ 88 w 295"/>
                  <a:gd name="T35" fmla="*/ 80 h 287"/>
                  <a:gd name="T36" fmla="*/ 80 w 295"/>
                  <a:gd name="T37" fmla="*/ 88 h 287"/>
                  <a:gd name="T38" fmla="*/ 80 w 295"/>
                  <a:gd name="T39" fmla="*/ 104 h 287"/>
                  <a:gd name="T40" fmla="*/ 8 w 295"/>
                  <a:gd name="T41" fmla="*/ 127 h 287"/>
                  <a:gd name="T42" fmla="*/ 0 w 295"/>
                  <a:gd name="T43" fmla="*/ 159 h 287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0" t="0" r="r" b="b"/>
                <a:pathLst>
                  <a:path w="295" h="287">
                    <a:moveTo>
                      <a:pt x="0" y="159"/>
                    </a:moveTo>
                    <a:lnTo>
                      <a:pt x="8" y="159"/>
                    </a:lnTo>
                    <a:lnTo>
                      <a:pt x="56" y="199"/>
                    </a:lnTo>
                    <a:lnTo>
                      <a:pt x="176" y="271"/>
                    </a:lnTo>
                    <a:lnTo>
                      <a:pt x="176" y="287"/>
                    </a:lnTo>
                    <a:lnTo>
                      <a:pt x="184" y="287"/>
                    </a:lnTo>
                    <a:lnTo>
                      <a:pt x="207" y="279"/>
                    </a:lnTo>
                    <a:lnTo>
                      <a:pt x="295" y="215"/>
                    </a:lnTo>
                    <a:lnTo>
                      <a:pt x="263" y="175"/>
                    </a:lnTo>
                    <a:lnTo>
                      <a:pt x="263" y="112"/>
                    </a:lnTo>
                    <a:lnTo>
                      <a:pt x="263" y="80"/>
                    </a:lnTo>
                    <a:lnTo>
                      <a:pt x="239" y="48"/>
                    </a:lnTo>
                    <a:lnTo>
                      <a:pt x="247" y="48"/>
                    </a:lnTo>
                    <a:lnTo>
                      <a:pt x="255" y="0"/>
                    </a:lnTo>
                    <a:lnTo>
                      <a:pt x="152" y="8"/>
                    </a:lnTo>
                    <a:lnTo>
                      <a:pt x="104" y="32"/>
                    </a:lnTo>
                    <a:lnTo>
                      <a:pt x="112" y="80"/>
                    </a:lnTo>
                    <a:lnTo>
                      <a:pt x="88" y="80"/>
                    </a:lnTo>
                    <a:lnTo>
                      <a:pt x="80" y="88"/>
                    </a:lnTo>
                    <a:lnTo>
                      <a:pt x="80" y="104"/>
                    </a:lnTo>
                    <a:lnTo>
                      <a:pt x="8" y="127"/>
                    </a:lnTo>
                    <a:lnTo>
                      <a:pt x="0" y="159"/>
                    </a:lnTo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55" name="Freeform 128"/>
              <p:cNvSpPr>
                <a:spLocks noChangeAspect="1"/>
              </p:cNvSpPr>
              <p:nvPr/>
            </p:nvSpPr>
            <p:spPr bwMode="auto">
              <a:xfrm>
                <a:off x="791" y="2555"/>
                <a:ext cx="184" cy="183"/>
              </a:xfrm>
              <a:custGeom>
                <a:avLst/>
                <a:gdLst>
                  <a:gd name="T0" fmla="*/ 0 w 184"/>
                  <a:gd name="T1" fmla="*/ 175 h 183"/>
                  <a:gd name="T2" fmla="*/ 24 w 184"/>
                  <a:gd name="T3" fmla="*/ 167 h 183"/>
                  <a:gd name="T4" fmla="*/ 144 w 184"/>
                  <a:gd name="T5" fmla="*/ 183 h 183"/>
                  <a:gd name="T6" fmla="*/ 168 w 184"/>
                  <a:gd name="T7" fmla="*/ 175 h 183"/>
                  <a:gd name="T8" fmla="*/ 152 w 184"/>
                  <a:gd name="T9" fmla="*/ 159 h 183"/>
                  <a:gd name="T10" fmla="*/ 152 w 184"/>
                  <a:gd name="T11" fmla="*/ 103 h 183"/>
                  <a:gd name="T12" fmla="*/ 184 w 184"/>
                  <a:gd name="T13" fmla="*/ 103 h 183"/>
                  <a:gd name="T14" fmla="*/ 176 w 184"/>
                  <a:gd name="T15" fmla="*/ 72 h 183"/>
                  <a:gd name="T16" fmla="*/ 152 w 184"/>
                  <a:gd name="T17" fmla="*/ 79 h 183"/>
                  <a:gd name="T18" fmla="*/ 152 w 184"/>
                  <a:gd name="T19" fmla="*/ 24 h 183"/>
                  <a:gd name="T20" fmla="*/ 136 w 184"/>
                  <a:gd name="T21" fmla="*/ 8 h 183"/>
                  <a:gd name="T22" fmla="*/ 120 w 184"/>
                  <a:gd name="T23" fmla="*/ 16 h 183"/>
                  <a:gd name="T24" fmla="*/ 112 w 184"/>
                  <a:gd name="T25" fmla="*/ 32 h 183"/>
                  <a:gd name="T26" fmla="*/ 96 w 184"/>
                  <a:gd name="T27" fmla="*/ 32 h 183"/>
                  <a:gd name="T28" fmla="*/ 64 w 184"/>
                  <a:gd name="T29" fmla="*/ 0 h 183"/>
                  <a:gd name="T30" fmla="*/ 8 w 184"/>
                  <a:gd name="T31" fmla="*/ 8 h 183"/>
                  <a:gd name="T32" fmla="*/ 32 w 184"/>
                  <a:gd name="T33" fmla="*/ 72 h 183"/>
                  <a:gd name="T34" fmla="*/ 0 w 184"/>
                  <a:gd name="T35" fmla="*/ 175 h 183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184" h="183">
                    <a:moveTo>
                      <a:pt x="0" y="175"/>
                    </a:moveTo>
                    <a:lnTo>
                      <a:pt x="24" y="167"/>
                    </a:lnTo>
                    <a:lnTo>
                      <a:pt x="144" y="183"/>
                    </a:lnTo>
                    <a:lnTo>
                      <a:pt x="168" y="175"/>
                    </a:lnTo>
                    <a:lnTo>
                      <a:pt x="152" y="159"/>
                    </a:lnTo>
                    <a:lnTo>
                      <a:pt x="152" y="103"/>
                    </a:lnTo>
                    <a:lnTo>
                      <a:pt x="184" y="103"/>
                    </a:lnTo>
                    <a:lnTo>
                      <a:pt x="176" y="72"/>
                    </a:lnTo>
                    <a:lnTo>
                      <a:pt x="152" y="79"/>
                    </a:lnTo>
                    <a:lnTo>
                      <a:pt x="152" y="24"/>
                    </a:lnTo>
                    <a:lnTo>
                      <a:pt x="136" y="8"/>
                    </a:lnTo>
                    <a:lnTo>
                      <a:pt x="120" y="16"/>
                    </a:lnTo>
                    <a:lnTo>
                      <a:pt x="112" y="32"/>
                    </a:lnTo>
                    <a:lnTo>
                      <a:pt x="96" y="32"/>
                    </a:lnTo>
                    <a:lnTo>
                      <a:pt x="64" y="0"/>
                    </a:lnTo>
                    <a:lnTo>
                      <a:pt x="8" y="8"/>
                    </a:lnTo>
                    <a:lnTo>
                      <a:pt x="32" y="72"/>
                    </a:lnTo>
                    <a:lnTo>
                      <a:pt x="0" y="175"/>
                    </a:lnTo>
                    <a:close/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56" name="Freeform 129"/>
              <p:cNvSpPr>
                <a:spLocks noChangeAspect="1"/>
              </p:cNvSpPr>
              <p:nvPr/>
            </p:nvSpPr>
            <p:spPr bwMode="auto">
              <a:xfrm>
                <a:off x="791" y="2555"/>
                <a:ext cx="184" cy="183"/>
              </a:xfrm>
              <a:custGeom>
                <a:avLst/>
                <a:gdLst>
                  <a:gd name="T0" fmla="*/ 0 w 184"/>
                  <a:gd name="T1" fmla="*/ 175 h 183"/>
                  <a:gd name="T2" fmla="*/ 24 w 184"/>
                  <a:gd name="T3" fmla="*/ 167 h 183"/>
                  <a:gd name="T4" fmla="*/ 144 w 184"/>
                  <a:gd name="T5" fmla="*/ 183 h 183"/>
                  <a:gd name="T6" fmla="*/ 168 w 184"/>
                  <a:gd name="T7" fmla="*/ 175 h 183"/>
                  <a:gd name="T8" fmla="*/ 152 w 184"/>
                  <a:gd name="T9" fmla="*/ 159 h 183"/>
                  <a:gd name="T10" fmla="*/ 152 w 184"/>
                  <a:gd name="T11" fmla="*/ 103 h 183"/>
                  <a:gd name="T12" fmla="*/ 184 w 184"/>
                  <a:gd name="T13" fmla="*/ 103 h 183"/>
                  <a:gd name="T14" fmla="*/ 176 w 184"/>
                  <a:gd name="T15" fmla="*/ 72 h 183"/>
                  <a:gd name="T16" fmla="*/ 152 w 184"/>
                  <a:gd name="T17" fmla="*/ 79 h 183"/>
                  <a:gd name="T18" fmla="*/ 152 w 184"/>
                  <a:gd name="T19" fmla="*/ 24 h 183"/>
                  <a:gd name="T20" fmla="*/ 136 w 184"/>
                  <a:gd name="T21" fmla="*/ 8 h 183"/>
                  <a:gd name="T22" fmla="*/ 120 w 184"/>
                  <a:gd name="T23" fmla="*/ 16 h 183"/>
                  <a:gd name="T24" fmla="*/ 112 w 184"/>
                  <a:gd name="T25" fmla="*/ 32 h 183"/>
                  <a:gd name="T26" fmla="*/ 96 w 184"/>
                  <a:gd name="T27" fmla="*/ 32 h 183"/>
                  <a:gd name="T28" fmla="*/ 64 w 184"/>
                  <a:gd name="T29" fmla="*/ 0 h 183"/>
                  <a:gd name="T30" fmla="*/ 8 w 184"/>
                  <a:gd name="T31" fmla="*/ 8 h 183"/>
                  <a:gd name="T32" fmla="*/ 32 w 184"/>
                  <a:gd name="T33" fmla="*/ 72 h 183"/>
                  <a:gd name="T34" fmla="*/ 0 w 184"/>
                  <a:gd name="T35" fmla="*/ 175 h 183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184" h="183">
                    <a:moveTo>
                      <a:pt x="0" y="175"/>
                    </a:moveTo>
                    <a:lnTo>
                      <a:pt x="24" y="167"/>
                    </a:lnTo>
                    <a:lnTo>
                      <a:pt x="144" y="183"/>
                    </a:lnTo>
                    <a:lnTo>
                      <a:pt x="168" y="175"/>
                    </a:lnTo>
                    <a:lnTo>
                      <a:pt x="152" y="159"/>
                    </a:lnTo>
                    <a:lnTo>
                      <a:pt x="152" y="103"/>
                    </a:lnTo>
                    <a:lnTo>
                      <a:pt x="184" y="103"/>
                    </a:lnTo>
                    <a:lnTo>
                      <a:pt x="176" y="72"/>
                    </a:lnTo>
                    <a:lnTo>
                      <a:pt x="152" y="79"/>
                    </a:lnTo>
                    <a:lnTo>
                      <a:pt x="152" y="24"/>
                    </a:lnTo>
                    <a:lnTo>
                      <a:pt x="136" y="8"/>
                    </a:lnTo>
                    <a:lnTo>
                      <a:pt x="120" y="16"/>
                    </a:lnTo>
                    <a:lnTo>
                      <a:pt x="112" y="32"/>
                    </a:lnTo>
                    <a:lnTo>
                      <a:pt x="96" y="32"/>
                    </a:lnTo>
                    <a:lnTo>
                      <a:pt x="64" y="0"/>
                    </a:lnTo>
                    <a:lnTo>
                      <a:pt x="8" y="8"/>
                    </a:lnTo>
                    <a:lnTo>
                      <a:pt x="32" y="72"/>
                    </a:lnTo>
                    <a:lnTo>
                      <a:pt x="0" y="175"/>
                    </a:lnTo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57" name="Freeform 130"/>
              <p:cNvSpPr>
                <a:spLocks noChangeAspect="1"/>
              </p:cNvSpPr>
              <p:nvPr/>
            </p:nvSpPr>
            <p:spPr bwMode="auto">
              <a:xfrm>
                <a:off x="799" y="2539"/>
                <a:ext cx="16" cy="16"/>
              </a:xfrm>
              <a:custGeom>
                <a:avLst/>
                <a:gdLst>
                  <a:gd name="T0" fmla="*/ 0 w 16"/>
                  <a:gd name="T1" fmla="*/ 8 h 16"/>
                  <a:gd name="T2" fmla="*/ 0 w 16"/>
                  <a:gd name="T3" fmla="*/ 16 h 16"/>
                  <a:gd name="T4" fmla="*/ 16 w 16"/>
                  <a:gd name="T5" fmla="*/ 0 h 16"/>
                  <a:gd name="T6" fmla="*/ 0 w 16"/>
                  <a:gd name="T7" fmla="*/ 8 h 1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6" h="16">
                    <a:moveTo>
                      <a:pt x="0" y="8"/>
                    </a:moveTo>
                    <a:lnTo>
                      <a:pt x="0" y="16"/>
                    </a:lnTo>
                    <a:lnTo>
                      <a:pt x="16" y="0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58" name="Freeform 131"/>
              <p:cNvSpPr>
                <a:spLocks noChangeAspect="1"/>
              </p:cNvSpPr>
              <p:nvPr/>
            </p:nvSpPr>
            <p:spPr bwMode="auto">
              <a:xfrm>
                <a:off x="799" y="2539"/>
                <a:ext cx="16" cy="16"/>
              </a:xfrm>
              <a:custGeom>
                <a:avLst/>
                <a:gdLst>
                  <a:gd name="T0" fmla="*/ 0 w 16"/>
                  <a:gd name="T1" fmla="*/ 8 h 16"/>
                  <a:gd name="T2" fmla="*/ 0 w 16"/>
                  <a:gd name="T3" fmla="*/ 16 h 16"/>
                  <a:gd name="T4" fmla="*/ 16 w 16"/>
                  <a:gd name="T5" fmla="*/ 0 h 16"/>
                  <a:gd name="T6" fmla="*/ 0 w 16"/>
                  <a:gd name="T7" fmla="*/ 8 h 1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6" h="16">
                    <a:moveTo>
                      <a:pt x="0" y="8"/>
                    </a:moveTo>
                    <a:lnTo>
                      <a:pt x="0" y="16"/>
                    </a:lnTo>
                    <a:lnTo>
                      <a:pt x="16" y="0"/>
                    </a:lnTo>
                    <a:lnTo>
                      <a:pt x="0" y="8"/>
                    </a:lnTo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59" name="Freeform 132"/>
              <p:cNvSpPr>
                <a:spLocks noChangeAspect="1"/>
              </p:cNvSpPr>
              <p:nvPr/>
            </p:nvSpPr>
            <p:spPr bwMode="auto">
              <a:xfrm>
                <a:off x="911" y="2730"/>
                <a:ext cx="136" cy="144"/>
              </a:xfrm>
              <a:custGeom>
                <a:avLst/>
                <a:gdLst>
                  <a:gd name="T0" fmla="*/ 0 w 136"/>
                  <a:gd name="T1" fmla="*/ 112 h 144"/>
                  <a:gd name="T2" fmla="*/ 0 w 136"/>
                  <a:gd name="T3" fmla="*/ 64 h 144"/>
                  <a:gd name="T4" fmla="*/ 16 w 136"/>
                  <a:gd name="T5" fmla="*/ 64 h 144"/>
                  <a:gd name="T6" fmla="*/ 16 w 136"/>
                  <a:gd name="T7" fmla="*/ 8 h 144"/>
                  <a:gd name="T8" fmla="*/ 40 w 136"/>
                  <a:gd name="T9" fmla="*/ 8 h 144"/>
                  <a:gd name="T10" fmla="*/ 48 w 136"/>
                  <a:gd name="T11" fmla="*/ 16 h 144"/>
                  <a:gd name="T12" fmla="*/ 72 w 136"/>
                  <a:gd name="T13" fmla="*/ 0 h 144"/>
                  <a:gd name="T14" fmla="*/ 120 w 136"/>
                  <a:gd name="T15" fmla="*/ 56 h 144"/>
                  <a:gd name="T16" fmla="*/ 136 w 136"/>
                  <a:gd name="T17" fmla="*/ 72 h 144"/>
                  <a:gd name="T18" fmla="*/ 80 w 136"/>
                  <a:gd name="T19" fmla="*/ 120 h 144"/>
                  <a:gd name="T20" fmla="*/ 48 w 136"/>
                  <a:gd name="T21" fmla="*/ 120 h 144"/>
                  <a:gd name="T22" fmla="*/ 32 w 136"/>
                  <a:gd name="T23" fmla="*/ 144 h 144"/>
                  <a:gd name="T24" fmla="*/ 16 w 136"/>
                  <a:gd name="T25" fmla="*/ 144 h 144"/>
                  <a:gd name="T26" fmla="*/ 16 w 136"/>
                  <a:gd name="T27" fmla="*/ 128 h 144"/>
                  <a:gd name="T28" fmla="*/ 0 w 136"/>
                  <a:gd name="T29" fmla="*/ 112 h 144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136" h="144">
                    <a:moveTo>
                      <a:pt x="0" y="112"/>
                    </a:moveTo>
                    <a:lnTo>
                      <a:pt x="0" y="64"/>
                    </a:lnTo>
                    <a:lnTo>
                      <a:pt x="16" y="64"/>
                    </a:lnTo>
                    <a:lnTo>
                      <a:pt x="16" y="8"/>
                    </a:lnTo>
                    <a:lnTo>
                      <a:pt x="40" y="8"/>
                    </a:lnTo>
                    <a:lnTo>
                      <a:pt x="48" y="16"/>
                    </a:lnTo>
                    <a:lnTo>
                      <a:pt x="72" y="0"/>
                    </a:lnTo>
                    <a:lnTo>
                      <a:pt x="120" y="56"/>
                    </a:lnTo>
                    <a:lnTo>
                      <a:pt x="136" y="72"/>
                    </a:lnTo>
                    <a:lnTo>
                      <a:pt x="80" y="120"/>
                    </a:lnTo>
                    <a:lnTo>
                      <a:pt x="48" y="120"/>
                    </a:lnTo>
                    <a:lnTo>
                      <a:pt x="32" y="144"/>
                    </a:lnTo>
                    <a:lnTo>
                      <a:pt x="16" y="144"/>
                    </a:lnTo>
                    <a:lnTo>
                      <a:pt x="16" y="128"/>
                    </a:lnTo>
                    <a:lnTo>
                      <a:pt x="0" y="112"/>
                    </a:lnTo>
                    <a:close/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60" name="Freeform 133"/>
              <p:cNvSpPr>
                <a:spLocks noChangeAspect="1"/>
              </p:cNvSpPr>
              <p:nvPr/>
            </p:nvSpPr>
            <p:spPr bwMode="auto">
              <a:xfrm>
                <a:off x="911" y="2730"/>
                <a:ext cx="136" cy="144"/>
              </a:xfrm>
              <a:custGeom>
                <a:avLst/>
                <a:gdLst>
                  <a:gd name="T0" fmla="*/ 0 w 136"/>
                  <a:gd name="T1" fmla="*/ 112 h 144"/>
                  <a:gd name="T2" fmla="*/ 0 w 136"/>
                  <a:gd name="T3" fmla="*/ 64 h 144"/>
                  <a:gd name="T4" fmla="*/ 16 w 136"/>
                  <a:gd name="T5" fmla="*/ 64 h 144"/>
                  <a:gd name="T6" fmla="*/ 16 w 136"/>
                  <a:gd name="T7" fmla="*/ 8 h 144"/>
                  <a:gd name="T8" fmla="*/ 40 w 136"/>
                  <a:gd name="T9" fmla="*/ 8 h 144"/>
                  <a:gd name="T10" fmla="*/ 48 w 136"/>
                  <a:gd name="T11" fmla="*/ 16 h 144"/>
                  <a:gd name="T12" fmla="*/ 72 w 136"/>
                  <a:gd name="T13" fmla="*/ 0 h 144"/>
                  <a:gd name="T14" fmla="*/ 120 w 136"/>
                  <a:gd name="T15" fmla="*/ 56 h 144"/>
                  <a:gd name="T16" fmla="*/ 136 w 136"/>
                  <a:gd name="T17" fmla="*/ 72 h 144"/>
                  <a:gd name="T18" fmla="*/ 80 w 136"/>
                  <a:gd name="T19" fmla="*/ 120 h 144"/>
                  <a:gd name="T20" fmla="*/ 48 w 136"/>
                  <a:gd name="T21" fmla="*/ 120 h 144"/>
                  <a:gd name="T22" fmla="*/ 32 w 136"/>
                  <a:gd name="T23" fmla="*/ 144 h 144"/>
                  <a:gd name="T24" fmla="*/ 16 w 136"/>
                  <a:gd name="T25" fmla="*/ 144 h 144"/>
                  <a:gd name="T26" fmla="*/ 16 w 136"/>
                  <a:gd name="T27" fmla="*/ 128 h 144"/>
                  <a:gd name="T28" fmla="*/ 0 w 136"/>
                  <a:gd name="T29" fmla="*/ 112 h 144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136" h="144">
                    <a:moveTo>
                      <a:pt x="0" y="112"/>
                    </a:moveTo>
                    <a:lnTo>
                      <a:pt x="0" y="64"/>
                    </a:lnTo>
                    <a:lnTo>
                      <a:pt x="16" y="64"/>
                    </a:lnTo>
                    <a:lnTo>
                      <a:pt x="16" y="8"/>
                    </a:lnTo>
                    <a:lnTo>
                      <a:pt x="40" y="8"/>
                    </a:lnTo>
                    <a:lnTo>
                      <a:pt x="48" y="16"/>
                    </a:lnTo>
                    <a:lnTo>
                      <a:pt x="72" y="0"/>
                    </a:lnTo>
                    <a:lnTo>
                      <a:pt x="120" y="56"/>
                    </a:lnTo>
                    <a:lnTo>
                      <a:pt x="136" y="72"/>
                    </a:lnTo>
                    <a:lnTo>
                      <a:pt x="80" y="120"/>
                    </a:lnTo>
                    <a:lnTo>
                      <a:pt x="48" y="120"/>
                    </a:lnTo>
                    <a:lnTo>
                      <a:pt x="32" y="144"/>
                    </a:lnTo>
                    <a:lnTo>
                      <a:pt x="16" y="144"/>
                    </a:lnTo>
                    <a:lnTo>
                      <a:pt x="16" y="128"/>
                    </a:lnTo>
                    <a:lnTo>
                      <a:pt x="0" y="112"/>
                    </a:lnTo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61" name="Freeform 134"/>
              <p:cNvSpPr>
                <a:spLocks noChangeAspect="1"/>
              </p:cNvSpPr>
              <p:nvPr/>
            </p:nvSpPr>
            <p:spPr bwMode="auto">
              <a:xfrm>
                <a:off x="1047" y="2499"/>
                <a:ext cx="24" cy="32"/>
              </a:xfrm>
              <a:custGeom>
                <a:avLst/>
                <a:gdLst>
                  <a:gd name="T0" fmla="*/ 0 w 24"/>
                  <a:gd name="T1" fmla="*/ 0 h 32"/>
                  <a:gd name="T2" fmla="*/ 0 w 24"/>
                  <a:gd name="T3" fmla="*/ 16 h 32"/>
                  <a:gd name="T4" fmla="*/ 8 w 24"/>
                  <a:gd name="T5" fmla="*/ 32 h 32"/>
                  <a:gd name="T6" fmla="*/ 24 w 24"/>
                  <a:gd name="T7" fmla="*/ 8 h 32"/>
                  <a:gd name="T8" fmla="*/ 24 w 24"/>
                  <a:gd name="T9" fmla="*/ 0 h 32"/>
                  <a:gd name="T10" fmla="*/ 0 w 24"/>
                  <a:gd name="T11" fmla="*/ 0 h 3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4" h="32">
                    <a:moveTo>
                      <a:pt x="0" y="0"/>
                    </a:moveTo>
                    <a:lnTo>
                      <a:pt x="0" y="16"/>
                    </a:lnTo>
                    <a:lnTo>
                      <a:pt x="8" y="32"/>
                    </a:lnTo>
                    <a:lnTo>
                      <a:pt x="24" y="8"/>
                    </a:lnTo>
                    <a:lnTo>
                      <a:pt x="24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62" name="Freeform 135"/>
              <p:cNvSpPr>
                <a:spLocks noChangeAspect="1"/>
              </p:cNvSpPr>
              <p:nvPr/>
            </p:nvSpPr>
            <p:spPr bwMode="auto">
              <a:xfrm>
                <a:off x="1047" y="2499"/>
                <a:ext cx="24" cy="32"/>
              </a:xfrm>
              <a:custGeom>
                <a:avLst/>
                <a:gdLst>
                  <a:gd name="T0" fmla="*/ 0 w 24"/>
                  <a:gd name="T1" fmla="*/ 0 h 32"/>
                  <a:gd name="T2" fmla="*/ 0 w 24"/>
                  <a:gd name="T3" fmla="*/ 16 h 32"/>
                  <a:gd name="T4" fmla="*/ 8 w 24"/>
                  <a:gd name="T5" fmla="*/ 32 h 32"/>
                  <a:gd name="T6" fmla="*/ 24 w 24"/>
                  <a:gd name="T7" fmla="*/ 8 h 32"/>
                  <a:gd name="T8" fmla="*/ 24 w 24"/>
                  <a:gd name="T9" fmla="*/ 0 h 32"/>
                  <a:gd name="T10" fmla="*/ 0 w 24"/>
                  <a:gd name="T11" fmla="*/ 0 h 3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4" h="32">
                    <a:moveTo>
                      <a:pt x="0" y="0"/>
                    </a:moveTo>
                    <a:lnTo>
                      <a:pt x="0" y="16"/>
                    </a:lnTo>
                    <a:lnTo>
                      <a:pt x="8" y="32"/>
                    </a:lnTo>
                    <a:lnTo>
                      <a:pt x="24" y="8"/>
                    </a:lnTo>
                    <a:lnTo>
                      <a:pt x="24" y="0"/>
                    </a:lnTo>
                    <a:lnTo>
                      <a:pt x="0" y="0"/>
                    </a:lnTo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63" name="Freeform 136"/>
              <p:cNvSpPr>
                <a:spLocks noChangeAspect="1"/>
              </p:cNvSpPr>
              <p:nvPr/>
            </p:nvSpPr>
            <p:spPr bwMode="auto">
              <a:xfrm>
                <a:off x="751" y="2276"/>
                <a:ext cx="104" cy="167"/>
              </a:xfrm>
              <a:custGeom>
                <a:avLst/>
                <a:gdLst>
                  <a:gd name="T0" fmla="*/ 0 w 104"/>
                  <a:gd name="T1" fmla="*/ 111 h 167"/>
                  <a:gd name="T2" fmla="*/ 8 w 104"/>
                  <a:gd name="T3" fmla="*/ 87 h 167"/>
                  <a:gd name="T4" fmla="*/ 40 w 104"/>
                  <a:gd name="T5" fmla="*/ 87 h 167"/>
                  <a:gd name="T6" fmla="*/ 64 w 104"/>
                  <a:gd name="T7" fmla="*/ 24 h 167"/>
                  <a:gd name="T8" fmla="*/ 80 w 104"/>
                  <a:gd name="T9" fmla="*/ 16 h 167"/>
                  <a:gd name="T10" fmla="*/ 72 w 104"/>
                  <a:gd name="T11" fmla="*/ 0 h 167"/>
                  <a:gd name="T12" fmla="*/ 80 w 104"/>
                  <a:gd name="T13" fmla="*/ 0 h 167"/>
                  <a:gd name="T14" fmla="*/ 88 w 104"/>
                  <a:gd name="T15" fmla="*/ 40 h 167"/>
                  <a:gd name="T16" fmla="*/ 72 w 104"/>
                  <a:gd name="T17" fmla="*/ 47 h 167"/>
                  <a:gd name="T18" fmla="*/ 96 w 104"/>
                  <a:gd name="T19" fmla="*/ 79 h 167"/>
                  <a:gd name="T20" fmla="*/ 80 w 104"/>
                  <a:gd name="T21" fmla="*/ 111 h 167"/>
                  <a:gd name="T22" fmla="*/ 104 w 104"/>
                  <a:gd name="T23" fmla="*/ 143 h 167"/>
                  <a:gd name="T24" fmla="*/ 104 w 104"/>
                  <a:gd name="T25" fmla="*/ 167 h 167"/>
                  <a:gd name="T26" fmla="*/ 64 w 104"/>
                  <a:gd name="T27" fmla="*/ 159 h 167"/>
                  <a:gd name="T28" fmla="*/ 40 w 104"/>
                  <a:gd name="T29" fmla="*/ 159 h 167"/>
                  <a:gd name="T30" fmla="*/ 16 w 104"/>
                  <a:gd name="T31" fmla="*/ 159 h 167"/>
                  <a:gd name="T32" fmla="*/ 16 w 104"/>
                  <a:gd name="T33" fmla="*/ 127 h 167"/>
                  <a:gd name="T34" fmla="*/ 0 w 104"/>
                  <a:gd name="T35" fmla="*/ 111 h 167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104" h="167">
                    <a:moveTo>
                      <a:pt x="0" y="111"/>
                    </a:moveTo>
                    <a:lnTo>
                      <a:pt x="8" y="87"/>
                    </a:lnTo>
                    <a:lnTo>
                      <a:pt x="40" y="87"/>
                    </a:lnTo>
                    <a:lnTo>
                      <a:pt x="64" y="24"/>
                    </a:lnTo>
                    <a:lnTo>
                      <a:pt x="80" y="16"/>
                    </a:lnTo>
                    <a:lnTo>
                      <a:pt x="72" y="0"/>
                    </a:lnTo>
                    <a:lnTo>
                      <a:pt x="80" y="0"/>
                    </a:lnTo>
                    <a:lnTo>
                      <a:pt x="88" y="40"/>
                    </a:lnTo>
                    <a:lnTo>
                      <a:pt x="72" y="47"/>
                    </a:lnTo>
                    <a:lnTo>
                      <a:pt x="96" y="79"/>
                    </a:lnTo>
                    <a:lnTo>
                      <a:pt x="80" y="111"/>
                    </a:lnTo>
                    <a:lnTo>
                      <a:pt x="104" y="143"/>
                    </a:lnTo>
                    <a:lnTo>
                      <a:pt x="104" y="167"/>
                    </a:lnTo>
                    <a:lnTo>
                      <a:pt x="64" y="159"/>
                    </a:lnTo>
                    <a:lnTo>
                      <a:pt x="40" y="159"/>
                    </a:lnTo>
                    <a:lnTo>
                      <a:pt x="16" y="159"/>
                    </a:lnTo>
                    <a:lnTo>
                      <a:pt x="16" y="127"/>
                    </a:lnTo>
                    <a:lnTo>
                      <a:pt x="0" y="111"/>
                    </a:lnTo>
                    <a:close/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64" name="Freeform 137"/>
              <p:cNvSpPr>
                <a:spLocks noChangeAspect="1"/>
              </p:cNvSpPr>
              <p:nvPr/>
            </p:nvSpPr>
            <p:spPr bwMode="auto">
              <a:xfrm>
                <a:off x="751" y="2276"/>
                <a:ext cx="104" cy="167"/>
              </a:xfrm>
              <a:custGeom>
                <a:avLst/>
                <a:gdLst>
                  <a:gd name="T0" fmla="*/ 0 w 104"/>
                  <a:gd name="T1" fmla="*/ 111 h 167"/>
                  <a:gd name="T2" fmla="*/ 8 w 104"/>
                  <a:gd name="T3" fmla="*/ 87 h 167"/>
                  <a:gd name="T4" fmla="*/ 40 w 104"/>
                  <a:gd name="T5" fmla="*/ 87 h 167"/>
                  <a:gd name="T6" fmla="*/ 64 w 104"/>
                  <a:gd name="T7" fmla="*/ 24 h 167"/>
                  <a:gd name="T8" fmla="*/ 80 w 104"/>
                  <a:gd name="T9" fmla="*/ 16 h 167"/>
                  <a:gd name="T10" fmla="*/ 72 w 104"/>
                  <a:gd name="T11" fmla="*/ 0 h 167"/>
                  <a:gd name="T12" fmla="*/ 80 w 104"/>
                  <a:gd name="T13" fmla="*/ 0 h 167"/>
                  <a:gd name="T14" fmla="*/ 88 w 104"/>
                  <a:gd name="T15" fmla="*/ 40 h 167"/>
                  <a:gd name="T16" fmla="*/ 72 w 104"/>
                  <a:gd name="T17" fmla="*/ 47 h 167"/>
                  <a:gd name="T18" fmla="*/ 96 w 104"/>
                  <a:gd name="T19" fmla="*/ 79 h 167"/>
                  <a:gd name="T20" fmla="*/ 80 w 104"/>
                  <a:gd name="T21" fmla="*/ 111 h 167"/>
                  <a:gd name="T22" fmla="*/ 104 w 104"/>
                  <a:gd name="T23" fmla="*/ 143 h 167"/>
                  <a:gd name="T24" fmla="*/ 104 w 104"/>
                  <a:gd name="T25" fmla="*/ 167 h 167"/>
                  <a:gd name="T26" fmla="*/ 64 w 104"/>
                  <a:gd name="T27" fmla="*/ 159 h 167"/>
                  <a:gd name="T28" fmla="*/ 40 w 104"/>
                  <a:gd name="T29" fmla="*/ 159 h 167"/>
                  <a:gd name="T30" fmla="*/ 16 w 104"/>
                  <a:gd name="T31" fmla="*/ 159 h 167"/>
                  <a:gd name="T32" fmla="*/ 16 w 104"/>
                  <a:gd name="T33" fmla="*/ 127 h 167"/>
                  <a:gd name="T34" fmla="*/ 0 w 104"/>
                  <a:gd name="T35" fmla="*/ 111 h 167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104" h="167">
                    <a:moveTo>
                      <a:pt x="0" y="111"/>
                    </a:moveTo>
                    <a:lnTo>
                      <a:pt x="8" y="87"/>
                    </a:lnTo>
                    <a:lnTo>
                      <a:pt x="40" y="87"/>
                    </a:lnTo>
                    <a:lnTo>
                      <a:pt x="64" y="24"/>
                    </a:lnTo>
                    <a:lnTo>
                      <a:pt x="80" y="16"/>
                    </a:lnTo>
                    <a:lnTo>
                      <a:pt x="72" y="0"/>
                    </a:lnTo>
                    <a:lnTo>
                      <a:pt x="80" y="0"/>
                    </a:lnTo>
                    <a:lnTo>
                      <a:pt x="88" y="40"/>
                    </a:lnTo>
                    <a:lnTo>
                      <a:pt x="72" y="47"/>
                    </a:lnTo>
                    <a:lnTo>
                      <a:pt x="96" y="79"/>
                    </a:lnTo>
                    <a:lnTo>
                      <a:pt x="80" y="111"/>
                    </a:lnTo>
                    <a:lnTo>
                      <a:pt x="104" y="143"/>
                    </a:lnTo>
                    <a:lnTo>
                      <a:pt x="104" y="167"/>
                    </a:lnTo>
                    <a:lnTo>
                      <a:pt x="64" y="159"/>
                    </a:lnTo>
                    <a:lnTo>
                      <a:pt x="40" y="159"/>
                    </a:lnTo>
                    <a:lnTo>
                      <a:pt x="16" y="159"/>
                    </a:lnTo>
                    <a:lnTo>
                      <a:pt x="16" y="127"/>
                    </a:lnTo>
                    <a:lnTo>
                      <a:pt x="0" y="111"/>
                    </a:lnTo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65" name="Freeform 138"/>
              <p:cNvSpPr>
                <a:spLocks noChangeAspect="1"/>
              </p:cNvSpPr>
              <p:nvPr/>
            </p:nvSpPr>
            <p:spPr bwMode="auto">
              <a:xfrm>
                <a:off x="831" y="2300"/>
                <a:ext cx="200" cy="119"/>
              </a:xfrm>
              <a:custGeom>
                <a:avLst/>
                <a:gdLst>
                  <a:gd name="T0" fmla="*/ 0 w 200"/>
                  <a:gd name="T1" fmla="*/ 87 h 119"/>
                  <a:gd name="T2" fmla="*/ 16 w 200"/>
                  <a:gd name="T3" fmla="*/ 55 h 119"/>
                  <a:gd name="T4" fmla="*/ 64 w 200"/>
                  <a:gd name="T5" fmla="*/ 39 h 119"/>
                  <a:gd name="T6" fmla="*/ 72 w 200"/>
                  <a:gd name="T7" fmla="*/ 31 h 119"/>
                  <a:gd name="T8" fmla="*/ 88 w 200"/>
                  <a:gd name="T9" fmla="*/ 31 h 119"/>
                  <a:gd name="T10" fmla="*/ 120 w 200"/>
                  <a:gd name="T11" fmla="*/ 0 h 119"/>
                  <a:gd name="T12" fmla="*/ 128 w 200"/>
                  <a:gd name="T13" fmla="*/ 31 h 119"/>
                  <a:gd name="T14" fmla="*/ 152 w 200"/>
                  <a:gd name="T15" fmla="*/ 39 h 119"/>
                  <a:gd name="T16" fmla="*/ 200 w 200"/>
                  <a:gd name="T17" fmla="*/ 87 h 119"/>
                  <a:gd name="T18" fmla="*/ 104 w 200"/>
                  <a:gd name="T19" fmla="*/ 95 h 119"/>
                  <a:gd name="T20" fmla="*/ 80 w 200"/>
                  <a:gd name="T21" fmla="*/ 87 h 119"/>
                  <a:gd name="T22" fmla="*/ 64 w 200"/>
                  <a:gd name="T23" fmla="*/ 111 h 119"/>
                  <a:gd name="T24" fmla="*/ 40 w 200"/>
                  <a:gd name="T25" fmla="*/ 111 h 119"/>
                  <a:gd name="T26" fmla="*/ 24 w 200"/>
                  <a:gd name="T27" fmla="*/ 119 h 119"/>
                  <a:gd name="T28" fmla="*/ 0 w 200"/>
                  <a:gd name="T29" fmla="*/ 87 h 119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200" h="119">
                    <a:moveTo>
                      <a:pt x="0" y="87"/>
                    </a:moveTo>
                    <a:lnTo>
                      <a:pt x="16" y="55"/>
                    </a:lnTo>
                    <a:lnTo>
                      <a:pt x="64" y="39"/>
                    </a:lnTo>
                    <a:lnTo>
                      <a:pt x="72" y="31"/>
                    </a:lnTo>
                    <a:lnTo>
                      <a:pt x="88" y="31"/>
                    </a:lnTo>
                    <a:lnTo>
                      <a:pt x="120" y="0"/>
                    </a:lnTo>
                    <a:lnTo>
                      <a:pt x="128" y="31"/>
                    </a:lnTo>
                    <a:lnTo>
                      <a:pt x="152" y="39"/>
                    </a:lnTo>
                    <a:lnTo>
                      <a:pt x="200" y="87"/>
                    </a:lnTo>
                    <a:lnTo>
                      <a:pt x="104" y="95"/>
                    </a:lnTo>
                    <a:lnTo>
                      <a:pt x="80" y="87"/>
                    </a:lnTo>
                    <a:lnTo>
                      <a:pt x="64" y="111"/>
                    </a:lnTo>
                    <a:lnTo>
                      <a:pt x="40" y="111"/>
                    </a:lnTo>
                    <a:lnTo>
                      <a:pt x="24" y="119"/>
                    </a:lnTo>
                    <a:lnTo>
                      <a:pt x="0" y="87"/>
                    </a:lnTo>
                    <a:close/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66" name="Freeform 139"/>
              <p:cNvSpPr>
                <a:spLocks noChangeAspect="1"/>
              </p:cNvSpPr>
              <p:nvPr/>
            </p:nvSpPr>
            <p:spPr bwMode="auto">
              <a:xfrm>
                <a:off x="831" y="2300"/>
                <a:ext cx="200" cy="119"/>
              </a:xfrm>
              <a:custGeom>
                <a:avLst/>
                <a:gdLst>
                  <a:gd name="T0" fmla="*/ 0 w 200"/>
                  <a:gd name="T1" fmla="*/ 87 h 119"/>
                  <a:gd name="T2" fmla="*/ 16 w 200"/>
                  <a:gd name="T3" fmla="*/ 55 h 119"/>
                  <a:gd name="T4" fmla="*/ 64 w 200"/>
                  <a:gd name="T5" fmla="*/ 39 h 119"/>
                  <a:gd name="T6" fmla="*/ 72 w 200"/>
                  <a:gd name="T7" fmla="*/ 31 h 119"/>
                  <a:gd name="T8" fmla="*/ 88 w 200"/>
                  <a:gd name="T9" fmla="*/ 31 h 119"/>
                  <a:gd name="T10" fmla="*/ 120 w 200"/>
                  <a:gd name="T11" fmla="*/ 0 h 119"/>
                  <a:gd name="T12" fmla="*/ 128 w 200"/>
                  <a:gd name="T13" fmla="*/ 31 h 119"/>
                  <a:gd name="T14" fmla="*/ 152 w 200"/>
                  <a:gd name="T15" fmla="*/ 39 h 119"/>
                  <a:gd name="T16" fmla="*/ 200 w 200"/>
                  <a:gd name="T17" fmla="*/ 87 h 119"/>
                  <a:gd name="T18" fmla="*/ 104 w 200"/>
                  <a:gd name="T19" fmla="*/ 95 h 119"/>
                  <a:gd name="T20" fmla="*/ 80 w 200"/>
                  <a:gd name="T21" fmla="*/ 87 h 119"/>
                  <a:gd name="T22" fmla="*/ 64 w 200"/>
                  <a:gd name="T23" fmla="*/ 111 h 119"/>
                  <a:gd name="T24" fmla="*/ 40 w 200"/>
                  <a:gd name="T25" fmla="*/ 111 h 119"/>
                  <a:gd name="T26" fmla="*/ 24 w 200"/>
                  <a:gd name="T27" fmla="*/ 119 h 119"/>
                  <a:gd name="T28" fmla="*/ 0 w 200"/>
                  <a:gd name="T29" fmla="*/ 87 h 119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200" h="119">
                    <a:moveTo>
                      <a:pt x="0" y="87"/>
                    </a:moveTo>
                    <a:lnTo>
                      <a:pt x="16" y="55"/>
                    </a:lnTo>
                    <a:lnTo>
                      <a:pt x="64" y="39"/>
                    </a:lnTo>
                    <a:lnTo>
                      <a:pt x="72" y="31"/>
                    </a:lnTo>
                    <a:lnTo>
                      <a:pt x="88" y="31"/>
                    </a:lnTo>
                    <a:lnTo>
                      <a:pt x="120" y="0"/>
                    </a:lnTo>
                    <a:lnTo>
                      <a:pt x="128" y="31"/>
                    </a:lnTo>
                    <a:lnTo>
                      <a:pt x="152" y="39"/>
                    </a:lnTo>
                    <a:lnTo>
                      <a:pt x="200" y="87"/>
                    </a:lnTo>
                    <a:lnTo>
                      <a:pt x="104" y="95"/>
                    </a:lnTo>
                    <a:lnTo>
                      <a:pt x="80" y="87"/>
                    </a:lnTo>
                    <a:lnTo>
                      <a:pt x="64" y="111"/>
                    </a:lnTo>
                    <a:lnTo>
                      <a:pt x="40" y="111"/>
                    </a:lnTo>
                    <a:lnTo>
                      <a:pt x="24" y="119"/>
                    </a:lnTo>
                    <a:lnTo>
                      <a:pt x="0" y="87"/>
                    </a:lnTo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67" name="Freeform 140"/>
              <p:cNvSpPr>
                <a:spLocks noChangeAspect="1"/>
              </p:cNvSpPr>
              <p:nvPr/>
            </p:nvSpPr>
            <p:spPr bwMode="auto">
              <a:xfrm>
                <a:off x="815" y="2100"/>
                <a:ext cx="152" cy="255"/>
              </a:xfrm>
              <a:custGeom>
                <a:avLst/>
                <a:gdLst>
                  <a:gd name="T0" fmla="*/ 0 w 152"/>
                  <a:gd name="T1" fmla="*/ 152 h 255"/>
                  <a:gd name="T2" fmla="*/ 24 w 152"/>
                  <a:gd name="T3" fmla="*/ 160 h 255"/>
                  <a:gd name="T4" fmla="*/ 16 w 152"/>
                  <a:gd name="T5" fmla="*/ 176 h 255"/>
                  <a:gd name="T6" fmla="*/ 24 w 152"/>
                  <a:gd name="T7" fmla="*/ 216 h 255"/>
                  <a:gd name="T8" fmla="*/ 8 w 152"/>
                  <a:gd name="T9" fmla="*/ 223 h 255"/>
                  <a:gd name="T10" fmla="*/ 32 w 152"/>
                  <a:gd name="T11" fmla="*/ 255 h 255"/>
                  <a:gd name="T12" fmla="*/ 80 w 152"/>
                  <a:gd name="T13" fmla="*/ 239 h 255"/>
                  <a:gd name="T14" fmla="*/ 88 w 152"/>
                  <a:gd name="T15" fmla="*/ 231 h 255"/>
                  <a:gd name="T16" fmla="*/ 104 w 152"/>
                  <a:gd name="T17" fmla="*/ 231 h 255"/>
                  <a:gd name="T18" fmla="*/ 136 w 152"/>
                  <a:gd name="T19" fmla="*/ 200 h 255"/>
                  <a:gd name="T20" fmla="*/ 128 w 152"/>
                  <a:gd name="T21" fmla="*/ 176 h 255"/>
                  <a:gd name="T22" fmla="*/ 136 w 152"/>
                  <a:gd name="T23" fmla="*/ 128 h 255"/>
                  <a:gd name="T24" fmla="*/ 152 w 152"/>
                  <a:gd name="T25" fmla="*/ 120 h 255"/>
                  <a:gd name="T26" fmla="*/ 152 w 152"/>
                  <a:gd name="T27" fmla="*/ 64 h 255"/>
                  <a:gd name="T28" fmla="*/ 40 w 152"/>
                  <a:gd name="T29" fmla="*/ 0 h 255"/>
                  <a:gd name="T30" fmla="*/ 24 w 152"/>
                  <a:gd name="T31" fmla="*/ 8 h 255"/>
                  <a:gd name="T32" fmla="*/ 24 w 152"/>
                  <a:gd name="T33" fmla="*/ 40 h 255"/>
                  <a:gd name="T34" fmla="*/ 40 w 152"/>
                  <a:gd name="T35" fmla="*/ 56 h 255"/>
                  <a:gd name="T36" fmla="*/ 32 w 152"/>
                  <a:gd name="T37" fmla="*/ 112 h 255"/>
                  <a:gd name="T38" fmla="*/ 0 w 152"/>
                  <a:gd name="T39" fmla="*/ 152 h 255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0" t="0" r="r" b="b"/>
                <a:pathLst>
                  <a:path w="152" h="255">
                    <a:moveTo>
                      <a:pt x="0" y="152"/>
                    </a:moveTo>
                    <a:lnTo>
                      <a:pt x="24" y="160"/>
                    </a:lnTo>
                    <a:lnTo>
                      <a:pt x="16" y="176"/>
                    </a:lnTo>
                    <a:lnTo>
                      <a:pt x="24" y="216"/>
                    </a:lnTo>
                    <a:lnTo>
                      <a:pt x="8" y="223"/>
                    </a:lnTo>
                    <a:lnTo>
                      <a:pt x="32" y="255"/>
                    </a:lnTo>
                    <a:lnTo>
                      <a:pt x="80" y="239"/>
                    </a:lnTo>
                    <a:lnTo>
                      <a:pt x="88" y="231"/>
                    </a:lnTo>
                    <a:lnTo>
                      <a:pt x="104" y="231"/>
                    </a:lnTo>
                    <a:lnTo>
                      <a:pt x="136" y="200"/>
                    </a:lnTo>
                    <a:lnTo>
                      <a:pt x="128" y="176"/>
                    </a:lnTo>
                    <a:lnTo>
                      <a:pt x="136" y="128"/>
                    </a:lnTo>
                    <a:lnTo>
                      <a:pt x="152" y="120"/>
                    </a:lnTo>
                    <a:lnTo>
                      <a:pt x="152" y="64"/>
                    </a:lnTo>
                    <a:lnTo>
                      <a:pt x="40" y="0"/>
                    </a:lnTo>
                    <a:lnTo>
                      <a:pt x="24" y="8"/>
                    </a:lnTo>
                    <a:lnTo>
                      <a:pt x="24" y="40"/>
                    </a:lnTo>
                    <a:lnTo>
                      <a:pt x="40" y="56"/>
                    </a:lnTo>
                    <a:lnTo>
                      <a:pt x="32" y="112"/>
                    </a:lnTo>
                    <a:lnTo>
                      <a:pt x="0" y="152"/>
                    </a:lnTo>
                    <a:close/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68" name="Freeform 141"/>
              <p:cNvSpPr>
                <a:spLocks noChangeAspect="1"/>
              </p:cNvSpPr>
              <p:nvPr/>
            </p:nvSpPr>
            <p:spPr bwMode="auto">
              <a:xfrm>
                <a:off x="815" y="2100"/>
                <a:ext cx="152" cy="255"/>
              </a:xfrm>
              <a:custGeom>
                <a:avLst/>
                <a:gdLst>
                  <a:gd name="T0" fmla="*/ 0 w 152"/>
                  <a:gd name="T1" fmla="*/ 152 h 255"/>
                  <a:gd name="T2" fmla="*/ 24 w 152"/>
                  <a:gd name="T3" fmla="*/ 160 h 255"/>
                  <a:gd name="T4" fmla="*/ 16 w 152"/>
                  <a:gd name="T5" fmla="*/ 176 h 255"/>
                  <a:gd name="T6" fmla="*/ 24 w 152"/>
                  <a:gd name="T7" fmla="*/ 216 h 255"/>
                  <a:gd name="T8" fmla="*/ 8 w 152"/>
                  <a:gd name="T9" fmla="*/ 223 h 255"/>
                  <a:gd name="T10" fmla="*/ 32 w 152"/>
                  <a:gd name="T11" fmla="*/ 255 h 255"/>
                  <a:gd name="T12" fmla="*/ 80 w 152"/>
                  <a:gd name="T13" fmla="*/ 239 h 255"/>
                  <a:gd name="T14" fmla="*/ 88 w 152"/>
                  <a:gd name="T15" fmla="*/ 231 h 255"/>
                  <a:gd name="T16" fmla="*/ 104 w 152"/>
                  <a:gd name="T17" fmla="*/ 231 h 255"/>
                  <a:gd name="T18" fmla="*/ 136 w 152"/>
                  <a:gd name="T19" fmla="*/ 200 h 255"/>
                  <a:gd name="T20" fmla="*/ 128 w 152"/>
                  <a:gd name="T21" fmla="*/ 176 h 255"/>
                  <a:gd name="T22" fmla="*/ 136 w 152"/>
                  <a:gd name="T23" fmla="*/ 128 h 255"/>
                  <a:gd name="T24" fmla="*/ 152 w 152"/>
                  <a:gd name="T25" fmla="*/ 120 h 255"/>
                  <a:gd name="T26" fmla="*/ 152 w 152"/>
                  <a:gd name="T27" fmla="*/ 64 h 255"/>
                  <a:gd name="T28" fmla="*/ 40 w 152"/>
                  <a:gd name="T29" fmla="*/ 0 h 255"/>
                  <a:gd name="T30" fmla="*/ 24 w 152"/>
                  <a:gd name="T31" fmla="*/ 8 h 255"/>
                  <a:gd name="T32" fmla="*/ 24 w 152"/>
                  <a:gd name="T33" fmla="*/ 40 h 255"/>
                  <a:gd name="T34" fmla="*/ 40 w 152"/>
                  <a:gd name="T35" fmla="*/ 56 h 255"/>
                  <a:gd name="T36" fmla="*/ 32 w 152"/>
                  <a:gd name="T37" fmla="*/ 112 h 255"/>
                  <a:gd name="T38" fmla="*/ 0 w 152"/>
                  <a:gd name="T39" fmla="*/ 152 h 255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0" t="0" r="r" b="b"/>
                <a:pathLst>
                  <a:path w="152" h="255">
                    <a:moveTo>
                      <a:pt x="0" y="152"/>
                    </a:moveTo>
                    <a:lnTo>
                      <a:pt x="24" y="160"/>
                    </a:lnTo>
                    <a:lnTo>
                      <a:pt x="16" y="176"/>
                    </a:lnTo>
                    <a:lnTo>
                      <a:pt x="24" y="216"/>
                    </a:lnTo>
                    <a:lnTo>
                      <a:pt x="8" y="223"/>
                    </a:lnTo>
                    <a:lnTo>
                      <a:pt x="32" y="255"/>
                    </a:lnTo>
                    <a:lnTo>
                      <a:pt x="80" y="239"/>
                    </a:lnTo>
                    <a:lnTo>
                      <a:pt x="88" y="231"/>
                    </a:lnTo>
                    <a:lnTo>
                      <a:pt x="104" y="231"/>
                    </a:lnTo>
                    <a:lnTo>
                      <a:pt x="136" y="200"/>
                    </a:lnTo>
                    <a:lnTo>
                      <a:pt x="128" y="176"/>
                    </a:lnTo>
                    <a:lnTo>
                      <a:pt x="136" y="128"/>
                    </a:lnTo>
                    <a:lnTo>
                      <a:pt x="152" y="120"/>
                    </a:lnTo>
                    <a:lnTo>
                      <a:pt x="152" y="64"/>
                    </a:lnTo>
                    <a:lnTo>
                      <a:pt x="40" y="0"/>
                    </a:lnTo>
                    <a:lnTo>
                      <a:pt x="24" y="8"/>
                    </a:lnTo>
                    <a:lnTo>
                      <a:pt x="24" y="40"/>
                    </a:lnTo>
                    <a:lnTo>
                      <a:pt x="40" y="56"/>
                    </a:lnTo>
                    <a:lnTo>
                      <a:pt x="32" y="112"/>
                    </a:lnTo>
                    <a:lnTo>
                      <a:pt x="0" y="152"/>
                    </a:lnTo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69" name="Freeform 142"/>
              <p:cNvSpPr>
                <a:spLocks noChangeAspect="1"/>
              </p:cNvSpPr>
              <p:nvPr/>
            </p:nvSpPr>
            <p:spPr bwMode="auto">
              <a:xfrm>
                <a:off x="783" y="2411"/>
                <a:ext cx="112" cy="136"/>
              </a:xfrm>
              <a:custGeom>
                <a:avLst/>
                <a:gdLst>
                  <a:gd name="T0" fmla="*/ 0 w 112"/>
                  <a:gd name="T1" fmla="*/ 112 h 136"/>
                  <a:gd name="T2" fmla="*/ 16 w 112"/>
                  <a:gd name="T3" fmla="*/ 136 h 136"/>
                  <a:gd name="T4" fmla="*/ 32 w 112"/>
                  <a:gd name="T5" fmla="*/ 128 h 136"/>
                  <a:gd name="T6" fmla="*/ 48 w 112"/>
                  <a:gd name="T7" fmla="*/ 128 h 136"/>
                  <a:gd name="T8" fmla="*/ 64 w 112"/>
                  <a:gd name="T9" fmla="*/ 112 h 136"/>
                  <a:gd name="T10" fmla="*/ 72 w 112"/>
                  <a:gd name="T11" fmla="*/ 88 h 136"/>
                  <a:gd name="T12" fmla="*/ 96 w 112"/>
                  <a:gd name="T13" fmla="*/ 64 h 136"/>
                  <a:gd name="T14" fmla="*/ 112 w 112"/>
                  <a:gd name="T15" fmla="*/ 0 h 136"/>
                  <a:gd name="T16" fmla="*/ 88 w 112"/>
                  <a:gd name="T17" fmla="*/ 0 h 136"/>
                  <a:gd name="T18" fmla="*/ 72 w 112"/>
                  <a:gd name="T19" fmla="*/ 8 h 136"/>
                  <a:gd name="T20" fmla="*/ 72 w 112"/>
                  <a:gd name="T21" fmla="*/ 32 h 136"/>
                  <a:gd name="T22" fmla="*/ 32 w 112"/>
                  <a:gd name="T23" fmla="*/ 24 h 136"/>
                  <a:gd name="T24" fmla="*/ 32 w 112"/>
                  <a:gd name="T25" fmla="*/ 32 h 136"/>
                  <a:gd name="T26" fmla="*/ 48 w 112"/>
                  <a:gd name="T27" fmla="*/ 32 h 136"/>
                  <a:gd name="T28" fmla="*/ 40 w 112"/>
                  <a:gd name="T29" fmla="*/ 88 h 136"/>
                  <a:gd name="T30" fmla="*/ 24 w 112"/>
                  <a:gd name="T31" fmla="*/ 80 h 136"/>
                  <a:gd name="T32" fmla="*/ 0 w 112"/>
                  <a:gd name="T33" fmla="*/ 112 h 1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112" h="136">
                    <a:moveTo>
                      <a:pt x="0" y="112"/>
                    </a:moveTo>
                    <a:lnTo>
                      <a:pt x="16" y="136"/>
                    </a:lnTo>
                    <a:lnTo>
                      <a:pt x="32" y="128"/>
                    </a:lnTo>
                    <a:lnTo>
                      <a:pt x="48" y="128"/>
                    </a:lnTo>
                    <a:lnTo>
                      <a:pt x="64" y="112"/>
                    </a:lnTo>
                    <a:lnTo>
                      <a:pt x="72" y="88"/>
                    </a:lnTo>
                    <a:lnTo>
                      <a:pt x="96" y="64"/>
                    </a:lnTo>
                    <a:lnTo>
                      <a:pt x="112" y="0"/>
                    </a:lnTo>
                    <a:lnTo>
                      <a:pt x="88" y="0"/>
                    </a:lnTo>
                    <a:lnTo>
                      <a:pt x="72" y="8"/>
                    </a:lnTo>
                    <a:lnTo>
                      <a:pt x="72" y="32"/>
                    </a:lnTo>
                    <a:lnTo>
                      <a:pt x="32" y="24"/>
                    </a:lnTo>
                    <a:lnTo>
                      <a:pt x="32" y="32"/>
                    </a:lnTo>
                    <a:lnTo>
                      <a:pt x="48" y="32"/>
                    </a:lnTo>
                    <a:lnTo>
                      <a:pt x="40" y="88"/>
                    </a:lnTo>
                    <a:lnTo>
                      <a:pt x="24" y="80"/>
                    </a:lnTo>
                    <a:lnTo>
                      <a:pt x="0" y="112"/>
                    </a:lnTo>
                    <a:close/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70" name="Freeform 143"/>
              <p:cNvSpPr>
                <a:spLocks noChangeAspect="1"/>
              </p:cNvSpPr>
              <p:nvPr/>
            </p:nvSpPr>
            <p:spPr bwMode="auto">
              <a:xfrm>
                <a:off x="783" y="2411"/>
                <a:ext cx="112" cy="136"/>
              </a:xfrm>
              <a:custGeom>
                <a:avLst/>
                <a:gdLst>
                  <a:gd name="T0" fmla="*/ 0 w 112"/>
                  <a:gd name="T1" fmla="*/ 112 h 136"/>
                  <a:gd name="T2" fmla="*/ 16 w 112"/>
                  <a:gd name="T3" fmla="*/ 136 h 136"/>
                  <a:gd name="T4" fmla="*/ 32 w 112"/>
                  <a:gd name="T5" fmla="*/ 128 h 136"/>
                  <a:gd name="T6" fmla="*/ 48 w 112"/>
                  <a:gd name="T7" fmla="*/ 128 h 136"/>
                  <a:gd name="T8" fmla="*/ 64 w 112"/>
                  <a:gd name="T9" fmla="*/ 112 h 136"/>
                  <a:gd name="T10" fmla="*/ 72 w 112"/>
                  <a:gd name="T11" fmla="*/ 88 h 136"/>
                  <a:gd name="T12" fmla="*/ 96 w 112"/>
                  <a:gd name="T13" fmla="*/ 64 h 136"/>
                  <a:gd name="T14" fmla="*/ 112 w 112"/>
                  <a:gd name="T15" fmla="*/ 0 h 136"/>
                  <a:gd name="T16" fmla="*/ 88 w 112"/>
                  <a:gd name="T17" fmla="*/ 0 h 136"/>
                  <a:gd name="T18" fmla="*/ 72 w 112"/>
                  <a:gd name="T19" fmla="*/ 8 h 136"/>
                  <a:gd name="T20" fmla="*/ 72 w 112"/>
                  <a:gd name="T21" fmla="*/ 32 h 136"/>
                  <a:gd name="T22" fmla="*/ 32 w 112"/>
                  <a:gd name="T23" fmla="*/ 24 h 136"/>
                  <a:gd name="T24" fmla="*/ 32 w 112"/>
                  <a:gd name="T25" fmla="*/ 32 h 136"/>
                  <a:gd name="T26" fmla="*/ 48 w 112"/>
                  <a:gd name="T27" fmla="*/ 32 h 136"/>
                  <a:gd name="T28" fmla="*/ 40 w 112"/>
                  <a:gd name="T29" fmla="*/ 88 h 136"/>
                  <a:gd name="T30" fmla="*/ 24 w 112"/>
                  <a:gd name="T31" fmla="*/ 80 h 136"/>
                  <a:gd name="T32" fmla="*/ 0 w 112"/>
                  <a:gd name="T33" fmla="*/ 112 h 1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112" h="136">
                    <a:moveTo>
                      <a:pt x="0" y="112"/>
                    </a:moveTo>
                    <a:lnTo>
                      <a:pt x="16" y="136"/>
                    </a:lnTo>
                    <a:lnTo>
                      <a:pt x="32" y="128"/>
                    </a:lnTo>
                    <a:lnTo>
                      <a:pt x="48" y="128"/>
                    </a:lnTo>
                    <a:lnTo>
                      <a:pt x="64" y="112"/>
                    </a:lnTo>
                    <a:lnTo>
                      <a:pt x="72" y="88"/>
                    </a:lnTo>
                    <a:lnTo>
                      <a:pt x="96" y="64"/>
                    </a:lnTo>
                    <a:lnTo>
                      <a:pt x="112" y="0"/>
                    </a:lnTo>
                    <a:lnTo>
                      <a:pt x="88" y="0"/>
                    </a:lnTo>
                    <a:lnTo>
                      <a:pt x="72" y="8"/>
                    </a:lnTo>
                    <a:lnTo>
                      <a:pt x="72" y="32"/>
                    </a:lnTo>
                    <a:lnTo>
                      <a:pt x="32" y="24"/>
                    </a:lnTo>
                    <a:lnTo>
                      <a:pt x="32" y="32"/>
                    </a:lnTo>
                    <a:lnTo>
                      <a:pt x="48" y="32"/>
                    </a:lnTo>
                    <a:lnTo>
                      <a:pt x="40" y="88"/>
                    </a:lnTo>
                    <a:lnTo>
                      <a:pt x="24" y="80"/>
                    </a:lnTo>
                    <a:lnTo>
                      <a:pt x="0" y="112"/>
                    </a:lnTo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71" name="Freeform 144"/>
              <p:cNvSpPr>
                <a:spLocks noChangeAspect="1"/>
              </p:cNvSpPr>
              <p:nvPr/>
            </p:nvSpPr>
            <p:spPr bwMode="auto">
              <a:xfrm>
                <a:off x="799" y="2387"/>
                <a:ext cx="280" cy="279"/>
              </a:xfrm>
              <a:custGeom>
                <a:avLst/>
                <a:gdLst>
                  <a:gd name="T0" fmla="*/ 0 w 280"/>
                  <a:gd name="T1" fmla="*/ 168 h 279"/>
                  <a:gd name="T2" fmla="*/ 0 w 280"/>
                  <a:gd name="T3" fmla="*/ 176 h 279"/>
                  <a:gd name="T4" fmla="*/ 56 w 280"/>
                  <a:gd name="T5" fmla="*/ 168 h 279"/>
                  <a:gd name="T6" fmla="*/ 88 w 280"/>
                  <a:gd name="T7" fmla="*/ 200 h 279"/>
                  <a:gd name="T8" fmla="*/ 104 w 280"/>
                  <a:gd name="T9" fmla="*/ 200 h 279"/>
                  <a:gd name="T10" fmla="*/ 112 w 280"/>
                  <a:gd name="T11" fmla="*/ 184 h 279"/>
                  <a:gd name="T12" fmla="*/ 128 w 280"/>
                  <a:gd name="T13" fmla="*/ 176 h 279"/>
                  <a:gd name="T14" fmla="*/ 144 w 280"/>
                  <a:gd name="T15" fmla="*/ 192 h 279"/>
                  <a:gd name="T16" fmla="*/ 144 w 280"/>
                  <a:gd name="T17" fmla="*/ 247 h 279"/>
                  <a:gd name="T18" fmla="*/ 168 w 280"/>
                  <a:gd name="T19" fmla="*/ 240 h 279"/>
                  <a:gd name="T20" fmla="*/ 256 w 280"/>
                  <a:gd name="T21" fmla="*/ 279 h 279"/>
                  <a:gd name="T22" fmla="*/ 256 w 280"/>
                  <a:gd name="T23" fmla="*/ 263 h 279"/>
                  <a:gd name="T24" fmla="*/ 240 w 280"/>
                  <a:gd name="T25" fmla="*/ 255 h 279"/>
                  <a:gd name="T26" fmla="*/ 248 w 280"/>
                  <a:gd name="T27" fmla="*/ 216 h 279"/>
                  <a:gd name="T28" fmla="*/ 264 w 280"/>
                  <a:gd name="T29" fmla="*/ 200 h 279"/>
                  <a:gd name="T30" fmla="*/ 256 w 280"/>
                  <a:gd name="T31" fmla="*/ 176 h 279"/>
                  <a:gd name="T32" fmla="*/ 248 w 280"/>
                  <a:gd name="T33" fmla="*/ 128 h 279"/>
                  <a:gd name="T34" fmla="*/ 248 w 280"/>
                  <a:gd name="T35" fmla="*/ 112 h 279"/>
                  <a:gd name="T36" fmla="*/ 256 w 280"/>
                  <a:gd name="T37" fmla="*/ 96 h 279"/>
                  <a:gd name="T38" fmla="*/ 264 w 280"/>
                  <a:gd name="T39" fmla="*/ 56 h 279"/>
                  <a:gd name="T40" fmla="*/ 280 w 280"/>
                  <a:gd name="T41" fmla="*/ 48 h 279"/>
                  <a:gd name="T42" fmla="*/ 272 w 280"/>
                  <a:gd name="T43" fmla="*/ 24 h 279"/>
                  <a:gd name="T44" fmla="*/ 232 w 280"/>
                  <a:gd name="T45" fmla="*/ 0 h 279"/>
                  <a:gd name="T46" fmla="*/ 136 w 280"/>
                  <a:gd name="T47" fmla="*/ 8 h 279"/>
                  <a:gd name="T48" fmla="*/ 112 w 280"/>
                  <a:gd name="T49" fmla="*/ 0 h 279"/>
                  <a:gd name="T50" fmla="*/ 96 w 280"/>
                  <a:gd name="T51" fmla="*/ 24 h 279"/>
                  <a:gd name="T52" fmla="*/ 80 w 280"/>
                  <a:gd name="T53" fmla="*/ 88 h 279"/>
                  <a:gd name="T54" fmla="*/ 56 w 280"/>
                  <a:gd name="T55" fmla="*/ 112 h 279"/>
                  <a:gd name="T56" fmla="*/ 48 w 280"/>
                  <a:gd name="T57" fmla="*/ 136 h 279"/>
                  <a:gd name="T58" fmla="*/ 32 w 280"/>
                  <a:gd name="T59" fmla="*/ 152 h 279"/>
                  <a:gd name="T60" fmla="*/ 16 w 280"/>
                  <a:gd name="T61" fmla="*/ 152 h 279"/>
                  <a:gd name="T62" fmla="*/ 0 w 280"/>
                  <a:gd name="T63" fmla="*/ 168 h 279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</a:gdLst>
                <a:ahLst/>
                <a:cxnLst>
                  <a:cxn ang="T64">
                    <a:pos x="T0" y="T1"/>
                  </a:cxn>
                  <a:cxn ang="T65">
                    <a:pos x="T2" y="T3"/>
                  </a:cxn>
                  <a:cxn ang="T66">
                    <a:pos x="T4" y="T5"/>
                  </a:cxn>
                  <a:cxn ang="T67">
                    <a:pos x="T6" y="T7"/>
                  </a:cxn>
                  <a:cxn ang="T68">
                    <a:pos x="T8" y="T9"/>
                  </a:cxn>
                  <a:cxn ang="T69">
                    <a:pos x="T10" y="T11"/>
                  </a:cxn>
                  <a:cxn ang="T70">
                    <a:pos x="T12" y="T13"/>
                  </a:cxn>
                  <a:cxn ang="T71">
                    <a:pos x="T14" y="T15"/>
                  </a:cxn>
                  <a:cxn ang="T72">
                    <a:pos x="T16" y="T17"/>
                  </a:cxn>
                  <a:cxn ang="T73">
                    <a:pos x="T18" y="T19"/>
                  </a:cxn>
                  <a:cxn ang="T74">
                    <a:pos x="T20" y="T21"/>
                  </a:cxn>
                  <a:cxn ang="T75">
                    <a:pos x="T22" y="T23"/>
                  </a:cxn>
                  <a:cxn ang="T76">
                    <a:pos x="T24" y="T25"/>
                  </a:cxn>
                  <a:cxn ang="T77">
                    <a:pos x="T26" y="T27"/>
                  </a:cxn>
                  <a:cxn ang="T78">
                    <a:pos x="T28" y="T29"/>
                  </a:cxn>
                  <a:cxn ang="T79">
                    <a:pos x="T30" y="T31"/>
                  </a:cxn>
                  <a:cxn ang="T80">
                    <a:pos x="T32" y="T33"/>
                  </a:cxn>
                  <a:cxn ang="T81">
                    <a:pos x="T34" y="T35"/>
                  </a:cxn>
                  <a:cxn ang="T82">
                    <a:pos x="T36" y="T37"/>
                  </a:cxn>
                  <a:cxn ang="T83">
                    <a:pos x="T38" y="T39"/>
                  </a:cxn>
                  <a:cxn ang="T84">
                    <a:pos x="T40" y="T41"/>
                  </a:cxn>
                  <a:cxn ang="T85">
                    <a:pos x="T42" y="T43"/>
                  </a:cxn>
                  <a:cxn ang="T86">
                    <a:pos x="T44" y="T45"/>
                  </a:cxn>
                  <a:cxn ang="T87">
                    <a:pos x="T46" y="T47"/>
                  </a:cxn>
                  <a:cxn ang="T88">
                    <a:pos x="T48" y="T49"/>
                  </a:cxn>
                  <a:cxn ang="T89">
                    <a:pos x="T50" y="T51"/>
                  </a:cxn>
                  <a:cxn ang="T90">
                    <a:pos x="T52" y="T53"/>
                  </a:cxn>
                  <a:cxn ang="T91">
                    <a:pos x="T54" y="T55"/>
                  </a:cxn>
                  <a:cxn ang="T92">
                    <a:pos x="T56" y="T57"/>
                  </a:cxn>
                  <a:cxn ang="T93">
                    <a:pos x="T58" y="T59"/>
                  </a:cxn>
                  <a:cxn ang="T94">
                    <a:pos x="T60" y="T61"/>
                  </a:cxn>
                  <a:cxn ang="T95">
                    <a:pos x="T62" y="T63"/>
                  </a:cxn>
                </a:cxnLst>
                <a:rect l="0" t="0" r="r" b="b"/>
                <a:pathLst>
                  <a:path w="280" h="279">
                    <a:moveTo>
                      <a:pt x="0" y="168"/>
                    </a:moveTo>
                    <a:lnTo>
                      <a:pt x="0" y="176"/>
                    </a:lnTo>
                    <a:lnTo>
                      <a:pt x="56" y="168"/>
                    </a:lnTo>
                    <a:lnTo>
                      <a:pt x="88" y="200"/>
                    </a:lnTo>
                    <a:lnTo>
                      <a:pt x="104" y="200"/>
                    </a:lnTo>
                    <a:lnTo>
                      <a:pt x="112" y="184"/>
                    </a:lnTo>
                    <a:lnTo>
                      <a:pt x="128" y="176"/>
                    </a:lnTo>
                    <a:lnTo>
                      <a:pt x="144" y="192"/>
                    </a:lnTo>
                    <a:lnTo>
                      <a:pt x="144" y="247"/>
                    </a:lnTo>
                    <a:lnTo>
                      <a:pt x="168" y="240"/>
                    </a:lnTo>
                    <a:lnTo>
                      <a:pt x="256" y="279"/>
                    </a:lnTo>
                    <a:lnTo>
                      <a:pt x="256" y="263"/>
                    </a:lnTo>
                    <a:lnTo>
                      <a:pt x="240" y="255"/>
                    </a:lnTo>
                    <a:lnTo>
                      <a:pt x="248" y="216"/>
                    </a:lnTo>
                    <a:lnTo>
                      <a:pt x="264" y="200"/>
                    </a:lnTo>
                    <a:lnTo>
                      <a:pt x="256" y="176"/>
                    </a:lnTo>
                    <a:lnTo>
                      <a:pt x="248" y="128"/>
                    </a:lnTo>
                    <a:lnTo>
                      <a:pt x="248" y="112"/>
                    </a:lnTo>
                    <a:lnTo>
                      <a:pt x="256" y="96"/>
                    </a:lnTo>
                    <a:lnTo>
                      <a:pt x="264" y="56"/>
                    </a:lnTo>
                    <a:lnTo>
                      <a:pt x="280" y="48"/>
                    </a:lnTo>
                    <a:lnTo>
                      <a:pt x="272" y="24"/>
                    </a:lnTo>
                    <a:lnTo>
                      <a:pt x="232" y="0"/>
                    </a:lnTo>
                    <a:lnTo>
                      <a:pt x="136" y="8"/>
                    </a:lnTo>
                    <a:lnTo>
                      <a:pt x="112" y="0"/>
                    </a:lnTo>
                    <a:lnTo>
                      <a:pt x="96" y="24"/>
                    </a:lnTo>
                    <a:lnTo>
                      <a:pt x="80" y="88"/>
                    </a:lnTo>
                    <a:lnTo>
                      <a:pt x="56" y="112"/>
                    </a:lnTo>
                    <a:lnTo>
                      <a:pt x="48" y="136"/>
                    </a:lnTo>
                    <a:lnTo>
                      <a:pt x="32" y="152"/>
                    </a:lnTo>
                    <a:lnTo>
                      <a:pt x="16" y="152"/>
                    </a:lnTo>
                    <a:lnTo>
                      <a:pt x="0" y="168"/>
                    </a:lnTo>
                    <a:close/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72" name="Freeform 145"/>
              <p:cNvSpPr>
                <a:spLocks noChangeAspect="1"/>
              </p:cNvSpPr>
              <p:nvPr/>
            </p:nvSpPr>
            <p:spPr bwMode="auto">
              <a:xfrm>
                <a:off x="799" y="2387"/>
                <a:ext cx="280" cy="279"/>
              </a:xfrm>
              <a:custGeom>
                <a:avLst/>
                <a:gdLst>
                  <a:gd name="T0" fmla="*/ 0 w 280"/>
                  <a:gd name="T1" fmla="*/ 168 h 279"/>
                  <a:gd name="T2" fmla="*/ 0 w 280"/>
                  <a:gd name="T3" fmla="*/ 176 h 279"/>
                  <a:gd name="T4" fmla="*/ 56 w 280"/>
                  <a:gd name="T5" fmla="*/ 168 h 279"/>
                  <a:gd name="T6" fmla="*/ 88 w 280"/>
                  <a:gd name="T7" fmla="*/ 200 h 279"/>
                  <a:gd name="T8" fmla="*/ 104 w 280"/>
                  <a:gd name="T9" fmla="*/ 200 h 279"/>
                  <a:gd name="T10" fmla="*/ 112 w 280"/>
                  <a:gd name="T11" fmla="*/ 184 h 279"/>
                  <a:gd name="T12" fmla="*/ 128 w 280"/>
                  <a:gd name="T13" fmla="*/ 176 h 279"/>
                  <a:gd name="T14" fmla="*/ 144 w 280"/>
                  <a:gd name="T15" fmla="*/ 192 h 279"/>
                  <a:gd name="T16" fmla="*/ 144 w 280"/>
                  <a:gd name="T17" fmla="*/ 247 h 279"/>
                  <a:gd name="T18" fmla="*/ 168 w 280"/>
                  <a:gd name="T19" fmla="*/ 240 h 279"/>
                  <a:gd name="T20" fmla="*/ 256 w 280"/>
                  <a:gd name="T21" fmla="*/ 279 h 279"/>
                  <a:gd name="T22" fmla="*/ 256 w 280"/>
                  <a:gd name="T23" fmla="*/ 263 h 279"/>
                  <a:gd name="T24" fmla="*/ 240 w 280"/>
                  <a:gd name="T25" fmla="*/ 255 h 279"/>
                  <a:gd name="T26" fmla="*/ 248 w 280"/>
                  <a:gd name="T27" fmla="*/ 216 h 279"/>
                  <a:gd name="T28" fmla="*/ 264 w 280"/>
                  <a:gd name="T29" fmla="*/ 200 h 279"/>
                  <a:gd name="T30" fmla="*/ 256 w 280"/>
                  <a:gd name="T31" fmla="*/ 176 h 279"/>
                  <a:gd name="T32" fmla="*/ 248 w 280"/>
                  <a:gd name="T33" fmla="*/ 128 h 279"/>
                  <a:gd name="T34" fmla="*/ 248 w 280"/>
                  <a:gd name="T35" fmla="*/ 112 h 279"/>
                  <a:gd name="T36" fmla="*/ 256 w 280"/>
                  <a:gd name="T37" fmla="*/ 96 h 279"/>
                  <a:gd name="T38" fmla="*/ 264 w 280"/>
                  <a:gd name="T39" fmla="*/ 56 h 279"/>
                  <a:gd name="T40" fmla="*/ 280 w 280"/>
                  <a:gd name="T41" fmla="*/ 48 h 279"/>
                  <a:gd name="T42" fmla="*/ 272 w 280"/>
                  <a:gd name="T43" fmla="*/ 24 h 279"/>
                  <a:gd name="T44" fmla="*/ 232 w 280"/>
                  <a:gd name="T45" fmla="*/ 0 h 279"/>
                  <a:gd name="T46" fmla="*/ 136 w 280"/>
                  <a:gd name="T47" fmla="*/ 8 h 279"/>
                  <a:gd name="T48" fmla="*/ 112 w 280"/>
                  <a:gd name="T49" fmla="*/ 0 h 279"/>
                  <a:gd name="T50" fmla="*/ 96 w 280"/>
                  <a:gd name="T51" fmla="*/ 24 h 279"/>
                  <a:gd name="T52" fmla="*/ 80 w 280"/>
                  <a:gd name="T53" fmla="*/ 88 h 279"/>
                  <a:gd name="T54" fmla="*/ 56 w 280"/>
                  <a:gd name="T55" fmla="*/ 112 h 279"/>
                  <a:gd name="T56" fmla="*/ 48 w 280"/>
                  <a:gd name="T57" fmla="*/ 136 h 279"/>
                  <a:gd name="T58" fmla="*/ 32 w 280"/>
                  <a:gd name="T59" fmla="*/ 152 h 279"/>
                  <a:gd name="T60" fmla="*/ 16 w 280"/>
                  <a:gd name="T61" fmla="*/ 152 h 279"/>
                  <a:gd name="T62" fmla="*/ 0 w 280"/>
                  <a:gd name="T63" fmla="*/ 168 h 279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</a:gdLst>
                <a:ahLst/>
                <a:cxnLst>
                  <a:cxn ang="T64">
                    <a:pos x="T0" y="T1"/>
                  </a:cxn>
                  <a:cxn ang="T65">
                    <a:pos x="T2" y="T3"/>
                  </a:cxn>
                  <a:cxn ang="T66">
                    <a:pos x="T4" y="T5"/>
                  </a:cxn>
                  <a:cxn ang="T67">
                    <a:pos x="T6" y="T7"/>
                  </a:cxn>
                  <a:cxn ang="T68">
                    <a:pos x="T8" y="T9"/>
                  </a:cxn>
                  <a:cxn ang="T69">
                    <a:pos x="T10" y="T11"/>
                  </a:cxn>
                  <a:cxn ang="T70">
                    <a:pos x="T12" y="T13"/>
                  </a:cxn>
                  <a:cxn ang="T71">
                    <a:pos x="T14" y="T15"/>
                  </a:cxn>
                  <a:cxn ang="T72">
                    <a:pos x="T16" y="T17"/>
                  </a:cxn>
                  <a:cxn ang="T73">
                    <a:pos x="T18" y="T19"/>
                  </a:cxn>
                  <a:cxn ang="T74">
                    <a:pos x="T20" y="T21"/>
                  </a:cxn>
                  <a:cxn ang="T75">
                    <a:pos x="T22" y="T23"/>
                  </a:cxn>
                  <a:cxn ang="T76">
                    <a:pos x="T24" y="T25"/>
                  </a:cxn>
                  <a:cxn ang="T77">
                    <a:pos x="T26" y="T27"/>
                  </a:cxn>
                  <a:cxn ang="T78">
                    <a:pos x="T28" y="T29"/>
                  </a:cxn>
                  <a:cxn ang="T79">
                    <a:pos x="T30" y="T31"/>
                  </a:cxn>
                  <a:cxn ang="T80">
                    <a:pos x="T32" y="T33"/>
                  </a:cxn>
                  <a:cxn ang="T81">
                    <a:pos x="T34" y="T35"/>
                  </a:cxn>
                  <a:cxn ang="T82">
                    <a:pos x="T36" y="T37"/>
                  </a:cxn>
                  <a:cxn ang="T83">
                    <a:pos x="T38" y="T39"/>
                  </a:cxn>
                  <a:cxn ang="T84">
                    <a:pos x="T40" y="T41"/>
                  </a:cxn>
                  <a:cxn ang="T85">
                    <a:pos x="T42" y="T43"/>
                  </a:cxn>
                  <a:cxn ang="T86">
                    <a:pos x="T44" y="T45"/>
                  </a:cxn>
                  <a:cxn ang="T87">
                    <a:pos x="T46" y="T47"/>
                  </a:cxn>
                  <a:cxn ang="T88">
                    <a:pos x="T48" y="T49"/>
                  </a:cxn>
                  <a:cxn ang="T89">
                    <a:pos x="T50" y="T51"/>
                  </a:cxn>
                  <a:cxn ang="T90">
                    <a:pos x="T52" y="T53"/>
                  </a:cxn>
                  <a:cxn ang="T91">
                    <a:pos x="T54" y="T55"/>
                  </a:cxn>
                  <a:cxn ang="T92">
                    <a:pos x="T56" y="T57"/>
                  </a:cxn>
                  <a:cxn ang="T93">
                    <a:pos x="T58" y="T59"/>
                  </a:cxn>
                  <a:cxn ang="T94">
                    <a:pos x="T60" y="T61"/>
                  </a:cxn>
                  <a:cxn ang="T95">
                    <a:pos x="T62" y="T63"/>
                  </a:cxn>
                </a:cxnLst>
                <a:rect l="0" t="0" r="r" b="b"/>
                <a:pathLst>
                  <a:path w="280" h="279">
                    <a:moveTo>
                      <a:pt x="0" y="168"/>
                    </a:moveTo>
                    <a:lnTo>
                      <a:pt x="0" y="176"/>
                    </a:lnTo>
                    <a:lnTo>
                      <a:pt x="56" y="168"/>
                    </a:lnTo>
                    <a:lnTo>
                      <a:pt x="88" y="200"/>
                    </a:lnTo>
                    <a:lnTo>
                      <a:pt x="104" y="200"/>
                    </a:lnTo>
                    <a:lnTo>
                      <a:pt x="112" y="184"/>
                    </a:lnTo>
                    <a:lnTo>
                      <a:pt x="128" y="176"/>
                    </a:lnTo>
                    <a:lnTo>
                      <a:pt x="144" y="192"/>
                    </a:lnTo>
                    <a:lnTo>
                      <a:pt x="144" y="247"/>
                    </a:lnTo>
                    <a:lnTo>
                      <a:pt x="168" y="240"/>
                    </a:lnTo>
                    <a:lnTo>
                      <a:pt x="256" y="279"/>
                    </a:lnTo>
                    <a:lnTo>
                      <a:pt x="256" y="263"/>
                    </a:lnTo>
                    <a:lnTo>
                      <a:pt x="240" y="255"/>
                    </a:lnTo>
                    <a:lnTo>
                      <a:pt x="248" y="216"/>
                    </a:lnTo>
                    <a:lnTo>
                      <a:pt x="264" y="200"/>
                    </a:lnTo>
                    <a:lnTo>
                      <a:pt x="256" y="176"/>
                    </a:lnTo>
                    <a:lnTo>
                      <a:pt x="248" y="128"/>
                    </a:lnTo>
                    <a:lnTo>
                      <a:pt x="248" y="112"/>
                    </a:lnTo>
                    <a:lnTo>
                      <a:pt x="256" y="96"/>
                    </a:lnTo>
                    <a:lnTo>
                      <a:pt x="264" y="56"/>
                    </a:lnTo>
                    <a:lnTo>
                      <a:pt x="280" y="48"/>
                    </a:lnTo>
                    <a:lnTo>
                      <a:pt x="272" y="24"/>
                    </a:lnTo>
                    <a:lnTo>
                      <a:pt x="232" y="0"/>
                    </a:lnTo>
                    <a:lnTo>
                      <a:pt x="136" y="8"/>
                    </a:lnTo>
                    <a:lnTo>
                      <a:pt x="112" y="0"/>
                    </a:lnTo>
                    <a:lnTo>
                      <a:pt x="96" y="24"/>
                    </a:lnTo>
                    <a:lnTo>
                      <a:pt x="80" y="88"/>
                    </a:lnTo>
                    <a:lnTo>
                      <a:pt x="56" y="112"/>
                    </a:lnTo>
                    <a:lnTo>
                      <a:pt x="48" y="136"/>
                    </a:lnTo>
                    <a:lnTo>
                      <a:pt x="32" y="152"/>
                    </a:lnTo>
                    <a:lnTo>
                      <a:pt x="16" y="152"/>
                    </a:lnTo>
                    <a:lnTo>
                      <a:pt x="0" y="168"/>
                    </a:lnTo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73" name="Freeform 146"/>
              <p:cNvSpPr>
                <a:spLocks noChangeAspect="1"/>
              </p:cNvSpPr>
              <p:nvPr/>
            </p:nvSpPr>
            <p:spPr bwMode="auto">
              <a:xfrm>
                <a:off x="640" y="2276"/>
                <a:ext cx="32" cy="95"/>
              </a:xfrm>
              <a:custGeom>
                <a:avLst/>
                <a:gdLst>
                  <a:gd name="T0" fmla="*/ 0 w 32"/>
                  <a:gd name="T1" fmla="*/ 24 h 95"/>
                  <a:gd name="T2" fmla="*/ 16 w 32"/>
                  <a:gd name="T3" fmla="*/ 95 h 95"/>
                  <a:gd name="T4" fmla="*/ 24 w 32"/>
                  <a:gd name="T5" fmla="*/ 95 h 95"/>
                  <a:gd name="T6" fmla="*/ 32 w 32"/>
                  <a:gd name="T7" fmla="*/ 16 h 95"/>
                  <a:gd name="T8" fmla="*/ 24 w 32"/>
                  <a:gd name="T9" fmla="*/ 0 h 95"/>
                  <a:gd name="T10" fmla="*/ 16 w 32"/>
                  <a:gd name="T11" fmla="*/ 8 h 95"/>
                  <a:gd name="T12" fmla="*/ 0 w 32"/>
                  <a:gd name="T13" fmla="*/ 24 h 95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32" h="95">
                    <a:moveTo>
                      <a:pt x="0" y="24"/>
                    </a:moveTo>
                    <a:lnTo>
                      <a:pt x="16" y="95"/>
                    </a:lnTo>
                    <a:lnTo>
                      <a:pt x="24" y="95"/>
                    </a:lnTo>
                    <a:lnTo>
                      <a:pt x="32" y="16"/>
                    </a:lnTo>
                    <a:lnTo>
                      <a:pt x="24" y="0"/>
                    </a:lnTo>
                    <a:lnTo>
                      <a:pt x="16" y="8"/>
                    </a:lnTo>
                    <a:lnTo>
                      <a:pt x="0" y="24"/>
                    </a:lnTo>
                    <a:close/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74" name="Freeform 147"/>
              <p:cNvSpPr>
                <a:spLocks noChangeAspect="1"/>
              </p:cNvSpPr>
              <p:nvPr/>
            </p:nvSpPr>
            <p:spPr bwMode="auto">
              <a:xfrm>
                <a:off x="640" y="2276"/>
                <a:ext cx="32" cy="95"/>
              </a:xfrm>
              <a:custGeom>
                <a:avLst/>
                <a:gdLst>
                  <a:gd name="T0" fmla="*/ 0 w 32"/>
                  <a:gd name="T1" fmla="*/ 24 h 95"/>
                  <a:gd name="T2" fmla="*/ 16 w 32"/>
                  <a:gd name="T3" fmla="*/ 95 h 95"/>
                  <a:gd name="T4" fmla="*/ 24 w 32"/>
                  <a:gd name="T5" fmla="*/ 95 h 95"/>
                  <a:gd name="T6" fmla="*/ 32 w 32"/>
                  <a:gd name="T7" fmla="*/ 16 h 95"/>
                  <a:gd name="T8" fmla="*/ 24 w 32"/>
                  <a:gd name="T9" fmla="*/ 0 h 95"/>
                  <a:gd name="T10" fmla="*/ 16 w 32"/>
                  <a:gd name="T11" fmla="*/ 8 h 95"/>
                  <a:gd name="T12" fmla="*/ 0 w 32"/>
                  <a:gd name="T13" fmla="*/ 24 h 95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32" h="95">
                    <a:moveTo>
                      <a:pt x="0" y="24"/>
                    </a:moveTo>
                    <a:lnTo>
                      <a:pt x="16" y="95"/>
                    </a:lnTo>
                    <a:lnTo>
                      <a:pt x="24" y="95"/>
                    </a:lnTo>
                    <a:lnTo>
                      <a:pt x="32" y="16"/>
                    </a:lnTo>
                    <a:lnTo>
                      <a:pt x="24" y="0"/>
                    </a:lnTo>
                    <a:lnTo>
                      <a:pt x="16" y="8"/>
                    </a:lnTo>
                    <a:lnTo>
                      <a:pt x="0" y="24"/>
                    </a:lnTo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75" name="Freeform 148"/>
              <p:cNvSpPr>
                <a:spLocks noChangeAspect="1"/>
              </p:cNvSpPr>
              <p:nvPr/>
            </p:nvSpPr>
            <p:spPr bwMode="auto">
              <a:xfrm>
                <a:off x="759" y="2435"/>
                <a:ext cx="32" cy="16"/>
              </a:xfrm>
              <a:custGeom>
                <a:avLst/>
                <a:gdLst>
                  <a:gd name="T0" fmla="*/ 0 w 32"/>
                  <a:gd name="T1" fmla="*/ 16 h 16"/>
                  <a:gd name="T2" fmla="*/ 8 w 32"/>
                  <a:gd name="T3" fmla="*/ 0 h 16"/>
                  <a:gd name="T4" fmla="*/ 32 w 32"/>
                  <a:gd name="T5" fmla="*/ 0 h 16"/>
                  <a:gd name="T6" fmla="*/ 32 w 32"/>
                  <a:gd name="T7" fmla="*/ 8 h 16"/>
                  <a:gd name="T8" fmla="*/ 0 w 32"/>
                  <a:gd name="T9" fmla="*/ 16 h 1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2" h="16">
                    <a:moveTo>
                      <a:pt x="0" y="16"/>
                    </a:moveTo>
                    <a:lnTo>
                      <a:pt x="8" y="0"/>
                    </a:lnTo>
                    <a:lnTo>
                      <a:pt x="32" y="0"/>
                    </a:lnTo>
                    <a:lnTo>
                      <a:pt x="32" y="8"/>
                    </a:lnTo>
                    <a:lnTo>
                      <a:pt x="0" y="16"/>
                    </a:lnTo>
                    <a:close/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76" name="Freeform 149"/>
              <p:cNvSpPr>
                <a:spLocks noChangeAspect="1"/>
              </p:cNvSpPr>
              <p:nvPr/>
            </p:nvSpPr>
            <p:spPr bwMode="auto">
              <a:xfrm>
                <a:off x="759" y="2435"/>
                <a:ext cx="32" cy="16"/>
              </a:xfrm>
              <a:custGeom>
                <a:avLst/>
                <a:gdLst>
                  <a:gd name="T0" fmla="*/ 0 w 32"/>
                  <a:gd name="T1" fmla="*/ 16 h 16"/>
                  <a:gd name="T2" fmla="*/ 8 w 32"/>
                  <a:gd name="T3" fmla="*/ 0 h 16"/>
                  <a:gd name="T4" fmla="*/ 32 w 32"/>
                  <a:gd name="T5" fmla="*/ 0 h 16"/>
                  <a:gd name="T6" fmla="*/ 32 w 32"/>
                  <a:gd name="T7" fmla="*/ 8 h 16"/>
                  <a:gd name="T8" fmla="*/ 0 w 32"/>
                  <a:gd name="T9" fmla="*/ 16 h 1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2" h="16">
                    <a:moveTo>
                      <a:pt x="0" y="16"/>
                    </a:moveTo>
                    <a:lnTo>
                      <a:pt x="8" y="0"/>
                    </a:lnTo>
                    <a:lnTo>
                      <a:pt x="32" y="0"/>
                    </a:lnTo>
                    <a:lnTo>
                      <a:pt x="32" y="8"/>
                    </a:lnTo>
                    <a:lnTo>
                      <a:pt x="0" y="16"/>
                    </a:lnTo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77" name="Freeform 150"/>
              <p:cNvSpPr>
                <a:spLocks noChangeAspect="1"/>
              </p:cNvSpPr>
              <p:nvPr/>
            </p:nvSpPr>
            <p:spPr bwMode="auto">
              <a:xfrm>
                <a:off x="751" y="2435"/>
                <a:ext cx="80" cy="88"/>
              </a:xfrm>
              <a:custGeom>
                <a:avLst/>
                <a:gdLst>
                  <a:gd name="T0" fmla="*/ 0 w 80"/>
                  <a:gd name="T1" fmla="*/ 40 h 88"/>
                  <a:gd name="T2" fmla="*/ 8 w 80"/>
                  <a:gd name="T3" fmla="*/ 24 h 88"/>
                  <a:gd name="T4" fmla="*/ 16 w 80"/>
                  <a:gd name="T5" fmla="*/ 24 h 88"/>
                  <a:gd name="T6" fmla="*/ 8 w 80"/>
                  <a:gd name="T7" fmla="*/ 16 h 88"/>
                  <a:gd name="T8" fmla="*/ 40 w 80"/>
                  <a:gd name="T9" fmla="*/ 8 h 88"/>
                  <a:gd name="T10" fmla="*/ 40 w 80"/>
                  <a:gd name="T11" fmla="*/ 0 h 88"/>
                  <a:gd name="T12" fmla="*/ 64 w 80"/>
                  <a:gd name="T13" fmla="*/ 0 h 88"/>
                  <a:gd name="T14" fmla="*/ 64 w 80"/>
                  <a:gd name="T15" fmla="*/ 8 h 88"/>
                  <a:gd name="T16" fmla="*/ 80 w 80"/>
                  <a:gd name="T17" fmla="*/ 8 h 88"/>
                  <a:gd name="T18" fmla="*/ 72 w 80"/>
                  <a:gd name="T19" fmla="*/ 64 h 88"/>
                  <a:gd name="T20" fmla="*/ 56 w 80"/>
                  <a:gd name="T21" fmla="*/ 56 h 88"/>
                  <a:gd name="T22" fmla="*/ 32 w 80"/>
                  <a:gd name="T23" fmla="*/ 88 h 88"/>
                  <a:gd name="T24" fmla="*/ 0 w 80"/>
                  <a:gd name="T25" fmla="*/ 40 h 88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80" h="88">
                    <a:moveTo>
                      <a:pt x="0" y="40"/>
                    </a:moveTo>
                    <a:lnTo>
                      <a:pt x="8" y="24"/>
                    </a:lnTo>
                    <a:lnTo>
                      <a:pt x="16" y="24"/>
                    </a:lnTo>
                    <a:lnTo>
                      <a:pt x="8" y="16"/>
                    </a:lnTo>
                    <a:lnTo>
                      <a:pt x="40" y="8"/>
                    </a:lnTo>
                    <a:lnTo>
                      <a:pt x="40" y="0"/>
                    </a:lnTo>
                    <a:lnTo>
                      <a:pt x="64" y="0"/>
                    </a:lnTo>
                    <a:lnTo>
                      <a:pt x="64" y="8"/>
                    </a:lnTo>
                    <a:lnTo>
                      <a:pt x="80" y="8"/>
                    </a:lnTo>
                    <a:lnTo>
                      <a:pt x="72" y="64"/>
                    </a:lnTo>
                    <a:lnTo>
                      <a:pt x="56" y="56"/>
                    </a:lnTo>
                    <a:lnTo>
                      <a:pt x="32" y="88"/>
                    </a:lnTo>
                    <a:lnTo>
                      <a:pt x="0" y="40"/>
                    </a:lnTo>
                    <a:close/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78" name="Freeform 151"/>
              <p:cNvSpPr>
                <a:spLocks noChangeAspect="1"/>
              </p:cNvSpPr>
              <p:nvPr/>
            </p:nvSpPr>
            <p:spPr bwMode="auto">
              <a:xfrm>
                <a:off x="751" y="2435"/>
                <a:ext cx="80" cy="88"/>
              </a:xfrm>
              <a:custGeom>
                <a:avLst/>
                <a:gdLst>
                  <a:gd name="T0" fmla="*/ 0 w 80"/>
                  <a:gd name="T1" fmla="*/ 40 h 88"/>
                  <a:gd name="T2" fmla="*/ 8 w 80"/>
                  <a:gd name="T3" fmla="*/ 24 h 88"/>
                  <a:gd name="T4" fmla="*/ 16 w 80"/>
                  <a:gd name="T5" fmla="*/ 24 h 88"/>
                  <a:gd name="T6" fmla="*/ 8 w 80"/>
                  <a:gd name="T7" fmla="*/ 16 h 88"/>
                  <a:gd name="T8" fmla="*/ 40 w 80"/>
                  <a:gd name="T9" fmla="*/ 8 h 88"/>
                  <a:gd name="T10" fmla="*/ 40 w 80"/>
                  <a:gd name="T11" fmla="*/ 0 h 88"/>
                  <a:gd name="T12" fmla="*/ 64 w 80"/>
                  <a:gd name="T13" fmla="*/ 0 h 88"/>
                  <a:gd name="T14" fmla="*/ 64 w 80"/>
                  <a:gd name="T15" fmla="*/ 8 h 88"/>
                  <a:gd name="T16" fmla="*/ 80 w 80"/>
                  <a:gd name="T17" fmla="*/ 8 h 88"/>
                  <a:gd name="T18" fmla="*/ 72 w 80"/>
                  <a:gd name="T19" fmla="*/ 64 h 88"/>
                  <a:gd name="T20" fmla="*/ 56 w 80"/>
                  <a:gd name="T21" fmla="*/ 56 h 88"/>
                  <a:gd name="T22" fmla="*/ 32 w 80"/>
                  <a:gd name="T23" fmla="*/ 88 h 88"/>
                  <a:gd name="T24" fmla="*/ 0 w 80"/>
                  <a:gd name="T25" fmla="*/ 40 h 88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80" h="88">
                    <a:moveTo>
                      <a:pt x="0" y="40"/>
                    </a:moveTo>
                    <a:lnTo>
                      <a:pt x="8" y="24"/>
                    </a:lnTo>
                    <a:lnTo>
                      <a:pt x="16" y="24"/>
                    </a:lnTo>
                    <a:lnTo>
                      <a:pt x="8" y="16"/>
                    </a:lnTo>
                    <a:lnTo>
                      <a:pt x="40" y="8"/>
                    </a:lnTo>
                    <a:lnTo>
                      <a:pt x="40" y="0"/>
                    </a:lnTo>
                    <a:lnTo>
                      <a:pt x="64" y="0"/>
                    </a:lnTo>
                    <a:lnTo>
                      <a:pt x="64" y="8"/>
                    </a:lnTo>
                    <a:lnTo>
                      <a:pt x="80" y="8"/>
                    </a:lnTo>
                    <a:lnTo>
                      <a:pt x="72" y="64"/>
                    </a:lnTo>
                    <a:lnTo>
                      <a:pt x="56" y="56"/>
                    </a:lnTo>
                    <a:lnTo>
                      <a:pt x="32" y="88"/>
                    </a:lnTo>
                    <a:lnTo>
                      <a:pt x="0" y="40"/>
                    </a:lnTo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79" name="Freeform 152"/>
              <p:cNvSpPr>
                <a:spLocks noChangeAspect="1"/>
              </p:cNvSpPr>
              <p:nvPr/>
            </p:nvSpPr>
            <p:spPr bwMode="auto">
              <a:xfrm>
                <a:off x="376" y="2260"/>
                <a:ext cx="48" cy="16"/>
              </a:xfrm>
              <a:custGeom>
                <a:avLst/>
                <a:gdLst>
                  <a:gd name="T0" fmla="*/ 0 w 48"/>
                  <a:gd name="T1" fmla="*/ 16 h 16"/>
                  <a:gd name="T2" fmla="*/ 8 w 48"/>
                  <a:gd name="T3" fmla="*/ 0 h 16"/>
                  <a:gd name="T4" fmla="*/ 48 w 48"/>
                  <a:gd name="T5" fmla="*/ 8 h 16"/>
                  <a:gd name="T6" fmla="*/ 0 w 48"/>
                  <a:gd name="T7" fmla="*/ 16 h 1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48" h="16">
                    <a:moveTo>
                      <a:pt x="0" y="16"/>
                    </a:moveTo>
                    <a:lnTo>
                      <a:pt x="8" y="0"/>
                    </a:lnTo>
                    <a:lnTo>
                      <a:pt x="48" y="8"/>
                    </a:lnTo>
                    <a:lnTo>
                      <a:pt x="0" y="16"/>
                    </a:lnTo>
                    <a:close/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80" name="Freeform 153"/>
              <p:cNvSpPr>
                <a:spLocks noChangeAspect="1"/>
              </p:cNvSpPr>
              <p:nvPr/>
            </p:nvSpPr>
            <p:spPr bwMode="auto">
              <a:xfrm>
                <a:off x="376" y="2260"/>
                <a:ext cx="48" cy="16"/>
              </a:xfrm>
              <a:custGeom>
                <a:avLst/>
                <a:gdLst>
                  <a:gd name="T0" fmla="*/ 0 w 48"/>
                  <a:gd name="T1" fmla="*/ 16 h 16"/>
                  <a:gd name="T2" fmla="*/ 8 w 48"/>
                  <a:gd name="T3" fmla="*/ 0 h 16"/>
                  <a:gd name="T4" fmla="*/ 48 w 48"/>
                  <a:gd name="T5" fmla="*/ 8 h 16"/>
                  <a:gd name="T6" fmla="*/ 0 w 48"/>
                  <a:gd name="T7" fmla="*/ 16 h 1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48" h="16">
                    <a:moveTo>
                      <a:pt x="0" y="16"/>
                    </a:moveTo>
                    <a:lnTo>
                      <a:pt x="8" y="0"/>
                    </a:lnTo>
                    <a:lnTo>
                      <a:pt x="48" y="8"/>
                    </a:lnTo>
                    <a:lnTo>
                      <a:pt x="0" y="16"/>
                    </a:lnTo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81" name="Freeform 154"/>
              <p:cNvSpPr>
                <a:spLocks noChangeAspect="1"/>
              </p:cNvSpPr>
              <p:nvPr/>
            </p:nvSpPr>
            <p:spPr bwMode="auto">
              <a:xfrm>
                <a:off x="584" y="2300"/>
                <a:ext cx="56" cy="87"/>
              </a:xfrm>
              <a:custGeom>
                <a:avLst/>
                <a:gdLst>
                  <a:gd name="T0" fmla="*/ 0 w 56"/>
                  <a:gd name="T1" fmla="*/ 87 h 87"/>
                  <a:gd name="T2" fmla="*/ 8 w 56"/>
                  <a:gd name="T3" fmla="*/ 23 h 87"/>
                  <a:gd name="T4" fmla="*/ 0 w 56"/>
                  <a:gd name="T5" fmla="*/ 0 h 87"/>
                  <a:gd name="T6" fmla="*/ 40 w 56"/>
                  <a:gd name="T7" fmla="*/ 0 h 87"/>
                  <a:gd name="T8" fmla="*/ 56 w 56"/>
                  <a:gd name="T9" fmla="*/ 71 h 87"/>
                  <a:gd name="T10" fmla="*/ 16 w 56"/>
                  <a:gd name="T11" fmla="*/ 87 h 87"/>
                  <a:gd name="T12" fmla="*/ 0 w 56"/>
                  <a:gd name="T13" fmla="*/ 87 h 8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56" h="87">
                    <a:moveTo>
                      <a:pt x="0" y="87"/>
                    </a:moveTo>
                    <a:lnTo>
                      <a:pt x="8" y="23"/>
                    </a:lnTo>
                    <a:lnTo>
                      <a:pt x="0" y="0"/>
                    </a:lnTo>
                    <a:lnTo>
                      <a:pt x="40" y="0"/>
                    </a:lnTo>
                    <a:lnTo>
                      <a:pt x="56" y="71"/>
                    </a:lnTo>
                    <a:lnTo>
                      <a:pt x="16" y="87"/>
                    </a:lnTo>
                    <a:lnTo>
                      <a:pt x="0" y="87"/>
                    </a:lnTo>
                    <a:close/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82" name="Freeform 155"/>
              <p:cNvSpPr>
                <a:spLocks noChangeAspect="1"/>
              </p:cNvSpPr>
              <p:nvPr/>
            </p:nvSpPr>
            <p:spPr bwMode="auto">
              <a:xfrm>
                <a:off x="584" y="2300"/>
                <a:ext cx="56" cy="87"/>
              </a:xfrm>
              <a:custGeom>
                <a:avLst/>
                <a:gdLst>
                  <a:gd name="T0" fmla="*/ 0 w 56"/>
                  <a:gd name="T1" fmla="*/ 87 h 87"/>
                  <a:gd name="T2" fmla="*/ 8 w 56"/>
                  <a:gd name="T3" fmla="*/ 23 h 87"/>
                  <a:gd name="T4" fmla="*/ 0 w 56"/>
                  <a:gd name="T5" fmla="*/ 0 h 87"/>
                  <a:gd name="T6" fmla="*/ 40 w 56"/>
                  <a:gd name="T7" fmla="*/ 0 h 87"/>
                  <a:gd name="T8" fmla="*/ 56 w 56"/>
                  <a:gd name="T9" fmla="*/ 71 h 87"/>
                  <a:gd name="T10" fmla="*/ 16 w 56"/>
                  <a:gd name="T11" fmla="*/ 87 h 87"/>
                  <a:gd name="T12" fmla="*/ 0 w 56"/>
                  <a:gd name="T13" fmla="*/ 87 h 8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56" h="87">
                    <a:moveTo>
                      <a:pt x="0" y="87"/>
                    </a:moveTo>
                    <a:lnTo>
                      <a:pt x="8" y="23"/>
                    </a:lnTo>
                    <a:lnTo>
                      <a:pt x="0" y="0"/>
                    </a:lnTo>
                    <a:lnTo>
                      <a:pt x="40" y="0"/>
                    </a:lnTo>
                    <a:lnTo>
                      <a:pt x="56" y="71"/>
                    </a:lnTo>
                    <a:lnTo>
                      <a:pt x="16" y="87"/>
                    </a:lnTo>
                    <a:lnTo>
                      <a:pt x="0" y="87"/>
                    </a:lnTo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83" name="Freeform 156"/>
              <p:cNvSpPr>
                <a:spLocks noChangeAspect="1"/>
              </p:cNvSpPr>
              <p:nvPr/>
            </p:nvSpPr>
            <p:spPr bwMode="auto">
              <a:xfrm>
                <a:off x="400" y="2276"/>
                <a:ext cx="112" cy="79"/>
              </a:xfrm>
              <a:custGeom>
                <a:avLst/>
                <a:gdLst>
                  <a:gd name="T0" fmla="*/ 0 w 112"/>
                  <a:gd name="T1" fmla="*/ 24 h 79"/>
                  <a:gd name="T2" fmla="*/ 24 w 112"/>
                  <a:gd name="T3" fmla="*/ 16 h 79"/>
                  <a:gd name="T4" fmla="*/ 32 w 112"/>
                  <a:gd name="T5" fmla="*/ 0 h 79"/>
                  <a:gd name="T6" fmla="*/ 64 w 112"/>
                  <a:gd name="T7" fmla="*/ 0 h 79"/>
                  <a:gd name="T8" fmla="*/ 72 w 112"/>
                  <a:gd name="T9" fmla="*/ 8 h 79"/>
                  <a:gd name="T10" fmla="*/ 96 w 112"/>
                  <a:gd name="T11" fmla="*/ 0 h 79"/>
                  <a:gd name="T12" fmla="*/ 112 w 112"/>
                  <a:gd name="T13" fmla="*/ 40 h 79"/>
                  <a:gd name="T14" fmla="*/ 112 w 112"/>
                  <a:gd name="T15" fmla="*/ 63 h 79"/>
                  <a:gd name="T16" fmla="*/ 104 w 112"/>
                  <a:gd name="T17" fmla="*/ 55 h 79"/>
                  <a:gd name="T18" fmla="*/ 104 w 112"/>
                  <a:gd name="T19" fmla="*/ 71 h 79"/>
                  <a:gd name="T20" fmla="*/ 88 w 112"/>
                  <a:gd name="T21" fmla="*/ 79 h 79"/>
                  <a:gd name="T22" fmla="*/ 88 w 112"/>
                  <a:gd name="T23" fmla="*/ 63 h 79"/>
                  <a:gd name="T24" fmla="*/ 80 w 112"/>
                  <a:gd name="T25" fmla="*/ 63 h 79"/>
                  <a:gd name="T26" fmla="*/ 64 w 112"/>
                  <a:gd name="T27" fmla="*/ 40 h 79"/>
                  <a:gd name="T28" fmla="*/ 32 w 112"/>
                  <a:gd name="T29" fmla="*/ 55 h 79"/>
                  <a:gd name="T30" fmla="*/ 0 w 112"/>
                  <a:gd name="T31" fmla="*/ 24 h 79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112" h="79">
                    <a:moveTo>
                      <a:pt x="0" y="24"/>
                    </a:moveTo>
                    <a:lnTo>
                      <a:pt x="24" y="16"/>
                    </a:lnTo>
                    <a:lnTo>
                      <a:pt x="32" y="0"/>
                    </a:lnTo>
                    <a:lnTo>
                      <a:pt x="64" y="0"/>
                    </a:lnTo>
                    <a:lnTo>
                      <a:pt x="72" y="8"/>
                    </a:lnTo>
                    <a:lnTo>
                      <a:pt x="96" y="0"/>
                    </a:lnTo>
                    <a:lnTo>
                      <a:pt x="112" y="40"/>
                    </a:lnTo>
                    <a:lnTo>
                      <a:pt x="112" y="63"/>
                    </a:lnTo>
                    <a:lnTo>
                      <a:pt x="104" y="55"/>
                    </a:lnTo>
                    <a:lnTo>
                      <a:pt x="104" y="71"/>
                    </a:lnTo>
                    <a:lnTo>
                      <a:pt x="88" y="79"/>
                    </a:lnTo>
                    <a:lnTo>
                      <a:pt x="88" y="63"/>
                    </a:lnTo>
                    <a:lnTo>
                      <a:pt x="80" y="63"/>
                    </a:lnTo>
                    <a:lnTo>
                      <a:pt x="64" y="40"/>
                    </a:lnTo>
                    <a:lnTo>
                      <a:pt x="32" y="55"/>
                    </a:lnTo>
                    <a:lnTo>
                      <a:pt x="0" y="24"/>
                    </a:lnTo>
                    <a:close/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84" name="Freeform 157"/>
              <p:cNvSpPr>
                <a:spLocks noChangeAspect="1"/>
              </p:cNvSpPr>
              <p:nvPr/>
            </p:nvSpPr>
            <p:spPr bwMode="auto">
              <a:xfrm>
                <a:off x="400" y="2276"/>
                <a:ext cx="112" cy="79"/>
              </a:xfrm>
              <a:custGeom>
                <a:avLst/>
                <a:gdLst>
                  <a:gd name="T0" fmla="*/ 0 w 112"/>
                  <a:gd name="T1" fmla="*/ 24 h 79"/>
                  <a:gd name="T2" fmla="*/ 24 w 112"/>
                  <a:gd name="T3" fmla="*/ 16 h 79"/>
                  <a:gd name="T4" fmla="*/ 32 w 112"/>
                  <a:gd name="T5" fmla="*/ 0 h 79"/>
                  <a:gd name="T6" fmla="*/ 64 w 112"/>
                  <a:gd name="T7" fmla="*/ 0 h 79"/>
                  <a:gd name="T8" fmla="*/ 72 w 112"/>
                  <a:gd name="T9" fmla="*/ 8 h 79"/>
                  <a:gd name="T10" fmla="*/ 96 w 112"/>
                  <a:gd name="T11" fmla="*/ 0 h 79"/>
                  <a:gd name="T12" fmla="*/ 112 w 112"/>
                  <a:gd name="T13" fmla="*/ 40 h 79"/>
                  <a:gd name="T14" fmla="*/ 112 w 112"/>
                  <a:gd name="T15" fmla="*/ 63 h 79"/>
                  <a:gd name="T16" fmla="*/ 104 w 112"/>
                  <a:gd name="T17" fmla="*/ 55 h 79"/>
                  <a:gd name="T18" fmla="*/ 104 w 112"/>
                  <a:gd name="T19" fmla="*/ 71 h 79"/>
                  <a:gd name="T20" fmla="*/ 88 w 112"/>
                  <a:gd name="T21" fmla="*/ 79 h 79"/>
                  <a:gd name="T22" fmla="*/ 88 w 112"/>
                  <a:gd name="T23" fmla="*/ 63 h 79"/>
                  <a:gd name="T24" fmla="*/ 80 w 112"/>
                  <a:gd name="T25" fmla="*/ 63 h 79"/>
                  <a:gd name="T26" fmla="*/ 64 w 112"/>
                  <a:gd name="T27" fmla="*/ 40 h 79"/>
                  <a:gd name="T28" fmla="*/ 32 w 112"/>
                  <a:gd name="T29" fmla="*/ 55 h 79"/>
                  <a:gd name="T30" fmla="*/ 0 w 112"/>
                  <a:gd name="T31" fmla="*/ 24 h 79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112" h="79">
                    <a:moveTo>
                      <a:pt x="0" y="24"/>
                    </a:moveTo>
                    <a:lnTo>
                      <a:pt x="24" y="16"/>
                    </a:lnTo>
                    <a:lnTo>
                      <a:pt x="32" y="0"/>
                    </a:lnTo>
                    <a:lnTo>
                      <a:pt x="64" y="0"/>
                    </a:lnTo>
                    <a:lnTo>
                      <a:pt x="72" y="8"/>
                    </a:lnTo>
                    <a:lnTo>
                      <a:pt x="96" y="0"/>
                    </a:lnTo>
                    <a:lnTo>
                      <a:pt x="112" y="40"/>
                    </a:lnTo>
                    <a:lnTo>
                      <a:pt x="112" y="63"/>
                    </a:lnTo>
                    <a:lnTo>
                      <a:pt x="104" y="55"/>
                    </a:lnTo>
                    <a:lnTo>
                      <a:pt x="104" y="71"/>
                    </a:lnTo>
                    <a:lnTo>
                      <a:pt x="88" y="79"/>
                    </a:lnTo>
                    <a:lnTo>
                      <a:pt x="88" y="63"/>
                    </a:lnTo>
                    <a:lnTo>
                      <a:pt x="80" y="63"/>
                    </a:lnTo>
                    <a:lnTo>
                      <a:pt x="64" y="40"/>
                    </a:lnTo>
                    <a:lnTo>
                      <a:pt x="32" y="55"/>
                    </a:lnTo>
                    <a:lnTo>
                      <a:pt x="0" y="24"/>
                    </a:lnTo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85" name="Freeform 158"/>
              <p:cNvSpPr>
                <a:spLocks noChangeAspect="1"/>
              </p:cNvSpPr>
              <p:nvPr/>
            </p:nvSpPr>
            <p:spPr bwMode="auto">
              <a:xfrm>
                <a:off x="504" y="2308"/>
                <a:ext cx="88" cy="87"/>
              </a:xfrm>
              <a:custGeom>
                <a:avLst/>
                <a:gdLst>
                  <a:gd name="T0" fmla="*/ 0 w 88"/>
                  <a:gd name="T1" fmla="*/ 55 h 87"/>
                  <a:gd name="T2" fmla="*/ 0 w 88"/>
                  <a:gd name="T3" fmla="*/ 39 h 87"/>
                  <a:gd name="T4" fmla="*/ 0 w 88"/>
                  <a:gd name="T5" fmla="*/ 23 h 87"/>
                  <a:gd name="T6" fmla="*/ 8 w 88"/>
                  <a:gd name="T7" fmla="*/ 31 h 87"/>
                  <a:gd name="T8" fmla="*/ 8 w 88"/>
                  <a:gd name="T9" fmla="*/ 8 h 87"/>
                  <a:gd name="T10" fmla="*/ 24 w 88"/>
                  <a:gd name="T11" fmla="*/ 0 h 87"/>
                  <a:gd name="T12" fmla="*/ 40 w 88"/>
                  <a:gd name="T13" fmla="*/ 8 h 87"/>
                  <a:gd name="T14" fmla="*/ 48 w 88"/>
                  <a:gd name="T15" fmla="*/ 15 h 87"/>
                  <a:gd name="T16" fmla="*/ 88 w 88"/>
                  <a:gd name="T17" fmla="*/ 15 h 87"/>
                  <a:gd name="T18" fmla="*/ 80 w 88"/>
                  <a:gd name="T19" fmla="*/ 79 h 87"/>
                  <a:gd name="T20" fmla="*/ 8 w 88"/>
                  <a:gd name="T21" fmla="*/ 87 h 87"/>
                  <a:gd name="T22" fmla="*/ 8 w 88"/>
                  <a:gd name="T23" fmla="*/ 71 h 87"/>
                  <a:gd name="T24" fmla="*/ 0 w 88"/>
                  <a:gd name="T25" fmla="*/ 55 h 87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88" h="87">
                    <a:moveTo>
                      <a:pt x="0" y="55"/>
                    </a:moveTo>
                    <a:lnTo>
                      <a:pt x="0" y="39"/>
                    </a:lnTo>
                    <a:lnTo>
                      <a:pt x="0" y="23"/>
                    </a:lnTo>
                    <a:lnTo>
                      <a:pt x="8" y="31"/>
                    </a:lnTo>
                    <a:lnTo>
                      <a:pt x="8" y="8"/>
                    </a:lnTo>
                    <a:lnTo>
                      <a:pt x="24" y="0"/>
                    </a:lnTo>
                    <a:lnTo>
                      <a:pt x="40" y="8"/>
                    </a:lnTo>
                    <a:lnTo>
                      <a:pt x="48" y="15"/>
                    </a:lnTo>
                    <a:lnTo>
                      <a:pt x="88" y="15"/>
                    </a:lnTo>
                    <a:lnTo>
                      <a:pt x="80" y="79"/>
                    </a:lnTo>
                    <a:lnTo>
                      <a:pt x="8" y="87"/>
                    </a:lnTo>
                    <a:lnTo>
                      <a:pt x="8" y="71"/>
                    </a:lnTo>
                    <a:lnTo>
                      <a:pt x="0" y="55"/>
                    </a:lnTo>
                    <a:close/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86" name="Freeform 159"/>
              <p:cNvSpPr>
                <a:spLocks noChangeAspect="1"/>
              </p:cNvSpPr>
              <p:nvPr/>
            </p:nvSpPr>
            <p:spPr bwMode="auto">
              <a:xfrm>
                <a:off x="504" y="2308"/>
                <a:ext cx="88" cy="87"/>
              </a:xfrm>
              <a:custGeom>
                <a:avLst/>
                <a:gdLst>
                  <a:gd name="T0" fmla="*/ 0 w 88"/>
                  <a:gd name="T1" fmla="*/ 55 h 87"/>
                  <a:gd name="T2" fmla="*/ 0 w 88"/>
                  <a:gd name="T3" fmla="*/ 39 h 87"/>
                  <a:gd name="T4" fmla="*/ 0 w 88"/>
                  <a:gd name="T5" fmla="*/ 23 h 87"/>
                  <a:gd name="T6" fmla="*/ 8 w 88"/>
                  <a:gd name="T7" fmla="*/ 31 h 87"/>
                  <a:gd name="T8" fmla="*/ 8 w 88"/>
                  <a:gd name="T9" fmla="*/ 8 h 87"/>
                  <a:gd name="T10" fmla="*/ 24 w 88"/>
                  <a:gd name="T11" fmla="*/ 0 h 87"/>
                  <a:gd name="T12" fmla="*/ 40 w 88"/>
                  <a:gd name="T13" fmla="*/ 8 h 87"/>
                  <a:gd name="T14" fmla="*/ 48 w 88"/>
                  <a:gd name="T15" fmla="*/ 15 h 87"/>
                  <a:gd name="T16" fmla="*/ 88 w 88"/>
                  <a:gd name="T17" fmla="*/ 15 h 87"/>
                  <a:gd name="T18" fmla="*/ 80 w 88"/>
                  <a:gd name="T19" fmla="*/ 79 h 87"/>
                  <a:gd name="T20" fmla="*/ 8 w 88"/>
                  <a:gd name="T21" fmla="*/ 87 h 87"/>
                  <a:gd name="T22" fmla="*/ 8 w 88"/>
                  <a:gd name="T23" fmla="*/ 71 h 87"/>
                  <a:gd name="T24" fmla="*/ 0 w 88"/>
                  <a:gd name="T25" fmla="*/ 55 h 87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88" h="87">
                    <a:moveTo>
                      <a:pt x="0" y="55"/>
                    </a:moveTo>
                    <a:lnTo>
                      <a:pt x="0" y="39"/>
                    </a:lnTo>
                    <a:lnTo>
                      <a:pt x="0" y="23"/>
                    </a:lnTo>
                    <a:lnTo>
                      <a:pt x="8" y="31"/>
                    </a:lnTo>
                    <a:lnTo>
                      <a:pt x="8" y="8"/>
                    </a:lnTo>
                    <a:lnTo>
                      <a:pt x="24" y="0"/>
                    </a:lnTo>
                    <a:lnTo>
                      <a:pt x="40" y="8"/>
                    </a:lnTo>
                    <a:lnTo>
                      <a:pt x="48" y="15"/>
                    </a:lnTo>
                    <a:lnTo>
                      <a:pt x="88" y="15"/>
                    </a:lnTo>
                    <a:lnTo>
                      <a:pt x="80" y="79"/>
                    </a:lnTo>
                    <a:lnTo>
                      <a:pt x="8" y="87"/>
                    </a:lnTo>
                    <a:lnTo>
                      <a:pt x="8" y="71"/>
                    </a:lnTo>
                    <a:lnTo>
                      <a:pt x="0" y="55"/>
                    </a:lnTo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87" name="Freeform 160"/>
              <p:cNvSpPr>
                <a:spLocks noChangeAspect="1"/>
              </p:cNvSpPr>
              <p:nvPr/>
            </p:nvSpPr>
            <p:spPr bwMode="auto">
              <a:xfrm>
                <a:off x="464" y="2339"/>
                <a:ext cx="48" cy="56"/>
              </a:xfrm>
              <a:custGeom>
                <a:avLst/>
                <a:gdLst>
                  <a:gd name="T0" fmla="*/ 0 w 48"/>
                  <a:gd name="T1" fmla="*/ 24 h 56"/>
                  <a:gd name="T2" fmla="*/ 16 w 48"/>
                  <a:gd name="T3" fmla="*/ 0 h 56"/>
                  <a:gd name="T4" fmla="*/ 24 w 48"/>
                  <a:gd name="T5" fmla="*/ 0 h 56"/>
                  <a:gd name="T6" fmla="*/ 24 w 48"/>
                  <a:gd name="T7" fmla="*/ 16 h 56"/>
                  <a:gd name="T8" fmla="*/ 40 w 48"/>
                  <a:gd name="T9" fmla="*/ 8 h 56"/>
                  <a:gd name="T10" fmla="*/ 40 w 48"/>
                  <a:gd name="T11" fmla="*/ 24 h 56"/>
                  <a:gd name="T12" fmla="*/ 48 w 48"/>
                  <a:gd name="T13" fmla="*/ 40 h 56"/>
                  <a:gd name="T14" fmla="*/ 48 w 48"/>
                  <a:gd name="T15" fmla="*/ 56 h 56"/>
                  <a:gd name="T16" fmla="*/ 0 w 48"/>
                  <a:gd name="T17" fmla="*/ 24 h 5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48" h="56">
                    <a:moveTo>
                      <a:pt x="0" y="24"/>
                    </a:moveTo>
                    <a:lnTo>
                      <a:pt x="16" y="0"/>
                    </a:lnTo>
                    <a:lnTo>
                      <a:pt x="24" y="0"/>
                    </a:lnTo>
                    <a:lnTo>
                      <a:pt x="24" y="16"/>
                    </a:lnTo>
                    <a:lnTo>
                      <a:pt x="40" y="8"/>
                    </a:lnTo>
                    <a:lnTo>
                      <a:pt x="40" y="24"/>
                    </a:lnTo>
                    <a:lnTo>
                      <a:pt x="48" y="40"/>
                    </a:lnTo>
                    <a:lnTo>
                      <a:pt x="48" y="56"/>
                    </a:lnTo>
                    <a:lnTo>
                      <a:pt x="0" y="24"/>
                    </a:lnTo>
                    <a:close/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88" name="Freeform 161"/>
              <p:cNvSpPr>
                <a:spLocks noChangeAspect="1"/>
              </p:cNvSpPr>
              <p:nvPr/>
            </p:nvSpPr>
            <p:spPr bwMode="auto">
              <a:xfrm>
                <a:off x="464" y="2339"/>
                <a:ext cx="48" cy="56"/>
              </a:xfrm>
              <a:custGeom>
                <a:avLst/>
                <a:gdLst>
                  <a:gd name="T0" fmla="*/ 0 w 48"/>
                  <a:gd name="T1" fmla="*/ 24 h 56"/>
                  <a:gd name="T2" fmla="*/ 16 w 48"/>
                  <a:gd name="T3" fmla="*/ 0 h 56"/>
                  <a:gd name="T4" fmla="*/ 24 w 48"/>
                  <a:gd name="T5" fmla="*/ 0 h 56"/>
                  <a:gd name="T6" fmla="*/ 24 w 48"/>
                  <a:gd name="T7" fmla="*/ 16 h 56"/>
                  <a:gd name="T8" fmla="*/ 40 w 48"/>
                  <a:gd name="T9" fmla="*/ 8 h 56"/>
                  <a:gd name="T10" fmla="*/ 40 w 48"/>
                  <a:gd name="T11" fmla="*/ 24 h 56"/>
                  <a:gd name="T12" fmla="*/ 48 w 48"/>
                  <a:gd name="T13" fmla="*/ 40 h 56"/>
                  <a:gd name="T14" fmla="*/ 48 w 48"/>
                  <a:gd name="T15" fmla="*/ 56 h 56"/>
                  <a:gd name="T16" fmla="*/ 0 w 48"/>
                  <a:gd name="T17" fmla="*/ 24 h 5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48" h="56">
                    <a:moveTo>
                      <a:pt x="0" y="24"/>
                    </a:moveTo>
                    <a:lnTo>
                      <a:pt x="16" y="0"/>
                    </a:lnTo>
                    <a:lnTo>
                      <a:pt x="24" y="0"/>
                    </a:lnTo>
                    <a:lnTo>
                      <a:pt x="24" y="16"/>
                    </a:lnTo>
                    <a:lnTo>
                      <a:pt x="40" y="8"/>
                    </a:lnTo>
                    <a:lnTo>
                      <a:pt x="40" y="24"/>
                    </a:lnTo>
                    <a:lnTo>
                      <a:pt x="48" y="40"/>
                    </a:lnTo>
                    <a:lnTo>
                      <a:pt x="48" y="56"/>
                    </a:lnTo>
                    <a:lnTo>
                      <a:pt x="0" y="24"/>
                    </a:lnTo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89" name="Freeform 162"/>
              <p:cNvSpPr>
                <a:spLocks noChangeAspect="1"/>
              </p:cNvSpPr>
              <p:nvPr/>
            </p:nvSpPr>
            <p:spPr bwMode="auto">
              <a:xfrm>
                <a:off x="759" y="1949"/>
                <a:ext cx="224" cy="215"/>
              </a:xfrm>
              <a:custGeom>
                <a:avLst/>
                <a:gdLst>
                  <a:gd name="T0" fmla="*/ 0 w 224"/>
                  <a:gd name="T1" fmla="*/ 111 h 215"/>
                  <a:gd name="T2" fmla="*/ 0 w 224"/>
                  <a:gd name="T3" fmla="*/ 48 h 215"/>
                  <a:gd name="T4" fmla="*/ 32 w 224"/>
                  <a:gd name="T5" fmla="*/ 0 h 215"/>
                  <a:gd name="T6" fmla="*/ 80 w 224"/>
                  <a:gd name="T7" fmla="*/ 16 h 215"/>
                  <a:gd name="T8" fmla="*/ 88 w 224"/>
                  <a:gd name="T9" fmla="*/ 32 h 215"/>
                  <a:gd name="T10" fmla="*/ 144 w 224"/>
                  <a:gd name="T11" fmla="*/ 48 h 215"/>
                  <a:gd name="T12" fmla="*/ 152 w 224"/>
                  <a:gd name="T13" fmla="*/ 40 h 215"/>
                  <a:gd name="T14" fmla="*/ 152 w 224"/>
                  <a:gd name="T15" fmla="*/ 24 h 215"/>
                  <a:gd name="T16" fmla="*/ 168 w 224"/>
                  <a:gd name="T17" fmla="*/ 8 h 215"/>
                  <a:gd name="T18" fmla="*/ 224 w 224"/>
                  <a:gd name="T19" fmla="*/ 32 h 215"/>
                  <a:gd name="T20" fmla="*/ 216 w 224"/>
                  <a:gd name="T21" fmla="*/ 48 h 215"/>
                  <a:gd name="T22" fmla="*/ 224 w 224"/>
                  <a:gd name="T23" fmla="*/ 183 h 215"/>
                  <a:gd name="T24" fmla="*/ 224 w 224"/>
                  <a:gd name="T25" fmla="*/ 207 h 215"/>
                  <a:gd name="T26" fmla="*/ 208 w 224"/>
                  <a:gd name="T27" fmla="*/ 207 h 215"/>
                  <a:gd name="T28" fmla="*/ 208 w 224"/>
                  <a:gd name="T29" fmla="*/ 215 h 215"/>
                  <a:gd name="T30" fmla="*/ 96 w 224"/>
                  <a:gd name="T31" fmla="*/ 151 h 215"/>
                  <a:gd name="T32" fmla="*/ 80 w 224"/>
                  <a:gd name="T33" fmla="*/ 159 h 215"/>
                  <a:gd name="T34" fmla="*/ 32 w 224"/>
                  <a:gd name="T35" fmla="*/ 151 h 215"/>
                  <a:gd name="T36" fmla="*/ 0 w 224"/>
                  <a:gd name="T37" fmla="*/ 111 h 215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0" t="0" r="r" b="b"/>
                <a:pathLst>
                  <a:path w="224" h="215">
                    <a:moveTo>
                      <a:pt x="0" y="111"/>
                    </a:moveTo>
                    <a:lnTo>
                      <a:pt x="0" y="48"/>
                    </a:lnTo>
                    <a:lnTo>
                      <a:pt x="32" y="0"/>
                    </a:lnTo>
                    <a:lnTo>
                      <a:pt x="80" y="16"/>
                    </a:lnTo>
                    <a:lnTo>
                      <a:pt x="88" y="32"/>
                    </a:lnTo>
                    <a:lnTo>
                      <a:pt x="144" y="48"/>
                    </a:lnTo>
                    <a:lnTo>
                      <a:pt x="152" y="40"/>
                    </a:lnTo>
                    <a:lnTo>
                      <a:pt x="152" y="24"/>
                    </a:lnTo>
                    <a:lnTo>
                      <a:pt x="168" y="8"/>
                    </a:lnTo>
                    <a:lnTo>
                      <a:pt x="224" y="32"/>
                    </a:lnTo>
                    <a:lnTo>
                      <a:pt x="216" y="48"/>
                    </a:lnTo>
                    <a:lnTo>
                      <a:pt x="224" y="183"/>
                    </a:lnTo>
                    <a:lnTo>
                      <a:pt x="224" y="207"/>
                    </a:lnTo>
                    <a:lnTo>
                      <a:pt x="208" y="207"/>
                    </a:lnTo>
                    <a:lnTo>
                      <a:pt x="208" y="215"/>
                    </a:lnTo>
                    <a:lnTo>
                      <a:pt x="96" y="151"/>
                    </a:lnTo>
                    <a:lnTo>
                      <a:pt x="80" y="159"/>
                    </a:lnTo>
                    <a:lnTo>
                      <a:pt x="32" y="151"/>
                    </a:lnTo>
                    <a:lnTo>
                      <a:pt x="0" y="111"/>
                    </a:lnTo>
                    <a:close/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90" name="Freeform 163"/>
              <p:cNvSpPr>
                <a:spLocks noChangeAspect="1"/>
              </p:cNvSpPr>
              <p:nvPr/>
            </p:nvSpPr>
            <p:spPr bwMode="auto">
              <a:xfrm>
                <a:off x="759" y="1949"/>
                <a:ext cx="224" cy="215"/>
              </a:xfrm>
              <a:custGeom>
                <a:avLst/>
                <a:gdLst>
                  <a:gd name="T0" fmla="*/ 0 w 224"/>
                  <a:gd name="T1" fmla="*/ 111 h 215"/>
                  <a:gd name="T2" fmla="*/ 0 w 224"/>
                  <a:gd name="T3" fmla="*/ 48 h 215"/>
                  <a:gd name="T4" fmla="*/ 32 w 224"/>
                  <a:gd name="T5" fmla="*/ 0 h 215"/>
                  <a:gd name="T6" fmla="*/ 80 w 224"/>
                  <a:gd name="T7" fmla="*/ 16 h 215"/>
                  <a:gd name="T8" fmla="*/ 88 w 224"/>
                  <a:gd name="T9" fmla="*/ 32 h 215"/>
                  <a:gd name="T10" fmla="*/ 144 w 224"/>
                  <a:gd name="T11" fmla="*/ 48 h 215"/>
                  <a:gd name="T12" fmla="*/ 152 w 224"/>
                  <a:gd name="T13" fmla="*/ 40 h 215"/>
                  <a:gd name="T14" fmla="*/ 152 w 224"/>
                  <a:gd name="T15" fmla="*/ 24 h 215"/>
                  <a:gd name="T16" fmla="*/ 168 w 224"/>
                  <a:gd name="T17" fmla="*/ 8 h 215"/>
                  <a:gd name="T18" fmla="*/ 224 w 224"/>
                  <a:gd name="T19" fmla="*/ 32 h 215"/>
                  <a:gd name="T20" fmla="*/ 216 w 224"/>
                  <a:gd name="T21" fmla="*/ 48 h 215"/>
                  <a:gd name="T22" fmla="*/ 224 w 224"/>
                  <a:gd name="T23" fmla="*/ 183 h 215"/>
                  <a:gd name="T24" fmla="*/ 224 w 224"/>
                  <a:gd name="T25" fmla="*/ 207 h 215"/>
                  <a:gd name="T26" fmla="*/ 208 w 224"/>
                  <a:gd name="T27" fmla="*/ 207 h 215"/>
                  <a:gd name="T28" fmla="*/ 208 w 224"/>
                  <a:gd name="T29" fmla="*/ 215 h 215"/>
                  <a:gd name="T30" fmla="*/ 96 w 224"/>
                  <a:gd name="T31" fmla="*/ 151 h 215"/>
                  <a:gd name="T32" fmla="*/ 80 w 224"/>
                  <a:gd name="T33" fmla="*/ 159 h 215"/>
                  <a:gd name="T34" fmla="*/ 32 w 224"/>
                  <a:gd name="T35" fmla="*/ 151 h 215"/>
                  <a:gd name="T36" fmla="*/ 0 w 224"/>
                  <a:gd name="T37" fmla="*/ 111 h 215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0" t="0" r="r" b="b"/>
                <a:pathLst>
                  <a:path w="224" h="215">
                    <a:moveTo>
                      <a:pt x="0" y="111"/>
                    </a:moveTo>
                    <a:lnTo>
                      <a:pt x="0" y="48"/>
                    </a:lnTo>
                    <a:lnTo>
                      <a:pt x="32" y="0"/>
                    </a:lnTo>
                    <a:lnTo>
                      <a:pt x="80" y="16"/>
                    </a:lnTo>
                    <a:lnTo>
                      <a:pt x="88" y="32"/>
                    </a:lnTo>
                    <a:lnTo>
                      <a:pt x="144" y="48"/>
                    </a:lnTo>
                    <a:lnTo>
                      <a:pt x="152" y="40"/>
                    </a:lnTo>
                    <a:lnTo>
                      <a:pt x="152" y="24"/>
                    </a:lnTo>
                    <a:lnTo>
                      <a:pt x="168" y="8"/>
                    </a:lnTo>
                    <a:lnTo>
                      <a:pt x="224" y="32"/>
                    </a:lnTo>
                    <a:lnTo>
                      <a:pt x="216" y="48"/>
                    </a:lnTo>
                    <a:lnTo>
                      <a:pt x="224" y="183"/>
                    </a:lnTo>
                    <a:lnTo>
                      <a:pt x="224" y="207"/>
                    </a:lnTo>
                    <a:lnTo>
                      <a:pt x="208" y="207"/>
                    </a:lnTo>
                    <a:lnTo>
                      <a:pt x="208" y="215"/>
                    </a:lnTo>
                    <a:lnTo>
                      <a:pt x="96" y="151"/>
                    </a:lnTo>
                    <a:lnTo>
                      <a:pt x="80" y="159"/>
                    </a:lnTo>
                    <a:lnTo>
                      <a:pt x="32" y="151"/>
                    </a:lnTo>
                    <a:lnTo>
                      <a:pt x="0" y="111"/>
                    </a:lnTo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91" name="Freeform 164"/>
              <p:cNvSpPr>
                <a:spLocks noChangeAspect="1"/>
              </p:cNvSpPr>
              <p:nvPr/>
            </p:nvSpPr>
            <p:spPr bwMode="auto">
              <a:xfrm>
                <a:off x="1095" y="2611"/>
                <a:ext cx="48" cy="119"/>
              </a:xfrm>
              <a:custGeom>
                <a:avLst/>
                <a:gdLst>
                  <a:gd name="T0" fmla="*/ 0 w 48"/>
                  <a:gd name="T1" fmla="*/ 63 h 119"/>
                  <a:gd name="T2" fmla="*/ 8 w 48"/>
                  <a:gd name="T3" fmla="*/ 63 h 119"/>
                  <a:gd name="T4" fmla="*/ 24 w 48"/>
                  <a:gd name="T5" fmla="*/ 71 h 119"/>
                  <a:gd name="T6" fmla="*/ 24 w 48"/>
                  <a:gd name="T7" fmla="*/ 95 h 119"/>
                  <a:gd name="T8" fmla="*/ 40 w 48"/>
                  <a:gd name="T9" fmla="*/ 119 h 119"/>
                  <a:gd name="T10" fmla="*/ 48 w 48"/>
                  <a:gd name="T11" fmla="*/ 79 h 119"/>
                  <a:gd name="T12" fmla="*/ 32 w 48"/>
                  <a:gd name="T13" fmla="*/ 63 h 119"/>
                  <a:gd name="T14" fmla="*/ 32 w 48"/>
                  <a:gd name="T15" fmla="*/ 71 h 119"/>
                  <a:gd name="T16" fmla="*/ 24 w 48"/>
                  <a:gd name="T17" fmla="*/ 39 h 119"/>
                  <a:gd name="T18" fmla="*/ 16 w 48"/>
                  <a:gd name="T19" fmla="*/ 0 h 119"/>
                  <a:gd name="T20" fmla="*/ 8 w 48"/>
                  <a:gd name="T21" fmla="*/ 0 h 119"/>
                  <a:gd name="T22" fmla="*/ 16 w 48"/>
                  <a:gd name="T23" fmla="*/ 16 h 119"/>
                  <a:gd name="T24" fmla="*/ 0 w 48"/>
                  <a:gd name="T25" fmla="*/ 63 h 119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48" h="119">
                    <a:moveTo>
                      <a:pt x="0" y="63"/>
                    </a:moveTo>
                    <a:lnTo>
                      <a:pt x="8" y="63"/>
                    </a:lnTo>
                    <a:lnTo>
                      <a:pt x="24" y="71"/>
                    </a:lnTo>
                    <a:lnTo>
                      <a:pt x="24" y="95"/>
                    </a:lnTo>
                    <a:lnTo>
                      <a:pt x="40" y="119"/>
                    </a:lnTo>
                    <a:lnTo>
                      <a:pt x="48" y="79"/>
                    </a:lnTo>
                    <a:lnTo>
                      <a:pt x="32" y="63"/>
                    </a:lnTo>
                    <a:lnTo>
                      <a:pt x="32" y="71"/>
                    </a:lnTo>
                    <a:lnTo>
                      <a:pt x="24" y="39"/>
                    </a:lnTo>
                    <a:lnTo>
                      <a:pt x="16" y="0"/>
                    </a:lnTo>
                    <a:lnTo>
                      <a:pt x="8" y="0"/>
                    </a:lnTo>
                    <a:lnTo>
                      <a:pt x="16" y="16"/>
                    </a:lnTo>
                    <a:lnTo>
                      <a:pt x="0" y="63"/>
                    </a:lnTo>
                    <a:close/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92" name="Freeform 165"/>
              <p:cNvSpPr>
                <a:spLocks noChangeAspect="1"/>
              </p:cNvSpPr>
              <p:nvPr/>
            </p:nvSpPr>
            <p:spPr bwMode="auto">
              <a:xfrm>
                <a:off x="1095" y="2611"/>
                <a:ext cx="48" cy="119"/>
              </a:xfrm>
              <a:custGeom>
                <a:avLst/>
                <a:gdLst>
                  <a:gd name="T0" fmla="*/ 0 w 48"/>
                  <a:gd name="T1" fmla="*/ 63 h 119"/>
                  <a:gd name="T2" fmla="*/ 8 w 48"/>
                  <a:gd name="T3" fmla="*/ 63 h 119"/>
                  <a:gd name="T4" fmla="*/ 24 w 48"/>
                  <a:gd name="T5" fmla="*/ 71 h 119"/>
                  <a:gd name="T6" fmla="*/ 24 w 48"/>
                  <a:gd name="T7" fmla="*/ 95 h 119"/>
                  <a:gd name="T8" fmla="*/ 40 w 48"/>
                  <a:gd name="T9" fmla="*/ 119 h 119"/>
                  <a:gd name="T10" fmla="*/ 48 w 48"/>
                  <a:gd name="T11" fmla="*/ 79 h 119"/>
                  <a:gd name="T12" fmla="*/ 32 w 48"/>
                  <a:gd name="T13" fmla="*/ 63 h 119"/>
                  <a:gd name="T14" fmla="*/ 32 w 48"/>
                  <a:gd name="T15" fmla="*/ 71 h 119"/>
                  <a:gd name="T16" fmla="*/ 24 w 48"/>
                  <a:gd name="T17" fmla="*/ 39 h 119"/>
                  <a:gd name="T18" fmla="*/ 16 w 48"/>
                  <a:gd name="T19" fmla="*/ 0 h 119"/>
                  <a:gd name="T20" fmla="*/ 8 w 48"/>
                  <a:gd name="T21" fmla="*/ 0 h 119"/>
                  <a:gd name="T22" fmla="*/ 16 w 48"/>
                  <a:gd name="T23" fmla="*/ 16 h 119"/>
                  <a:gd name="T24" fmla="*/ 0 w 48"/>
                  <a:gd name="T25" fmla="*/ 63 h 119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48" h="119">
                    <a:moveTo>
                      <a:pt x="0" y="63"/>
                    </a:moveTo>
                    <a:lnTo>
                      <a:pt x="8" y="63"/>
                    </a:lnTo>
                    <a:lnTo>
                      <a:pt x="24" y="71"/>
                    </a:lnTo>
                    <a:lnTo>
                      <a:pt x="24" y="95"/>
                    </a:lnTo>
                    <a:lnTo>
                      <a:pt x="40" y="119"/>
                    </a:lnTo>
                    <a:lnTo>
                      <a:pt x="48" y="79"/>
                    </a:lnTo>
                    <a:lnTo>
                      <a:pt x="32" y="63"/>
                    </a:lnTo>
                    <a:lnTo>
                      <a:pt x="32" y="71"/>
                    </a:lnTo>
                    <a:lnTo>
                      <a:pt x="24" y="39"/>
                    </a:lnTo>
                    <a:lnTo>
                      <a:pt x="16" y="0"/>
                    </a:lnTo>
                    <a:lnTo>
                      <a:pt x="8" y="0"/>
                    </a:lnTo>
                    <a:lnTo>
                      <a:pt x="16" y="16"/>
                    </a:lnTo>
                    <a:lnTo>
                      <a:pt x="0" y="63"/>
                    </a:lnTo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93" name="Freeform 166"/>
              <p:cNvSpPr>
                <a:spLocks noChangeAspect="1"/>
              </p:cNvSpPr>
              <p:nvPr/>
            </p:nvSpPr>
            <p:spPr bwMode="auto">
              <a:xfrm>
                <a:off x="448" y="2084"/>
                <a:ext cx="232" cy="232"/>
              </a:xfrm>
              <a:custGeom>
                <a:avLst/>
                <a:gdLst>
                  <a:gd name="T0" fmla="*/ 0 w 232"/>
                  <a:gd name="T1" fmla="*/ 160 h 232"/>
                  <a:gd name="T2" fmla="*/ 16 w 232"/>
                  <a:gd name="T3" fmla="*/ 136 h 232"/>
                  <a:gd name="T4" fmla="*/ 24 w 232"/>
                  <a:gd name="T5" fmla="*/ 152 h 232"/>
                  <a:gd name="T6" fmla="*/ 96 w 232"/>
                  <a:gd name="T7" fmla="*/ 144 h 232"/>
                  <a:gd name="T8" fmla="*/ 80 w 232"/>
                  <a:gd name="T9" fmla="*/ 0 h 232"/>
                  <a:gd name="T10" fmla="*/ 104 w 232"/>
                  <a:gd name="T11" fmla="*/ 0 h 232"/>
                  <a:gd name="T12" fmla="*/ 224 w 232"/>
                  <a:gd name="T13" fmla="*/ 72 h 232"/>
                  <a:gd name="T14" fmla="*/ 224 w 232"/>
                  <a:gd name="T15" fmla="*/ 88 h 232"/>
                  <a:gd name="T16" fmla="*/ 232 w 232"/>
                  <a:gd name="T17" fmla="*/ 88 h 232"/>
                  <a:gd name="T18" fmla="*/ 232 w 232"/>
                  <a:gd name="T19" fmla="*/ 136 h 232"/>
                  <a:gd name="T20" fmla="*/ 224 w 232"/>
                  <a:gd name="T21" fmla="*/ 144 h 232"/>
                  <a:gd name="T22" fmla="*/ 184 w 232"/>
                  <a:gd name="T23" fmla="*/ 152 h 232"/>
                  <a:gd name="T24" fmla="*/ 120 w 232"/>
                  <a:gd name="T25" fmla="*/ 184 h 232"/>
                  <a:gd name="T26" fmla="*/ 96 w 232"/>
                  <a:gd name="T27" fmla="*/ 232 h 232"/>
                  <a:gd name="T28" fmla="*/ 80 w 232"/>
                  <a:gd name="T29" fmla="*/ 224 h 232"/>
                  <a:gd name="T30" fmla="*/ 64 w 232"/>
                  <a:gd name="T31" fmla="*/ 232 h 232"/>
                  <a:gd name="T32" fmla="*/ 48 w 232"/>
                  <a:gd name="T33" fmla="*/ 192 h 232"/>
                  <a:gd name="T34" fmla="*/ 24 w 232"/>
                  <a:gd name="T35" fmla="*/ 200 h 232"/>
                  <a:gd name="T36" fmla="*/ 16 w 232"/>
                  <a:gd name="T37" fmla="*/ 192 h 232"/>
                  <a:gd name="T38" fmla="*/ 0 w 232"/>
                  <a:gd name="T39" fmla="*/ 160 h 232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0" t="0" r="r" b="b"/>
                <a:pathLst>
                  <a:path w="232" h="232">
                    <a:moveTo>
                      <a:pt x="0" y="160"/>
                    </a:moveTo>
                    <a:lnTo>
                      <a:pt x="16" y="136"/>
                    </a:lnTo>
                    <a:lnTo>
                      <a:pt x="24" y="152"/>
                    </a:lnTo>
                    <a:lnTo>
                      <a:pt x="96" y="144"/>
                    </a:lnTo>
                    <a:lnTo>
                      <a:pt x="80" y="0"/>
                    </a:lnTo>
                    <a:lnTo>
                      <a:pt x="104" y="0"/>
                    </a:lnTo>
                    <a:lnTo>
                      <a:pt x="224" y="72"/>
                    </a:lnTo>
                    <a:lnTo>
                      <a:pt x="224" y="88"/>
                    </a:lnTo>
                    <a:lnTo>
                      <a:pt x="232" y="88"/>
                    </a:lnTo>
                    <a:lnTo>
                      <a:pt x="232" y="136"/>
                    </a:lnTo>
                    <a:lnTo>
                      <a:pt x="224" y="144"/>
                    </a:lnTo>
                    <a:lnTo>
                      <a:pt x="184" y="152"/>
                    </a:lnTo>
                    <a:lnTo>
                      <a:pt x="120" y="184"/>
                    </a:lnTo>
                    <a:lnTo>
                      <a:pt x="96" y="232"/>
                    </a:lnTo>
                    <a:lnTo>
                      <a:pt x="80" y="224"/>
                    </a:lnTo>
                    <a:lnTo>
                      <a:pt x="64" y="232"/>
                    </a:lnTo>
                    <a:lnTo>
                      <a:pt x="48" y="192"/>
                    </a:lnTo>
                    <a:lnTo>
                      <a:pt x="24" y="200"/>
                    </a:lnTo>
                    <a:lnTo>
                      <a:pt x="16" y="192"/>
                    </a:lnTo>
                    <a:lnTo>
                      <a:pt x="0" y="160"/>
                    </a:lnTo>
                    <a:close/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94" name="Freeform 167"/>
              <p:cNvSpPr>
                <a:spLocks noChangeAspect="1"/>
              </p:cNvSpPr>
              <p:nvPr/>
            </p:nvSpPr>
            <p:spPr bwMode="auto">
              <a:xfrm>
                <a:off x="448" y="2084"/>
                <a:ext cx="232" cy="232"/>
              </a:xfrm>
              <a:custGeom>
                <a:avLst/>
                <a:gdLst>
                  <a:gd name="T0" fmla="*/ 0 w 232"/>
                  <a:gd name="T1" fmla="*/ 160 h 232"/>
                  <a:gd name="T2" fmla="*/ 16 w 232"/>
                  <a:gd name="T3" fmla="*/ 136 h 232"/>
                  <a:gd name="T4" fmla="*/ 24 w 232"/>
                  <a:gd name="T5" fmla="*/ 152 h 232"/>
                  <a:gd name="T6" fmla="*/ 96 w 232"/>
                  <a:gd name="T7" fmla="*/ 144 h 232"/>
                  <a:gd name="T8" fmla="*/ 80 w 232"/>
                  <a:gd name="T9" fmla="*/ 0 h 232"/>
                  <a:gd name="T10" fmla="*/ 104 w 232"/>
                  <a:gd name="T11" fmla="*/ 0 h 232"/>
                  <a:gd name="T12" fmla="*/ 224 w 232"/>
                  <a:gd name="T13" fmla="*/ 72 h 232"/>
                  <a:gd name="T14" fmla="*/ 224 w 232"/>
                  <a:gd name="T15" fmla="*/ 88 h 232"/>
                  <a:gd name="T16" fmla="*/ 232 w 232"/>
                  <a:gd name="T17" fmla="*/ 88 h 232"/>
                  <a:gd name="T18" fmla="*/ 232 w 232"/>
                  <a:gd name="T19" fmla="*/ 136 h 232"/>
                  <a:gd name="T20" fmla="*/ 224 w 232"/>
                  <a:gd name="T21" fmla="*/ 144 h 232"/>
                  <a:gd name="T22" fmla="*/ 184 w 232"/>
                  <a:gd name="T23" fmla="*/ 152 h 232"/>
                  <a:gd name="T24" fmla="*/ 120 w 232"/>
                  <a:gd name="T25" fmla="*/ 184 h 232"/>
                  <a:gd name="T26" fmla="*/ 96 w 232"/>
                  <a:gd name="T27" fmla="*/ 232 h 232"/>
                  <a:gd name="T28" fmla="*/ 80 w 232"/>
                  <a:gd name="T29" fmla="*/ 224 h 232"/>
                  <a:gd name="T30" fmla="*/ 64 w 232"/>
                  <a:gd name="T31" fmla="*/ 232 h 232"/>
                  <a:gd name="T32" fmla="*/ 48 w 232"/>
                  <a:gd name="T33" fmla="*/ 192 h 232"/>
                  <a:gd name="T34" fmla="*/ 24 w 232"/>
                  <a:gd name="T35" fmla="*/ 200 h 232"/>
                  <a:gd name="T36" fmla="*/ 16 w 232"/>
                  <a:gd name="T37" fmla="*/ 192 h 232"/>
                  <a:gd name="T38" fmla="*/ 0 w 232"/>
                  <a:gd name="T39" fmla="*/ 160 h 232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0" t="0" r="r" b="b"/>
                <a:pathLst>
                  <a:path w="232" h="232">
                    <a:moveTo>
                      <a:pt x="0" y="160"/>
                    </a:moveTo>
                    <a:lnTo>
                      <a:pt x="16" y="136"/>
                    </a:lnTo>
                    <a:lnTo>
                      <a:pt x="24" y="152"/>
                    </a:lnTo>
                    <a:lnTo>
                      <a:pt x="96" y="144"/>
                    </a:lnTo>
                    <a:lnTo>
                      <a:pt x="80" y="0"/>
                    </a:lnTo>
                    <a:lnTo>
                      <a:pt x="104" y="0"/>
                    </a:lnTo>
                    <a:lnTo>
                      <a:pt x="224" y="72"/>
                    </a:lnTo>
                    <a:lnTo>
                      <a:pt x="224" y="88"/>
                    </a:lnTo>
                    <a:lnTo>
                      <a:pt x="232" y="88"/>
                    </a:lnTo>
                    <a:lnTo>
                      <a:pt x="232" y="136"/>
                    </a:lnTo>
                    <a:lnTo>
                      <a:pt x="224" y="144"/>
                    </a:lnTo>
                    <a:lnTo>
                      <a:pt x="184" y="152"/>
                    </a:lnTo>
                    <a:lnTo>
                      <a:pt x="120" y="184"/>
                    </a:lnTo>
                    <a:lnTo>
                      <a:pt x="96" y="232"/>
                    </a:lnTo>
                    <a:lnTo>
                      <a:pt x="80" y="224"/>
                    </a:lnTo>
                    <a:lnTo>
                      <a:pt x="64" y="232"/>
                    </a:lnTo>
                    <a:lnTo>
                      <a:pt x="48" y="192"/>
                    </a:lnTo>
                    <a:lnTo>
                      <a:pt x="24" y="200"/>
                    </a:lnTo>
                    <a:lnTo>
                      <a:pt x="16" y="192"/>
                    </a:lnTo>
                    <a:lnTo>
                      <a:pt x="0" y="160"/>
                    </a:lnTo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95" name="Freeform 168"/>
              <p:cNvSpPr>
                <a:spLocks noChangeAspect="1"/>
              </p:cNvSpPr>
              <p:nvPr/>
            </p:nvSpPr>
            <p:spPr bwMode="auto">
              <a:xfrm>
                <a:off x="376" y="2044"/>
                <a:ext cx="176" cy="200"/>
              </a:xfrm>
              <a:custGeom>
                <a:avLst/>
                <a:gdLst>
                  <a:gd name="T0" fmla="*/ 0 w 176"/>
                  <a:gd name="T1" fmla="*/ 104 h 200"/>
                  <a:gd name="T2" fmla="*/ 8 w 176"/>
                  <a:gd name="T3" fmla="*/ 112 h 200"/>
                  <a:gd name="T4" fmla="*/ 16 w 176"/>
                  <a:gd name="T5" fmla="*/ 144 h 200"/>
                  <a:gd name="T6" fmla="*/ 8 w 176"/>
                  <a:gd name="T7" fmla="*/ 176 h 200"/>
                  <a:gd name="T8" fmla="*/ 40 w 176"/>
                  <a:gd name="T9" fmla="*/ 176 h 200"/>
                  <a:gd name="T10" fmla="*/ 72 w 176"/>
                  <a:gd name="T11" fmla="*/ 200 h 200"/>
                  <a:gd name="T12" fmla="*/ 88 w 176"/>
                  <a:gd name="T13" fmla="*/ 176 h 200"/>
                  <a:gd name="T14" fmla="*/ 96 w 176"/>
                  <a:gd name="T15" fmla="*/ 192 h 200"/>
                  <a:gd name="T16" fmla="*/ 168 w 176"/>
                  <a:gd name="T17" fmla="*/ 184 h 200"/>
                  <a:gd name="T18" fmla="*/ 152 w 176"/>
                  <a:gd name="T19" fmla="*/ 40 h 200"/>
                  <a:gd name="T20" fmla="*/ 176 w 176"/>
                  <a:gd name="T21" fmla="*/ 40 h 200"/>
                  <a:gd name="T22" fmla="*/ 128 w 176"/>
                  <a:gd name="T23" fmla="*/ 0 h 200"/>
                  <a:gd name="T24" fmla="*/ 120 w 176"/>
                  <a:gd name="T25" fmla="*/ 24 h 200"/>
                  <a:gd name="T26" fmla="*/ 80 w 176"/>
                  <a:gd name="T27" fmla="*/ 16 h 200"/>
                  <a:gd name="T28" fmla="*/ 80 w 176"/>
                  <a:gd name="T29" fmla="*/ 56 h 200"/>
                  <a:gd name="T30" fmla="*/ 64 w 176"/>
                  <a:gd name="T31" fmla="*/ 64 h 200"/>
                  <a:gd name="T32" fmla="*/ 64 w 176"/>
                  <a:gd name="T33" fmla="*/ 96 h 200"/>
                  <a:gd name="T34" fmla="*/ 0 w 176"/>
                  <a:gd name="T35" fmla="*/ 104 h 200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176" h="200">
                    <a:moveTo>
                      <a:pt x="0" y="104"/>
                    </a:moveTo>
                    <a:lnTo>
                      <a:pt x="8" y="112"/>
                    </a:lnTo>
                    <a:lnTo>
                      <a:pt x="16" y="144"/>
                    </a:lnTo>
                    <a:lnTo>
                      <a:pt x="8" y="176"/>
                    </a:lnTo>
                    <a:lnTo>
                      <a:pt x="40" y="176"/>
                    </a:lnTo>
                    <a:lnTo>
                      <a:pt x="72" y="200"/>
                    </a:lnTo>
                    <a:lnTo>
                      <a:pt x="88" y="176"/>
                    </a:lnTo>
                    <a:lnTo>
                      <a:pt x="96" y="192"/>
                    </a:lnTo>
                    <a:lnTo>
                      <a:pt x="168" y="184"/>
                    </a:lnTo>
                    <a:lnTo>
                      <a:pt x="152" y="40"/>
                    </a:lnTo>
                    <a:lnTo>
                      <a:pt x="176" y="40"/>
                    </a:lnTo>
                    <a:lnTo>
                      <a:pt x="128" y="0"/>
                    </a:lnTo>
                    <a:lnTo>
                      <a:pt x="120" y="24"/>
                    </a:lnTo>
                    <a:lnTo>
                      <a:pt x="80" y="16"/>
                    </a:lnTo>
                    <a:lnTo>
                      <a:pt x="80" y="56"/>
                    </a:lnTo>
                    <a:lnTo>
                      <a:pt x="64" y="64"/>
                    </a:lnTo>
                    <a:lnTo>
                      <a:pt x="64" y="96"/>
                    </a:lnTo>
                    <a:lnTo>
                      <a:pt x="0" y="104"/>
                    </a:lnTo>
                    <a:close/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96" name="Freeform 169"/>
              <p:cNvSpPr>
                <a:spLocks noChangeAspect="1"/>
              </p:cNvSpPr>
              <p:nvPr/>
            </p:nvSpPr>
            <p:spPr bwMode="auto">
              <a:xfrm>
                <a:off x="376" y="2044"/>
                <a:ext cx="176" cy="200"/>
              </a:xfrm>
              <a:custGeom>
                <a:avLst/>
                <a:gdLst>
                  <a:gd name="T0" fmla="*/ 0 w 176"/>
                  <a:gd name="T1" fmla="*/ 104 h 200"/>
                  <a:gd name="T2" fmla="*/ 8 w 176"/>
                  <a:gd name="T3" fmla="*/ 112 h 200"/>
                  <a:gd name="T4" fmla="*/ 16 w 176"/>
                  <a:gd name="T5" fmla="*/ 144 h 200"/>
                  <a:gd name="T6" fmla="*/ 8 w 176"/>
                  <a:gd name="T7" fmla="*/ 176 h 200"/>
                  <a:gd name="T8" fmla="*/ 40 w 176"/>
                  <a:gd name="T9" fmla="*/ 176 h 200"/>
                  <a:gd name="T10" fmla="*/ 72 w 176"/>
                  <a:gd name="T11" fmla="*/ 200 h 200"/>
                  <a:gd name="T12" fmla="*/ 88 w 176"/>
                  <a:gd name="T13" fmla="*/ 176 h 200"/>
                  <a:gd name="T14" fmla="*/ 96 w 176"/>
                  <a:gd name="T15" fmla="*/ 192 h 200"/>
                  <a:gd name="T16" fmla="*/ 168 w 176"/>
                  <a:gd name="T17" fmla="*/ 184 h 200"/>
                  <a:gd name="T18" fmla="*/ 152 w 176"/>
                  <a:gd name="T19" fmla="*/ 40 h 200"/>
                  <a:gd name="T20" fmla="*/ 176 w 176"/>
                  <a:gd name="T21" fmla="*/ 40 h 200"/>
                  <a:gd name="T22" fmla="*/ 128 w 176"/>
                  <a:gd name="T23" fmla="*/ 0 h 200"/>
                  <a:gd name="T24" fmla="*/ 120 w 176"/>
                  <a:gd name="T25" fmla="*/ 24 h 200"/>
                  <a:gd name="T26" fmla="*/ 80 w 176"/>
                  <a:gd name="T27" fmla="*/ 16 h 200"/>
                  <a:gd name="T28" fmla="*/ 80 w 176"/>
                  <a:gd name="T29" fmla="*/ 56 h 200"/>
                  <a:gd name="T30" fmla="*/ 64 w 176"/>
                  <a:gd name="T31" fmla="*/ 64 h 200"/>
                  <a:gd name="T32" fmla="*/ 64 w 176"/>
                  <a:gd name="T33" fmla="*/ 96 h 200"/>
                  <a:gd name="T34" fmla="*/ 0 w 176"/>
                  <a:gd name="T35" fmla="*/ 104 h 200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176" h="200">
                    <a:moveTo>
                      <a:pt x="0" y="104"/>
                    </a:moveTo>
                    <a:lnTo>
                      <a:pt x="8" y="112"/>
                    </a:lnTo>
                    <a:lnTo>
                      <a:pt x="16" y="144"/>
                    </a:lnTo>
                    <a:lnTo>
                      <a:pt x="8" y="176"/>
                    </a:lnTo>
                    <a:lnTo>
                      <a:pt x="40" y="176"/>
                    </a:lnTo>
                    <a:lnTo>
                      <a:pt x="72" y="200"/>
                    </a:lnTo>
                    <a:lnTo>
                      <a:pt x="88" y="176"/>
                    </a:lnTo>
                    <a:lnTo>
                      <a:pt x="96" y="192"/>
                    </a:lnTo>
                    <a:lnTo>
                      <a:pt x="168" y="184"/>
                    </a:lnTo>
                    <a:lnTo>
                      <a:pt x="152" y="40"/>
                    </a:lnTo>
                    <a:lnTo>
                      <a:pt x="176" y="40"/>
                    </a:lnTo>
                    <a:lnTo>
                      <a:pt x="128" y="0"/>
                    </a:lnTo>
                    <a:lnTo>
                      <a:pt x="120" y="24"/>
                    </a:lnTo>
                    <a:lnTo>
                      <a:pt x="80" y="16"/>
                    </a:lnTo>
                    <a:lnTo>
                      <a:pt x="80" y="56"/>
                    </a:lnTo>
                    <a:lnTo>
                      <a:pt x="64" y="64"/>
                    </a:lnTo>
                    <a:lnTo>
                      <a:pt x="64" y="96"/>
                    </a:lnTo>
                    <a:lnTo>
                      <a:pt x="0" y="104"/>
                    </a:lnTo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97" name="Freeform 170"/>
              <p:cNvSpPr>
                <a:spLocks noChangeAspect="1"/>
              </p:cNvSpPr>
              <p:nvPr/>
            </p:nvSpPr>
            <p:spPr bwMode="auto">
              <a:xfrm>
                <a:off x="440" y="1909"/>
                <a:ext cx="168" cy="135"/>
              </a:xfrm>
              <a:custGeom>
                <a:avLst/>
                <a:gdLst>
                  <a:gd name="T0" fmla="*/ 0 w 168"/>
                  <a:gd name="T1" fmla="*/ 135 h 135"/>
                  <a:gd name="T2" fmla="*/ 40 w 168"/>
                  <a:gd name="T3" fmla="*/ 103 h 135"/>
                  <a:gd name="T4" fmla="*/ 56 w 168"/>
                  <a:gd name="T5" fmla="*/ 56 h 135"/>
                  <a:gd name="T6" fmla="*/ 88 w 168"/>
                  <a:gd name="T7" fmla="*/ 24 h 135"/>
                  <a:gd name="T8" fmla="*/ 96 w 168"/>
                  <a:gd name="T9" fmla="*/ 0 h 135"/>
                  <a:gd name="T10" fmla="*/ 160 w 168"/>
                  <a:gd name="T11" fmla="*/ 8 h 135"/>
                  <a:gd name="T12" fmla="*/ 168 w 168"/>
                  <a:gd name="T13" fmla="*/ 56 h 135"/>
                  <a:gd name="T14" fmla="*/ 144 w 168"/>
                  <a:gd name="T15" fmla="*/ 56 h 135"/>
                  <a:gd name="T16" fmla="*/ 136 w 168"/>
                  <a:gd name="T17" fmla="*/ 64 h 135"/>
                  <a:gd name="T18" fmla="*/ 136 w 168"/>
                  <a:gd name="T19" fmla="*/ 80 h 135"/>
                  <a:gd name="T20" fmla="*/ 64 w 168"/>
                  <a:gd name="T21" fmla="*/ 103 h 135"/>
                  <a:gd name="T22" fmla="*/ 56 w 168"/>
                  <a:gd name="T23" fmla="*/ 135 h 135"/>
                  <a:gd name="T24" fmla="*/ 0 w 168"/>
                  <a:gd name="T25" fmla="*/ 135 h 135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168" h="135">
                    <a:moveTo>
                      <a:pt x="0" y="135"/>
                    </a:moveTo>
                    <a:lnTo>
                      <a:pt x="40" y="103"/>
                    </a:lnTo>
                    <a:lnTo>
                      <a:pt x="56" y="56"/>
                    </a:lnTo>
                    <a:lnTo>
                      <a:pt x="88" y="24"/>
                    </a:lnTo>
                    <a:lnTo>
                      <a:pt x="96" y="0"/>
                    </a:lnTo>
                    <a:lnTo>
                      <a:pt x="160" y="8"/>
                    </a:lnTo>
                    <a:lnTo>
                      <a:pt x="168" y="56"/>
                    </a:lnTo>
                    <a:lnTo>
                      <a:pt x="144" y="56"/>
                    </a:lnTo>
                    <a:lnTo>
                      <a:pt x="136" y="64"/>
                    </a:lnTo>
                    <a:lnTo>
                      <a:pt x="136" y="80"/>
                    </a:lnTo>
                    <a:lnTo>
                      <a:pt x="64" y="103"/>
                    </a:lnTo>
                    <a:lnTo>
                      <a:pt x="56" y="135"/>
                    </a:lnTo>
                    <a:lnTo>
                      <a:pt x="0" y="135"/>
                    </a:lnTo>
                    <a:close/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98" name="Freeform 171"/>
              <p:cNvSpPr>
                <a:spLocks noChangeAspect="1"/>
              </p:cNvSpPr>
              <p:nvPr/>
            </p:nvSpPr>
            <p:spPr bwMode="auto">
              <a:xfrm>
                <a:off x="440" y="1909"/>
                <a:ext cx="168" cy="135"/>
              </a:xfrm>
              <a:custGeom>
                <a:avLst/>
                <a:gdLst>
                  <a:gd name="T0" fmla="*/ 0 w 168"/>
                  <a:gd name="T1" fmla="*/ 135 h 135"/>
                  <a:gd name="T2" fmla="*/ 40 w 168"/>
                  <a:gd name="T3" fmla="*/ 103 h 135"/>
                  <a:gd name="T4" fmla="*/ 56 w 168"/>
                  <a:gd name="T5" fmla="*/ 56 h 135"/>
                  <a:gd name="T6" fmla="*/ 88 w 168"/>
                  <a:gd name="T7" fmla="*/ 24 h 135"/>
                  <a:gd name="T8" fmla="*/ 96 w 168"/>
                  <a:gd name="T9" fmla="*/ 0 h 135"/>
                  <a:gd name="T10" fmla="*/ 160 w 168"/>
                  <a:gd name="T11" fmla="*/ 8 h 135"/>
                  <a:gd name="T12" fmla="*/ 168 w 168"/>
                  <a:gd name="T13" fmla="*/ 56 h 135"/>
                  <a:gd name="T14" fmla="*/ 144 w 168"/>
                  <a:gd name="T15" fmla="*/ 56 h 135"/>
                  <a:gd name="T16" fmla="*/ 136 w 168"/>
                  <a:gd name="T17" fmla="*/ 64 h 135"/>
                  <a:gd name="T18" fmla="*/ 136 w 168"/>
                  <a:gd name="T19" fmla="*/ 80 h 135"/>
                  <a:gd name="T20" fmla="*/ 64 w 168"/>
                  <a:gd name="T21" fmla="*/ 103 h 135"/>
                  <a:gd name="T22" fmla="*/ 56 w 168"/>
                  <a:gd name="T23" fmla="*/ 135 h 135"/>
                  <a:gd name="T24" fmla="*/ 0 w 168"/>
                  <a:gd name="T25" fmla="*/ 135 h 135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168" h="135">
                    <a:moveTo>
                      <a:pt x="0" y="135"/>
                    </a:moveTo>
                    <a:lnTo>
                      <a:pt x="40" y="103"/>
                    </a:lnTo>
                    <a:lnTo>
                      <a:pt x="56" y="56"/>
                    </a:lnTo>
                    <a:lnTo>
                      <a:pt x="88" y="24"/>
                    </a:lnTo>
                    <a:lnTo>
                      <a:pt x="96" y="0"/>
                    </a:lnTo>
                    <a:lnTo>
                      <a:pt x="160" y="8"/>
                    </a:lnTo>
                    <a:lnTo>
                      <a:pt x="168" y="56"/>
                    </a:lnTo>
                    <a:lnTo>
                      <a:pt x="144" y="56"/>
                    </a:lnTo>
                    <a:lnTo>
                      <a:pt x="136" y="64"/>
                    </a:lnTo>
                    <a:lnTo>
                      <a:pt x="136" y="80"/>
                    </a:lnTo>
                    <a:lnTo>
                      <a:pt x="64" y="103"/>
                    </a:lnTo>
                    <a:lnTo>
                      <a:pt x="56" y="135"/>
                    </a:lnTo>
                    <a:lnTo>
                      <a:pt x="0" y="135"/>
                    </a:lnTo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99" name="Freeform 172"/>
              <p:cNvSpPr>
                <a:spLocks noChangeAspect="1"/>
              </p:cNvSpPr>
              <p:nvPr/>
            </p:nvSpPr>
            <p:spPr bwMode="auto">
              <a:xfrm>
                <a:off x="1063" y="2619"/>
                <a:ext cx="144" cy="255"/>
              </a:xfrm>
              <a:custGeom>
                <a:avLst/>
                <a:gdLst>
                  <a:gd name="T0" fmla="*/ 0 w 144"/>
                  <a:gd name="T1" fmla="*/ 71 h 255"/>
                  <a:gd name="T2" fmla="*/ 0 w 144"/>
                  <a:gd name="T3" fmla="*/ 79 h 255"/>
                  <a:gd name="T4" fmla="*/ 32 w 144"/>
                  <a:gd name="T5" fmla="*/ 95 h 255"/>
                  <a:gd name="T6" fmla="*/ 40 w 144"/>
                  <a:gd name="T7" fmla="*/ 111 h 255"/>
                  <a:gd name="T8" fmla="*/ 32 w 144"/>
                  <a:gd name="T9" fmla="*/ 151 h 255"/>
                  <a:gd name="T10" fmla="*/ 16 w 144"/>
                  <a:gd name="T11" fmla="*/ 191 h 255"/>
                  <a:gd name="T12" fmla="*/ 24 w 144"/>
                  <a:gd name="T13" fmla="*/ 239 h 255"/>
                  <a:gd name="T14" fmla="*/ 24 w 144"/>
                  <a:gd name="T15" fmla="*/ 255 h 255"/>
                  <a:gd name="T16" fmla="*/ 32 w 144"/>
                  <a:gd name="T17" fmla="*/ 255 h 255"/>
                  <a:gd name="T18" fmla="*/ 32 w 144"/>
                  <a:gd name="T19" fmla="*/ 239 h 255"/>
                  <a:gd name="T20" fmla="*/ 72 w 144"/>
                  <a:gd name="T21" fmla="*/ 215 h 255"/>
                  <a:gd name="T22" fmla="*/ 64 w 144"/>
                  <a:gd name="T23" fmla="*/ 151 h 255"/>
                  <a:gd name="T24" fmla="*/ 144 w 144"/>
                  <a:gd name="T25" fmla="*/ 79 h 255"/>
                  <a:gd name="T26" fmla="*/ 144 w 144"/>
                  <a:gd name="T27" fmla="*/ 0 h 255"/>
                  <a:gd name="T28" fmla="*/ 128 w 144"/>
                  <a:gd name="T29" fmla="*/ 15 h 255"/>
                  <a:gd name="T30" fmla="*/ 64 w 144"/>
                  <a:gd name="T31" fmla="*/ 23 h 255"/>
                  <a:gd name="T32" fmla="*/ 64 w 144"/>
                  <a:gd name="T33" fmla="*/ 55 h 255"/>
                  <a:gd name="T34" fmla="*/ 80 w 144"/>
                  <a:gd name="T35" fmla="*/ 71 h 255"/>
                  <a:gd name="T36" fmla="*/ 72 w 144"/>
                  <a:gd name="T37" fmla="*/ 111 h 255"/>
                  <a:gd name="T38" fmla="*/ 56 w 144"/>
                  <a:gd name="T39" fmla="*/ 87 h 255"/>
                  <a:gd name="T40" fmla="*/ 56 w 144"/>
                  <a:gd name="T41" fmla="*/ 63 h 255"/>
                  <a:gd name="T42" fmla="*/ 40 w 144"/>
                  <a:gd name="T43" fmla="*/ 55 h 255"/>
                  <a:gd name="T44" fmla="*/ 0 w 144"/>
                  <a:gd name="T45" fmla="*/ 71 h 255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144" h="255">
                    <a:moveTo>
                      <a:pt x="0" y="71"/>
                    </a:moveTo>
                    <a:lnTo>
                      <a:pt x="0" y="79"/>
                    </a:lnTo>
                    <a:lnTo>
                      <a:pt x="32" y="95"/>
                    </a:lnTo>
                    <a:lnTo>
                      <a:pt x="40" y="111"/>
                    </a:lnTo>
                    <a:lnTo>
                      <a:pt x="32" y="151"/>
                    </a:lnTo>
                    <a:lnTo>
                      <a:pt x="16" y="191"/>
                    </a:lnTo>
                    <a:lnTo>
                      <a:pt x="24" y="239"/>
                    </a:lnTo>
                    <a:lnTo>
                      <a:pt x="24" y="255"/>
                    </a:lnTo>
                    <a:lnTo>
                      <a:pt x="32" y="255"/>
                    </a:lnTo>
                    <a:lnTo>
                      <a:pt x="32" y="239"/>
                    </a:lnTo>
                    <a:lnTo>
                      <a:pt x="72" y="215"/>
                    </a:lnTo>
                    <a:lnTo>
                      <a:pt x="64" y="151"/>
                    </a:lnTo>
                    <a:lnTo>
                      <a:pt x="144" y="79"/>
                    </a:lnTo>
                    <a:lnTo>
                      <a:pt x="144" y="0"/>
                    </a:lnTo>
                    <a:lnTo>
                      <a:pt x="128" y="15"/>
                    </a:lnTo>
                    <a:lnTo>
                      <a:pt x="64" y="23"/>
                    </a:lnTo>
                    <a:lnTo>
                      <a:pt x="64" y="55"/>
                    </a:lnTo>
                    <a:lnTo>
                      <a:pt x="80" y="71"/>
                    </a:lnTo>
                    <a:lnTo>
                      <a:pt x="72" y="111"/>
                    </a:lnTo>
                    <a:lnTo>
                      <a:pt x="56" y="87"/>
                    </a:lnTo>
                    <a:lnTo>
                      <a:pt x="56" y="63"/>
                    </a:lnTo>
                    <a:lnTo>
                      <a:pt x="40" y="55"/>
                    </a:lnTo>
                    <a:lnTo>
                      <a:pt x="0" y="71"/>
                    </a:lnTo>
                    <a:close/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00" name="Freeform 173"/>
              <p:cNvSpPr>
                <a:spLocks noChangeAspect="1"/>
              </p:cNvSpPr>
              <p:nvPr/>
            </p:nvSpPr>
            <p:spPr bwMode="auto">
              <a:xfrm>
                <a:off x="1063" y="2619"/>
                <a:ext cx="144" cy="255"/>
              </a:xfrm>
              <a:custGeom>
                <a:avLst/>
                <a:gdLst>
                  <a:gd name="T0" fmla="*/ 0 w 144"/>
                  <a:gd name="T1" fmla="*/ 71 h 255"/>
                  <a:gd name="T2" fmla="*/ 0 w 144"/>
                  <a:gd name="T3" fmla="*/ 79 h 255"/>
                  <a:gd name="T4" fmla="*/ 32 w 144"/>
                  <a:gd name="T5" fmla="*/ 95 h 255"/>
                  <a:gd name="T6" fmla="*/ 40 w 144"/>
                  <a:gd name="T7" fmla="*/ 111 h 255"/>
                  <a:gd name="T8" fmla="*/ 32 w 144"/>
                  <a:gd name="T9" fmla="*/ 151 h 255"/>
                  <a:gd name="T10" fmla="*/ 16 w 144"/>
                  <a:gd name="T11" fmla="*/ 191 h 255"/>
                  <a:gd name="T12" fmla="*/ 24 w 144"/>
                  <a:gd name="T13" fmla="*/ 239 h 255"/>
                  <a:gd name="T14" fmla="*/ 24 w 144"/>
                  <a:gd name="T15" fmla="*/ 255 h 255"/>
                  <a:gd name="T16" fmla="*/ 32 w 144"/>
                  <a:gd name="T17" fmla="*/ 255 h 255"/>
                  <a:gd name="T18" fmla="*/ 32 w 144"/>
                  <a:gd name="T19" fmla="*/ 239 h 255"/>
                  <a:gd name="T20" fmla="*/ 72 w 144"/>
                  <a:gd name="T21" fmla="*/ 215 h 255"/>
                  <a:gd name="T22" fmla="*/ 64 w 144"/>
                  <a:gd name="T23" fmla="*/ 151 h 255"/>
                  <a:gd name="T24" fmla="*/ 144 w 144"/>
                  <a:gd name="T25" fmla="*/ 79 h 255"/>
                  <a:gd name="T26" fmla="*/ 144 w 144"/>
                  <a:gd name="T27" fmla="*/ 0 h 255"/>
                  <a:gd name="T28" fmla="*/ 128 w 144"/>
                  <a:gd name="T29" fmla="*/ 15 h 255"/>
                  <a:gd name="T30" fmla="*/ 64 w 144"/>
                  <a:gd name="T31" fmla="*/ 23 h 255"/>
                  <a:gd name="T32" fmla="*/ 64 w 144"/>
                  <a:gd name="T33" fmla="*/ 55 h 255"/>
                  <a:gd name="T34" fmla="*/ 80 w 144"/>
                  <a:gd name="T35" fmla="*/ 71 h 255"/>
                  <a:gd name="T36" fmla="*/ 72 w 144"/>
                  <a:gd name="T37" fmla="*/ 111 h 255"/>
                  <a:gd name="T38" fmla="*/ 56 w 144"/>
                  <a:gd name="T39" fmla="*/ 87 h 255"/>
                  <a:gd name="T40" fmla="*/ 56 w 144"/>
                  <a:gd name="T41" fmla="*/ 63 h 255"/>
                  <a:gd name="T42" fmla="*/ 40 w 144"/>
                  <a:gd name="T43" fmla="*/ 55 h 255"/>
                  <a:gd name="T44" fmla="*/ 0 w 144"/>
                  <a:gd name="T45" fmla="*/ 71 h 255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144" h="255">
                    <a:moveTo>
                      <a:pt x="0" y="71"/>
                    </a:moveTo>
                    <a:lnTo>
                      <a:pt x="0" y="79"/>
                    </a:lnTo>
                    <a:lnTo>
                      <a:pt x="32" y="95"/>
                    </a:lnTo>
                    <a:lnTo>
                      <a:pt x="40" y="111"/>
                    </a:lnTo>
                    <a:lnTo>
                      <a:pt x="32" y="151"/>
                    </a:lnTo>
                    <a:lnTo>
                      <a:pt x="16" y="191"/>
                    </a:lnTo>
                    <a:lnTo>
                      <a:pt x="24" y="239"/>
                    </a:lnTo>
                    <a:lnTo>
                      <a:pt x="24" y="255"/>
                    </a:lnTo>
                    <a:lnTo>
                      <a:pt x="32" y="255"/>
                    </a:lnTo>
                    <a:lnTo>
                      <a:pt x="32" y="239"/>
                    </a:lnTo>
                    <a:lnTo>
                      <a:pt x="72" y="215"/>
                    </a:lnTo>
                    <a:lnTo>
                      <a:pt x="64" y="151"/>
                    </a:lnTo>
                    <a:lnTo>
                      <a:pt x="144" y="79"/>
                    </a:lnTo>
                    <a:lnTo>
                      <a:pt x="144" y="0"/>
                    </a:lnTo>
                    <a:lnTo>
                      <a:pt x="128" y="15"/>
                    </a:lnTo>
                    <a:lnTo>
                      <a:pt x="64" y="23"/>
                    </a:lnTo>
                    <a:lnTo>
                      <a:pt x="64" y="55"/>
                    </a:lnTo>
                    <a:lnTo>
                      <a:pt x="80" y="71"/>
                    </a:lnTo>
                    <a:lnTo>
                      <a:pt x="72" y="111"/>
                    </a:lnTo>
                    <a:lnTo>
                      <a:pt x="56" y="87"/>
                    </a:lnTo>
                    <a:lnTo>
                      <a:pt x="56" y="63"/>
                    </a:lnTo>
                    <a:lnTo>
                      <a:pt x="40" y="55"/>
                    </a:lnTo>
                    <a:lnTo>
                      <a:pt x="0" y="71"/>
                    </a:lnTo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01" name="Freeform 174"/>
              <p:cNvSpPr>
                <a:spLocks noChangeAspect="1"/>
              </p:cNvSpPr>
              <p:nvPr/>
            </p:nvSpPr>
            <p:spPr bwMode="auto">
              <a:xfrm>
                <a:off x="632" y="2100"/>
                <a:ext cx="223" cy="192"/>
              </a:xfrm>
              <a:custGeom>
                <a:avLst/>
                <a:gdLst>
                  <a:gd name="T0" fmla="*/ 0 w 223"/>
                  <a:gd name="T1" fmla="*/ 136 h 192"/>
                  <a:gd name="T2" fmla="*/ 0 w 223"/>
                  <a:gd name="T3" fmla="*/ 152 h 192"/>
                  <a:gd name="T4" fmla="*/ 24 w 223"/>
                  <a:gd name="T5" fmla="*/ 184 h 192"/>
                  <a:gd name="T6" fmla="*/ 32 w 223"/>
                  <a:gd name="T7" fmla="*/ 176 h 192"/>
                  <a:gd name="T8" fmla="*/ 40 w 223"/>
                  <a:gd name="T9" fmla="*/ 192 h 192"/>
                  <a:gd name="T10" fmla="*/ 56 w 223"/>
                  <a:gd name="T11" fmla="*/ 160 h 192"/>
                  <a:gd name="T12" fmla="*/ 127 w 223"/>
                  <a:gd name="T13" fmla="*/ 176 h 192"/>
                  <a:gd name="T14" fmla="*/ 183 w 223"/>
                  <a:gd name="T15" fmla="*/ 160 h 192"/>
                  <a:gd name="T16" fmla="*/ 183 w 223"/>
                  <a:gd name="T17" fmla="*/ 152 h 192"/>
                  <a:gd name="T18" fmla="*/ 215 w 223"/>
                  <a:gd name="T19" fmla="*/ 112 h 192"/>
                  <a:gd name="T20" fmla="*/ 223 w 223"/>
                  <a:gd name="T21" fmla="*/ 56 h 192"/>
                  <a:gd name="T22" fmla="*/ 207 w 223"/>
                  <a:gd name="T23" fmla="*/ 40 h 192"/>
                  <a:gd name="T24" fmla="*/ 207 w 223"/>
                  <a:gd name="T25" fmla="*/ 8 h 192"/>
                  <a:gd name="T26" fmla="*/ 159 w 223"/>
                  <a:gd name="T27" fmla="*/ 0 h 192"/>
                  <a:gd name="T28" fmla="*/ 71 w 223"/>
                  <a:gd name="T29" fmla="*/ 64 h 192"/>
                  <a:gd name="T30" fmla="*/ 48 w 223"/>
                  <a:gd name="T31" fmla="*/ 72 h 192"/>
                  <a:gd name="T32" fmla="*/ 48 w 223"/>
                  <a:gd name="T33" fmla="*/ 120 h 192"/>
                  <a:gd name="T34" fmla="*/ 40 w 223"/>
                  <a:gd name="T35" fmla="*/ 128 h 192"/>
                  <a:gd name="T36" fmla="*/ 0 w 223"/>
                  <a:gd name="T37" fmla="*/ 136 h 192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0" t="0" r="r" b="b"/>
                <a:pathLst>
                  <a:path w="223" h="192">
                    <a:moveTo>
                      <a:pt x="0" y="136"/>
                    </a:moveTo>
                    <a:lnTo>
                      <a:pt x="0" y="152"/>
                    </a:lnTo>
                    <a:lnTo>
                      <a:pt x="24" y="184"/>
                    </a:lnTo>
                    <a:lnTo>
                      <a:pt x="32" y="176"/>
                    </a:lnTo>
                    <a:lnTo>
                      <a:pt x="40" y="192"/>
                    </a:lnTo>
                    <a:lnTo>
                      <a:pt x="56" y="160"/>
                    </a:lnTo>
                    <a:lnTo>
                      <a:pt x="127" y="176"/>
                    </a:lnTo>
                    <a:lnTo>
                      <a:pt x="183" y="160"/>
                    </a:lnTo>
                    <a:lnTo>
                      <a:pt x="183" y="152"/>
                    </a:lnTo>
                    <a:lnTo>
                      <a:pt x="215" y="112"/>
                    </a:lnTo>
                    <a:lnTo>
                      <a:pt x="223" y="56"/>
                    </a:lnTo>
                    <a:lnTo>
                      <a:pt x="207" y="40"/>
                    </a:lnTo>
                    <a:lnTo>
                      <a:pt x="207" y="8"/>
                    </a:lnTo>
                    <a:lnTo>
                      <a:pt x="159" y="0"/>
                    </a:lnTo>
                    <a:lnTo>
                      <a:pt x="71" y="64"/>
                    </a:lnTo>
                    <a:lnTo>
                      <a:pt x="48" y="72"/>
                    </a:lnTo>
                    <a:lnTo>
                      <a:pt x="48" y="120"/>
                    </a:lnTo>
                    <a:lnTo>
                      <a:pt x="40" y="128"/>
                    </a:lnTo>
                    <a:lnTo>
                      <a:pt x="0" y="136"/>
                    </a:lnTo>
                    <a:close/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02" name="Freeform 175"/>
              <p:cNvSpPr>
                <a:spLocks noChangeAspect="1"/>
              </p:cNvSpPr>
              <p:nvPr/>
            </p:nvSpPr>
            <p:spPr bwMode="auto">
              <a:xfrm>
                <a:off x="632" y="2100"/>
                <a:ext cx="223" cy="192"/>
              </a:xfrm>
              <a:custGeom>
                <a:avLst/>
                <a:gdLst>
                  <a:gd name="T0" fmla="*/ 0 w 223"/>
                  <a:gd name="T1" fmla="*/ 136 h 192"/>
                  <a:gd name="T2" fmla="*/ 0 w 223"/>
                  <a:gd name="T3" fmla="*/ 152 h 192"/>
                  <a:gd name="T4" fmla="*/ 24 w 223"/>
                  <a:gd name="T5" fmla="*/ 184 h 192"/>
                  <a:gd name="T6" fmla="*/ 32 w 223"/>
                  <a:gd name="T7" fmla="*/ 176 h 192"/>
                  <a:gd name="T8" fmla="*/ 40 w 223"/>
                  <a:gd name="T9" fmla="*/ 192 h 192"/>
                  <a:gd name="T10" fmla="*/ 56 w 223"/>
                  <a:gd name="T11" fmla="*/ 160 h 192"/>
                  <a:gd name="T12" fmla="*/ 127 w 223"/>
                  <a:gd name="T13" fmla="*/ 176 h 192"/>
                  <a:gd name="T14" fmla="*/ 183 w 223"/>
                  <a:gd name="T15" fmla="*/ 160 h 192"/>
                  <a:gd name="T16" fmla="*/ 183 w 223"/>
                  <a:gd name="T17" fmla="*/ 152 h 192"/>
                  <a:gd name="T18" fmla="*/ 215 w 223"/>
                  <a:gd name="T19" fmla="*/ 112 h 192"/>
                  <a:gd name="T20" fmla="*/ 223 w 223"/>
                  <a:gd name="T21" fmla="*/ 56 h 192"/>
                  <a:gd name="T22" fmla="*/ 207 w 223"/>
                  <a:gd name="T23" fmla="*/ 40 h 192"/>
                  <a:gd name="T24" fmla="*/ 207 w 223"/>
                  <a:gd name="T25" fmla="*/ 8 h 192"/>
                  <a:gd name="T26" fmla="*/ 159 w 223"/>
                  <a:gd name="T27" fmla="*/ 0 h 192"/>
                  <a:gd name="T28" fmla="*/ 71 w 223"/>
                  <a:gd name="T29" fmla="*/ 64 h 192"/>
                  <a:gd name="T30" fmla="*/ 48 w 223"/>
                  <a:gd name="T31" fmla="*/ 72 h 192"/>
                  <a:gd name="T32" fmla="*/ 48 w 223"/>
                  <a:gd name="T33" fmla="*/ 120 h 192"/>
                  <a:gd name="T34" fmla="*/ 40 w 223"/>
                  <a:gd name="T35" fmla="*/ 128 h 192"/>
                  <a:gd name="T36" fmla="*/ 0 w 223"/>
                  <a:gd name="T37" fmla="*/ 136 h 192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0" t="0" r="r" b="b"/>
                <a:pathLst>
                  <a:path w="223" h="192">
                    <a:moveTo>
                      <a:pt x="0" y="136"/>
                    </a:moveTo>
                    <a:lnTo>
                      <a:pt x="0" y="152"/>
                    </a:lnTo>
                    <a:lnTo>
                      <a:pt x="24" y="184"/>
                    </a:lnTo>
                    <a:lnTo>
                      <a:pt x="32" y="176"/>
                    </a:lnTo>
                    <a:lnTo>
                      <a:pt x="40" y="192"/>
                    </a:lnTo>
                    <a:lnTo>
                      <a:pt x="56" y="160"/>
                    </a:lnTo>
                    <a:lnTo>
                      <a:pt x="127" y="176"/>
                    </a:lnTo>
                    <a:lnTo>
                      <a:pt x="183" y="160"/>
                    </a:lnTo>
                    <a:lnTo>
                      <a:pt x="183" y="152"/>
                    </a:lnTo>
                    <a:lnTo>
                      <a:pt x="215" y="112"/>
                    </a:lnTo>
                    <a:lnTo>
                      <a:pt x="223" y="56"/>
                    </a:lnTo>
                    <a:lnTo>
                      <a:pt x="207" y="40"/>
                    </a:lnTo>
                    <a:lnTo>
                      <a:pt x="207" y="8"/>
                    </a:lnTo>
                    <a:lnTo>
                      <a:pt x="159" y="0"/>
                    </a:lnTo>
                    <a:lnTo>
                      <a:pt x="71" y="64"/>
                    </a:lnTo>
                    <a:lnTo>
                      <a:pt x="48" y="72"/>
                    </a:lnTo>
                    <a:lnTo>
                      <a:pt x="48" y="120"/>
                    </a:lnTo>
                    <a:lnTo>
                      <a:pt x="40" y="128"/>
                    </a:lnTo>
                    <a:lnTo>
                      <a:pt x="0" y="136"/>
                    </a:lnTo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03" name="Freeform 176"/>
              <p:cNvSpPr>
                <a:spLocks noChangeAspect="1"/>
              </p:cNvSpPr>
              <p:nvPr/>
            </p:nvSpPr>
            <p:spPr bwMode="auto">
              <a:xfrm>
                <a:off x="664" y="2260"/>
                <a:ext cx="167" cy="143"/>
              </a:xfrm>
              <a:custGeom>
                <a:avLst/>
                <a:gdLst>
                  <a:gd name="T0" fmla="*/ 0 w 167"/>
                  <a:gd name="T1" fmla="*/ 111 h 143"/>
                  <a:gd name="T2" fmla="*/ 8 w 167"/>
                  <a:gd name="T3" fmla="*/ 32 h 143"/>
                  <a:gd name="T4" fmla="*/ 24 w 167"/>
                  <a:gd name="T5" fmla="*/ 0 h 143"/>
                  <a:gd name="T6" fmla="*/ 95 w 167"/>
                  <a:gd name="T7" fmla="*/ 16 h 143"/>
                  <a:gd name="T8" fmla="*/ 151 w 167"/>
                  <a:gd name="T9" fmla="*/ 0 h 143"/>
                  <a:gd name="T10" fmla="*/ 159 w 167"/>
                  <a:gd name="T11" fmla="*/ 16 h 143"/>
                  <a:gd name="T12" fmla="*/ 167 w 167"/>
                  <a:gd name="T13" fmla="*/ 32 h 143"/>
                  <a:gd name="T14" fmla="*/ 151 w 167"/>
                  <a:gd name="T15" fmla="*/ 40 h 143"/>
                  <a:gd name="T16" fmla="*/ 127 w 167"/>
                  <a:gd name="T17" fmla="*/ 103 h 143"/>
                  <a:gd name="T18" fmla="*/ 95 w 167"/>
                  <a:gd name="T19" fmla="*/ 103 h 143"/>
                  <a:gd name="T20" fmla="*/ 87 w 167"/>
                  <a:gd name="T21" fmla="*/ 127 h 143"/>
                  <a:gd name="T22" fmla="*/ 55 w 167"/>
                  <a:gd name="T23" fmla="*/ 143 h 143"/>
                  <a:gd name="T24" fmla="*/ 24 w 167"/>
                  <a:gd name="T25" fmla="*/ 111 h 143"/>
                  <a:gd name="T26" fmla="*/ 0 w 167"/>
                  <a:gd name="T27" fmla="*/ 111 h 143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167" h="143">
                    <a:moveTo>
                      <a:pt x="0" y="111"/>
                    </a:moveTo>
                    <a:lnTo>
                      <a:pt x="8" y="32"/>
                    </a:lnTo>
                    <a:lnTo>
                      <a:pt x="24" y="0"/>
                    </a:lnTo>
                    <a:lnTo>
                      <a:pt x="95" y="16"/>
                    </a:lnTo>
                    <a:lnTo>
                      <a:pt x="151" y="0"/>
                    </a:lnTo>
                    <a:lnTo>
                      <a:pt x="159" y="16"/>
                    </a:lnTo>
                    <a:lnTo>
                      <a:pt x="167" y="32"/>
                    </a:lnTo>
                    <a:lnTo>
                      <a:pt x="151" y="40"/>
                    </a:lnTo>
                    <a:lnTo>
                      <a:pt x="127" y="103"/>
                    </a:lnTo>
                    <a:lnTo>
                      <a:pt x="95" y="103"/>
                    </a:lnTo>
                    <a:lnTo>
                      <a:pt x="87" y="127"/>
                    </a:lnTo>
                    <a:lnTo>
                      <a:pt x="55" y="143"/>
                    </a:lnTo>
                    <a:lnTo>
                      <a:pt x="24" y="111"/>
                    </a:lnTo>
                    <a:lnTo>
                      <a:pt x="0" y="111"/>
                    </a:lnTo>
                    <a:close/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04" name="Freeform 177"/>
              <p:cNvSpPr>
                <a:spLocks noChangeAspect="1"/>
              </p:cNvSpPr>
              <p:nvPr/>
            </p:nvSpPr>
            <p:spPr bwMode="auto">
              <a:xfrm>
                <a:off x="664" y="2260"/>
                <a:ext cx="167" cy="143"/>
              </a:xfrm>
              <a:custGeom>
                <a:avLst/>
                <a:gdLst>
                  <a:gd name="T0" fmla="*/ 0 w 167"/>
                  <a:gd name="T1" fmla="*/ 111 h 143"/>
                  <a:gd name="T2" fmla="*/ 8 w 167"/>
                  <a:gd name="T3" fmla="*/ 32 h 143"/>
                  <a:gd name="T4" fmla="*/ 24 w 167"/>
                  <a:gd name="T5" fmla="*/ 0 h 143"/>
                  <a:gd name="T6" fmla="*/ 95 w 167"/>
                  <a:gd name="T7" fmla="*/ 16 h 143"/>
                  <a:gd name="T8" fmla="*/ 151 w 167"/>
                  <a:gd name="T9" fmla="*/ 0 h 143"/>
                  <a:gd name="T10" fmla="*/ 159 w 167"/>
                  <a:gd name="T11" fmla="*/ 16 h 143"/>
                  <a:gd name="T12" fmla="*/ 167 w 167"/>
                  <a:gd name="T13" fmla="*/ 32 h 143"/>
                  <a:gd name="T14" fmla="*/ 151 w 167"/>
                  <a:gd name="T15" fmla="*/ 40 h 143"/>
                  <a:gd name="T16" fmla="*/ 127 w 167"/>
                  <a:gd name="T17" fmla="*/ 103 h 143"/>
                  <a:gd name="T18" fmla="*/ 95 w 167"/>
                  <a:gd name="T19" fmla="*/ 103 h 143"/>
                  <a:gd name="T20" fmla="*/ 87 w 167"/>
                  <a:gd name="T21" fmla="*/ 127 h 143"/>
                  <a:gd name="T22" fmla="*/ 55 w 167"/>
                  <a:gd name="T23" fmla="*/ 143 h 143"/>
                  <a:gd name="T24" fmla="*/ 24 w 167"/>
                  <a:gd name="T25" fmla="*/ 111 h 143"/>
                  <a:gd name="T26" fmla="*/ 0 w 167"/>
                  <a:gd name="T27" fmla="*/ 111 h 143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167" h="143">
                    <a:moveTo>
                      <a:pt x="0" y="111"/>
                    </a:moveTo>
                    <a:lnTo>
                      <a:pt x="8" y="32"/>
                    </a:lnTo>
                    <a:lnTo>
                      <a:pt x="24" y="0"/>
                    </a:lnTo>
                    <a:lnTo>
                      <a:pt x="95" y="16"/>
                    </a:lnTo>
                    <a:lnTo>
                      <a:pt x="151" y="0"/>
                    </a:lnTo>
                    <a:lnTo>
                      <a:pt x="159" y="16"/>
                    </a:lnTo>
                    <a:lnTo>
                      <a:pt x="167" y="32"/>
                    </a:lnTo>
                    <a:lnTo>
                      <a:pt x="151" y="40"/>
                    </a:lnTo>
                    <a:lnTo>
                      <a:pt x="127" y="103"/>
                    </a:lnTo>
                    <a:lnTo>
                      <a:pt x="95" y="103"/>
                    </a:lnTo>
                    <a:lnTo>
                      <a:pt x="87" y="127"/>
                    </a:lnTo>
                    <a:lnTo>
                      <a:pt x="55" y="143"/>
                    </a:lnTo>
                    <a:lnTo>
                      <a:pt x="24" y="111"/>
                    </a:lnTo>
                    <a:lnTo>
                      <a:pt x="0" y="111"/>
                    </a:lnTo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05" name="Freeform 178"/>
              <p:cNvSpPr>
                <a:spLocks noChangeAspect="1"/>
              </p:cNvSpPr>
              <p:nvPr/>
            </p:nvSpPr>
            <p:spPr bwMode="auto">
              <a:xfrm>
                <a:off x="376" y="2276"/>
                <a:ext cx="56" cy="24"/>
              </a:xfrm>
              <a:custGeom>
                <a:avLst/>
                <a:gdLst>
                  <a:gd name="T0" fmla="*/ 0 w 56"/>
                  <a:gd name="T1" fmla="*/ 0 h 24"/>
                  <a:gd name="T2" fmla="*/ 16 w 56"/>
                  <a:gd name="T3" fmla="*/ 16 h 24"/>
                  <a:gd name="T4" fmla="*/ 40 w 56"/>
                  <a:gd name="T5" fmla="*/ 8 h 24"/>
                  <a:gd name="T6" fmla="*/ 24 w 56"/>
                  <a:gd name="T7" fmla="*/ 16 h 24"/>
                  <a:gd name="T8" fmla="*/ 24 w 56"/>
                  <a:gd name="T9" fmla="*/ 24 h 24"/>
                  <a:gd name="T10" fmla="*/ 48 w 56"/>
                  <a:gd name="T11" fmla="*/ 16 h 24"/>
                  <a:gd name="T12" fmla="*/ 56 w 56"/>
                  <a:gd name="T13" fmla="*/ 0 h 24"/>
                  <a:gd name="T14" fmla="*/ 0 w 56"/>
                  <a:gd name="T15" fmla="*/ 0 h 2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56" h="24">
                    <a:moveTo>
                      <a:pt x="0" y="0"/>
                    </a:moveTo>
                    <a:lnTo>
                      <a:pt x="16" y="16"/>
                    </a:lnTo>
                    <a:lnTo>
                      <a:pt x="40" y="8"/>
                    </a:lnTo>
                    <a:lnTo>
                      <a:pt x="24" y="16"/>
                    </a:lnTo>
                    <a:lnTo>
                      <a:pt x="24" y="24"/>
                    </a:lnTo>
                    <a:lnTo>
                      <a:pt x="48" y="16"/>
                    </a:lnTo>
                    <a:lnTo>
                      <a:pt x="56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06" name="Freeform 179"/>
              <p:cNvSpPr>
                <a:spLocks noChangeAspect="1"/>
              </p:cNvSpPr>
              <p:nvPr/>
            </p:nvSpPr>
            <p:spPr bwMode="auto">
              <a:xfrm>
                <a:off x="376" y="2276"/>
                <a:ext cx="56" cy="24"/>
              </a:xfrm>
              <a:custGeom>
                <a:avLst/>
                <a:gdLst>
                  <a:gd name="T0" fmla="*/ 0 w 56"/>
                  <a:gd name="T1" fmla="*/ 0 h 24"/>
                  <a:gd name="T2" fmla="*/ 16 w 56"/>
                  <a:gd name="T3" fmla="*/ 16 h 24"/>
                  <a:gd name="T4" fmla="*/ 40 w 56"/>
                  <a:gd name="T5" fmla="*/ 8 h 24"/>
                  <a:gd name="T6" fmla="*/ 24 w 56"/>
                  <a:gd name="T7" fmla="*/ 16 h 24"/>
                  <a:gd name="T8" fmla="*/ 24 w 56"/>
                  <a:gd name="T9" fmla="*/ 24 h 24"/>
                  <a:gd name="T10" fmla="*/ 48 w 56"/>
                  <a:gd name="T11" fmla="*/ 16 h 24"/>
                  <a:gd name="T12" fmla="*/ 56 w 56"/>
                  <a:gd name="T13" fmla="*/ 0 h 24"/>
                  <a:gd name="T14" fmla="*/ 0 w 56"/>
                  <a:gd name="T15" fmla="*/ 0 h 2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56" h="24">
                    <a:moveTo>
                      <a:pt x="0" y="0"/>
                    </a:moveTo>
                    <a:lnTo>
                      <a:pt x="16" y="16"/>
                    </a:lnTo>
                    <a:lnTo>
                      <a:pt x="40" y="8"/>
                    </a:lnTo>
                    <a:lnTo>
                      <a:pt x="24" y="16"/>
                    </a:lnTo>
                    <a:lnTo>
                      <a:pt x="24" y="24"/>
                    </a:lnTo>
                    <a:lnTo>
                      <a:pt x="48" y="16"/>
                    </a:lnTo>
                    <a:lnTo>
                      <a:pt x="56" y="0"/>
                    </a:lnTo>
                    <a:lnTo>
                      <a:pt x="0" y="0"/>
                    </a:lnTo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07" name="Freeform 180"/>
              <p:cNvSpPr>
                <a:spLocks noChangeAspect="1"/>
              </p:cNvSpPr>
              <p:nvPr/>
            </p:nvSpPr>
            <p:spPr bwMode="auto">
              <a:xfrm>
                <a:off x="1047" y="2483"/>
                <a:ext cx="24" cy="16"/>
              </a:xfrm>
              <a:custGeom>
                <a:avLst/>
                <a:gdLst>
                  <a:gd name="T0" fmla="*/ 0 w 24"/>
                  <a:gd name="T1" fmla="*/ 16 h 16"/>
                  <a:gd name="T2" fmla="*/ 8 w 24"/>
                  <a:gd name="T3" fmla="*/ 0 h 16"/>
                  <a:gd name="T4" fmla="*/ 16 w 24"/>
                  <a:gd name="T5" fmla="*/ 0 h 16"/>
                  <a:gd name="T6" fmla="*/ 24 w 24"/>
                  <a:gd name="T7" fmla="*/ 16 h 16"/>
                  <a:gd name="T8" fmla="*/ 0 w 24"/>
                  <a:gd name="T9" fmla="*/ 16 h 1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4" h="16">
                    <a:moveTo>
                      <a:pt x="0" y="16"/>
                    </a:moveTo>
                    <a:lnTo>
                      <a:pt x="8" y="0"/>
                    </a:lnTo>
                    <a:lnTo>
                      <a:pt x="16" y="0"/>
                    </a:lnTo>
                    <a:lnTo>
                      <a:pt x="24" y="16"/>
                    </a:lnTo>
                    <a:lnTo>
                      <a:pt x="0" y="16"/>
                    </a:lnTo>
                    <a:close/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08" name="Freeform 181"/>
              <p:cNvSpPr>
                <a:spLocks noChangeAspect="1"/>
              </p:cNvSpPr>
              <p:nvPr/>
            </p:nvSpPr>
            <p:spPr bwMode="auto">
              <a:xfrm>
                <a:off x="1047" y="2483"/>
                <a:ext cx="24" cy="16"/>
              </a:xfrm>
              <a:custGeom>
                <a:avLst/>
                <a:gdLst>
                  <a:gd name="T0" fmla="*/ 0 w 24"/>
                  <a:gd name="T1" fmla="*/ 16 h 16"/>
                  <a:gd name="T2" fmla="*/ 8 w 24"/>
                  <a:gd name="T3" fmla="*/ 0 h 16"/>
                  <a:gd name="T4" fmla="*/ 16 w 24"/>
                  <a:gd name="T5" fmla="*/ 0 h 16"/>
                  <a:gd name="T6" fmla="*/ 24 w 24"/>
                  <a:gd name="T7" fmla="*/ 16 h 16"/>
                  <a:gd name="T8" fmla="*/ 0 w 24"/>
                  <a:gd name="T9" fmla="*/ 16 h 1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4" h="16">
                    <a:moveTo>
                      <a:pt x="0" y="16"/>
                    </a:moveTo>
                    <a:lnTo>
                      <a:pt x="8" y="0"/>
                    </a:lnTo>
                    <a:lnTo>
                      <a:pt x="16" y="0"/>
                    </a:lnTo>
                    <a:lnTo>
                      <a:pt x="24" y="16"/>
                    </a:lnTo>
                    <a:lnTo>
                      <a:pt x="0" y="16"/>
                    </a:lnTo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09" name="Freeform 182"/>
              <p:cNvSpPr>
                <a:spLocks noChangeAspect="1"/>
              </p:cNvSpPr>
              <p:nvPr/>
            </p:nvSpPr>
            <p:spPr bwMode="auto">
              <a:xfrm>
                <a:off x="376" y="2220"/>
                <a:ext cx="88" cy="56"/>
              </a:xfrm>
              <a:custGeom>
                <a:avLst/>
                <a:gdLst>
                  <a:gd name="T0" fmla="*/ 0 w 88"/>
                  <a:gd name="T1" fmla="*/ 24 h 56"/>
                  <a:gd name="T2" fmla="*/ 8 w 88"/>
                  <a:gd name="T3" fmla="*/ 40 h 56"/>
                  <a:gd name="T4" fmla="*/ 48 w 88"/>
                  <a:gd name="T5" fmla="*/ 48 h 56"/>
                  <a:gd name="T6" fmla="*/ 0 w 88"/>
                  <a:gd name="T7" fmla="*/ 56 h 56"/>
                  <a:gd name="T8" fmla="*/ 56 w 88"/>
                  <a:gd name="T9" fmla="*/ 56 h 56"/>
                  <a:gd name="T10" fmla="*/ 88 w 88"/>
                  <a:gd name="T11" fmla="*/ 56 h 56"/>
                  <a:gd name="T12" fmla="*/ 72 w 88"/>
                  <a:gd name="T13" fmla="*/ 24 h 56"/>
                  <a:gd name="T14" fmla="*/ 40 w 88"/>
                  <a:gd name="T15" fmla="*/ 0 h 56"/>
                  <a:gd name="T16" fmla="*/ 8 w 88"/>
                  <a:gd name="T17" fmla="*/ 0 h 56"/>
                  <a:gd name="T18" fmla="*/ 0 w 88"/>
                  <a:gd name="T19" fmla="*/ 24 h 5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88" h="56">
                    <a:moveTo>
                      <a:pt x="0" y="24"/>
                    </a:moveTo>
                    <a:lnTo>
                      <a:pt x="8" y="40"/>
                    </a:lnTo>
                    <a:lnTo>
                      <a:pt x="48" y="48"/>
                    </a:lnTo>
                    <a:lnTo>
                      <a:pt x="0" y="56"/>
                    </a:lnTo>
                    <a:lnTo>
                      <a:pt x="56" y="56"/>
                    </a:lnTo>
                    <a:lnTo>
                      <a:pt x="88" y="56"/>
                    </a:lnTo>
                    <a:lnTo>
                      <a:pt x="72" y="24"/>
                    </a:lnTo>
                    <a:lnTo>
                      <a:pt x="40" y="0"/>
                    </a:lnTo>
                    <a:lnTo>
                      <a:pt x="8" y="0"/>
                    </a:lnTo>
                    <a:lnTo>
                      <a:pt x="0" y="24"/>
                    </a:lnTo>
                    <a:close/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66" name="Freeform 183"/>
              <p:cNvSpPr>
                <a:spLocks noChangeAspect="1"/>
              </p:cNvSpPr>
              <p:nvPr/>
            </p:nvSpPr>
            <p:spPr bwMode="auto">
              <a:xfrm>
                <a:off x="376" y="2220"/>
                <a:ext cx="88" cy="56"/>
              </a:xfrm>
              <a:custGeom>
                <a:avLst/>
                <a:gdLst>
                  <a:gd name="T0" fmla="*/ 0 w 88"/>
                  <a:gd name="T1" fmla="*/ 24 h 56"/>
                  <a:gd name="T2" fmla="*/ 8 w 88"/>
                  <a:gd name="T3" fmla="*/ 40 h 56"/>
                  <a:gd name="T4" fmla="*/ 48 w 88"/>
                  <a:gd name="T5" fmla="*/ 48 h 56"/>
                  <a:gd name="T6" fmla="*/ 0 w 88"/>
                  <a:gd name="T7" fmla="*/ 56 h 56"/>
                  <a:gd name="T8" fmla="*/ 56 w 88"/>
                  <a:gd name="T9" fmla="*/ 56 h 56"/>
                  <a:gd name="T10" fmla="*/ 88 w 88"/>
                  <a:gd name="T11" fmla="*/ 56 h 56"/>
                  <a:gd name="T12" fmla="*/ 72 w 88"/>
                  <a:gd name="T13" fmla="*/ 24 h 56"/>
                  <a:gd name="T14" fmla="*/ 40 w 88"/>
                  <a:gd name="T15" fmla="*/ 0 h 56"/>
                  <a:gd name="T16" fmla="*/ 8 w 88"/>
                  <a:gd name="T17" fmla="*/ 0 h 56"/>
                  <a:gd name="T18" fmla="*/ 0 w 88"/>
                  <a:gd name="T19" fmla="*/ 24 h 5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88" h="56">
                    <a:moveTo>
                      <a:pt x="0" y="24"/>
                    </a:moveTo>
                    <a:lnTo>
                      <a:pt x="8" y="40"/>
                    </a:lnTo>
                    <a:lnTo>
                      <a:pt x="48" y="48"/>
                    </a:lnTo>
                    <a:lnTo>
                      <a:pt x="0" y="56"/>
                    </a:lnTo>
                    <a:lnTo>
                      <a:pt x="56" y="56"/>
                    </a:lnTo>
                    <a:lnTo>
                      <a:pt x="88" y="56"/>
                    </a:lnTo>
                    <a:lnTo>
                      <a:pt x="72" y="24"/>
                    </a:lnTo>
                    <a:lnTo>
                      <a:pt x="40" y="0"/>
                    </a:lnTo>
                    <a:lnTo>
                      <a:pt x="8" y="0"/>
                    </a:lnTo>
                    <a:lnTo>
                      <a:pt x="0" y="24"/>
                    </a:lnTo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67" name="Freeform 184"/>
              <p:cNvSpPr>
                <a:spLocks noChangeAspect="1"/>
              </p:cNvSpPr>
              <p:nvPr/>
            </p:nvSpPr>
            <p:spPr bwMode="auto">
              <a:xfrm>
                <a:off x="432" y="2316"/>
                <a:ext cx="48" cy="47"/>
              </a:xfrm>
              <a:custGeom>
                <a:avLst/>
                <a:gdLst>
                  <a:gd name="T0" fmla="*/ 0 w 48"/>
                  <a:gd name="T1" fmla="*/ 15 h 47"/>
                  <a:gd name="T2" fmla="*/ 8 w 48"/>
                  <a:gd name="T3" fmla="*/ 31 h 47"/>
                  <a:gd name="T4" fmla="*/ 32 w 48"/>
                  <a:gd name="T5" fmla="*/ 47 h 47"/>
                  <a:gd name="T6" fmla="*/ 48 w 48"/>
                  <a:gd name="T7" fmla="*/ 23 h 47"/>
                  <a:gd name="T8" fmla="*/ 32 w 48"/>
                  <a:gd name="T9" fmla="*/ 0 h 47"/>
                  <a:gd name="T10" fmla="*/ 0 w 48"/>
                  <a:gd name="T11" fmla="*/ 15 h 4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48" h="47">
                    <a:moveTo>
                      <a:pt x="0" y="15"/>
                    </a:moveTo>
                    <a:lnTo>
                      <a:pt x="8" y="31"/>
                    </a:lnTo>
                    <a:lnTo>
                      <a:pt x="32" y="47"/>
                    </a:lnTo>
                    <a:lnTo>
                      <a:pt x="48" y="23"/>
                    </a:lnTo>
                    <a:lnTo>
                      <a:pt x="32" y="0"/>
                    </a:lnTo>
                    <a:lnTo>
                      <a:pt x="0" y="15"/>
                    </a:lnTo>
                    <a:close/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74" name="Freeform 185"/>
              <p:cNvSpPr>
                <a:spLocks noChangeAspect="1"/>
              </p:cNvSpPr>
              <p:nvPr/>
            </p:nvSpPr>
            <p:spPr bwMode="auto">
              <a:xfrm>
                <a:off x="432" y="2316"/>
                <a:ext cx="48" cy="47"/>
              </a:xfrm>
              <a:custGeom>
                <a:avLst/>
                <a:gdLst>
                  <a:gd name="T0" fmla="*/ 0 w 48"/>
                  <a:gd name="T1" fmla="*/ 15 h 47"/>
                  <a:gd name="T2" fmla="*/ 8 w 48"/>
                  <a:gd name="T3" fmla="*/ 31 h 47"/>
                  <a:gd name="T4" fmla="*/ 32 w 48"/>
                  <a:gd name="T5" fmla="*/ 47 h 47"/>
                  <a:gd name="T6" fmla="*/ 48 w 48"/>
                  <a:gd name="T7" fmla="*/ 23 h 47"/>
                  <a:gd name="T8" fmla="*/ 32 w 48"/>
                  <a:gd name="T9" fmla="*/ 0 h 47"/>
                  <a:gd name="T10" fmla="*/ 0 w 48"/>
                  <a:gd name="T11" fmla="*/ 15 h 4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48" h="47">
                    <a:moveTo>
                      <a:pt x="0" y="15"/>
                    </a:moveTo>
                    <a:lnTo>
                      <a:pt x="8" y="31"/>
                    </a:lnTo>
                    <a:lnTo>
                      <a:pt x="32" y="47"/>
                    </a:lnTo>
                    <a:lnTo>
                      <a:pt x="48" y="23"/>
                    </a:lnTo>
                    <a:lnTo>
                      <a:pt x="32" y="0"/>
                    </a:lnTo>
                    <a:lnTo>
                      <a:pt x="0" y="15"/>
                    </a:lnTo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87" name="Freeform 186"/>
              <p:cNvSpPr>
                <a:spLocks noChangeAspect="1"/>
              </p:cNvSpPr>
              <p:nvPr/>
            </p:nvSpPr>
            <p:spPr bwMode="auto">
              <a:xfrm>
                <a:off x="983" y="2698"/>
                <a:ext cx="120" cy="112"/>
              </a:xfrm>
              <a:custGeom>
                <a:avLst/>
                <a:gdLst>
                  <a:gd name="T0" fmla="*/ 0 w 120"/>
                  <a:gd name="T1" fmla="*/ 32 h 112"/>
                  <a:gd name="T2" fmla="*/ 24 w 120"/>
                  <a:gd name="T3" fmla="*/ 32 h 112"/>
                  <a:gd name="T4" fmla="*/ 56 w 120"/>
                  <a:gd name="T5" fmla="*/ 16 h 112"/>
                  <a:gd name="T6" fmla="*/ 64 w 120"/>
                  <a:gd name="T7" fmla="*/ 8 h 112"/>
                  <a:gd name="T8" fmla="*/ 80 w 120"/>
                  <a:gd name="T9" fmla="*/ 0 h 112"/>
                  <a:gd name="T10" fmla="*/ 112 w 120"/>
                  <a:gd name="T11" fmla="*/ 16 h 112"/>
                  <a:gd name="T12" fmla="*/ 120 w 120"/>
                  <a:gd name="T13" fmla="*/ 32 h 112"/>
                  <a:gd name="T14" fmla="*/ 112 w 120"/>
                  <a:gd name="T15" fmla="*/ 72 h 112"/>
                  <a:gd name="T16" fmla="*/ 96 w 120"/>
                  <a:gd name="T17" fmla="*/ 112 h 112"/>
                  <a:gd name="T18" fmla="*/ 64 w 120"/>
                  <a:gd name="T19" fmla="*/ 104 h 112"/>
                  <a:gd name="T20" fmla="*/ 48 w 120"/>
                  <a:gd name="T21" fmla="*/ 88 h 112"/>
                  <a:gd name="T22" fmla="*/ 0 w 120"/>
                  <a:gd name="T23" fmla="*/ 32 h 112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120" h="112">
                    <a:moveTo>
                      <a:pt x="0" y="32"/>
                    </a:moveTo>
                    <a:lnTo>
                      <a:pt x="24" y="32"/>
                    </a:lnTo>
                    <a:lnTo>
                      <a:pt x="56" y="16"/>
                    </a:lnTo>
                    <a:lnTo>
                      <a:pt x="64" y="8"/>
                    </a:lnTo>
                    <a:lnTo>
                      <a:pt x="80" y="0"/>
                    </a:lnTo>
                    <a:lnTo>
                      <a:pt x="112" y="16"/>
                    </a:lnTo>
                    <a:lnTo>
                      <a:pt x="120" y="32"/>
                    </a:lnTo>
                    <a:lnTo>
                      <a:pt x="112" y="72"/>
                    </a:lnTo>
                    <a:lnTo>
                      <a:pt x="96" y="112"/>
                    </a:lnTo>
                    <a:lnTo>
                      <a:pt x="64" y="104"/>
                    </a:lnTo>
                    <a:lnTo>
                      <a:pt x="48" y="88"/>
                    </a:lnTo>
                    <a:lnTo>
                      <a:pt x="0" y="32"/>
                    </a:lnTo>
                    <a:close/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96" name="Freeform 187"/>
              <p:cNvSpPr>
                <a:spLocks noChangeAspect="1"/>
              </p:cNvSpPr>
              <p:nvPr/>
            </p:nvSpPr>
            <p:spPr bwMode="auto">
              <a:xfrm>
                <a:off x="983" y="2698"/>
                <a:ext cx="120" cy="112"/>
              </a:xfrm>
              <a:custGeom>
                <a:avLst/>
                <a:gdLst>
                  <a:gd name="T0" fmla="*/ 0 w 120"/>
                  <a:gd name="T1" fmla="*/ 32 h 112"/>
                  <a:gd name="T2" fmla="*/ 24 w 120"/>
                  <a:gd name="T3" fmla="*/ 32 h 112"/>
                  <a:gd name="T4" fmla="*/ 56 w 120"/>
                  <a:gd name="T5" fmla="*/ 16 h 112"/>
                  <a:gd name="T6" fmla="*/ 64 w 120"/>
                  <a:gd name="T7" fmla="*/ 8 h 112"/>
                  <a:gd name="T8" fmla="*/ 80 w 120"/>
                  <a:gd name="T9" fmla="*/ 0 h 112"/>
                  <a:gd name="T10" fmla="*/ 112 w 120"/>
                  <a:gd name="T11" fmla="*/ 16 h 112"/>
                  <a:gd name="T12" fmla="*/ 120 w 120"/>
                  <a:gd name="T13" fmla="*/ 32 h 112"/>
                  <a:gd name="T14" fmla="*/ 112 w 120"/>
                  <a:gd name="T15" fmla="*/ 72 h 112"/>
                  <a:gd name="T16" fmla="*/ 96 w 120"/>
                  <a:gd name="T17" fmla="*/ 112 h 112"/>
                  <a:gd name="T18" fmla="*/ 64 w 120"/>
                  <a:gd name="T19" fmla="*/ 104 h 112"/>
                  <a:gd name="T20" fmla="*/ 48 w 120"/>
                  <a:gd name="T21" fmla="*/ 88 h 112"/>
                  <a:gd name="T22" fmla="*/ 0 w 120"/>
                  <a:gd name="T23" fmla="*/ 32 h 112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120" h="112">
                    <a:moveTo>
                      <a:pt x="0" y="32"/>
                    </a:moveTo>
                    <a:lnTo>
                      <a:pt x="24" y="32"/>
                    </a:lnTo>
                    <a:lnTo>
                      <a:pt x="56" y="16"/>
                    </a:lnTo>
                    <a:lnTo>
                      <a:pt x="64" y="8"/>
                    </a:lnTo>
                    <a:lnTo>
                      <a:pt x="80" y="0"/>
                    </a:lnTo>
                    <a:lnTo>
                      <a:pt x="112" y="16"/>
                    </a:lnTo>
                    <a:lnTo>
                      <a:pt x="120" y="32"/>
                    </a:lnTo>
                    <a:lnTo>
                      <a:pt x="112" y="72"/>
                    </a:lnTo>
                    <a:lnTo>
                      <a:pt x="96" y="112"/>
                    </a:lnTo>
                    <a:lnTo>
                      <a:pt x="64" y="104"/>
                    </a:lnTo>
                    <a:lnTo>
                      <a:pt x="48" y="88"/>
                    </a:lnTo>
                    <a:lnTo>
                      <a:pt x="0" y="32"/>
                    </a:lnTo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98" name="Freeform 188"/>
              <p:cNvSpPr>
                <a:spLocks noChangeAspect="1"/>
              </p:cNvSpPr>
              <p:nvPr/>
            </p:nvSpPr>
            <p:spPr bwMode="auto">
              <a:xfrm>
                <a:off x="791" y="2722"/>
                <a:ext cx="192" cy="192"/>
              </a:xfrm>
              <a:custGeom>
                <a:avLst/>
                <a:gdLst>
                  <a:gd name="T0" fmla="*/ 0 w 192"/>
                  <a:gd name="T1" fmla="*/ 8 h 192"/>
                  <a:gd name="T2" fmla="*/ 24 w 192"/>
                  <a:gd name="T3" fmla="*/ 0 h 192"/>
                  <a:gd name="T4" fmla="*/ 144 w 192"/>
                  <a:gd name="T5" fmla="*/ 16 h 192"/>
                  <a:gd name="T6" fmla="*/ 168 w 192"/>
                  <a:gd name="T7" fmla="*/ 8 h 192"/>
                  <a:gd name="T8" fmla="*/ 192 w 192"/>
                  <a:gd name="T9" fmla="*/ 8 h 192"/>
                  <a:gd name="T10" fmla="*/ 168 w 192"/>
                  <a:gd name="T11" fmla="*/ 24 h 192"/>
                  <a:gd name="T12" fmla="*/ 160 w 192"/>
                  <a:gd name="T13" fmla="*/ 16 h 192"/>
                  <a:gd name="T14" fmla="*/ 136 w 192"/>
                  <a:gd name="T15" fmla="*/ 16 h 192"/>
                  <a:gd name="T16" fmla="*/ 136 w 192"/>
                  <a:gd name="T17" fmla="*/ 72 h 192"/>
                  <a:gd name="T18" fmla="*/ 120 w 192"/>
                  <a:gd name="T19" fmla="*/ 72 h 192"/>
                  <a:gd name="T20" fmla="*/ 120 w 192"/>
                  <a:gd name="T21" fmla="*/ 120 h 192"/>
                  <a:gd name="T22" fmla="*/ 120 w 192"/>
                  <a:gd name="T23" fmla="*/ 184 h 192"/>
                  <a:gd name="T24" fmla="*/ 112 w 192"/>
                  <a:gd name="T25" fmla="*/ 192 h 192"/>
                  <a:gd name="T26" fmla="*/ 88 w 192"/>
                  <a:gd name="T27" fmla="*/ 192 h 192"/>
                  <a:gd name="T28" fmla="*/ 80 w 192"/>
                  <a:gd name="T29" fmla="*/ 184 h 192"/>
                  <a:gd name="T30" fmla="*/ 64 w 192"/>
                  <a:gd name="T31" fmla="*/ 184 h 192"/>
                  <a:gd name="T32" fmla="*/ 48 w 192"/>
                  <a:gd name="T33" fmla="*/ 168 h 192"/>
                  <a:gd name="T34" fmla="*/ 40 w 192"/>
                  <a:gd name="T35" fmla="*/ 96 h 192"/>
                  <a:gd name="T36" fmla="*/ 40 w 192"/>
                  <a:gd name="T37" fmla="*/ 88 h 192"/>
                  <a:gd name="T38" fmla="*/ 0 w 192"/>
                  <a:gd name="T39" fmla="*/ 8 h 192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0" t="0" r="r" b="b"/>
                <a:pathLst>
                  <a:path w="192" h="192">
                    <a:moveTo>
                      <a:pt x="0" y="8"/>
                    </a:moveTo>
                    <a:lnTo>
                      <a:pt x="24" y="0"/>
                    </a:lnTo>
                    <a:lnTo>
                      <a:pt x="144" y="16"/>
                    </a:lnTo>
                    <a:lnTo>
                      <a:pt x="168" y="8"/>
                    </a:lnTo>
                    <a:lnTo>
                      <a:pt x="192" y="8"/>
                    </a:lnTo>
                    <a:lnTo>
                      <a:pt x="168" y="24"/>
                    </a:lnTo>
                    <a:lnTo>
                      <a:pt x="160" y="16"/>
                    </a:lnTo>
                    <a:lnTo>
                      <a:pt x="136" y="16"/>
                    </a:lnTo>
                    <a:lnTo>
                      <a:pt x="136" y="72"/>
                    </a:lnTo>
                    <a:lnTo>
                      <a:pt x="120" y="72"/>
                    </a:lnTo>
                    <a:lnTo>
                      <a:pt x="120" y="120"/>
                    </a:lnTo>
                    <a:lnTo>
                      <a:pt x="120" y="184"/>
                    </a:lnTo>
                    <a:lnTo>
                      <a:pt x="112" y="192"/>
                    </a:lnTo>
                    <a:lnTo>
                      <a:pt x="88" y="192"/>
                    </a:lnTo>
                    <a:lnTo>
                      <a:pt x="80" y="184"/>
                    </a:lnTo>
                    <a:lnTo>
                      <a:pt x="64" y="184"/>
                    </a:lnTo>
                    <a:lnTo>
                      <a:pt x="48" y="168"/>
                    </a:lnTo>
                    <a:lnTo>
                      <a:pt x="40" y="96"/>
                    </a:lnTo>
                    <a:lnTo>
                      <a:pt x="40" y="88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99" name="Freeform 189"/>
              <p:cNvSpPr>
                <a:spLocks noChangeAspect="1"/>
              </p:cNvSpPr>
              <p:nvPr/>
            </p:nvSpPr>
            <p:spPr bwMode="auto">
              <a:xfrm>
                <a:off x="791" y="2722"/>
                <a:ext cx="192" cy="192"/>
              </a:xfrm>
              <a:custGeom>
                <a:avLst/>
                <a:gdLst>
                  <a:gd name="T0" fmla="*/ 0 w 192"/>
                  <a:gd name="T1" fmla="*/ 8 h 192"/>
                  <a:gd name="T2" fmla="*/ 24 w 192"/>
                  <a:gd name="T3" fmla="*/ 0 h 192"/>
                  <a:gd name="T4" fmla="*/ 144 w 192"/>
                  <a:gd name="T5" fmla="*/ 16 h 192"/>
                  <a:gd name="T6" fmla="*/ 168 w 192"/>
                  <a:gd name="T7" fmla="*/ 8 h 192"/>
                  <a:gd name="T8" fmla="*/ 192 w 192"/>
                  <a:gd name="T9" fmla="*/ 8 h 192"/>
                  <a:gd name="T10" fmla="*/ 168 w 192"/>
                  <a:gd name="T11" fmla="*/ 24 h 192"/>
                  <a:gd name="T12" fmla="*/ 160 w 192"/>
                  <a:gd name="T13" fmla="*/ 16 h 192"/>
                  <a:gd name="T14" fmla="*/ 136 w 192"/>
                  <a:gd name="T15" fmla="*/ 16 h 192"/>
                  <a:gd name="T16" fmla="*/ 136 w 192"/>
                  <a:gd name="T17" fmla="*/ 72 h 192"/>
                  <a:gd name="T18" fmla="*/ 120 w 192"/>
                  <a:gd name="T19" fmla="*/ 72 h 192"/>
                  <a:gd name="T20" fmla="*/ 120 w 192"/>
                  <a:gd name="T21" fmla="*/ 120 h 192"/>
                  <a:gd name="T22" fmla="*/ 120 w 192"/>
                  <a:gd name="T23" fmla="*/ 184 h 192"/>
                  <a:gd name="T24" fmla="*/ 112 w 192"/>
                  <a:gd name="T25" fmla="*/ 192 h 192"/>
                  <a:gd name="T26" fmla="*/ 88 w 192"/>
                  <a:gd name="T27" fmla="*/ 192 h 192"/>
                  <a:gd name="T28" fmla="*/ 80 w 192"/>
                  <a:gd name="T29" fmla="*/ 184 h 192"/>
                  <a:gd name="T30" fmla="*/ 64 w 192"/>
                  <a:gd name="T31" fmla="*/ 184 h 192"/>
                  <a:gd name="T32" fmla="*/ 48 w 192"/>
                  <a:gd name="T33" fmla="*/ 168 h 192"/>
                  <a:gd name="T34" fmla="*/ 40 w 192"/>
                  <a:gd name="T35" fmla="*/ 96 h 192"/>
                  <a:gd name="T36" fmla="*/ 40 w 192"/>
                  <a:gd name="T37" fmla="*/ 88 h 192"/>
                  <a:gd name="T38" fmla="*/ 0 w 192"/>
                  <a:gd name="T39" fmla="*/ 8 h 192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0" t="0" r="r" b="b"/>
                <a:pathLst>
                  <a:path w="192" h="192">
                    <a:moveTo>
                      <a:pt x="0" y="8"/>
                    </a:moveTo>
                    <a:lnTo>
                      <a:pt x="24" y="0"/>
                    </a:lnTo>
                    <a:lnTo>
                      <a:pt x="144" y="16"/>
                    </a:lnTo>
                    <a:lnTo>
                      <a:pt x="168" y="8"/>
                    </a:lnTo>
                    <a:lnTo>
                      <a:pt x="192" y="8"/>
                    </a:lnTo>
                    <a:lnTo>
                      <a:pt x="168" y="24"/>
                    </a:lnTo>
                    <a:lnTo>
                      <a:pt x="160" y="16"/>
                    </a:lnTo>
                    <a:lnTo>
                      <a:pt x="136" y="16"/>
                    </a:lnTo>
                    <a:lnTo>
                      <a:pt x="136" y="72"/>
                    </a:lnTo>
                    <a:lnTo>
                      <a:pt x="120" y="72"/>
                    </a:lnTo>
                    <a:lnTo>
                      <a:pt x="120" y="120"/>
                    </a:lnTo>
                    <a:lnTo>
                      <a:pt x="120" y="184"/>
                    </a:lnTo>
                    <a:lnTo>
                      <a:pt x="112" y="192"/>
                    </a:lnTo>
                    <a:lnTo>
                      <a:pt x="88" y="192"/>
                    </a:lnTo>
                    <a:lnTo>
                      <a:pt x="80" y="184"/>
                    </a:lnTo>
                    <a:lnTo>
                      <a:pt x="64" y="184"/>
                    </a:lnTo>
                    <a:lnTo>
                      <a:pt x="48" y="168"/>
                    </a:lnTo>
                    <a:lnTo>
                      <a:pt x="40" y="96"/>
                    </a:lnTo>
                    <a:lnTo>
                      <a:pt x="40" y="88"/>
                    </a:lnTo>
                    <a:lnTo>
                      <a:pt x="0" y="8"/>
                    </a:lnTo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00" name="Freeform 190"/>
              <p:cNvSpPr>
                <a:spLocks noChangeAspect="1"/>
              </p:cNvSpPr>
              <p:nvPr/>
            </p:nvSpPr>
            <p:spPr bwMode="auto">
              <a:xfrm>
                <a:off x="376" y="2044"/>
                <a:ext cx="128" cy="104"/>
              </a:xfrm>
              <a:custGeom>
                <a:avLst/>
                <a:gdLst>
                  <a:gd name="T0" fmla="*/ 0 w 128"/>
                  <a:gd name="T1" fmla="*/ 104 h 104"/>
                  <a:gd name="T2" fmla="*/ 64 w 128"/>
                  <a:gd name="T3" fmla="*/ 0 h 104"/>
                  <a:gd name="T4" fmla="*/ 120 w 128"/>
                  <a:gd name="T5" fmla="*/ 0 h 104"/>
                  <a:gd name="T6" fmla="*/ 128 w 128"/>
                  <a:gd name="T7" fmla="*/ 0 h 104"/>
                  <a:gd name="T8" fmla="*/ 120 w 128"/>
                  <a:gd name="T9" fmla="*/ 24 h 104"/>
                  <a:gd name="T10" fmla="*/ 80 w 128"/>
                  <a:gd name="T11" fmla="*/ 16 h 104"/>
                  <a:gd name="T12" fmla="*/ 80 w 128"/>
                  <a:gd name="T13" fmla="*/ 56 h 104"/>
                  <a:gd name="T14" fmla="*/ 64 w 128"/>
                  <a:gd name="T15" fmla="*/ 64 h 104"/>
                  <a:gd name="T16" fmla="*/ 64 w 128"/>
                  <a:gd name="T17" fmla="*/ 96 h 104"/>
                  <a:gd name="T18" fmla="*/ 0 w 128"/>
                  <a:gd name="T19" fmla="*/ 104 h 104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28" h="104">
                    <a:moveTo>
                      <a:pt x="0" y="104"/>
                    </a:moveTo>
                    <a:lnTo>
                      <a:pt x="64" y="0"/>
                    </a:lnTo>
                    <a:lnTo>
                      <a:pt x="120" y="0"/>
                    </a:lnTo>
                    <a:lnTo>
                      <a:pt x="128" y="0"/>
                    </a:lnTo>
                    <a:lnTo>
                      <a:pt x="120" y="24"/>
                    </a:lnTo>
                    <a:lnTo>
                      <a:pt x="80" y="16"/>
                    </a:lnTo>
                    <a:lnTo>
                      <a:pt x="80" y="56"/>
                    </a:lnTo>
                    <a:lnTo>
                      <a:pt x="64" y="64"/>
                    </a:lnTo>
                    <a:lnTo>
                      <a:pt x="64" y="96"/>
                    </a:lnTo>
                    <a:lnTo>
                      <a:pt x="0" y="104"/>
                    </a:lnTo>
                    <a:close/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01" name="Freeform 191"/>
              <p:cNvSpPr>
                <a:spLocks noChangeAspect="1"/>
              </p:cNvSpPr>
              <p:nvPr/>
            </p:nvSpPr>
            <p:spPr bwMode="auto">
              <a:xfrm>
                <a:off x="376" y="2044"/>
                <a:ext cx="128" cy="104"/>
              </a:xfrm>
              <a:custGeom>
                <a:avLst/>
                <a:gdLst>
                  <a:gd name="T0" fmla="*/ 0 w 128"/>
                  <a:gd name="T1" fmla="*/ 104 h 104"/>
                  <a:gd name="T2" fmla="*/ 64 w 128"/>
                  <a:gd name="T3" fmla="*/ 0 h 104"/>
                  <a:gd name="T4" fmla="*/ 120 w 128"/>
                  <a:gd name="T5" fmla="*/ 0 h 104"/>
                  <a:gd name="T6" fmla="*/ 128 w 128"/>
                  <a:gd name="T7" fmla="*/ 0 h 104"/>
                  <a:gd name="T8" fmla="*/ 120 w 128"/>
                  <a:gd name="T9" fmla="*/ 24 h 104"/>
                  <a:gd name="T10" fmla="*/ 80 w 128"/>
                  <a:gd name="T11" fmla="*/ 16 h 104"/>
                  <a:gd name="T12" fmla="*/ 80 w 128"/>
                  <a:gd name="T13" fmla="*/ 56 h 104"/>
                  <a:gd name="T14" fmla="*/ 64 w 128"/>
                  <a:gd name="T15" fmla="*/ 64 h 104"/>
                  <a:gd name="T16" fmla="*/ 64 w 128"/>
                  <a:gd name="T17" fmla="*/ 96 h 104"/>
                  <a:gd name="T18" fmla="*/ 0 w 128"/>
                  <a:gd name="T19" fmla="*/ 104 h 104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28" h="104">
                    <a:moveTo>
                      <a:pt x="0" y="104"/>
                    </a:moveTo>
                    <a:lnTo>
                      <a:pt x="64" y="0"/>
                    </a:lnTo>
                    <a:lnTo>
                      <a:pt x="120" y="0"/>
                    </a:lnTo>
                    <a:lnTo>
                      <a:pt x="128" y="0"/>
                    </a:lnTo>
                    <a:lnTo>
                      <a:pt x="120" y="24"/>
                    </a:lnTo>
                    <a:lnTo>
                      <a:pt x="80" y="16"/>
                    </a:lnTo>
                    <a:lnTo>
                      <a:pt x="80" y="56"/>
                    </a:lnTo>
                    <a:lnTo>
                      <a:pt x="64" y="64"/>
                    </a:lnTo>
                    <a:lnTo>
                      <a:pt x="64" y="96"/>
                    </a:lnTo>
                    <a:lnTo>
                      <a:pt x="0" y="104"/>
                    </a:lnTo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02" name="Freeform 192"/>
              <p:cNvSpPr>
                <a:spLocks noChangeAspect="1"/>
              </p:cNvSpPr>
              <p:nvPr/>
            </p:nvSpPr>
            <p:spPr bwMode="auto">
              <a:xfrm>
                <a:off x="943" y="2108"/>
                <a:ext cx="240" cy="303"/>
              </a:xfrm>
              <a:custGeom>
                <a:avLst/>
                <a:gdLst>
                  <a:gd name="T0" fmla="*/ 0 w 240"/>
                  <a:gd name="T1" fmla="*/ 168 h 303"/>
                  <a:gd name="T2" fmla="*/ 8 w 240"/>
                  <a:gd name="T3" fmla="*/ 192 h 303"/>
                  <a:gd name="T4" fmla="*/ 16 w 240"/>
                  <a:gd name="T5" fmla="*/ 223 h 303"/>
                  <a:gd name="T6" fmla="*/ 40 w 240"/>
                  <a:gd name="T7" fmla="*/ 231 h 303"/>
                  <a:gd name="T8" fmla="*/ 88 w 240"/>
                  <a:gd name="T9" fmla="*/ 279 h 303"/>
                  <a:gd name="T10" fmla="*/ 128 w 240"/>
                  <a:gd name="T11" fmla="*/ 303 h 303"/>
                  <a:gd name="T12" fmla="*/ 176 w 240"/>
                  <a:gd name="T13" fmla="*/ 295 h 303"/>
                  <a:gd name="T14" fmla="*/ 200 w 240"/>
                  <a:gd name="T15" fmla="*/ 287 h 303"/>
                  <a:gd name="T16" fmla="*/ 184 w 240"/>
                  <a:gd name="T17" fmla="*/ 255 h 303"/>
                  <a:gd name="T18" fmla="*/ 160 w 240"/>
                  <a:gd name="T19" fmla="*/ 239 h 303"/>
                  <a:gd name="T20" fmla="*/ 176 w 240"/>
                  <a:gd name="T21" fmla="*/ 223 h 303"/>
                  <a:gd name="T22" fmla="*/ 176 w 240"/>
                  <a:gd name="T23" fmla="*/ 200 h 303"/>
                  <a:gd name="T24" fmla="*/ 200 w 240"/>
                  <a:gd name="T25" fmla="*/ 168 h 303"/>
                  <a:gd name="T26" fmla="*/ 208 w 240"/>
                  <a:gd name="T27" fmla="*/ 104 h 303"/>
                  <a:gd name="T28" fmla="*/ 240 w 240"/>
                  <a:gd name="T29" fmla="*/ 88 h 303"/>
                  <a:gd name="T30" fmla="*/ 216 w 240"/>
                  <a:gd name="T31" fmla="*/ 72 h 303"/>
                  <a:gd name="T32" fmla="*/ 208 w 240"/>
                  <a:gd name="T33" fmla="*/ 24 h 303"/>
                  <a:gd name="T34" fmla="*/ 192 w 240"/>
                  <a:gd name="T35" fmla="*/ 0 h 303"/>
                  <a:gd name="T36" fmla="*/ 176 w 240"/>
                  <a:gd name="T37" fmla="*/ 24 h 303"/>
                  <a:gd name="T38" fmla="*/ 40 w 240"/>
                  <a:gd name="T39" fmla="*/ 24 h 303"/>
                  <a:gd name="T40" fmla="*/ 40 w 240"/>
                  <a:gd name="T41" fmla="*/ 48 h 303"/>
                  <a:gd name="T42" fmla="*/ 24 w 240"/>
                  <a:gd name="T43" fmla="*/ 48 h 303"/>
                  <a:gd name="T44" fmla="*/ 24 w 240"/>
                  <a:gd name="T45" fmla="*/ 56 h 303"/>
                  <a:gd name="T46" fmla="*/ 24 w 240"/>
                  <a:gd name="T47" fmla="*/ 112 h 303"/>
                  <a:gd name="T48" fmla="*/ 8 w 240"/>
                  <a:gd name="T49" fmla="*/ 120 h 303"/>
                  <a:gd name="T50" fmla="*/ 0 w 240"/>
                  <a:gd name="T51" fmla="*/ 168 h 303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0" t="0" r="r" b="b"/>
                <a:pathLst>
                  <a:path w="240" h="303">
                    <a:moveTo>
                      <a:pt x="0" y="168"/>
                    </a:moveTo>
                    <a:lnTo>
                      <a:pt x="8" y="192"/>
                    </a:lnTo>
                    <a:lnTo>
                      <a:pt x="16" y="223"/>
                    </a:lnTo>
                    <a:lnTo>
                      <a:pt x="40" y="231"/>
                    </a:lnTo>
                    <a:lnTo>
                      <a:pt x="88" y="279"/>
                    </a:lnTo>
                    <a:lnTo>
                      <a:pt x="128" y="303"/>
                    </a:lnTo>
                    <a:lnTo>
                      <a:pt x="176" y="295"/>
                    </a:lnTo>
                    <a:lnTo>
                      <a:pt x="200" y="287"/>
                    </a:lnTo>
                    <a:lnTo>
                      <a:pt x="184" y="255"/>
                    </a:lnTo>
                    <a:lnTo>
                      <a:pt x="160" y="239"/>
                    </a:lnTo>
                    <a:lnTo>
                      <a:pt x="176" y="223"/>
                    </a:lnTo>
                    <a:lnTo>
                      <a:pt x="176" y="200"/>
                    </a:lnTo>
                    <a:lnTo>
                      <a:pt x="200" y="168"/>
                    </a:lnTo>
                    <a:lnTo>
                      <a:pt x="208" y="104"/>
                    </a:lnTo>
                    <a:lnTo>
                      <a:pt x="240" y="88"/>
                    </a:lnTo>
                    <a:lnTo>
                      <a:pt x="216" y="72"/>
                    </a:lnTo>
                    <a:lnTo>
                      <a:pt x="208" y="24"/>
                    </a:lnTo>
                    <a:lnTo>
                      <a:pt x="192" y="0"/>
                    </a:lnTo>
                    <a:lnTo>
                      <a:pt x="176" y="24"/>
                    </a:lnTo>
                    <a:lnTo>
                      <a:pt x="40" y="24"/>
                    </a:lnTo>
                    <a:lnTo>
                      <a:pt x="40" y="48"/>
                    </a:lnTo>
                    <a:lnTo>
                      <a:pt x="24" y="48"/>
                    </a:lnTo>
                    <a:lnTo>
                      <a:pt x="24" y="56"/>
                    </a:lnTo>
                    <a:lnTo>
                      <a:pt x="24" y="112"/>
                    </a:lnTo>
                    <a:lnTo>
                      <a:pt x="8" y="120"/>
                    </a:lnTo>
                    <a:lnTo>
                      <a:pt x="0" y="168"/>
                    </a:lnTo>
                    <a:close/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03" name="Freeform 193"/>
              <p:cNvSpPr>
                <a:spLocks noChangeAspect="1"/>
              </p:cNvSpPr>
              <p:nvPr/>
            </p:nvSpPr>
            <p:spPr bwMode="auto">
              <a:xfrm>
                <a:off x="943" y="2108"/>
                <a:ext cx="240" cy="303"/>
              </a:xfrm>
              <a:custGeom>
                <a:avLst/>
                <a:gdLst>
                  <a:gd name="T0" fmla="*/ 0 w 240"/>
                  <a:gd name="T1" fmla="*/ 168 h 303"/>
                  <a:gd name="T2" fmla="*/ 8 w 240"/>
                  <a:gd name="T3" fmla="*/ 192 h 303"/>
                  <a:gd name="T4" fmla="*/ 16 w 240"/>
                  <a:gd name="T5" fmla="*/ 223 h 303"/>
                  <a:gd name="T6" fmla="*/ 40 w 240"/>
                  <a:gd name="T7" fmla="*/ 231 h 303"/>
                  <a:gd name="T8" fmla="*/ 88 w 240"/>
                  <a:gd name="T9" fmla="*/ 279 h 303"/>
                  <a:gd name="T10" fmla="*/ 128 w 240"/>
                  <a:gd name="T11" fmla="*/ 303 h 303"/>
                  <a:gd name="T12" fmla="*/ 176 w 240"/>
                  <a:gd name="T13" fmla="*/ 295 h 303"/>
                  <a:gd name="T14" fmla="*/ 200 w 240"/>
                  <a:gd name="T15" fmla="*/ 287 h 303"/>
                  <a:gd name="T16" fmla="*/ 184 w 240"/>
                  <a:gd name="T17" fmla="*/ 255 h 303"/>
                  <a:gd name="T18" fmla="*/ 160 w 240"/>
                  <a:gd name="T19" fmla="*/ 239 h 303"/>
                  <a:gd name="T20" fmla="*/ 176 w 240"/>
                  <a:gd name="T21" fmla="*/ 223 h 303"/>
                  <a:gd name="T22" fmla="*/ 176 w 240"/>
                  <a:gd name="T23" fmla="*/ 200 h 303"/>
                  <a:gd name="T24" fmla="*/ 200 w 240"/>
                  <a:gd name="T25" fmla="*/ 168 h 303"/>
                  <a:gd name="T26" fmla="*/ 208 w 240"/>
                  <a:gd name="T27" fmla="*/ 104 h 303"/>
                  <a:gd name="T28" fmla="*/ 240 w 240"/>
                  <a:gd name="T29" fmla="*/ 88 h 303"/>
                  <a:gd name="T30" fmla="*/ 216 w 240"/>
                  <a:gd name="T31" fmla="*/ 72 h 303"/>
                  <a:gd name="T32" fmla="*/ 208 w 240"/>
                  <a:gd name="T33" fmla="*/ 24 h 303"/>
                  <a:gd name="T34" fmla="*/ 192 w 240"/>
                  <a:gd name="T35" fmla="*/ 0 h 303"/>
                  <a:gd name="T36" fmla="*/ 176 w 240"/>
                  <a:gd name="T37" fmla="*/ 24 h 303"/>
                  <a:gd name="T38" fmla="*/ 40 w 240"/>
                  <a:gd name="T39" fmla="*/ 24 h 303"/>
                  <a:gd name="T40" fmla="*/ 40 w 240"/>
                  <a:gd name="T41" fmla="*/ 48 h 303"/>
                  <a:gd name="T42" fmla="*/ 24 w 240"/>
                  <a:gd name="T43" fmla="*/ 48 h 303"/>
                  <a:gd name="T44" fmla="*/ 24 w 240"/>
                  <a:gd name="T45" fmla="*/ 56 h 303"/>
                  <a:gd name="T46" fmla="*/ 24 w 240"/>
                  <a:gd name="T47" fmla="*/ 112 h 303"/>
                  <a:gd name="T48" fmla="*/ 8 w 240"/>
                  <a:gd name="T49" fmla="*/ 120 h 303"/>
                  <a:gd name="T50" fmla="*/ 0 w 240"/>
                  <a:gd name="T51" fmla="*/ 168 h 303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0" t="0" r="r" b="b"/>
                <a:pathLst>
                  <a:path w="240" h="303">
                    <a:moveTo>
                      <a:pt x="0" y="168"/>
                    </a:moveTo>
                    <a:lnTo>
                      <a:pt x="8" y="192"/>
                    </a:lnTo>
                    <a:lnTo>
                      <a:pt x="16" y="223"/>
                    </a:lnTo>
                    <a:lnTo>
                      <a:pt x="40" y="231"/>
                    </a:lnTo>
                    <a:lnTo>
                      <a:pt x="88" y="279"/>
                    </a:lnTo>
                    <a:lnTo>
                      <a:pt x="128" y="303"/>
                    </a:lnTo>
                    <a:lnTo>
                      <a:pt x="176" y="295"/>
                    </a:lnTo>
                    <a:lnTo>
                      <a:pt x="200" y="287"/>
                    </a:lnTo>
                    <a:lnTo>
                      <a:pt x="184" y="255"/>
                    </a:lnTo>
                    <a:lnTo>
                      <a:pt x="160" y="239"/>
                    </a:lnTo>
                    <a:lnTo>
                      <a:pt x="176" y="223"/>
                    </a:lnTo>
                    <a:lnTo>
                      <a:pt x="176" y="200"/>
                    </a:lnTo>
                    <a:lnTo>
                      <a:pt x="200" y="168"/>
                    </a:lnTo>
                    <a:lnTo>
                      <a:pt x="208" y="104"/>
                    </a:lnTo>
                    <a:lnTo>
                      <a:pt x="240" y="88"/>
                    </a:lnTo>
                    <a:lnTo>
                      <a:pt x="216" y="72"/>
                    </a:lnTo>
                    <a:lnTo>
                      <a:pt x="208" y="24"/>
                    </a:lnTo>
                    <a:lnTo>
                      <a:pt x="192" y="0"/>
                    </a:lnTo>
                    <a:lnTo>
                      <a:pt x="176" y="24"/>
                    </a:lnTo>
                    <a:lnTo>
                      <a:pt x="40" y="24"/>
                    </a:lnTo>
                    <a:lnTo>
                      <a:pt x="40" y="48"/>
                    </a:lnTo>
                    <a:lnTo>
                      <a:pt x="24" y="48"/>
                    </a:lnTo>
                    <a:lnTo>
                      <a:pt x="24" y="56"/>
                    </a:lnTo>
                    <a:lnTo>
                      <a:pt x="24" y="112"/>
                    </a:lnTo>
                    <a:lnTo>
                      <a:pt x="8" y="120"/>
                    </a:lnTo>
                    <a:lnTo>
                      <a:pt x="0" y="168"/>
                    </a:lnTo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04" name="Freeform 194"/>
              <p:cNvSpPr>
                <a:spLocks noChangeAspect="1"/>
              </p:cNvSpPr>
              <p:nvPr/>
            </p:nvSpPr>
            <p:spPr bwMode="auto">
              <a:xfrm>
                <a:off x="1071" y="2858"/>
                <a:ext cx="16" cy="24"/>
              </a:xfrm>
              <a:custGeom>
                <a:avLst/>
                <a:gdLst>
                  <a:gd name="T0" fmla="*/ 0 w 16"/>
                  <a:gd name="T1" fmla="*/ 16 h 24"/>
                  <a:gd name="T2" fmla="*/ 8 w 16"/>
                  <a:gd name="T3" fmla="*/ 24 h 24"/>
                  <a:gd name="T4" fmla="*/ 16 w 16"/>
                  <a:gd name="T5" fmla="*/ 16 h 24"/>
                  <a:gd name="T6" fmla="*/ 16 w 16"/>
                  <a:gd name="T7" fmla="*/ 0 h 24"/>
                  <a:gd name="T8" fmla="*/ 0 w 16"/>
                  <a:gd name="T9" fmla="*/ 16 h 2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6" h="24">
                    <a:moveTo>
                      <a:pt x="0" y="16"/>
                    </a:moveTo>
                    <a:lnTo>
                      <a:pt x="8" y="24"/>
                    </a:lnTo>
                    <a:lnTo>
                      <a:pt x="16" y="16"/>
                    </a:lnTo>
                    <a:lnTo>
                      <a:pt x="16" y="0"/>
                    </a:lnTo>
                    <a:lnTo>
                      <a:pt x="0" y="16"/>
                    </a:lnTo>
                    <a:close/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05" name="Freeform 195"/>
              <p:cNvSpPr>
                <a:spLocks noChangeAspect="1"/>
              </p:cNvSpPr>
              <p:nvPr/>
            </p:nvSpPr>
            <p:spPr bwMode="auto">
              <a:xfrm>
                <a:off x="1071" y="2858"/>
                <a:ext cx="16" cy="24"/>
              </a:xfrm>
              <a:custGeom>
                <a:avLst/>
                <a:gdLst>
                  <a:gd name="T0" fmla="*/ 0 w 16"/>
                  <a:gd name="T1" fmla="*/ 16 h 24"/>
                  <a:gd name="T2" fmla="*/ 8 w 16"/>
                  <a:gd name="T3" fmla="*/ 24 h 24"/>
                  <a:gd name="T4" fmla="*/ 16 w 16"/>
                  <a:gd name="T5" fmla="*/ 16 h 24"/>
                  <a:gd name="T6" fmla="*/ 16 w 16"/>
                  <a:gd name="T7" fmla="*/ 0 h 24"/>
                  <a:gd name="T8" fmla="*/ 0 w 16"/>
                  <a:gd name="T9" fmla="*/ 16 h 2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6" h="24">
                    <a:moveTo>
                      <a:pt x="0" y="16"/>
                    </a:moveTo>
                    <a:lnTo>
                      <a:pt x="8" y="24"/>
                    </a:lnTo>
                    <a:lnTo>
                      <a:pt x="16" y="16"/>
                    </a:lnTo>
                    <a:lnTo>
                      <a:pt x="16" y="0"/>
                    </a:lnTo>
                    <a:lnTo>
                      <a:pt x="0" y="16"/>
                    </a:lnTo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06" name="Freeform 196"/>
              <p:cNvSpPr>
                <a:spLocks noChangeAspect="1"/>
              </p:cNvSpPr>
              <p:nvPr/>
            </p:nvSpPr>
            <p:spPr bwMode="auto">
              <a:xfrm>
                <a:off x="1055" y="2475"/>
                <a:ext cx="152" cy="167"/>
              </a:xfrm>
              <a:custGeom>
                <a:avLst/>
                <a:gdLst>
                  <a:gd name="T0" fmla="*/ 0 w 152"/>
                  <a:gd name="T1" fmla="*/ 56 h 167"/>
                  <a:gd name="T2" fmla="*/ 0 w 152"/>
                  <a:gd name="T3" fmla="*/ 88 h 167"/>
                  <a:gd name="T4" fmla="*/ 24 w 152"/>
                  <a:gd name="T5" fmla="*/ 120 h 167"/>
                  <a:gd name="T6" fmla="*/ 48 w 152"/>
                  <a:gd name="T7" fmla="*/ 136 h 167"/>
                  <a:gd name="T8" fmla="*/ 56 w 152"/>
                  <a:gd name="T9" fmla="*/ 136 h 167"/>
                  <a:gd name="T10" fmla="*/ 72 w 152"/>
                  <a:gd name="T11" fmla="*/ 167 h 167"/>
                  <a:gd name="T12" fmla="*/ 136 w 152"/>
                  <a:gd name="T13" fmla="*/ 159 h 167"/>
                  <a:gd name="T14" fmla="*/ 152 w 152"/>
                  <a:gd name="T15" fmla="*/ 144 h 167"/>
                  <a:gd name="T16" fmla="*/ 136 w 152"/>
                  <a:gd name="T17" fmla="*/ 88 h 167"/>
                  <a:gd name="T18" fmla="*/ 144 w 152"/>
                  <a:gd name="T19" fmla="*/ 64 h 167"/>
                  <a:gd name="T20" fmla="*/ 64 w 152"/>
                  <a:gd name="T21" fmla="*/ 0 h 167"/>
                  <a:gd name="T22" fmla="*/ 40 w 152"/>
                  <a:gd name="T23" fmla="*/ 24 h 167"/>
                  <a:gd name="T24" fmla="*/ 32 w 152"/>
                  <a:gd name="T25" fmla="*/ 24 h 167"/>
                  <a:gd name="T26" fmla="*/ 32 w 152"/>
                  <a:gd name="T27" fmla="*/ 0 h 167"/>
                  <a:gd name="T28" fmla="*/ 8 w 152"/>
                  <a:gd name="T29" fmla="*/ 8 h 167"/>
                  <a:gd name="T30" fmla="*/ 16 w 152"/>
                  <a:gd name="T31" fmla="*/ 24 h 167"/>
                  <a:gd name="T32" fmla="*/ 16 w 152"/>
                  <a:gd name="T33" fmla="*/ 32 h 167"/>
                  <a:gd name="T34" fmla="*/ 0 w 152"/>
                  <a:gd name="T35" fmla="*/ 56 h 167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152" h="167">
                    <a:moveTo>
                      <a:pt x="0" y="56"/>
                    </a:moveTo>
                    <a:lnTo>
                      <a:pt x="0" y="88"/>
                    </a:lnTo>
                    <a:lnTo>
                      <a:pt x="24" y="120"/>
                    </a:lnTo>
                    <a:lnTo>
                      <a:pt x="48" y="136"/>
                    </a:lnTo>
                    <a:lnTo>
                      <a:pt x="56" y="136"/>
                    </a:lnTo>
                    <a:lnTo>
                      <a:pt x="72" y="167"/>
                    </a:lnTo>
                    <a:lnTo>
                      <a:pt x="136" y="159"/>
                    </a:lnTo>
                    <a:lnTo>
                      <a:pt x="152" y="144"/>
                    </a:lnTo>
                    <a:lnTo>
                      <a:pt x="136" y="88"/>
                    </a:lnTo>
                    <a:lnTo>
                      <a:pt x="144" y="64"/>
                    </a:lnTo>
                    <a:lnTo>
                      <a:pt x="64" y="0"/>
                    </a:lnTo>
                    <a:lnTo>
                      <a:pt x="40" y="24"/>
                    </a:lnTo>
                    <a:lnTo>
                      <a:pt x="32" y="24"/>
                    </a:lnTo>
                    <a:lnTo>
                      <a:pt x="32" y="0"/>
                    </a:lnTo>
                    <a:lnTo>
                      <a:pt x="8" y="8"/>
                    </a:lnTo>
                    <a:lnTo>
                      <a:pt x="16" y="24"/>
                    </a:lnTo>
                    <a:lnTo>
                      <a:pt x="16" y="32"/>
                    </a:lnTo>
                    <a:lnTo>
                      <a:pt x="0" y="56"/>
                    </a:lnTo>
                    <a:close/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07" name="Freeform 197"/>
              <p:cNvSpPr>
                <a:spLocks noChangeAspect="1"/>
              </p:cNvSpPr>
              <p:nvPr/>
            </p:nvSpPr>
            <p:spPr bwMode="auto">
              <a:xfrm>
                <a:off x="1055" y="2475"/>
                <a:ext cx="152" cy="167"/>
              </a:xfrm>
              <a:custGeom>
                <a:avLst/>
                <a:gdLst>
                  <a:gd name="T0" fmla="*/ 0 w 152"/>
                  <a:gd name="T1" fmla="*/ 56 h 167"/>
                  <a:gd name="T2" fmla="*/ 0 w 152"/>
                  <a:gd name="T3" fmla="*/ 88 h 167"/>
                  <a:gd name="T4" fmla="*/ 24 w 152"/>
                  <a:gd name="T5" fmla="*/ 120 h 167"/>
                  <a:gd name="T6" fmla="*/ 48 w 152"/>
                  <a:gd name="T7" fmla="*/ 136 h 167"/>
                  <a:gd name="T8" fmla="*/ 56 w 152"/>
                  <a:gd name="T9" fmla="*/ 136 h 167"/>
                  <a:gd name="T10" fmla="*/ 72 w 152"/>
                  <a:gd name="T11" fmla="*/ 167 h 167"/>
                  <a:gd name="T12" fmla="*/ 136 w 152"/>
                  <a:gd name="T13" fmla="*/ 159 h 167"/>
                  <a:gd name="T14" fmla="*/ 152 w 152"/>
                  <a:gd name="T15" fmla="*/ 144 h 167"/>
                  <a:gd name="T16" fmla="*/ 136 w 152"/>
                  <a:gd name="T17" fmla="*/ 88 h 167"/>
                  <a:gd name="T18" fmla="*/ 144 w 152"/>
                  <a:gd name="T19" fmla="*/ 64 h 167"/>
                  <a:gd name="T20" fmla="*/ 64 w 152"/>
                  <a:gd name="T21" fmla="*/ 0 h 167"/>
                  <a:gd name="T22" fmla="*/ 40 w 152"/>
                  <a:gd name="T23" fmla="*/ 24 h 167"/>
                  <a:gd name="T24" fmla="*/ 32 w 152"/>
                  <a:gd name="T25" fmla="*/ 24 h 167"/>
                  <a:gd name="T26" fmla="*/ 32 w 152"/>
                  <a:gd name="T27" fmla="*/ 0 h 167"/>
                  <a:gd name="T28" fmla="*/ 8 w 152"/>
                  <a:gd name="T29" fmla="*/ 8 h 167"/>
                  <a:gd name="T30" fmla="*/ 16 w 152"/>
                  <a:gd name="T31" fmla="*/ 24 h 167"/>
                  <a:gd name="T32" fmla="*/ 16 w 152"/>
                  <a:gd name="T33" fmla="*/ 32 h 167"/>
                  <a:gd name="T34" fmla="*/ 0 w 152"/>
                  <a:gd name="T35" fmla="*/ 56 h 167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152" h="167">
                    <a:moveTo>
                      <a:pt x="0" y="56"/>
                    </a:moveTo>
                    <a:lnTo>
                      <a:pt x="0" y="88"/>
                    </a:lnTo>
                    <a:lnTo>
                      <a:pt x="24" y="120"/>
                    </a:lnTo>
                    <a:lnTo>
                      <a:pt x="48" y="136"/>
                    </a:lnTo>
                    <a:lnTo>
                      <a:pt x="56" y="136"/>
                    </a:lnTo>
                    <a:lnTo>
                      <a:pt x="72" y="167"/>
                    </a:lnTo>
                    <a:lnTo>
                      <a:pt x="136" y="159"/>
                    </a:lnTo>
                    <a:lnTo>
                      <a:pt x="152" y="144"/>
                    </a:lnTo>
                    <a:lnTo>
                      <a:pt x="136" y="88"/>
                    </a:lnTo>
                    <a:lnTo>
                      <a:pt x="144" y="64"/>
                    </a:lnTo>
                    <a:lnTo>
                      <a:pt x="64" y="0"/>
                    </a:lnTo>
                    <a:lnTo>
                      <a:pt x="40" y="24"/>
                    </a:lnTo>
                    <a:lnTo>
                      <a:pt x="32" y="24"/>
                    </a:lnTo>
                    <a:lnTo>
                      <a:pt x="32" y="0"/>
                    </a:lnTo>
                    <a:lnTo>
                      <a:pt x="8" y="8"/>
                    </a:lnTo>
                    <a:lnTo>
                      <a:pt x="16" y="24"/>
                    </a:lnTo>
                    <a:lnTo>
                      <a:pt x="16" y="32"/>
                    </a:lnTo>
                    <a:lnTo>
                      <a:pt x="0" y="56"/>
                    </a:lnTo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08" name="Freeform 198"/>
              <p:cNvSpPr>
                <a:spLocks noChangeAspect="1"/>
              </p:cNvSpPr>
              <p:nvPr/>
            </p:nvSpPr>
            <p:spPr bwMode="auto">
              <a:xfrm>
                <a:off x="624" y="2300"/>
                <a:ext cx="32" cy="71"/>
              </a:xfrm>
              <a:custGeom>
                <a:avLst/>
                <a:gdLst>
                  <a:gd name="T0" fmla="*/ 0 w 32"/>
                  <a:gd name="T1" fmla="*/ 0 h 71"/>
                  <a:gd name="T2" fmla="*/ 16 w 32"/>
                  <a:gd name="T3" fmla="*/ 0 h 71"/>
                  <a:gd name="T4" fmla="*/ 32 w 32"/>
                  <a:gd name="T5" fmla="*/ 71 h 71"/>
                  <a:gd name="T6" fmla="*/ 16 w 32"/>
                  <a:gd name="T7" fmla="*/ 71 h 71"/>
                  <a:gd name="T8" fmla="*/ 0 w 32"/>
                  <a:gd name="T9" fmla="*/ 0 h 7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2" h="71">
                    <a:moveTo>
                      <a:pt x="0" y="0"/>
                    </a:moveTo>
                    <a:lnTo>
                      <a:pt x="16" y="0"/>
                    </a:lnTo>
                    <a:lnTo>
                      <a:pt x="32" y="71"/>
                    </a:lnTo>
                    <a:lnTo>
                      <a:pt x="16" y="71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09" name="Freeform 199"/>
              <p:cNvSpPr>
                <a:spLocks noChangeAspect="1"/>
              </p:cNvSpPr>
              <p:nvPr/>
            </p:nvSpPr>
            <p:spPr bwMode="auto">
              <a:xfrm>
                <a:off x="624" y="2300"/>
                <a:ext cx="32" cy="71"/>
              </a:xfrm>
              <a:custGeom>
                <a:avLst/>
                <a:gdLst>
                  <a:gd name="T0" fmla="*/ 0 w 32"/>
                  <a:gd name="T1" fmla="*/ 0 h 71"/>
                  <a:gd name="T2" fmla="*/ 16 w 32"/>
                  <a:gd name="T3" fmla="*/ 0 h 71"/>
                  <a:gd name="T4" fmla="*/ 32 w 32"/>
                  <a:gd name="T5" fmla="*/ 71 h 71"/>
                  <a:gd name="T6" fmla="*/ 16 w 32"/>
                  <a:gd name="T7" fmla="*/ 71 h 71"/>
                  <a:gd name="T8" fmla="*/ 0 w 32"/>
                  <a:gd name="T9" fmla="*/ 0 h 7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2" h="71">
                    <a:moveTo>
                      <a:pt x="0" y="0"/>
                    </a:moveTo>
                    <a:lnTo>
                      <a:pt x="16" y="0"/>
                    </a:lnTo>
                    <a:lnTo>
                      <a:pt x="32" y="71"/>
                    </a:lnTo>
                    <a:lnTo>
                      <a:pt x="16" y="71"/>
                    </a:lnTo>
                    <a:lnTo>
                      <a:pt x="0" y="0"/>
                    </a:lnTo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10" name="Freeform 200"/>
              <p:cNvSpPr>
                <a:spLocks noChangeAspect="1"/>
              </p:cNvSpPr>
              <p:nvPr/>
            </p:nvSpPr>
            <p:spPr bwMode="auto">
              <a:xfrm>
                <a:off x="735" y="1877"/>
                <a:ext cx="56" cy="120"/>
              </a:xfrm>
              <a:custGeom>
                <a:avLst/>
                <a:gdLst>
                  <a:gd name="T0" fmla="*/ 0 w 56"/>
                  <a:gd name="T1" fmla="*/ 56 h 120"/>
                  <a:gd name="T2" fmla="*/ 8 w 56"/>
                  <a:gd name="T3" fmla="*/ 56 h 120"/>
                  <a:gd name="T4" fmla="*/ 16 w 56"/>
                  <a:gd name="T5" fmla="*/ 8 h 120"/>
                  <a:gd name="T6" fmla="*/ 48 w 56"/>
                  <a:gd name="T7" fmla="*/ 0 h 120"/>
                  <a:gd name="T8" fmla="*/ 40 w 56"/>
                  <a:gd name="T9" fmla="*/ 24 h 120"/>
                  <a:gd name="T10" fmla="*/ 48 w 56"/>
                  <a:gd name="T11" fmla="*/ 40 h 120"/>
                  <a:gd name="T12" fmla="*/ 32 w 56"/>
                  <a:gd name="T13" fmla="*/ 56 h 120"/>
                  <a:gd name="T14" fmla="*/ 56 w 56"/>
                  <a:gd name="T15" fmla="*/ 72 h 120"/>
                  <a:gd name="T16" fmla="*/ 24 w 56"/>
                  <a:gd name="T17" fmla="*/ 120 h 120"/>
                  <a:gd name="T18" fmla="*/ 24 w 56"/>
                  <a:gd name="T19" fmla="*/ 88 h 120"/>
                  <a:gd name="T20" fmla="*/ 0 w 56"/>
                  <a:gd name="T21" fmla="*/ 56 h 12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56" h="120">
                    <a:moveTo>
                      <a:pt x="0" y="56"/>
                    </a:moveTo>
                    <a:lnTo>
                      <a:pt x="8" y="56"/>
                    </a:lnTo>
                    <a:lnTo>
                      <a:pt x="16" y="8"/>
                    </a:lnTo>
                    <a:lnTo>
                      <a:pt x="48" y="0"/>
                    </a:lnTo>
                    <a:lnTo>
                      <a:pt x="40" y="24"/>
                    </a:lnTo>
                    <a:lnTo>
                      <a:pt x="48" y="40"/>
                    </a:lnTo>
                    <a:lnTo>
                      <a:pt x="32" y="56"/>
                    </a:lnTo>
                    <a:lnTo>
                      <a:pt x="56" y="72"/>
                    </a:lnTo>
                    <a:lnTo>
                      <a:pt x="24" y="120"/>
                    </a:lnTo>
                    <a:lnTo>
                      <a:pt x="24" y="88"/>
                    </a:lnTo>
                    <a:lnTo>
                      <a:pt x="0" y="56"/>
                    </a:lnTo>
                    <a:close/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11" name="Freeform 201"/>
              <p:cNvSpPr>
                <a:spLocks noChangeAspect="1"/>
              </p:cNvSpPr>
              <p:nvPr/>
            </p:nvSpPr>
            <p:spPr bwMode="auto">
              <a:xfrm>
                <a:off x="735" y="1877"/>
                <a:ext cx="56" cy="120"/>
              </a:xfrm>
              <a:custGeom>
                <a:avLst/>
                <a:gdLst>
                  <a:gd name="T0" fmla="*/ 0 w 56"/>
                  <a:gd name="T1" fmla="*/ 56 h 120"/>
                  <a:gd name="T2" fmla="*/ 8 w 56"/>
                  <a:gd name="T3" fmla="*/ 56 h 120"/>
                  <a:gd name="T4" fmla="*/ 16 w 56"/>
                  <a:gd name="T5" fmla="*/ 8 h 120"/>
                  <a:gd name="T6" fmla="*/ 48 w 56"/>
                  <a:gd name="T7" fmla="*/ 0 h 120"/>
                  <a:gd name="T8" fmla="*/ 40 w 56"/>
                  <a:gd name="T9" fmla="*/ 24 h 120"/>
                  <a:gd name="T10" fmla="*/ 48 w 56"/>
                  <a:gd name="T11" fmla="*/ 40 h 120"/>
                  <a:gd name="T12" fmla="*/ 32 w 56"/>
                  <a:gd name="T13" fmla="*/ 56 h 120"/>
                  <a:gd name="T14" fmla="*/ 56 w 56"/>
                  <a:gd name="T15" fmla="*/ 72 h 120"/>
                  <a:gd name="T16" fmla="*/ 24 w 56"/>
                  <a:gd name="T17" fmla="*/ 120 h 120"/>
                  <a:gd name="T18" fmla="*/ 24 w 56"/>
                  <a:gd name="T19" fmla="*/ 88 h 120"/>
                  <a:gd name="T20" fmla="*/ 0 w 56"/>
                  <a:gd name="T21" fmla="*/ 56 h 12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56" h="120">
                    <a:moveTo>
                      <a:pt x="0" y="56"/>
                    </a:moveTo>
                    <a:lnTo>
                      <a:pt x="8" y="56"/>
                    </a:lnTo>
                    <a:lnTo>
                      <a:pt x="16" y="8"/>
                    </a:lnTo>
                    <a:lnTo>
                      <a:pt x="48" y="0"/>
                    </a:lnTo>
                    <a:lnTo>
                      <a:pt x="40" y="24"/>
                    </a:lnTo>
                    <a:lnTo>
                      <a:pt x="48" y="40"/>
                    </a:lnTo>
                    <a:lnTo>
                      <a:pt x="32" y="56"/>
                    </a:lnTo>
                    <a:lnTo>
                      <a:pt x="56" y="72"/>
                    </a:lnTo>
                    <a:lnTo>
                      <a:pt x="24" y="120"/>
                    </a:lnTo>
                    <a:lnTo>
                      <a:pt x="24" y="88"/>
                    </a:lnTo>
                    <a:lnTo>
                      <a:pt x="0" y="56"/>
                    </a:lnTo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12" name="Freeform 202"/>
              <p:cNvSpPr>
                <a:spLocks noChangeAspect="1"/>
              </p:cNvSpPr>
              <p:nvPr/>
            </p:nvSpPr>
            <p:spPr bwMode="auto">
              <a:xfrm>
                <a:off x="1055" y="2403"/>
                <a:ext cx="72" cy="80"/>
              </a:xfrm>
              <a:custGeom>
                <a:avLst/>
                <a:gdLst>
                  <a:gd name="T0" fmla="*/ 0 w 72"/>
                  <a:gd name="T1" fmla="*/ 80 h 80"/>
                  <a:gd name="T2" fmla="*/ 8 w 72"/>
                  <a:gd name="T3" fmla="*/ 80 h 80"/>
                  <a:gd name="T4" fmla="*/ 32 w 72"/>
                  <a:gd name="T5" fmla="*/ 72 h 80"/>
                  <a:gd name="T6" fmla="*/ 32 w 72"/>
                  <a:gd name="T7" fmla="*/ 64 h 80"/>
                  <a:gd name="T8" fmla="*/ 64 w 72"/>
                  <a:gd name="T9" fmla="*/ 56 h 80"/>
                  <a:gd name="T10" fmla="*/ 72 w 72"/>
                  <a:gd name="T11" fmla="*/ 32 h 80"/>
                  <a:gd name="T12" fmla="*/ 64 w 72"/>
                  <a:gd name="T13" fmla="*/ 0 h 80"/>
                  <a:gd name="T14" fmla="*/ 16 w 72"/>
                  <a:gd name="T15" fmla="*/ 8 h 80"/>
                  <a:gd name="T16" fmla="*/ 24 w 72"/>
                  <a:gd name="T17" fmla="*/ 32 h 80"/>
                  <a:gd name="T18" fmla="*/ 8 w 72"/>
                  <a:gd name="T19" fmla="*/ 40 h 80"/>
                  <a:gd name="T20" fmla="*/ 0 w 72"/>
                  <a:gd name="T21" fmla="*/ 80 h 8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72" h="80">
                    <a:moveTo>
                      <a:pt x="0" y="80"/>
                    </a:moveTo>
                    <a:lnTo>
                      <a:pt x="8" y="80"/>
                    </a:lnTo>
                    <a:lnTo>
                      <a:pt x="32" y="72"/>
                    </a:lnTo>
                    <a:lnTo>
                      <a:pt x="32" y="64"/>
                    </a:lnTo>
                    <a:lnTo>
                      <a:pt x="64" y="56"/>
                    </a:lnTo>
                    <a:lnTo>
                      <a:pt x="72" y="32"/>
                    </a:lnTo>
                    <a:lnTo>
                      <a:pt x="64" y="0"/>
                    </a:lnTo>
                    <a:lnTo>
                      <a:pt x="16" y="8"/>
                    </a:lnTo>
                    <a:lnTo>
                      <a:pt x="24" y="32"/>
                    </a:lnTo>
                    <a:lnTo>
                      <a:pt x="8" y="40"/>
                    </a:lnTo>
                    <a:lnTo>
                      <a:pt x="0" y="80"/>
                    </a:lnTo>
                    <a:close/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13" name="Freeform 203"/>
              <p:cNvSpPr>
                <a:spLocks noChangeAspect="1"/>
              </p:cNvSpPr>
              <p:nvPr/>
            </p:nvSpPr>
            <p:spPr bwMode="auto">
              <a:xfrm>
                <a:off x="1055" y="2403"/>
                <a:ext cx="72" cy="80"/>
              </a:xfrm>
              <a:custGeom>
                <a:avLst/>
                <a:gdLst>
                  <a:gd name="T0" fmla="*/ 0 w 72"/>
                  <a:gd name="T1" fmla="*/ 80 h 80"/>
                  <a:gd name="T2" fmla="*/ 8 w 72"/>
                  <a:gd name="T3" fmla="*/ 80 h 80"/>
                  <a:gd name="T4" fmla="*/ 32 w 72"/>
                  <a:gd name="T5" fmla="*/ 72 h 80"/>
                  <a:gd name="T6" fmla="*/ 32 w 72"/>
                  <a:gd name="T7" fmla="*/ 64 h 80"/>
                  <a:gd name="T8" fmla="*/ 64 w 72"/>
                  <a:gd name="T9" fmla="*/ 56 h 80"/>
                  <a:gd name="T10" fmla="*/ 72 w 72"/>
                  <a:gd name="T11" fmla="*/ 32 h 80"/>
                  <a:gd name="T12" fmla="*/ 64 w 72"/>
                  <a:gd name="T13" fmla="*/ 0 h 80"/>
                  <a:gd name="T14" fmla="*/ 16 w 72"/>
                  <a:gd name="T15" fmla="*/ 8 h 80"/>
                  <a:gd name="T16" fmla="*/ 24 w 72"/>
                  <a:gd name="T17" fmla="*/ 32 h 80"/>
                  <a:gd name="T18" fmla="*/ 8 w 72"/>
                  <a:gd name="T19" fmla="*/ 40 h 80"/>
                  <a:gd name="T20" fmla="*/ 0 w 72"/>
                  <a:gd name="T21" fmla="*/ 80 h 8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72" h="80">
                    <a:moveTo>
                      <a:pt x="0" y="80"/>
                    </a:moveTo>
                    <a:lnTo>
                      <a:pt x="8" y="80"/>
                    </a:lnTo>
                    <a:lnTo>
                      <a:pt x="32" y="72"/>
                    </a:lnTo>
                    <a:lnTo>
                      <a:pt x="32" y="64"/>
                    </a:lnTo>
                    <a:lnTo>
                      <a:pt x="64" y="56"/>
                    </a:lnTo>
                    <a:lnTo>
                      <a:pt x="72" y="32"/>
                    </a:lnTo>
                    <a:lnTo>
                      <a:pt x="64" y="0"/>
                    </a:lnTo>
                    <a:lnTo>
                      <a:pt x="16" y="8"/>
                    </a:lnTo>
                    <a:lnTo>
                      <a:pt x="24" y="32"/>
                    </a:lnTo>
                    <a:lnTo>
                      <a:pt x="8" y="40"/>
                    </a:lnTo>
                    <a:lnTo>
                      <a:pt x="0" y="80"/>
                    </a:lnTo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568" name="Group 204"/>
            <p:cNvGrpSpPr>
              <a:grpSpLocks noChangeAspect="1"/>
            </p:cNvGrpSpPr>
            <p:nvPr/>
          </p:nvGrpSpPr>
          <p:grpSpPr bwMode="auto">
            <a:xfrm>
              <a:off x="495" y="1344"/>
              <a:ext cx="2726" cy="2065"/>
              <a:chOff x="496" y="1167"/>
              <a:chExt cx="2707" cy="2050"/>
            </a:xfrm>
            <a:grpFill/>
          </p:grpSpPr>
          <p:sp>
            <p:nvSpPr>
              <p:cNvPr id="631" name="Freeform 205"/>
              <p:cNvSpPr>
                <a:spLocks noChangeAspect="1"/>
              </p:cNvSpPr>
              <p:nvPr/>
            </p:nvSpPr>
            <p:spPr bwMode="auto">
              <a:xfrm>
                <a:off x="975" y="1981"/>
                <a:ext cx="160" cy="151"/>
              </a:xfrm>
              <a:custGeom>
                <a:avLst/>
                <a:gdLst>
                  <a:gd name="T0" fmla="*/ 0 w 160"/>
                  <a:gd name="T1" fmla="*/ 16 h 151"/>
                  <a:gd name="T2" fmla="*/ 8 w 160"/>
                  <a:gd name="T3" fmla="*/ 151 h 151"/>
                  <a:gd name="T4" fmla="*/ 144 w 160"/>
                  <a:gd name="T5" fmla="*/ 151 h 151"/>
                  <a:gd name="T6" fmla="*/ 160 w 160"/>
                  <a:gd name="T7" fmla="*/ 127 h 151"/>
                  <a:gd name="T8" fmla="*/ 160 w 160"/>
                  <a:gd name="T9" fmla="*/ 119 h 151"/>
                  <a:gd name="T10" fmla="*/ 120 w 160"/>
                  <a:gd name="T11" fmla="*/ 23 h 151"/>
                  <a:gd name="T12" fmla="*/ 144 w 160"/>
                  <a:gd name="T13" fmla="*/ 55 h 151"/>
                  <a:gd name="T14" fmla="*/ 152 w 160"/>
                  <a:gd name="T15" fmla="*/ 31 h 151"/>
                  <a:gd name="T16" fmla="*/ 144 w 160"/>
                  <a:gd name="T17" fmla="*/ 0 h 151"/>
                  <a:gd name="T18" fmla="*/ 112 w 160"/>
                  <a:gd name="T19" fmla="*/ 8 h 151"/>
                  <a:gd name="T20" fmla="*/ 112 w 160"/>
                  <a:gd name="T21" fmla="*/ 0 h 151"/>
                  <a:gd name="T22" fmla="*/ 96 w 160"/>
                  <a:gd name="T23" fmla="*/ 0 h 151"/>
                  <a:gd name="T24" fmla="*/ 72 w 160"/>
                  <a:gd name="T25" fmla="*/ 8 h 151"/>
                  <a:gd name="T26" fmla="*/ 8 w 160"/>
                  <a:gd name="T27" fmla="*/ 0 h 151"/>
                  <a:gd name="T28" fmla="*/ 0 w 160"/>
                  <a:gd name="T29" fmla="*/ 16 h 151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160" h="151">
                    <a:moveTo>
                      <a:pt x="0" y="16"/>
                    </a:moveTo>
                    <a:lnTo>
                      <a:pt x="8" y="151"/>
                    </a:lnTo>
                    <a:lnTo>
                      <a:pt x="144" y="151"/>
                    </a:lnTo>
                    <a:lnTo>
                      <a:pt x="160" y="127"/>
                    </a:lnTo>
                    <a:lnTo>
                      <a:pt x="160" y="119"/>
                    </a:lnTo>
                    <a:lnTo>
                      <a:pt x="120" y="23"/>
                    </a:lnTo>
                    <a:lnTo>
                      <a:pt x="144" y="55"/>
                    </a:lnTo>
                    <a:lnTo>
                      <a:pt x="152" y="31"/>
                    </a:lnTo>
                    <a:lnTo>
                      <a:pt x="144" y="0"/>
                    </a:lnTo>
                    <a:lnTo>
                      <a:pt x="112" y="8"/>
                    </a:lnTo>
                    <a:lnTo>
                      <a:pt x="112" y="0"/>
                    </a:lnTo>
                    <a:lnTo>
                      <a:pt x="96" y="0"/>
                    </a:lnTo>
                    <a:lnTo>
                      <a:pt x="72" y="8"/>
                    </a:lnTo>
                    <a:lnTo>
                      <a:pt x="8" y="0"/>
                    </a:lnTo>
                    <a:lnTo>
                      <a:pt x="0" y="16"/>
                    </a:lnTo>
                    <a:close/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32" name="Freeform 206"/>
              <p:cNvSpPr>
                <a:spLocks noChangeAspect="1"/>
              </p:cNvSpPr>
              <p:nvPr/>
            </p:nvSpPr>
            <p:spPr bwMode="auto">
              <a:xfrm>
                <a:off x="975" y="1981"/>
                <a:ext cx="160" cy="151"/>
              </a:xfrm>
              <a:custGeom>
                <a:avLst/>
                <a:gdLst>
                  <a:gd name="T0" fmla="*/ 0 w 160"/>
                  <a:gd name="T1" fmla="*/ 16 h 151"/>
                  <a:gd name="T2" fmla="*/ 8 w 160"/>
                  <a:gd name="T3" fmla="*/ 151 h 151"/>
                  <a:gd name="T4" fmla="*/ 144 w 160"/>
                  <a:gd name="T5" fmla="*/ 151 h 151"/>
                  <a:gd name="T6" fmla="*/ 160 w 160"/>
                  <a:gd name="T7" fmla="*/ 127 h 151"/>
                  <a:gd name="T8" fmla="*/ 160 w 160"/>
                  <a:gd name="T9" fmla="*/ 119 h 151"/>
                  <a:gd name="T10" fmla="*/ 120 w 160"/>
                  <a:gd name="T11" fmla="*/ 23 h 151"/>
                  <a:gd name="T12" fmla="*/ 144 w 160"/>
                  <a:gd name="T13" fmla="*/ 55 h 151"/>
                  <a:gd name="T14" fmla="*/ 152 w 160"/>
                  <a:gd name="T15" fmla="*/ 31 h 151"/>
                  <a:gd name="T16" fmla="*/ 144 w 160"/>
                  <a:gd name="T17" fmla="*/ 0 h 151"/>
                  <a:gd name="T18" fmla="*/ 112 w 160"/>
                  <a:gd name="T19" fmla="*/ 8 h 151"/>
                  <a:gd name="T20" fmla="*/ 112 w 160"/>
                  <a:gd name="T21" fmla="*/ 0 h 151"/>
                  <a:gd name="T22" fmla="*/ 96 w 160"/>
                  <a:gd name="T23" fmla="*/ 0 h 151"/>
                  <a:gd name="T24" fmla="*/ 72 w 160"/>
                  <a:gd name="T25" fmla="*/ 8 h 151"/>
                  <a:gd name="T26" fmla="*/ 8 w 160"/>
                  <a:gd name="T27" fmla="*/ 0 h 151"/>
                  <a:gd name="T28" fmla="*/ 0 w 160"/>
                  <a:gd name="T29" fmla="*/ 16 h 151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160" h="151">
                    <a:moveTo>
                      <a:pt x="0" y="16"/>
                    </a:moveTo>
                    <a:lnTo>
                      <a:pt x="8" y="151"/>
                    </a:lnTo>
                    <a:lnTo>
                      <a:pt x="144" y="151"/>
                    </a:lnTo>
                    <a:lnTo>
                      <a:pt x="160" y="127"/>
                    </a:lnTo>
                    <a:lnTo>
                      <a:pt x="160" y="119"/>
                    </a:lnTo>
                    <a:lnTo>
                      <a:pt x="120" y="23"/>
                    </a:lnTo>
                    <a:lnTo>
                      <a:pt x="144" y="55"/>
                    </a:lnTo>
                    <a:lnTo>
                      <a:pt x="152" y="31"/>
                    </a:lnTo>
                    <a:lnTo>
                      <a:pt x="144" y="0"/>
                    </a:lnTo>
                    <a:lnTo>
                      <a:pt x="112" y="8"/>
                    </a:lnTo>
                    <a:lnTo>
                      <a:pt x="112" y="0"/>
                    </a:lnTo>
                    <a:lnTo>
                      <a:pt x="96" y="0"/>
                    </a:lnTo>
                    <a:lnTo>
                      <a:pt x="72" y="8"/>
                    </a:lnTo>
                    <a:lnTo>
                      <a:pt x="8" y="0"/>
                    </a:lnTo>
                    <a:lnTo>
                      <a:pt x="0" y="16"/>
                    </a:lnTo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33" name="Freeform 207"/>
              <p:cNvSpPr>
                <a:spLocks noChangeAspect="1"/>
              </p:cNvSpPr>
              <p:nvPr/>
            </p:nvSpPr>
            <p:spPr bwMode="auto">
              <a:xfrm>
                <a:off x="544" y="2236"/>
                <a:ext cx="112" cy="87"/>
              </a:xfrm>
              <a:custGeom>
                <a:avLst/>
                <a:gdLst>
                  <a:gd name="T0" fmla="*/ 0 w 112"/>
                  <a:gd name="T1" fmla="*/ 80 h 87"/>
                  <a:gd name="T2" fmla="*/ 8 w 112"/>
                  <a:gd name="T3" fmla="*/ 87 h 87"/>
                  <a:gd name="T4" fmla="*/ 48 w 112"/>
                  <a:gd name="T5" fmla="*/ 87 h 87"/>
                  <a:gd name="T6" fmla="*/ 40 w 112"/>
                  <a:gd name="T7" fmla="*/ 64 h 87"/>
                  <a:gd name="T8" fmla="*/ 80 w 112"/>
                  <a:gd name="T9" fmla="*/ 64 h 87"/>
                  <a:gd name="T10" fmla="*/ 96 w 112"/>
                  <a:gd name="T11" fmla="*/ 64 h 87"/>
                  <a:gd name="T12" fmla="*/ 112 w 112"/>
                  <a:gd name="T13" fmla="*/ 48 h 87"/>
                  <a:gd name="T14" fmla="*/ 88 w 112"/>
                  <a:gd name="T15" fmla="*/ 16 h 87"/>
                  <a:gd name="T16" fmla="*/ 88 w 112"/>
                  <a:gd name="T17" fmla="*/ 0 h 87"/>
                  <a:gd name="T18" fmla="*/ 24 w 112"/>
                  <a:gd name="T19" fmla="*/ 32 h 87"/>
                  <a:gd name="T20" fmla="*/ 0 w 112"/>
                  <a:gd name="T21" fmla="*/ 80 h 87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12" h="87">
                    <a:moveTo>
                      <a:pt x="0" y="80"/>
                    </a:moveTo>
                    <a:lnTo>
                      <a:pt x="8" y="87"/>
                    </a:lnTo>
                    <a:lnTo>
                      <a:pt x="48" y="87"/>
                    </a:lnTo>
                    <a:lnTo>
                      <a:pt x="40" y="64"/>
                    </a:lnTo>
                    <a:lnTo>
                      <a:pt x="80" y="64"/>
                    </a:lnTo>
                    <a:lnTo>
                      <a:pt x="96" y="64"/>
                    </a:lnTo>
                    <a:lnTo>
                      <a:pt x="112" y="48"/>
                    </a:lnTo>
                    <a:lnTo>
                      <a:pt x="88" y="16"/>
                    </a:lnTo>
                    <a:lnTo>
                      <a:pt x="88" y="0"/>
                    </a:lnTo>
                    <a:lnTo>
                      <a:pt x="24" y="32"/>
                    </a:lnTo>
                    <a:lnTo>
                      <a:pt x="0" y="80"/>
                    </a:lnTo>
                    <a:close/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34" name="Freeform 208"/>
              <p:cNvSpPr>
                <a:spLocks noChangeAspect="1"/>
              </p:cNvSpPr>
              <p:nvPr/>
            </p:nvSpPr>
            <p:spPr bwMode="auto">
              <a:xfrm>
                <a:off x="544" y="2236"/>
                <a:ext cx="112" cy="87"/>
              </a:xfrm>
              <a:custGeom>
                <a:avLst/>
                <a:gdLst>
                  <a:gd name="T0" fmla="*/ 0 w 112"/>
                  <a:gd name="T1" fmla="*/ 80 h 87"/>
                  <a:gd name="T2" fmla="*/ 8 w 112"/>
                  <a:gd name="T3" fmla="*/ 87 h 87"/>
                  <a:gd name="T4" fmla="*/ 48 w 112"/>
                  <a:gd name="T5" fmla="*/ 87 h 87"/>
                  <a:gd name="T6" fmla="*/ 40 w 112"/>
                  <a:gd name="T7" fmla="*/ 64 h 87"/>
                  <a:gd name="T8" fmla="*/ 80 w 112"/>
                  <a:gd name="T9" fmla="*/ 64 h 87"/>
                  <a:gd name="T10" fmla="*/ 96 w 112"/>
                  <a:gd name="T11" fmla="*/ 64 h 87"/>
                  <a:gd name="T12" fmla="*/ 112 w 112"/>
                  <a:gd name="T13" fmla="*/ 48 h 87"/>
                  <a:gd name="T14" fmla="*/ 88 w 112"/>
                  <a:gd name="T15" fmla="*/ 16 h 87"/>
                  <a:gd name="T16" fmla="*/ 88 w 112"/>
                  <a:gd name="T17" fmla="*/ 0 h 87"/>
                  <a:gd name="T18" fmla="*/ 24 w 112"/>
                  <a:gd name="T19" fmla="*/ 32 h 87"/>
                  <a:gd name="T20" fmla="*/ 0 w 112"/>
                  <a:gd name="T21" fmla="*/ 80 h 87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12" h="87">
                    <a:moveTo>
                      <a:pt x="0" y="80"/>
                    </a:moveTo>
                    <a:lnTo>
                      <a:pt x="8" y="87"/>
                    </a:lnTo>
                    <a:lnTo>
                      <a:pt x="48" y="87"/>
                    </a:lnTo>
                    <a:lnTo>
                      <a:pt x="40" y="64"/>
                    </a:lnTo>
                    <a:lnTo>
                      <a:pt x="80" y="64"/>
                    </a:lnTo>
                    <a:lnTo>
                      <a:pt x="96" y="64"/>
                    </a:lnTo>
                    <a:lnTo>
                      <a:pt x="112" y="48"/>
                    </a:lnTo>
                    <a:lnTo>
                      <a:pt x="88" y="16"/>
                    </a:lnTo>
                    <a:lnTo>
                      <a:pt x="88" y="0"/>
                    </a:lnTo>
                    <a:lnTo>
                      <a:pt x="24" y="32"/>
                    </a:lnTo>
                    <a:lnTo>
                      <a:pt x="0" y="80"/>
                    </a:lnTo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35" name="Freeform 209"/>
              <p:cNvSpPr>
                <a:spLocks noChangeAspect="1"/>
              </p:cNvSpPr>
              <p:nvPr/>
            </p:nvSpPr>
            <p:spPr bwMode="auto">
              <a:xfrm>
                <a:off x="943" y="2587"/>
                <a:ext cx="168" cy="143"/>
              </a:xfrm>
              <a:custGeom>
                <a:avLst/>
                <a:gdLst>
                  <a:gd name="T0" fmla="*/ 0 w 168"/>
                  <a:gd name="T1" fmla="*/ 71 h 143"/>
                  <a:gd name="T2" fmla="*/ 0 w 168"/>
                  <a:gd name="T3" fmla="*/ 127 h 143"/>
                  <a:gd name="T4" fmla="*/ 16 w 168"/>
                  <a:gd name="T5" fmla="*/ 143 h 143"/>
                  <a:gd name="T6" fmla="*/ 40 w 168"/>
                  <a:gd name="T7" fmla="*/ 143 h 143"/>
                  <a:gd name="T8" fmla="*/ 64 w 168"/>
                  <a:gd name="T9" fmla="*/ 143 h 143"/>
                  <a:gd name="T10" fmla="*/ 96 w 168"/>
                  <a:gd name="T11" fmla="*/ 127 h 143"/>
                  <a:gd name="T12" fmla="*/ 104 w 168"/>
                  <a:gd name="T13" fmla="*/ 119 h 143"/>
                  <a:gd name="T14" fmla="*/ 120 w 168"/>
                  <a:gd name="T15" fmla="*/ 111 h 143"/>
                  <a:gd name="T16" fmla="*/ 120 w 168"/>
                  <a:gd name="T17" fmla="*/ 103 h 143"/>
                  <a:gd name="T18" fmla="*/ 160 w 168"/>
                  <a:gd name="T19" fmla="*/ 87 h 143"/>
                  <a:gd name="T20" fmla="*/ 152 w 168"/>
                  <a:gd name="T21" fmla="*/ 87 h 143"/>
                  <a:gd name="T22" fmla="*/ 168 w 168"/>
                  <a:gd name="T23" fmla="*/ 40 h 143"/>
                  <a:gd name="T24" fmla="*/ 160 w 168"/>
                  <a:gd name="T25" fmla="*/ 24 h 143"/>
                  <a:gd name="T26" fmla="*/ 136 w 168"/>
                  <a:gd name="T27" fmla="*/ 8 h 143"/>
                  <a:gd name="T28" fmla="*/ 120 w 168"/>
                  <a:gd name="T29" fmla="*/ 0 h 143"/>
                  <a:gd name="T30" fmla="*/ 104 w 168"/>
                  <a:gd name="T31" fmla="*/ 16 h 143"/>
                  <a:gd name="T32" fmla="*/ 96 w 168"/>
                  <a:gd name="T33" fmla="*/ 55 h 143"/>
                  <a:gd name="T34" fmla="*/ 112 w 168"/>
                  <a:gd name="T35" fmla="*/ 63 h 143"/>
                  <a:gd name="T36" fmla="*/ 112 w 168"/>
                  <a:gd name="T37" fmla="*/ 79 h 143"/>
                  <a:gd name="T38" fmla="*/ 24 w 168"/>
                  <a:gd name="T39" fmla="*/ 40 h 143"/>
                  <a:gd name="T40" fmla="*/ 32 w 168"/>
                  <a:gd name="T41" fmla="*/ 71 h 143"/>
                  <a:gd name="T42" fmla="*/ 0 w 168"/>
                  <a:gd name="T43" fmla="*/ 71 h 143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0" t="0" r="r" b="b"/>
                <a:pathLst>
                  <a:path w="168" h="143">
                    <a:moveTo>
                      <a:pt x="0" y="71"/>
                    </a:moveTo>
                    <a:lnTo>
                      <a:pt x="0" y="127"/>
                    </a:lnTo>
                    <a:lnTo>
                      <a:pt x="16" y="143"/>
                    </a:lnTo>
                    <a:lnTo>
                      <a:pt x="40" y="143"/>
                    </a:lnTo>
                    <a:lnTo>
                      <a:pt x="64" y="143"/>
                    </a:lnTo>
                    <a:lnTo>
                      <a:pt x="96" y="127"/>
                    </a:lnTo>
                    <a:lnTo>
                      <a:pt x="104" y="119"/>
                    </a:lnTo>
                    <a:lnTo>
                      <a:pt x="120" y="111"/>
                    </a:lnTo>
                    <a:lnTo>
                      <a:pt x="120" y="103"/>
                    </a:lnTo>
                    <a:lnTo>
                      <a:pt x="160" y="87"/>
                    </a:lnTo>
                    <a:lnTo>
                      <a:pt x="152" y="87"/>
                    </a:lnTo>
                    <a:lnTo>
                      <a:pt x="168" y="40"/>
                    </a:lnTo>
                    <a:lnTo>
                      <a:pt x="160" y="24"/>
                    </a:lnTo>
                    <a:lnTo>
                      <a:pt x="136" y="8"/>
                    </a:lnTo>
                    <a:lnTo>
                      <a:pt x="120" y="0"/>
                    </a:lnTo>
                    <a:lnTo>
                      <a:pt x="104" y="16"/>
                    </a:lnTo>
                    <a:lnTo>
                      <a:pt x="96" y="55"/>
                    </a:lnTo>
                    <a:lnTo>
                      <a:pt x="112" y="63"/>
                    </a:lnTo>
                    <a:lnTo>
                      <a:pt x="112" y="79"/>
                    </a:lnTo>
                    <a:lnTo>
                      <a:pt x="24" y="40"/>
                    </a:lnTo>
                    <a:lnTo>
                      <a:pt x="32" y="71"/>
                    </a:lnTo>
                    <a:lnTo>
                      <a:pt x="0" y="71"/>
                    </a:lnTo>
                    <a:close/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36" name="Freeform 210"/>
              <p:cNvSpPr>
                <a:spLocks noChangeAspect="1"/>
              </p:cNvSpPr>
              <p:nvPr/>
            </p:nvSpPr>
            <p:spPr bwMode="auto">
              <a:xfrm>
                <a:off x="943" y="2587"/>
                <a:ext cx="168" cy="143"/>
              </a:xfrm>
              <a:custGeom>
                <a:avLst/>
                <a:gdLst>
                  <a:gd name="T0" fmla="*/ 0 w 168"/>
                  <a:gd name="T1" fmla="*/ 71 h 143"/>
                  <a:gd name="T2" fmla="*/ 0 w 168"/>
                  <a:gd name="T3" fmla="*/ 127 h 143"/>
                  <a:gd name="T4" fmla="*/ 16 w 168"/>
                  <a:gd name="T5" fmla="*/ 143 h 143"/>
                  <a:gd name="T6" fmla="*/ 40 w 168"/>
                  <a:gd name="T7" fmla="*/ 143 h 143"/>
                  <a:gd name="T8" fmla="*/ 64 w 168"/>
                  <a:gd name="T9" fmla="*/ 143 h 143"/>
                  <a:gd name="T10" fmla="*/ 96 w 168"/>
                  <a:gd name="T11" fmla="*/ 127 h 143"/>
                  <a:gd name="T12" fmla="*/ 104 w 168"/>
                  <a:gd name="T13" fmla="*/ 119 h 143"/>
                  <a:gd name="T14" fmla="*/ 120 w 168"/>
                  <a:gd name="T15" fmla="*/ 111 h 143"/>
                  <a:gd name="T16" fmla="*/ 120 w 168"/>
                  <a:gd name="T17" fmla="*/ 103 h 143"/>
                  <a:gd name="T18" fmla="*/ 160 w 168"/>
                  <a:gd name="T19" fmla="*/ 87 h 143"/>
                  <a:gd name="T20" fmla="*/ 152 w 168"/>
                  <a:gd name="T21" fmla="*/ 87 h 143"/>
                  <a:gd name="T22" fmla="*/ 168 w 168"/>
                  <a:gd name="T23" fmla="*/ 40 h 143"/>
                  <a:gd name="T24" fmla="*/ 160 w 168"/>
                  <a:gd name="T25" fmla="*/ 24 h 143"/>
                  <a:gd name="T26" fmla="*/ 136 w 168"/>
                  <a:gd name="T27" fmla="*/ 8 h 143"/>
                  <a:gd name="T28" fmla="*/ 120 w 168"/>
                  <a:gd name="T29" fmla="*/ 0 h 143"/>
                  <a:gd name="T30" fmla="*/ 104 w 168"/>
                  <a:gd name="T31" fmla="*/ 16 h 143"/>
                  <a:gd name="T32" fmla="*/ 96 w 168"/>
                  <a:gd name="T33" fmla="*/ 55 h 143"/>
                  <a:gd name="T34" fmla="*/ 112 w 168"/>
                  <a:gd name="T35" fmla="*/ 63 h 143"/>
                  <a:gd name="T36" fmla="*/ 112 w 168"/>
                  <a:gd name="T37" fmla="*/ 79 h 143"/>
                  <a:gd name="T38" fmla="*/ 24 w 168"/>
                  <a:gd name="T39" fmla="*/ 40 h 143"/>
                  <a:gd name="T40" fmla="*/ 32 w 168"/>
                  <a:gd name="T41" fmla="*/ 71 h 143"/>
                  <a:gd name="T42" fmla="*/ 0 w 168"/>
                  <a:gd name="T43" fmla="*/ 71 h 143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0" t="0" r="r" b="b"/>
                <a:pathLst>
                  <a:path w="168" h="143">
                    <a:moveTo>
                      <a:pt x="0" y="71"/>
                    </a:moveTo>
                    <a:lnTo>
                      <a:pt x="0" y="127"/>
                    </a:lnTo>
                    <a:lnTo>
                      <a:pt x="16" y="143"/>
                    </a:lnTo>
                    <a:lnTo>
                      <a:pt x="40" y="143"/>
                    </a:lnTo>
                    <a:lnTo>
                      <a:pt x="64" y="143"/>
                    </a:lnTo>
                    <a:lnTo>
                      <a:pt x="96" y="127"/>
                    </a:lnTo>
                    <a:lnTo>
                      <a:pt x="104" y="119"/>
                    </a:lnTo>
                    <a:lnTo>
                      <a:pt x="120" y="111"/>
                    </a:lnTo>
                    <a:lnTo>
                      <a:pt x="120" y="103"/>
                    </a:lnTo>
                    <a:lnTo>
                      <a:pt x="160" y="87"/>
                    </a:lnTo>
                    <a:lnTo>
                      <a:pt x="152" y="87"/>
                    </a:lnTo>
                    <a:lnTo>
                      <a:pt x="168" y="40"/>
                    </a:lnTo>
                    <a:lnTo>
                      <a:pt x="160" y="24"/>
                    </a:lnTo>
                    <a:lnTo>
                      <a:pt x="136" y="8"/>
                    </a:lnTo>
                    <a:lnTo>
                      <a:pt x="120" y="0"/>
                    </a:lnTo>
                    <a:lnTo>
                      <a:pt x="104" y="16"/>
                    </a:lnTo>
                    <a:lnTo>
                      <a:pt x="96" y="55"/>
                    </a:lnTo>
                    <a:lnTo>
                      <a:pt x="112" y="63"/>
                    </a:lnTo>
                    <a:lnTo>
                      <a:pt x="112" y="79"/>
                    </a:lnTo>
                    <a:lnTo>
                      <a:pt x="24" y="40"/>
                    </a:lnTo>
                    <a:lnTo>
                      <a:pt x="32" y="71"/>
                    </a:lnTo>
                    <a:lnTo>
                      <a:pt x="0" y="71"/>
                    </a:lnTo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37" name="Freeform 211"/>
              <p:cNvSpPr>
                <a:spLocks noChangeAspect="1"/>
              </p:cNvSpPr>
              <p:nvPr/>
            </p:nvSpPr>
            <p:spPr bwMode="auto">
              <a:xfrm>
                <a:off x="855" y="2802"/>
                <a:ext cx="240" cy="199"/>
              </a:xfrm>
              <a:custGeom>
                <a:avLst/>
                <a:gdLst>
                  <a:gd name="T0" fmla="*/ 0 w 240"/>
                  <a:gd name="T1" fmla="*/ 104 h 199"/>
                  <a:gd name="T2" fmla="*/ 16 w 240"/>
                  <a:gd name="T3" fmla="*/ 104 h 199"/>
                  <a:gd name="T4" fmla="*/ 24 w 240"/>
                  <a:gd name="T5" fmla="*/ 112 h 199"/>
                  <a:gd name="T6" fmla="*/ 48 w 240"/>
                  <a:gd name="T7" fmla="*/ 112 h 199"/>
                  <a:gd name="T8" fmla="*/ 56 w 240"/>
                  <a:gd name="T9" fmla="*/ 104 h 199"/>
                  <a:gd name="T10" fmla="*/ 56 w 240"/>
                  <a:gd name="T11" fmla="*/ 40 h 199"/>
                  <a:gd name="T12" fmla="*/ 72 w 240"/>
                  <a:gd name="T13" fmla="*/ 56 h 199"/>
                  <a:gd name="T14" fmla="*/ 72 w 240"/>
                  <a:gd name="T15" fmla="*/ 72 h 199"/>
                  <a:gd name="T16" fmla="*/ 88 w 240"/>
                  <a:gd name="T17" fmla="*/ 72 h 199"/>
                  <a:gd name="T18" fmla="*/ 104 w 240"/>
                  <a:gd name="T19" fmla="*/ 48 h 199"/>
                  <a:gd name="T20" fmla="*/ 136 w 240"/>
                  <a:gd name="T21" fmla="*/ 48 h 199"/>
                  <a:gd name="T22" fmla="*/ 192 w 240"/>
                  <a:gd name="T23" fmla="*/ 0 h 199"/>
                  <a:gd name="T24" fmla="*/ 224 w 240"/>
                  <a:gd name="T25" fmla="*/ 8 h 199"/>
                  <a:gd name="T26" fmla="*/ 232 w 240"/>
                  <a:gd name="T27" fmla="*/ 56 h 199"/>
                  <a:gd name="T28" fmla="*/ 216 w 240"/>
                  <a:gd name="T29" fmla="*/ 72 h 199"/>
                  <a:gd name="T30" fmla="*/ 224 w 240"/>
                  <a:gd name="T31" fmla="*/ 80 h 199"/>
                  <a:gd name="T32" fmla="*/ 232 w 240"/>
                  <a:gd name="T33" fmla="*/ 72 h 199"/>
                  <a:gd name="T34" fmla="*/ 240 w 240"/>
                  <a:gd name="T35" fmla="*/ 72 h 199"/>
                  <a:gd name="T36" fmla="*/ 240 w 240"/>
                  <a:gd name="T37" fmla="*/ 104 h 199"/>
                  <a:gd name="T38" fmla="*/ 208 w 240"/>
                  <a:gd name="T39" fmla="*/ 151 h 199"/>
                  <a:gd name="T40" fmla="*/ 152 w 240"/>
                  <a:gd name="T41" fmla="*/ 183 h 199"/>
                  <a:gd name="T42" fmla="*/ 128 w 240"/>
                  <a:gd name="T43" fmla="*/ 199 h 199"/>
                  <a:gd name="T44" fmla="*/ 40 w 240"/>
                  <a:gd name="T45" fmla="*/ 199 h 199"/>
                  <a:gd name="T46" fmla="*/ 32 w 240"/>
                  <a:gd name="T47" fmla="*/ 175 h 199"/>
                  <a:gd name="T48" fmla="*/ 32 w 240"/>
                  <a:gd name="T49" fmla="*/ 159 h 199"/>
                  <a:gd name="T50" fmla="*/ 0 w 240"/>
                  <a:gd name="T51" fmla="*/ 104 h 199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0" t="0" r="r" b="b"/>
                <a:pathLst>
                  <a:path w="240" h="199">
                    <a:moveTo>
                      <a:pt x="0" y="104"/>
                    </a:moveTo>
                    <a:lnTo>
                      <a:pt x="16" y="104"/>
                    </a:lnTo>
                    <a:lnTo>
                      <a:pt x="24" y="112"/>
                    </a:lnTo>
                    <a:lnTo>
                      <a:pt x="48" y="112"/>
                    </a:lnTo>
                    <a:lnTo>
                      <a:pt x="56" y="104"/>
                    </a:lnTo>
                    <a:lnTo>
                      <a:pt x="56" y="40"/>
                    </a:lnTo>
                    <a:lnTo>
                      <a:pt x="72" y="56"/>
                    </a:lnTo>
                    <a:lnTo>
                      <a:pt x="72" y="72"/>
                    </a:lnTo>
                    <a:lnTo>
                      <a:pt x="88" y="72"/>
                    </a:lnTo>
                    <a:lnTo>
                      <a:pt x="104" y="48"/>
                    </a:lnTo>
                    <a:lnTo>
                      <a:pt x="136" y="48"/>
                    </a:lnTo>
                    <a:lnTo>
                      <a:pt x="192" y="0"/>
                    </a:lnTo>
                    <a:lnTo>
                      <a:pt x="224" y="8"/>
                    </a:lnTo>
                    <a:lnTo>
                      <a:pt x="232" y="56"/>
                    </a:lnTo>
                    <a:lnTo>
                      <a:pt x="216" y="72"/>
                    </a:lnTo>
                    <a:lnTo>
                      <a:pt x="224" y="80"/>
                    </a:lnTo>
                    <a:lnTo>
                      <a:pt x="232" y="72"/>
                    </a:lnTo>
                    <a:lnTo>
                      <a:pt x="240" y="72"/>
                    </a:lnTo>
                    <a:lnTo>
                      <a:pt x="240" y="104"/>
                    </a:lnTo>
                    <a:lnTo>
                      <a:pt x="208" y="151"/>
                    </a:lnTo>
                    <a:lnTo>
                      <a:pt x="152" y="183"/>
                    </a:lnTo>
                    <a:lnTo>
                      <a:pt x="128" y="199"/>
                    </a:lnTo>
                    <a:lnTo>
                      <a:pt x="40" y="199"/>
                    </a:lnTo>
                    <a:lnTo>
                      <a:pt x="32" y="175"/>
                    </a:lnTo>
                    <a:lnTo>
                      <a:pt x="32" y="159"/>
                    </a:lnTo>
                    <a:lnTo>
                      <a:pt x="0" y="104"/>
                    </a:lnTo>
                    <a:close/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38" name="Freeform 212"/>
              <p:cNvSpPr>
                <a:spLocks noChangeAspect="1"/>
              </p:cNvSpPr>
              <p:nvPr/>
            </p:nvSpPr>
            <p:spPr bwMode="auto">
              <a:xfrm>
                <a:off x="855" y="2802"/>
                <a:ext cx="240" cy="199"/>
              </a:xfrm>
              <a:custGeom>
                <a:avLst/>
                <a:gdLst>
                  <a:gd name="T0" fmla="*/ 0 w 240"/>
                  <a:gd name="T1" fmla="*/ 104 h 199"/>
                  <a:gd name="T2" fmla="*/ 16 w 240"/>
                  <a:gd name="T3" fmla="*/ 104 h 199"/>
                  <a:gd name="T4" fmla="*/ 24 w 240"/>
                  <a:gd name="T5" fmla="*/ 112 h 199"/>
                  <a:gd name="T6" fmla="*/ 48 w 240"/>
                  <a:gd name="T7" fmla="*/ 112 h 199"/>
                  <a:gd name="T8" fmla="*/ 56 w 240"/>
                  <a:gd name="T9" fmla="*/ 104 h 199"/>
                  <a:gd name="T10" fmla="*/ 56 w 240"/>
                  <a:gd name="T11" fmla="*/ 40 h 199"/>
                  <a:gd name="T12" fmla="*/ 72 w 240"/>
                  <a:gd name="T13" fmla="*/ 56 h 199"/>
                  <a:gd name="T14" fmla="*/ 72 w 240"/>
                  <a:gd name="T15" fmla="*/ 72 h 199"/>
                  <a:gd name="T16" fmla="*/ 88 w 240"/>
                  <a:gd name="T17" fmla="*/ 72 h 199"/>
                  <a:gd name="T18" fmla="*/ 104 w 240"/>
                  <a:gd name="T19" fmla="*/ 48 h 199"/>
                  <a:gd name="T20" fmla="*/ 136 w 240"/>
                  <a:gd name="T21" fmla="*/ 48 h 199"/>
                  <a:gd name="T22" fmla="*/ 192 w 240"/>
                  <a:gd name="T23" fmla="*/ 0 h 199"/>
                  <a:gd name="T24" fmla="*/ 224 w 240"/>
                  <a:gd name="T25" fmla="*/ 8 h 199"/>
                  <a:gd name="T26" fmla="*/ 232 w 240"/>
                  <a:gd name="T27" fmla="*/ 56 h 199"/>
                  <a:gd name="T28" fmla="*/ 216 w 240"/>
                  <a:gd name="T29" fmla="*/ 72 h 199"/>
                  <a:gd name="T30" fmla="*/ 224 w 240"/>
                  <a:gd name="T31" fmla="*/ 80 h 199"/>
                  <a:gd name="T32" fmla="*/ 232 w 240"/>
                  <a:gd name="T33" fmla="*/ 72 h 199"/>
                  <a:gd name="T34" fmla="*/ 240 w 240"/>
                  <a:gd name="T35" fmla="*/ 72 h 199"/>
                  <a:gd name="T36" fmla="*/ 240 w 240"/>
                  <a:gd name="T37" fmla="*/ 104 h 199"/>
                  <a:gd name="T38" fmla="*/ 208 w 240"/>
                  <a:gd name="T39" fmla="*/ 151 h 199"/>
                  <a:gd name="T40" fmla="*/ 152 w 240"/>
                  <a:gd name="T41" fmla="*/ 183 h 199"/>
                  <a:gd name="T42" fmla="*/ 128 w 240"/>
                  <a:gd name="T43" fmla="*/ 199 h 199"/>
                  <a:gd name="T44" fmla="*/ 40 w 240"/>
                  <a:gd name="T45" fmla="*/ 199 h 199"/>
                  <a:gd name="T46" fmla="*/ 32 w 240"/>
                  <a:gd name="T47" fmla="*/ 175 h 199"/>
                  <a:gd name="T48" fmla="*/ 32 w 240"/>
                  <a:gd name="T49" fmla="*/ 159 h 199"/>
                  <a:gd name="T50" fmla="*/ 0 w 240"/>
                  <a:gd name="T51" fmla="*/ 104 h 199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0" t="0" r="r" b="b"/>
                <a:pathLst>
                  <a:path w="240" h="199">
                    <a:moveTo>
                      <a:pt x="0" y="104"/>
                    </a:moveTo>
                    <a:lnTo>
                      <a:pt x="16" y="104"/>
                    </a:lnTo>
                    <a:lnTo>
                      <a:pt x="24" y="112"/>
                    </a:lnTo>
                    <a:lnTo>
                      <a:pt x="48" y="112"/>
                    </a:lnTo>
                    <a:lnTo>
                      <a:pt x="56" y="104"/>
                    </a:lnTo>
                    <a:lnTo>
                      <a:pt x="56" y="40"/>
                    </a:lnTo>
                    <a:lnTo>
                      <a:pt x="72" y="56"/>
                    </a:lnTo>
                    <a:lnTo>
                      <a:pt x="72" y="72"/>
                    </a:lnTo>
                    <a:lnTo>
                      <a:pt x="88" y="72"/>
                    </a:lnTo>
                    <a:lnTo>
                      <a:pt x="104" y="48"/>
                    </a:lnTo>
                    <a:lnTo>
                      <a:pt x="136" y="48"/>
                    </a:lnTo>
                    <a:lnTo>
                      <a:pt x="192" y="0"/>
                    </a:lnTo>
                    <a:lnTo>
                      <a:pt x="224" y="8"/>
                    </a:lnTo>
                    <a:lnTo>
                      <a:pt x="232" y="56"/>
                    </a:lnTo>
                    <a:lnTo>
                      <a:pt x="216" y="72"/>
                    </a:lnTo>
                    <a:lnTo>
                      <a:pt x="224" y="80"/>
                    </a:lnTo>
                    <a:lnTo>
                      <a:pt x="232" y="72"/>
                    </a:lnTo>
                    <a:lnTo>
                      <a:pt x="240" y="72"/>
                    </a:lnTo>
                    <a:lnTo>
                      <a:pt x="240" y="104"/>
                    </a:lnTo>
                    <a:lnTo>
                      <a:pt x="208" y="151"/>
                    </a:lnTo>
                    <a:lnTo>
                      <a:pt x="152" y="183"/>
                    </a:lnTo>
                    <a:lnTo>
                      <a:pt x="128" y="199"/>
                    </a:lnTo>
                    <a:lnTo>
                      <a:pt x="40" y="199"/>
                    </a:lnTo>
                    <a:lnTo>
                      <a:pt x="32" y="175"/>
                    </a:lnTo>
                    <a:lnTo>
                      <a:pt x="32" y="159"/>
                    </a:lnTo>
                    <a:lnTo>
                      <a:pt x="0" y="104"/>
                    </a:lnTo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39" name="Freeform 213"/>
              <p:cNvSpPr>
                <a:spLocks noChangeAspect="1"/>
              </p:cNvSpPr>
              <p:nvPr/>
            </p:nvSpPr>
            <p:spPr bwMode="auto">
              <a:xfrm>
                <a:off x="1007" y="2906"/>
                <a:ext cx="40" cy="39"/>
              </a:xfrm>
              <a:custGeom>
                <a:avLst/>
                <a:gdLst>
                  <a:gd name="T0" fmla="*/ 0 w 40"/>
                  <a:gd name="T1" fmla="*/ 16 h 39"/>
                  <a:gd name="T2" fmla="*/ 24 w 40"/>
                  <a:gd name="T3" fmla="*/ 39 h 39"/>
                  <a:gd name="T4" fmla="*/ 40 w 40"/>
                  <a:gd name="T5" fmla="*/ 16 h 39"/>
                  <a:gd name="T6" fmla="*/ 32 w 40"/>
                  <a:gd name="T7" fmla="*/ 0 h 39"/>
                  <a:gd name="T8" fmla="*/ 0 w 40"/>
                  <a:gd name="T9" fmla="*/ 16 h 3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0" h="39">
                    <a:moveTo>
                      <a:pt x="0" y="16"/>
                    </a:moveTo>
                    <a:lnTo>
                      <a:pt x="24" y="39"/>
                    </a:lnTo>
                    <a:lnTo>
                      <a:pt x="40" y="16"/>
                    </a:lnTo>
                    <a:lnTo>
                      <a:pt x="32" y="0"/>
                    </a:lnTo>
                    <a:lnTo>
                      <a:pt x="0" y="16"/>
                    </a:lnTo>
                    <a:close/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40" name="Freeform 214"/>
              <p:cNvSpPr>
                <a:spLocks noChangeAspect="1"/>
              </p:cNvSpPr>
              <p:nvPr/>
            </p:nvSpPr>
            <p:spPr bwMode="auto">
              <a:xfrm>
                <a:off x="1007" y="2906"/>
                <a:ext cx="40" cy="39"/>
              </a:xfrm>
              <a:custGeom>
                <a:avLst/>
                <a:gdLst>
                  <a:gd name="T0" fmla="*/ 0 w 40"/>
                  <a:gd name="T1" fmla="*/ 16 h 39"/>
                  <a:gd name="T2" fmla="*/ 24 w 40"/>
                  <a:gd name="T3" fmla="*/ 39 h 39"/>
                  <a:gd name="T4" fmla="*/ 40 w 40"/>
                  <a:gd name="T5" fmla="*/ 16 h 39"/>
                  <a:gd name="T6" fmla="*/ 32 w 40"/>
                  <a:gd name="T7" fmla="*/ 0 h 39"/>
                  <a:gd name="T8" fmla="*/ 0 w 40"/>
                  <a:gd name="T9" fmla="*/ 16 h 3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0" h="39">
                    <a:moveTo>
                      <a:pt x="0" y="16"/>
                    </a:moveTo>
                    <a:lnTo>
                      <a:pt x="24" y="39"/>
                    </a:lnTo>
                    <a:lnTo>
                      <a:pt x="40" y="16"/>
                    </a:lnTo>
                    <a:lnTo>
                      <a:pt x="32" y="0"/>
                    </a:lnTo>
                    <a:lnTo>
                      <a:pt x="0" y="16"/>
                    </a:lnTo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41" name="Freeform 215"/>
              <p:cNvSpPr>
                <a:spLocks noChangeAspect="1"/>
              </p:cNvSpPr>
              <p:nvPr/>
            </p:nvSpPr>
            <p:spPr bwMode="auto">
              <a:xfrm>
                <a:off x="2501" y="1933"/>
                <a:ext cx="24" cy="48"/>
              </a:xfrm>
              <a:custGeom>
                <a:avLst/>
                <a:gdLst>
                  <a:gd name="T0" fmla="*/ 0 w 24"/>
                  <a:gd name="T1" fmla="*/ 16 h 48"/>
                  <a:gd name="T2" fmla="*/ 0 w 24"/>
                  <a:gd name="T3" fmla="*/ 32 h 48"/>
                  <a:gd name="T4" fmla="*/ 8 w 24"/>
                  <a:gd name="T5" fmla="*/ 16 h 48"/>
                  <a:gd name="T6" fmla="*/ 8 w 24"/>
                  <a:gd name="T7" fmla="*/ 24 h 48"/>
                  <a:gd name="T8" fmla="*/ 0 w 24"/>
                  <a:gd name="T9" fmla="*/ 48 h 48"/>
                  <a:gd name="T10" fmla="*/ 16 w 24"/>
                  <a:gd name="T11" fmla="*/ 48 h 48"/>
                  <a:gd name="T12" fmla="*/ 24 w 24"/>
                  <a:gd name="T13" fmla="*/ 24 h 48"/>
                  <a:gd name="T14" fmla="*/ 24 w 24"/>
                  <a:gd name="T15" fmla="*/ 8 h 48"/>
                  <a:gd name="T16" fmla="*/ 8 w 24"/>
                  <a:gd name="T17" fmla="*/ 0 h 48"/>
                  <a:gd name="T18" fmla="*/ 0 w 24"/>
                  <a:gd name="T19" fmla="*/ 16 h 48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4" h="48">
                    <a:moveTo>
                      <a:pt x="0" y="16"/>
                    </a:moveTo>
                    <a:lnTo>
                      <a:pt x="0" y="32"/>
                    </a:lnTo>
                    <a:lnTo>
                      <a:pt x="8" y="16"/>
                    </a:lnTo>
                    <a:lnTo>
                      <a:pt x="8" y="24"/>
                    </a:lnTo>
                    <a:lnTo>
                      <a:pt x="0" y="48"/>
                    </a:lnTo>
                    <a:lnTo>
                      <a:pt x="16" y="48"/>
                    </a:lnTo>
                    <a:lnTo>
                      <a:pt x="24" y="24"/>
                    </a:lnTo>
                    <a:lnTo>
                      <a:pt x="24" y="8"/>
                    </a:lnTo>
                    <a:lnTo>
                      <a:pt x="8" y="0"/>
                    </a:lnTo>
                    <a:lnTo>
                      <a:pt x="0" y="16"/>
                    </a:lnTo>
                    <a:close/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42" name="Freeform 216"/>
              <p:cNvSpPr>
                <a:spLocks noChangeAspect="1"/>
              </p:cNvSpPr>
              <p:nvPr/>
            </p:nvSpPr>
            <p:spPr bwMode="auto">
              <a:xfrm>
                <a:off x="2501" y="1933"/>
                <a:ext cx="24" cy="48"/>
              </a:xfrm>
              <a:custGeom>
                <a:avLst/>
                <a:gdLst>
                  <a:gd name="T0" fmla="*/ 0 w 24"/>
                  <a:gd name="T1" fmla="*/ 16 h 48"/>
                  <a:gd name="T2" fmla="*/ 0 w 24"/>
                  <a:gd name="T3" fmla="*/ 32 h 48"/>
                  <a:gd name="T4" fmla="*/ 8 w 24"/>
                  <a:gd name="T5" fmla="*/ 16 h 48"/>
                  <a:gd name="T6" fmla="*/ 8 w 24"/>
                  <a:gd name="T7" fmla="*/ 24 h 48"/>
                  <a:gd name="T8" fmla="*/ 0 w 24"/>
                  <a:gd name="T9" fmla="*/ 48 h 48"/>
                  <a:gd name="T10" fmla="*/ 16 w 24"/>
                  <a:gd name="T11" fmla="*/ 48 h 48"/>
                  <a:gd name="T12" fmla="*/ 24 w 24"/>
                  <a:gd name="T13" fmla="*/ 24 h 48"/>
                  <a:gd name="T14" fmla="*/ 24 w 24"/>
                  <a:gd name="T15" fmla="*/ 8 h 48"/>
                  <a:gd name="T16" fmla="*/ 8 w 24"/>
                  <a:gd name="T17" fmla="*/ 0 h 48"/>
                  <a:gd name="T18" fmla="*/ 0 w 24"/>
                  <a:gd name="T19" fmla="*/ 16 h 48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4" h="48">
                    <a:moveTo>
                      <a:pt x="0" y="16"/>
                    </a:moveTo>
                    <a:lnTo>
                      <a:pt x="0" y="32"/>
                    </a:lnTo>
                    <a:lnTo>
                      <a:pt x="8" y="16"/>
                    </a:lnTo>
                    <a:lnTo>
                      <a:pt x="8" y="24"/>
                    </a:lnTo>
                    <a:lnTo>
                      <a:pt x="0" y="48"/>
                    </a:lnTo>
                    <a:lnTo>
                      <a:pt x="16" y="48"/>
                    </a:lnTo>
                    <a:lnTo>
                      <a:pt x="24" y="24"/>
                    </a:lnTo>
                    <a:lnTo>
                      <a:pt x="24" y="8"/>
                    </a:lnTo>
                    <a:lnTo>
                      <a:pt x="8" y="0"/>
                    </a:lnTo>
                    <a:lnTo>
                      <a:pt x="0" y="16"/>
                    </a:lnTo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43" name="Freeform 217"/>
              <p:cNvSpPr>
                <a:spLocks noChangeAspect="1"/>
              </p:cNvSpPr>
              <p:nvPr/>
            </p:nvSpPr>
            <p:spPr bwMode="auto">
              <a:xfrm>
                <a:off x="2517" y="1813"/>
                <a:ext cx="167" cy="128"/>
              </a:xfrm>
              <a:custGeom>
                <a:avLst/>
                <a:gdLst>
                  <a:gd name="T0" fmla="*/ 0 w 167"/>
                  <a:gd name="T1" fmla="*/ 120 h 128"/>
                  <a:gd name="T2" fmla="*/ 32 w 167"/>
                  <a:gd name="T3" fmla="*/ 96 h 128"/>
                  <a:gd name="T4" fmla="*/ 71 w 167"/>
                  <a:gd name="T5" fmla="*/ 96 h 128"/>
                  <a:gd name="T6" fmla="*/ 87 w 167"/>
                  <a:gd name="T7" fmla="*/ 64 h 128"/>
                  <a:gd name="T8" fmla="*/ 95 w 167"/>
                  <a:gd name="T9" fmla="*/ 64 h 128"/>
                  <a:gd name="T10" fmla="*/ 95 w 167"/>
                  <a:gd name="T11" fmla="*/ 72 h 128"/>
                  <a:gd name="T12" fmla="*/ 111 w 167"/>
                  <a:gd name="T13" fmla="*/ 64 h 128"/>
                  <a:gd name="T14" fmla="*/ 127 w 167"/>
                  <a:gd name="T15" fmla="*/ 40 h 128"/>
                  <a:gd name="T16" fmla="*/ 135 w 167"/>
                  <a:gd name="T17" fmla="*/ 0 h 128"/>
                  <a:gd name="T18" fmla="*/ 143 w 167"/>
                  <a:gd name="T19" fmla="*/ 0 h 128"/>
                  <a:gd name="T20" fmla="*/ 151 w 167"/>
                  <a:gd name="T21" fmla="*/ 0 h 128"/>
                  <a:gd name="T22" fmla="*/ 167 w 167"/>
                  <a:gd name="T23" fmla="*/ 24 h 128"/>
                  <a:gd name="T24" fmla="*/ 143 w 167"/>
                  <a:gd name="T25" fmla="*/ 56 h 128"/>
                  <a:gd name="T26" fmla="*/ 143 w 167"/>
                  <a:gd name="T27" fmla="*/ 72 h 128"/>
                  <a:gd name="T28" fmla="*/ 135 w 167"/>
                  <a:gd name="T29" fmla="*/ 104 h 128"/>
                  <a:gd name="T30" fmla="*/ 127 w 167"/>
                  <a:gd name="T31" fmla="*/ 112 h 128"/>
                  <a:gd name="T32" fmla="*/ 127 w 167"/>
                  <a:gd name="T33" fmla="*/ 96 h 128"/>
                  <a:gd name="T34" fmla="*/ 103 w 167"/>
                  <a:gd name="T35" fmla="*/ 120 h 128"/>
                  <a:gd name="T36" fmla="*/ 87 w 167"/>
                  <a:gd name="T37" fmla="*/ 112 h 128"/>
                  <a:gd name="T38" fmla="*/ 87 w 167"/>
                  <a:gd name="T39" fmla="*/ 120 h 128"/>
                  <a:gd name="T40" fmla="*/ 71 w 167"/>
                  <a:gd name="T41" fmla="*/ 128 h 128"/>
                  <a:gd name="T42" fmla="*/ 63 w 167"/>
                  <a:gd name="T43" fmla="*/ 120 h 128"/>
                  <a:gd name="T44" fmla="*/ 0 w 167"/>
                  <a:gd name="T45" fmla="*/ 120 h 128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167" h="128">
                    <a:moveTo>
                      <a:pt x="0" y="120"/>
                    </a:moveTo>
                    <a:lnTo>
                      <a:pt x="32" y="96"/>
                    </a:lnTo>
                    <a:lnTo>
                      <a:pt x="71" y="96"/>
                    </a:lnTo>
                    <a:lnTo>
                      <a:pt x="87" y="64"/>
                    </a:lnTo>
                    <a:lnTo>
                      <a:pt x="95" y="64"/>
                    </a:lnTo>
                    <a:lnTo>
                      <a:pt x="95" y="72"/>
                    </a:lnTo>
                    <a:lnTo>
                      <a:pt x="111" y="64"/>
                    </a:lnTo>
                    <a:lnTo>
                      <a:pt x="127" y="40"/>
                    </a:lnTo>
                    <a:lnTo>
                      <a:pt x="135" y="0"/>
                    </a:lnTo>
                    <a:lnTo>
                      <a:pt x="143" y="0"/>
                    </a:lnTo>
                    <a:lnTo>
                      <a:pt x="151" y="0"/>
                    </a:lnTo>
                    <a:lnTo>
                      <a:pt x="167" y="24"/>
                    </a:lnTo>
                    <a:lnTo>
                      <a:pt x="143" y="56"/>
                    </a:lnTo>
                    <a:lnTo>
                      <a:pt x="143" y="72"/>
                    </a:lnTo>
                    <a:lnTo>
                      <a:pt x="135" y="104"/>
                    </a:lnTo>
                    <a:lnTo>
                      <a:pt x="127" y="112"/>
                    </a:lnTo>
                    <a:lnTo>
                      <a:pt x="127" y="96"/>
                    </a:lnTo>
                    <a:lnTo>
                      <a:pt x="103" y="120"/>
                    </a:lnTo>
                    <a:lnTo>
                      <a:pt x="87" y="112"/>
                    </a:lnTo>
                    <a:lnTo>
                      <a:pt x="87" y="120"/>
                    </a:lnTo>
                    <a:lnTo>
                      <a:pt x="71" y="128"/>
                    </a:lnTo>
                    <a:lnTo>
                      <a:pt x="63" y="120"/>
                    </a:lnTo>
                    <a:lnTo>
                      <a:pt x="0" y="120"/>
                    </a:lnTo>
                    <a:close/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44" name="Freeform 218"/>
              <p:cNvSpPr>
                <a:spLocks noChangeAspect="1"/>
              </p:cNvSpPr>
              <p:nvPr/>
            </p:nvSpPr>
            <p:spPr bwMode="auto">
              <a:xfrm>
                <a:off x="2517" y="1813"/>
                <a:ext cx="167" cy="128"/>
              </a:xfrm>
              <a:custGeom>
                <a:avLst/>
                <a:gdLst>
                  <a:gd name="T0" fmla="*/ 0 w 167"/>
                  <a:gd name="T1" fmla="*/ 120 h 128"/>
                  <a:gd name="T2" fmla="*/ 32 w 167"/>
                  <a:gd name="T3" fmla="*/ 96 h 128"/>
                  <a:gd name="T4" fmla="*/ 71 w 167"/>
                  <a:gd name="T5" fmla="*/ 96 h 128"/>
                  <a:gd name="T6" fmla="*/ 87 w 167"/>
                  <a:gd name="T7" fmla="*/ 64 h 128"/>
                  <a:gd name="T8" fmla="*/ 95 w 167"/>
                  <a:gd name="T9" fmla="*/ 64 h 128"/>
                  <a:gd name="T10" fmla="*/ 95 w 167"/>
                  <a:gd name="T11" fmla="*/ 72 h 128"/>
                  <a:gd name="T12" fmla="*/ 111 w 167"/>
                  <a:gd name="T13" fmla="*/ 64 h 128"/>
                  <a:gd name="T14" fmla="*/ 127 w 167"/>
                  <a:gd name="T15" fmla="*/ 40 h 128"/>
                  <a:gd name="T16" fmla="*/ 135 w 167"/>
                  <a:gd name="T17" fmla="*/ 0 h 128"/>
                  <a:gd name="T18" fmla="*/ 143 w 167"/>
                  <a:gd name="T19" fmla="*/ 0 h 128"/>
                  <a:gd name="T20" fmla="*/ 151 w 167"/>
                  <a:gd name="T21" fmla="*/ 0 h 128"/>
                  <a:gd name="T22" fmla="*/ 167 w 167"/>
                  <a:gd name="T23" fmla="*/ 24 h 128"/>
                  <a:gd name="T24" fmla="*/ 143 w 167"/>
                  <a:gd name="T25" fmla="*/ 56 h 128"/>
                  <a:gd name="T26" fmla="*/ 143 w 167"/>
                  <a:gd name="T27" fmla="*/ 72 h 128"/>
                  <a:gd name="T28" fmla="*/ 135 w 167"/>
                  <a:gd name="T29" fmla="*/ 104 h 128"/>
                  <a:gd name="T30" fmla="*/ 127 w 167"/>
                  <a:gd name="T31" fmla="*/ 112 h 128"/>
                  <a:gd name="T32" fmla="*/ 127 w 167"/>
                  <a:gd name="T33" fmla="*/ 96 h 128"/>
                  <a:gd name="T34" fmla="*/ 103 w 167"/>
                  <a:gd name="T35" fmla="*/ 120 h 128"/>
                  <a:gd name="T36" fmla="*/ 87 w 167"/>
                  <a:gd name="T37" fmla="*/ 112 h 128"/>
                  <a:gd name="T38" fmla="*/ 87 w 167"/>
                  <a:gd name="T39" fmla="*/ 120 h 128"/>
                  <a:gd name="T40" fmla="*/ 71 w 167"/>
                  <a:gd name="T41" fmla="*/ 128 h 128"/>
                  <a:gd name="T42" fmla="*/ 63 w 167"/>
                  <a:gd name="T43" fmla="*/ 120 h 128"/>
                  <a:gd name="T44" fmla="*/ 0 w 167"/>
                  <a:gd name="T45" fmla="*/ 120 h 128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167" h="128">
                    <a:moveTo>
                      <a:pt x="0" y="120"/>
                    </a:moveTo>
                    <a:lnTo>
                      <a:pt x="32" y="96"/>
                    </a:lnTo>
                    <a:lnTo>
                      <a:pt x="71" y="96"/>
                    </a:lnTo>
                    <a:lnTo>
                      <a:pt x="87" y="64"/>
                    </a:lnTo>
                    <a:lnTo>
                      <a:pt x="95" y="64"/>
                    </a:lnTo>
                    <a:lnTo>
                      <a:pt x="95" y="72"/>
                    </a:lnTo>
                    <a:lnTo>
                      <a:pt x="111" y="64"/>
                    </a:lnTo>
                    <a:lnTo>
                      <a:pt x="127" y="40"/>
                    </a:lnTo>
                    <a:lnTo>
                      <a:pt x="135" y="0"/>
                    </a:lnTo>
                    <a:lnTo>
                      <a:pt x="143" y="0"/>
                    </a:lnTo>
                    <a:lnTo>
                      <a:pt x="151" y="0"/>
                    </a:lnTo>
                    <a:lnTo>
                      <a:pt x="167" y="24"/>
                    </a:lnTo>
                    <a:lnTo>
                      <a:pt x="143" y="56"/>
                    </a:lnTo>
                    <a:lnTo>
                      <a:pt x="143" y="72"/>
                    </a:lnTo>
                    <a:lnTo>
                      <a:pt x="135" y="104"/>
                    </a:lnTo>
                    <a:lnTo>
                      <a:pt x="127" y="112"/>
                    </a:lnTo>
                    <a:lnTo>
                      <a:pt x="127" y="96"/>
                    </a:lnTo>
                    <a:lnTo>
                      <a:pt x="103" y="120"/>
                    </a:lnTo>
                    <a:lnTo>
                      <a:pt x="87" y="112"/>
                    </a:lnTo>
                    <a:lnTo>
                      <a:pt x="87" y="120"/>
                    </a:lnTo>
                    <a:lnTo>
                      <a:pt x="71" y="128"/>
                    </a:lnTo>
                    <a:lnTo>
                      <a:pt x="63" y="120"/>
                    </a:lnTo>
                    <a:lnTo>
                      <a:pt x="0" y="120"/>
                    </a:lnTo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45" name="Freeform 219"/>
              <p:cNvSpPr>
                <a:spLocks noChangeAspect="1"/>
              </p:cNvSpPr>
              <p:nvPr/>
            </p:nvSpPr>
            <p:spPr bwMode="auto">
              <a:xfrm>
                <a:off x="2541" y="1933"/>
                <a:ext cx="31" cy="24"/>
              </a:xfrm>
              <a:custGeom>
                <a:avLst/>
                <a:gdLst>
                  <a:gd name="T0" fmla="*/ 0 w 31"/>
                  <a:gd name="T1" fmla="*/ 8 h 24"/>
                  <a:gd name="T2" fmla="*/ 8 w 31"/>
                  <a:gd name="T3" fmla="*/ 24 h 24"/>
                  <a:gd name="T4" fmla="*/ 24 w 31"/>
                  <a:gd name="T5" fmla="*/ 16 h 24"/>
                  <a:gd name="T6" fmla="*/ 31 w 31"/>
                  <a:gd name="T7" fmla="*/ 0 h 24"/>
                  <a:gd name="T8" fmla="*/ 0 w 31"/>
                  <a:gd name="T9" fmla="*/ 8 h 2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1" h="24">
                    <a:moveTo>
                      <a:pt x="0" y="8"/>
                    </a:moveTo>
                    <a:lnTo>
                      <a:pt x="8" y="24"/>
                    </a:lnTo>
                    <a:lnTo>
                      <a:pt x="24" y="16"/>
                    </a:lnTo>
                    <a:lnTo>
                      <a:pt x="31" y="0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46" name="Freeform 220"/>
              <p:cNvSpPr>
                <a:spLocks noChangeAspect="1"/>
              </p:cNvSpPr>
              <p:nvPr/>
            </p:nvSpPr>
            <p:spPr bwMode="auto">
              <a:xfrm>
                <a:off x="2541" y="1933"/>
                <a:ext cx="31" cy="24"/>
              </a:xfrm>
              <a:custGeom>
                <a:avLst/>
                <a:gdLst>
                  <a:gd name="T0" fmla="*/ 0 w 31"/>
                  <a:gd name="T1" fmla="*/ 8 h 24"/>
                  <a:gd name="T2" fmla="*/ 8 w 31"/>
                  <a:gd name="T3" fmla="*/ 24 h 24"/>
                  <a:gd name="T4" fmla="*/ 24 w 31"/>
                  <a:gd name="T5" fmla="*/ 16 h 24"/>
                  <a:gd name="T6" fmla="*/ 31 w 31"/>
                  <a:gd name="T7" fmla="*/ 0 h 24"/>
                  <a:gd name="T8" fmla="*/ 0 w 31"/>
                  <a:gd name="T9" fmla="*/ 8 h 2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1" h="24">
                    <a:moveTo>
                      <a:pt x="0" y="8"/>
                    </a:moveTo>
                    <a:lnTo>
                      <a:pt x="8" y="24"/>
                    </a:lnTo>
                    <a:lnTo>
                      <a:pt x="24" y="16"/>
                    </a:lnTo>
                    <a:lnTo>
                      <a:pt x="31" y="0"/>
                    </a:lnTo>
                    <a:lnTo>
                      <a:pt x="0" y="8"/>
                    </a:lnTo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47" name="Freeform 221"/>
              <p:cNvSpPr>
                <a:spLocks noChangeAspect="1"/>
              </p:cNvSpPr>
              <p:nvPr/>
            </p:nvSpPr>
            <p:spPr bwMode="auto">
              <a:xfrm>
                <a:off x="2644" y="1733"/>
                <a:ext cx="88" cy="80"/>
              </a:xfrm>
              <a:custGeom>
                <a:avLst/>
                <a:gdLst>
                  <a:gd name="T0" fmla="*/ 0 w 88"/>
                  <a:gd name="T1" fmla="*/ 56 h 80"/>
                  <a:gd name="T2" fmla="*/ 8 w 88"/>
                  <a:gd name="T3" fmla="*/ 80 h 80"/>
                  <a:gd name="T4" fmla="*/ 16 w 88"/>
                  <a:gd name="T5" fmla="*/ 72 h 80"/>
                  <a:gd name="T6" fmla="*/ 8 w 88"/>
                  <a:gd name="T7" fmla="*/ 56 h 80"/>
                  <a:gd name="T8" fmla="*/ 56 w 88"/>
                  <a:gd name="T9" fmla="*/ 64 h 80"/>
                  <a:gd name="T10" fmla="*/ 64 w 88"/>
                  <a:gd name="T11" fmla="*/ 48 h 80"/>
                  <a:gd name="T12" fmla="*/ 88 w 88"/>
                  <a:gd name="T13" fmla="*/ 40 h 80"/>
                  <a:gd name="T14" fmla="*/ 80 w 88"/>
                  <a:gd name="T15" fmla="*/ 24 h 80"/>
                  <a:gd name="T16" fmla="*/ 64 w 88"/>
                  <a:gd name="T17" fmla="*/ 24 h 80"/>
                  <a:gd name="T18" fmla="*/ 40 w 88"/>
                  <a:gd name="T19" fmla="*/ 0 h 80"/>
                  <a:gd name="T20" fmla="*/ 16 w 88"/>
                  <a:gd name="T21" fmla="*/ 40 h 80"/>
                  <a:gd name="T22" fmla="*/ 8 w 88"/>
                  <a:gd name="T23" fmla="*/ 40 h 80"/>
                  <a:gd name="T24" fmla="*/ 0 w 88"/>
                  <a:gd name="T25" fmla="*/ 56 h 80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88" h="80">
                    <a:moveTo>
                      <a:pt x="0" y="56"/>
                    </a:moveTo>
                    <a:lnTo>
                      <a:pt x="8" y="80"/>
                    </a:lnTo>
                    <a:lnTo>
                      <a:pt x="16" y="72"/>
                    </a:lnTo>
                    <a:lnTo>
                      <a:pt x="8" y="56"/>
                    </a:lnTo>
                    <a:lnTo>
                      <a:pt x="56" y="64"/>
                    </a:lnTo>
                    <a:lnTo>
                      <a:pt x="64" y="48"/>
                    </a:lnTo>
                    <a:lnTo>
                      <a:pt x="88" y="40"/>
                    </a:lnTo>
                    <a:lnTo>
                      <a:pt x="80" y="24"/>
                    </a:lnTo>
                    <a:lnTo>
                      <a:pt x="64" y="24"/>
                    </a:lnTo>
                    <a:lnTo>
                      <a:pt x="40" y="0"/>
                    </a:lnTo>
                    <a:lnTo>
                      <a:pt x="16" y="40"/>
                    </a:lnTo>
                    <a:lnTo>
                      <a:pt x="8" y="40"/>
                    </a:lnTo>
                    <a:lnTo>
                      <a:pt x="0" y="56"/>
                    </a:lnTo>
                    <a:close/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48" name="Freeform 222"/>
              <p:cNvSpPr>
                <a:spLocks noChangeAspect="1"/>
              </p:cNvSpPr>
              <p:nvPr/>
            </p:nvSpPr>
            <p:spPr bwMode="auto">
              <a:xfrm>
                <a:off x="2644" y="1733"/>
                <a:ext cx="88" cy="80"/>
              </a:xfrm>
              <a:custGeom>
                <a:avLst/>
                <a:gdLst>
                  <a:gd name="T0" fmla="*/ 0 w 88"/>
                  <a:gd name="T1" fmla="*/ 56 h 80"/>
                  <a:gd name="T2" fmla="*/ 8 w 88"/>
                  <a:gd name="T3" fmla="*/ 80 h 80"/>
                  <a:gd name="T4" fmla="*/ 16 w 88"/>
                  <a:gd name="T5" fmla="*/ 72 h 80"/>
                  <a:gd name="T6" fmla="*/ 8 w 88"/>
                  <a:gd name="T7" fmla="*/ 56 h 80"/>
                  <a:gd name="T8" fmla="*/ 56 w 88"/>
                  <a:gd name="T9" fmla="*/ 64 h 80"/>
                  <a:gd name="T10" fmla="*/ 64 w 88"/>
                  <a:gd name="T11" fmla="*/ 48 h 80"/>
                  <a:gd name="T12" fmla="*/ 88 w 88"/>
                  <a:gd name="T13" fmla="*/ 40 h 80"/>
                  <a:gd name="T14" fmla="*/ 80 w 88"/>
                  <a:gd name="T15" fmla="*/ 24 h 80"/>
                  <a:gd name="T16" fmla="*/ 64 w 88"/>
                  <a:gd name="T17" fmla="*/ 24 h 80"/>
                  <a:gd name="T18" fmla="*/ 40 w 88"/>
                  <a:gd name="T19" fmla="*/ 0 h 80"/>
                  <a:gd name="T20" fmla="*/ 16 w 88"/>
                  <a:gd name="T21" fmla="*/ 40 h 80"/>
                  <a:gd name="T22" fmla="*/ 8 w 88"/>
                  <a:gd name="T23" fmla="*/ 40 h 80"/>
                  <a:gd name="T24" fmla="*/ 0 w 88"/>
                  <a:gd name="T25" fmla="*/ 56 h 80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88" h="80">
                    <a:moveTo>
                      <a:pt x="0" y="56"/>
                    </a:moveTo>
                    <a:lnTo>
                      <a:pt x="8" y="80"/>
                    </a:lnTo>
                    <a:lnTo>
                      <a:pt x="16" y="72"/>
                    </a:lnTo>
                    <a:lnTo>
                      <a:pt x="8" y="56"/>
                    </a:lnTo>
                    <a:lnTo>
                      <a:pt x="56" y="64"/>
                    </a:lnTo>
                    <a:lnTo>
                      <a:pt x="64" y="48"/>
                    </a:lnTo>
                    <a:lnTo>
                      <a:pt x="88" y="40"/>
                    </a:lnTo>
                    <a:lnTo>
                      <a:pt x="80" y="24"/>
                    </a:lnTo>
                    <a:lnTo>
                      <a:pt x="64" y="24"/>
                    </a:lnTo>
                    <a:lnTo>
                      <a:pt x="40" y="0"/>
                    </a:lnTo>
                    <a:lnTo>
                      <a:pt x="16" y="40"/>
                    </a:lnTo>
                    <a:lnTo>
                      <a:pt x="8" y="40"/>
                    </a:lnTo>
                    <a:lnTo>
                      <a:pt x="0" y="56"/>
                    </a:lnTo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49" name="Freeform 223"/>
              <p:cNvSpPr>
                <a:spLocks noChangeAspect="1"/>
              </p:cNvSpPr>
              <p:nvPr/>
            </p:nvSpPr>
            <p:spPr bwMode="auto">
              <a:xfrm>
                <a:off x="2261" y="2627"/>
                <a:ext cx="583" cy="454"/>
              </a:xfrm>
              <a:custGeom>
                <a:avLst/>
                <a:gdLst>
                  <a:gd name="T0" fmla="*/ 8 w 583"/>
                  <a:gd name="T1" fmla="*/ 239 h 454"/>
                  <a:gd name="T2" fmla="*/ 16 w 583"/>
                  <a:gd name="T3" fmla="*/ 239 h 454"/>
                  <a:gd name="T4" fmla="*/ 8 w 583"/>
                  <a:gd name="T5" fmla="*/ 167 h 454"/>
                  <a:gd name="T6" fmla="*/ 48 w 583"/>
                  <a:gd name="T7" fmla="*/ 151 h 454"/>
                  <a:gd name="T8" fmla="*/ 136 w 583"/>
                  <a:gd name="T9" fmla="*/ 111 h 454"/>
                  <a:gd name="T10" fmla="*/ 144 w 583"/>
                  <a:gd name="T11" fmla="*/ 87 h 454"/>
                  <a:gd name="T12" fmla="*/ 152 w 583"/>
                  <a:gd name="T13" fmla="*/ 87 h 454"/>
                  <a:gd name="T14" fmla="*/ 160 w 583"/>
                  <a:gd name="T15" fmla="*/ 71 h 454"/>
                  <a:gd name="T16" fmla="*/ 208 w 583"/>
                  <a:gd name="T17" fmla="*/ 47 h 454"/>
                  <a:gd name="T18" fmla="*/ 216 w 583"/>
                  <a:gd name="T19" fmla="*/ 63 h 454"/>
                  <a:gd name="T20" fmla="*/ 232 w 583"/>
                  <a:gd name="T21" fmla="*/ 55 h 454"/>
                  <a:gd name="T22" fmla="*/ 280 w 583"/>
                  <a:gd name="T23" fmla="*/ 23 h 454"/>
                  <a:gd name="T24" fmla="*/ 335 w 583"/>
                  <a:gd name="T25" fmla="*/ 23 h 454"/>
                  <a:gd name="T26" fmla="*/ 383 w 583"/>
                  <a:gd name="T27" fmla="*/ 103 h 454"/>
                  <a:gd name="T28" fmla="*/ 407 w 583"/>
                  <a:gd name="T29" fmla="*/ 23 h 454"/>
                  <a:gd name="T30" fmla="*/ 447 w 583"/>
                  <a:gd name="T31" fmla="*/ 55 h 454"/>
                  <a:gd name="T32" fmla="*/ 479 w 583"/>
                  <a:gd name="T33" fmla="*/ 127 h 454"/>
                  <a:gd name="T34" fmla="*/ 527 w 583"/>
                  <a:gd name="T35" fmla="*/ 183 h 454"/>
                  <a:gd name="T36" fmla="*/ 543 w 583"/>
                  <a:gd name="T37" fmla="*/ 199 h 454"/>
                  <a:gd name="T38" fmla="*/ 583 w 583"/>
                  <a:gd name="T39" fmla="*/ 279 h 454"/>
                  <a:gd name="T40" fmla="*/ 543 w 583"/>
                  <a:gd name="T41" fmla="*/ 358 h 454"/>
                  <a:gd name="T42" fmla="*/ 495 w 583"/>
                  <a:gd name="T43" fmla="*/ 438 h 454"/>
                  <a:gd name="T44" fmla="*/ 479 w 583"/>
                  <a:gd name="T45" fmla="*/ 454 h 454"/>
                  <a:gd name="T46" fmla="*/ 439 w 583"/>
                  <a:gd name="T47" fmla="*/ 446 h 454"/>
                  <a:gd name="T48" fmla="*/ 383 w 583"/>
                  <a:gd name="T49" fmla="*/ 430 h 454"/>
                  <a:gd name="T50" fmla="*/ 359 w 583"/>
                  <a:gd name="T51" fmla="*/ 390 h 454"/>
                  <a:gd name="T52" fmla="*/ 351 w 583"/>
                  <a:gd name="T53" fmla="*/ 390 h 454"/>
                  <a:gd name="T54" fmla="*/ 351 w 583"/>
                  <a:gd name="T55" fmla="*/ 342 h 454"/>
                  <a:gd name="T56" fmla="*/ 319 w 583"/>
                  <a:gd name="T57" fmla="*/ 382 h 454"/>
                  <a:gd name="T58" fmla="*/ 256 w 583"/>
                  <a:gd name="T59" fmla="*/ 326 h 454"/>
                  <a:gd name="T60" fmla="*/ 152 w 583"/>
                  <a:gd name="T61" fmla="*/ 366 h 454"/>
                  <a:gd name="T62" fmla="*/ 64 w 583"/>
                  <a:gd name="T63" fmla="*/ 390 h 454"/>
                  <a:gd name="T64" fmla="*/ 32 w 583"/>
                  <a:gd name="T65" fmla="*/ 334 h 454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0" t="0" r="r" b="b"/>
                <a:pathLst>
                  <a:path w="583" h="454">
                    <a:moveTo>
                      <a:pt x="0" y="239"/>
                    </a:moveTo>
                    <a:lnTo>
                      <a:pt x="8" y="239"/>
                    </a:lnTo>
                    <a:lnTo>
                      <a:pt x="8" y="231"/>
                    </a:lnTo>
                    <a:lnTo>
                      <a:pt x="16" y="239"/>
                    </a:lnTo>
                    <a:lnTo>
                      <a:pt x="0" y="215"/>
                    </a:lnTo>
                    <a:lnTo>
                      <a:pt x="8" y="167"/>
                    </a:lnTo>
                    <a:lnTo>
                      <a:pt x="16" y="183"/>
                    </a:lnTo>
                    <a:lnTo>
                      <a:pt x="48" y="151"/>
                    </a:lnTo>
                    <a:lnTo>
                      <a:pt x="104" y="135"/>
                    </a:lnTo>
                    <a:lnTo>
                      <a:pt x="136" y="111"/>
                    </a:lnTo>
                    <a:lnTo>
                      <a:pt x="136" y="103"/>
                    </a:lnTo>
                    <a:lnTo>
                      <a:pt x="144" y="87"/>
                    </a:lnTo>
                    <a:lnTo>
                      <a:pt x="152" y="103"/>
                    </a:lnTo>
                    <a:lnTo>
                      <a:pt x="152" y="87"/>
                    </a:lnTo>
                    <a:lnTo>
                      <a:pt x="160" y="87"/>
                    </a:lnTo>
                    <a:lnTo>
                      <a:pt x="160" y="71"/>
                    </a:lnTo>
                    <a:lnTo>
                      <a:pt x="184" y="47"/>
                    </a:lnTo>
                    <a:lnTo>
                      <a:pt x="208" y="47"/>
                    </a:lnTo>
                    <a:lnTo>
                      <a:pt x="208" y="71"/>
                    </a:lnTo>
                    <a:lnTo>
                      <a:pt x="216" y="63"/>
                    </a:lnTo>
                    <a:lnTo>
                      <a:pt x="232" y="71"/>
                    </a:lnTo>
                    <a:lnTo>
                      <a:pt x="232" y="55"/>
                    </a:lnTo>
                    <a:lnTo>
                      <a:pt x="240" y="31"/>
                    </a:lnTo>
                    <a:lnTo>
                      <a:pt x="280" y="23"/>
                    </a:lnTo>
                    <a:lnTo>
                      <a:pt x="264" y="7"/>
                    </a:lnTo>
                    <a:lnTo>
                      <a:pt x="335" y="23"/>
                    </a:lnTo>
                    <a:lnTo>
                      <a:pt x="319" y="63"/>
                    </a:lnTo>
                    <a:lnTo>
                      <a:pt x="383" y="103"/>
                    </a:lnTo>
                    <a:lnTo>
                      <a:pt x="399" y="95"/>
                    </a:lnTo>
                    <a:lnTo>
                      <a:pt x="407" y="23"/>
                    </a:lnTo>
                    <a:lnTo>
                      <a:pt x="431" y="0"/>
                    </a:lnTo>
                    <a:lnTo>
                      <a:pt x="447" y="55"/>
                    </a:lnTo>
                    <a:lnTo>
                      <a:pt x="463" y="63"/>
                    </a:lnTo>
                    <a:lnTo>
                      <a:pt x="479" y="127"/>
                    </a:lnTo>
                    <a:lnTo>
                      <a:pt x="511" y="151"/>
                    </a:lnTo>
                    <a:lnTo>
                      <a:pt x="527" y="183"/>
                    </a:lnTo>
                    <a:lnTo>
                      <a:pt x="535" y="175"/>
                    </a:lnTo>
                    <a:lnTo>
                      <a:pt x="543" y="199"/>
                    </a:lnTo>
                    <a:lnTo>
                      <a:pt x="575" y="223"/>
                    </a:lnTo>
                    <a:lnTo>
                      <a:pt x="583" y="279"/>
                    </a:lnTo>
                    <a:lnTo>
                      <a:pt x="575" y="326"/>
                    </a:lnTo>
                    <a:lnTo>
                      <a:pt x="543" y="358"/>
                    </a:lnTo>
                    <a:lnTo>
                      <a:pt x="527" y="430"/>
                    </a:lnTo>
                    <a:lnTo>
                      <a:pt x="495" y="438"/>
                    </a:lnTo>
                    <a:lnTo>
                      <a:pt x="479" y="446"/>
                    </a:lnTo>
                    <a:lnTo>
                      <a:pt x="479" y="454"/>
                    </a:lnTo>
                    <a:lnTo>
                      <a:pt x="455" y="438"/>
                    </a:lnTo>
                    <a:lnTo>
                      <a:pt x="439" y="446"/>
                    </a:lnTo>
                    <a:lnTo>
                      <a:pt x="407" y="446"/>
                    </a:lnTo>
                    <a:lnTo>
                      <a:pt x="383" y="430"/>
                    </a:lnTo>
                    <a:lnTo>
                      <a:pt x="375" y="390"/>
                    </a:lnTo>
                    <a:lnTo>
                      <a:pt x="359" y="390"/>
                    </a:lnTo>
                    <a:lnTo>
                      <a:pt x="359" y="374"/>
                    </a:lnTo>
                    <a:lnTo>
                      <a:pt x="351" y="390"/>
                    </a:lnTo>
                    <a:lnTo>
                      <a:pt x="343" y="390"/>
                    </a:lnTo>
                    <a:lnTo>
                      <a:pt x="351" y="342"/>
                    </a:lnTo>
                    <a:lnTo>
                      <a:pt x="327" y="390"/>
                    </a:lnTo>
                    <a:lnTo>
                      <a:pt x="319" y="382"/>
                    </a:lnTo>
                    <a:lnTo>
                      <a:pt x="304" y="342"/>
                    </a:lnTo>
                    <a:lnTo>
                      <a:pt x="256" y="326"/>
                    </a:lnTo>
                    <a:lnTo>
                      <a:pt x="184" y="334"/>
                    </a:lnTo>
                    <a:lnTo>
                      <a:pt x="152" y="366"/>
                    </a:lnTo>
                    <a:lnTo>
                      <a:pt x="96" y="366"/>
                    </a:lnTo>
                    <a:lnTo>
                      <a:pt x="64" y="390"/>
                    </a:lnTo>
                    <a:lnTo>
                      <a:pt x="24" y="374"/>
                    </a:lnTo>
                    <a:lnTo>
                      <a:pt x="32" y="334"/>
                    </a:lnTo>
                    <a:lnTo>
                      <a:pt x="0" y="239"/>
                    </a:lnTo>
                    <a:close/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50" name="Freeform 224"/>
              <p:cNvSpPr>
                <a:spLocks noChangeAspect="1"/>
              </p:cNvSpPr>
              <p:nvPr/>
            </p:nvSpPr>
            <p:spPr bwMode="auto">
              <a:xfrm>
                <a:off x="2261" y="2627"/>
                <a:ext cx="583" cy="454"/>
              </a:xfrm>
              <a:custGeom>
                <a:avLst/>
                <a:gdLst>
                  <a:gd name="T0" fmla="*/ 8 w 583"/>
                  <a:gd name="T1" fmla="*/ 239 h 454"/>
                  <a:gd name="T2" fmla="*/ 16 w 583"/>
                  <a:gd name="T3" fmla="*/ 239 h 454"/>
                  <a:gd name="T4" fmla="*/ 8 w 583"/>
                  <a:gd name="T5" fmla="*/ 167 h 454"/>
                  <a:gd name="T6" fmla="*/ 48 w 583"/>
                  <a:gd name="T7" fmla="*/ 151 h 454"/>
                  <a:gd name="T8" fmla="*/ 136 w 583"/>
                  <a:gd name="T9" fmla="*/ 111 h 454"/>
                  <a:gd name="T10" fmla="*/ 144 w 583"/>
                  <a:gd name="T11" fmla="*/ 87 h 454"/>
                  <a:gd name="T12" fmla="*/ 152 w 583"/>
                  <a:gd name="T13" fmla="*/ 87 h 454"/>
                  <a:gd name="T14" fmla="*/ 160 w 583"/>
                  <a:gd name="T15" fmla="*/ 71 h 454"/>
                  <a:gd name="T16" fmla="*/ 208 w 583"/>
                  <a:gd name="T17" fmla="*/ 47 h 454"/>
                  <a:gd name="T18" fmla="*/ 216 w 583"/>
                  <a:gd name="T19" fmla="*/ 63 h 454"/>
                  <a:gd name="T20" fmla="*/ 232 w 583"/>
                  <a:gd name="T21" fmla="*/ 55 h 454"/>
                  <a:gd name="T22" fmla="*/ 280 w 583"/>
                  <a:gd name="T23" fmla="*/ 23 h 454"/>
                  <a:gd name="T24" fmla="*/ 335 w 583"/>
                  <a:gd name="T25" fmla="*/ 23 h 454"/>
                  <a:gd name="T26" fmla="*/ 383 w 583"/>
                  <a:gd name="T27" fmla="*/ 103 h 454"/>
                  <a:gd name="T28" fmla="*/ 407 w 583"/>
                  <a:gd name="T29" fmla="*/ 23 h 454"/>
                  <a:gd name="T30" fmla="*/ 447 w 583"/>
                  <a:gd name="T31" fmla="*/ 55 h 454"/>
                  <a:gd name="T32" fmla="*/ 479 w 583"/>
                  <a:gd name="T33" fmla="*/ 127 h 454"/>
                  <a:gd name="T34" fmla="*/ 527 w 583"/>
                  <a:gd name="T35" fmla="*/ 183 h 454"/>
                  <a:gd name="T36" fmla="*/ 543 w 583"/>
                  <a:gd name="T37" fmla="*/ 199 h 454"/>
                  <a:gd name="T38" fmla="*/ 583 w 583"/>
                  <a:gd name="T39" fmla="*/ 279 h 454"/>
                  <a:gd name="T40" fmla="*/ 543 w 583"/>
                  <a:gd name="T41" fmla="*/ 358 h 454"/>
                  <a:gd name="T42" fmla="*/ 495 w 583"/>
                  <a:gd name="T43" fmla="*/ 438 h 454"/>
                  <a:gd name="T44" fmla="*/ 479 w 583"/>
                  <a:gd name="T45" fmla="*/ 454 h 454"/>
                  <a:gd name="T46" fmla="*/ 439 w 583"/>
                  <a:gd name="T47" fmla="*/ 446 h 454"/>
                  <a:gd name="T48" fmla="*/ 383 w 583"/>
                  <a:gd name="T49" fmla="*/ 430 h 454"/>
                  <a:gd name="T50" fmla="*/ 359 w 583"/>
                  <a:gd name="T51" fmla="*/ 390 h 454"/>
                  <a:gd name="T52" fmla="*/ 351 w 583"/>
                  <a:gd name="T53" fmla="*/ 390 h 454"/>
                  <a:gd name="T54" fmla="*/ 351 w 583"/>
                  <a:gd name="T55" fmla="*/ 342 h 454"/>
                  <a:gd name="T56" fmla="*/ 319 w 583"/>
                  <a:gd name="T57" fmla="*/ 382 h 454"/>
                  <a:gd name="T58" fmla="*/ 256 w 583"/>
                  <a:gd name="T59" fmla="*/ 326 h 454"/>
                  <a:gd name="T60" fmla="*/ 152 w 583"/>
                  <a:gd name="T61" fmla="*/ 366 h 454"/>
                  <a:gd name="T62" fmla="*/ 64 w 583"/>
                  <a:gd name="T63" fmla="*/ 390 h 454"/>
                  <a:gd name="T64" fmla="*/ 32 w 583"/>
                  <a:gd name="T65" fmla="*/ 334 h 454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0" t="0" r="r" b="b"/>
                <a:pathLst>
                  <a:path w="583" h="454">
                    <a:moveTo>
                      <a:pt x="0" y="239"/>
                    </a:moveTo>
                    <a:lnTo>
                      <a:pt x="8" y="239"/>
                    </a:lnTo>
                    <a:lnTo>
                      <a:pt x="8" y="231"/>
                    </a:lnTo>
                    <a:lnTo>
                      <a:pt x="16" y="239"/>
                    </a:lnTo>
                    <a:lnTo>
                      <a:pt x="0" y="215"/>
                    </a:lnTo>
                    <a:lnTo>
                      <a:pt x="8" y="167"/>
                    </a:lnTo>
                    <a:lnTo>
                      <a:pt x="16" y="183"/>
                    </a:lnTo>
                    <a:lnTo>
                      <a:pt x="48" y="151"/>
                    </a:lnTo>
                    <a:lnTo>
                      <a:pt x="104" y="135"/>
                    </a:lnTo>
                    <a:lnTo>
                      <a:pt x="136" y="111"/>
                    </a:lnTo>
                    <a:lnTo>
                      <a:pt x="136" y="103"/>
                    </a:lnTo>
                    <a:lnTo>
                      <a:pt x="144" y="87"/>
                    </a:lnTo>
                    <a:lnTo>
                      <a:pt x="152" y="103"/>
                    </a:lnTo>
                    <a:lnTo>
                      <a:pt x="152" y="87"/>
                    </a:lnTo>
                    <a:lnTo>
                      <a:pt x="160" y="87"/>
                    </a:lnTo>
                    <a:lnTo>
                      <a:pt x="160" y="71"/>
                    </a:lnTo>
                    <a:lnTo>
                      <a:pt x="184" y="47"/>
                    </a:lnTo>
                    <a:lnTo>
                      <a:pt x="208" y="47"/>
                    </a:lnTo>
                    <a:lnTo>
                      <a:pt x="208" y="71"/>
                    </a:lnTo>
                    <a:lnTo>
                      <a:pt x="216" y="63"/>
                    </a:lnTo>
                    <a:lnTo>
                      <a:pt x="232" y="71"/>
                    </a:lnTo>
                    <a:lnTo>
                      <a:pt x="232" y="55"/>
                    </a:lnTo>
                    <a:lnTo>
                      <a:pt x="240" y="31"/>
                    </a:lnTo>
                    <a:lnTo>
                      <a:pt x="280" y="23"/>
                    </a:lnTo>
                    <a:lnTo>
                      <a:pt x="264" y="7"/>
                    </a:lnTo>
                    <a:lnTo>
                      <a:pt x="335" y="23"/>
                    </a:lnTo>
                    <a:lnTo>
                      <a:pt x="319" y="63"/>
                    </a:lnTo>
                    <a:lnTo>
                      <a:pt x="383" y="103"/>
                    </a:lnTo>
                    <a:lnTo>
                      <a:pt x="399" y="95"/>
                    </a:lnTo>
                    <a:lnTo>
                      <a:pt x="407" y="23"/>
                    </a:lnTo>
                    <a:lnTo>
                      <a:pt x="431" y="0"/>
                    </a:lnTo>
                    <a:lnTo>
                      <a:pt x="447" y="55"/>
                    </a:lnTo>
                    <a:lnTo>
                      <a:pt x="463" y="63"/>
                    </a:lnTo>
                    <a:lnTo>
                      <a:pt x="479" y="127"/>
                    </a:lnTo>
                    <a:lnTo>
                      <a:pt x="511" y="151"/>
                    </a:lnTo>
                    <a:lnTo>
                      <a:pt x="527" y="183"/>
                    </a:lnTo>
                    <a:lnTo>
                      <a:pt x="535" y="175"/>
                    </a:lnTo>
                    <a:lnTo>
                      <a:pt x="543" y="199"/>
                    </a:lnTo>
                    <a:lnTo>
                      <a:pt x="575" y="223"/>
                    </a:lnTo>
                    <a:lnTo>
                      <a:pt x="583" y="279"/>
                    </a:lnTo>
                    <a:lnTo>
                      <a:pt x="575" y="326"/>
                    </a:lnTo>
                    <a:lnTo>
                      <a:pt x="543" y="358"/>
                    </a:lnTo>
                    <a:lnTo>
                      <a:pt x="527" y="430"/>
                    </a:lnTo>
                    <a:lnTo>
                      <a:pt x="495" y="438"/>
                    </a:lnTo>
                    <a:lnTo>
                      <a:pt x="479" y="446"/>
                    </a:lnTo>
                    <a:lnTo>
                      <a:pt x="479" y="454"/>
                    </a:lnTo>
                    <a:lnTo>
                      <a:pt x="455" y="438"/>
                    </a:lnTo>
                    <a:lnTo>
                      <a:pt x="439" y="446"/>
                    </a:lnTo>
                    <a:lnTo>
                      <a:pt x="407" y="446"/>
                    </a:lnTo>
                    <a:lnTo>
                      <a:pt x="383" y="430"/>
                    </a:lnTo>
                    <a:lnTo>
                      <a:pt x="375" y="390"/>
                    </a:lnTo>
                    <a:lnTo>
                      <a:pt x="359" y="390"/>
                    </a:lnTo>
                    <a:lnTo>
                      <a:pt x="359" y="374"/>
                    </a:lnTo>
                    <a:lnTo>
                      <a:pt x="351" y="390"/>
                    </a:lnTo>
                    <a:lnTo>
                      <a:pt x="343" y="390"/>
                    </a:lnTo>
                    <a:lnTo>
                      <a:pt x="351" y="342"/>
                    </a:lnTo>
                    <a:lnTo>
                      <a:pt x="327" y="390"/>
                    </a:lnTo>
                    <a:lnTo>
                      <a:pt x="319" y="382"/>
                    </a:lnTo>
                    <a:lnTo>
                      <a:pt x="304" y="342"/>
                    </a:lnTo>
                    <a:lnTo>
                      <a:pt x="256" y="326"/>
                    </a:lnTo>
                    <a:lnTo>
                      <a:pt x="184" y="334"/>
                    </a:lnTo>
                    <a:lnTo>
                      <a:pt x="152" y="366"/>
                    </a:lnTo>
                    <a:lnTo>
                      <a:pt x="96" y="366"/>
                    </a:lnTo>
                    <a:lnTo>
                      <a:pt x="64" y="390"/>
                    </a:lnTo>
                    <a:lnTo>
                      <a:pt x="24" y="374"/>
                    </a:lnTo>
                    <a:lnTo>
                      <a:pt x="32" y="334"/>
                    </a:lnTo>
                    <a:lnTo>
                      <a:pt x="0" y="239"/>
                    </a:lnTo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51" name="Freeform 225"/>
              <p:cNvSpPr>
                <a:spLocks noChangeAspect="1"/>
              </p:cNvSpPr>
              <p:nvPr/>
            </p:nvSpPr>
            <p:spPr bwMode="auto">
              <a:xfrm>
                <a:off x="2716" y="3113"/>
                <a:ext cx="48" cy="48"/>
              </a:xfrm>
              <a:custGeom>
                <a:avLst/>
                <a:gdLst>
                  <a:gd name="T0" fmla="*/ 0 w 48"/>
                  <a:gd name="T1" fmla="*/ 8 h 48"/>
                  <a:gd name="T2" fmla="*/ 0 w 48"/>
                  <a:gd name="T3" fmla="*/ 0 h 48"/>
                  <a:gd name="T4" fmla="*/ 24 w 48"/>
                  <a:gd name="T5" fmla="*/ 8 h 48"/>
                  <a:gd name="T6" fmla="*/ 48 w 48"/>
                  <a:gd name="T7" fmla="*/ 0 h 48"/>
                  <a:gd name="T8" fmla="*/ 48 w 48"/>
                  <a:gd name="T9" fmla="*/ 16 h 48"/>
                  <a:gd name="T10" fmla="*/ 48 w 48"/>
                  <a:gd name="T11" fmla="*/ 24 h 48"/>
                  <a:gd name="T12" fmla="*/ 32 w 48"/>
                  <a:gd name="T13" fmla="*/ 48 h 48"/>
                  <a:gd name="T14" fmla="*/ 16 w 48"/>
                  <a:gd name="T15" fmla="*/ 48 h 48"/>
                  <a:gd name="T16" fmla="*/ 0 w 48"/>
                  <a:gd name="T17" fmla="*/ 8 h 48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48" h="48">
                    <a:moveTo>
                      <a:pt x="0" y="8"/>
                    </a:moveTo>
                    <a:lnTo>
                      <a:pt x="0" y="0"/>
                    </a:lnTo>
                    <a:lnTo>
                      <a:pt x="24" y="8"/>
                    </a:lnTo>
                    <a:lnTo>
                      <a:pt x="48" y="0"/>
                    </a:lnTo>
                    <a:lnTo>
                      <a:pt x="48" y="16"/>
                    </a:lnTo>
                    <a:lnTo>
                      <a:pt x="48" y="24"/>
                    </a:lnTo>
                    <a:lnTo>
                      <a:pt x="32" y="48"/>
                    </a:lnTo>
                    <a:lnTo>
                      <a:pt x="16" y="48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52" name="Freeform 226"/>
              <p:cNvSpPr>
                <a:spLocks noChangeAspect="1"/>
              </p:cNvSpPr>
              <p:nvPr/>
            </p:nvSpPr>
            <p:spPr bwMode="auto">
              <a:xfrm>
                <a:off x="2716" y="3113"/>
                <a:ext cx="48" cy="48"/>
              </a:xfrm>
              <a:custGeom>
                <a:avLst/>
                <a:gdLst>
                  <a:gd name="T0" fmla="*/ 0 w 48"/>
                  <a:gd name="T1" fmla="*/ 8 h 48"/>
                  <a:gd name="T2" fmla="*/ 0 w 48"/>
                  <a:gd name="T3" fmla="*/ 0 h 48"/>
                  <a:gd name="T4" fmla="*/ 24 w 48"/>
                  <a:gd name="T5" fmla="*/ 8 h 48"/>
                  <a:gd name="T6" fmla="*/ 48 w 48"/>
                  <a:gd name="T7" fmla="*/ 0 h 48"/>
                  <a:gd name="T8" fmla="*/ 48 w 48"/>
                  <a:gd name="T9" fmla="*/ 16 h 48"/>
                  <a:gd name="T10" fmla="*/ 48 w 48"/>
                  <a:gd name="T11" fmla="*/ 24 h 48"/>
                  <a:gd name="T12" fmla="*/ 32 w 48"/>
                  <a:gd name="T13" fmla="*/ 48 h 48"/>
                  <a:gd name="T14" fmla="*/ 16 w 48"/>
                  <a:gd name="T15" fmla="*/ 48 h 48"/>
                  <a:gd name="T16" fmla="*/ 0 w 48"/>
                  <a:gd name="T17" fmla="*/ 8 h 48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48" h="48">
                    <a:moveTo>
                      <a:pt x="0" y="8"/>
                    </a:moveTo>
                    <a:lnTo>
                      <a:pt x="0" y="0"/>
                    </a:lnTo>
                    <a:lnTo>
                      <a:pt x="24" y="8"/>
                    </a:lnTo>
                    <a:lnTo>
                      <a:pt x="48" y="0"/>
                    </a:lnTo>
                    <a:lnTo>
                      <a:pt x="48" y="16"/>
                    </a:lnTo>
                    <a:lnTo>
                      <a:pt x="48" y="24"/>
                    </a:lnTo>
                    <a:lnTo>
                      <a:pt x="32" y="48"/>
                    </a:lnTo>
                    <a:lnTo>
                      <a:pt x="16" y="48"/>
                    </a:lnTo>
                    <a:lnTo>
                      <a:pt x="0" y="8"/>
                    </a:lnTo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53" name="Freeform 227"/>
              <p:cNvSpPr>
                <a:spLocks noChangeAspect="1"/>
              </p:cNvSpPr>
              <p:nvPr/>
            </p:nvSpPr>
            <p:spPr bwMode="auto">
              <a:xfrm>
                <a:off x="2277" y="2387"/>
                <a:ext cx="16" cy="16"/>
              </a:xfrm>
              <a:custGeom>
                <a:avLst/>
                <a:gdLst>
                  <a:gd name="T0" fmla="*/ 0 w 16"/>
                  <a:gd name="T1" fmla="*/ 8 h 16"/>
                  <a:gd name="T2" fmla="*/ 8 w 16"/>
                  <a:gd name="T3" fmla="*/ 16 h 16"/>
                  <a:gd name="T4" fmla="*/ 16 w 16"/>
                  <a:gd name="T5" fmla="*/ 0 h 16"/>
                  <a:gd name="T6" fmla="*/ 0 w 16"/>
                  <a:gd name="T7" fmla="*/ 8 h 1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6" h="16">
                    <a:moveTo>
                      <a:pt x="0" y="8"/>
                    </a:moveTo>
                    <a:lnTo>
                      <a:pt x="8" y="16"/>
                    </a:lnTo>
                    <a:lnTo>
                      <a:pt x="16" y="0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54" name="Freeform 228"/>
              <p:cNvSpPr>
                <a:spLocks noChangeAspect="1"/>
              </p:cNvSpPr>
              <p:nvPr/>
            </p:nvSpPr>
            <p:spPr bwMode="auto">
              <a:xfrm>
                <a:off x="2277" y="2387"/>
                <a:ext cx="16" cy="16"/>
              </a:xfrm>
              <a:custGeom>
                <a:avLst/>
                <a:gdLst>
                  <a:gd name="T0" fmla="*/ 0 w 16"/>
                  <a:gd name="T1" fmla="*/ 8 h 16"/>
                  <a:gd name="T2" fmla="*/ 8 w 16"/>
                  <a:gd name="T3" fmla="*/ 16 h 16"/>
                  <a:gd name="T4" fmla="*/ 16 w 16"/>
                  <a:gd name="T5" fmla="*/ 0 h 16"/>
                  <a:gd name="T6" fmla="*/ 0 w 16"/>
                  <a:gd name="T7" fmla="*/ 8 h 1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6" h="16">
                    <a:moveTo>
                      <a:pt x="0" y="8"/>
                    </a:moveTo>
                    <a:lnTo>
                      <a:pt x="8" y="16"/>
                    </a:lnTo>
                    <a:lnTo>
                      <a:pt x="16" y="0"/>
                    </a:lnTo>
                    <a:lnTo>
                      <a:pt x="0" y="8"/>
                    </a:lnTo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55" name="Freeform 229"/>
              <p:cNvSpPr>
                <a:spLocks noChangeAspect="1"/>
              </p:cNvSpPr>
              <p:nvPr/>
            </p:nvSpPr>
            <p:spPr bwMode="auto">
              <a:xfrm>
                <a:off x="2357" y="2084"/>
                <a:ext cx="32" cy="48"/>
              </a:xfrm>
              <a:custGeom>
                <a:avLst/>
                <a:gdLst>
                  <a:gd name="T0" fmla="*/ 0 w 32"/>
                  <a:gd name="T1" fmla="*/ 16 h 48"/>
                  <a:gd name="T2" fmla="*/ 8 w 32"/>
                  <a:gd name="T3" fmla="*/ 48 h 48"/>
                  <a:gd name="T4" fmla="*/ 32 w 32"/>
                  <a:gd name="T5" fmla="*/ 0 h 48"/>
                  <a:gd name="T6" fmla="*/ 8 w 32"/>
                  <a:gd name="T7" fmla="*/ 0 h 48"/>
                  <a:gd name="T8" fmla="*/ 0 w 32"/>
                  <a:gd name="T9" fmla="*/ 16 h 4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2" h="48">
                    <a:moveTo>
                      <a:pt x="0" y="16"/>
                    </a:moveTo>
                    <a:lnTo>
                      <a:pt x="8" y="48"/>
                    </a:lnTo>
                    <a:lnTo>
                      <a:pt x="32" y="0"/>
                    </a:lnTo>
                    <a:lnTo>
                      <a:pt x="8" y="0"/>
                    </a:lnTo>
                    <a:lnTo>
                      <a:pt x="0" y="16"/>
                    </a:lnTo>
                    <a:close/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56" name="Freeform 230"/>
              <p:cNvSpPr>
                <a:spLocks noChangeAspect="1"/>
              </p:cNvSpPr>
              <p:nvPr/>
            </p:nvSpPr>
            <p:spPr bwMode="auto">
              <a:xfrm>
                <a:off x="2357" y="2084"/>
                <a:ext cx="32" cy="48"/>
              </a:xfrm>
              <a:custGeom>
                <a:avLst/>
                <a:gdLst>
                  <a:gd name="T0" fmla="*/ 0 w 32"/>
                  <a:gd name="T1" fmla="*/ 16 h 48"/>
                  <a:gd name="T2" fmla="*/ 8 w 32"/>
                  <a:gd name="T3" fmla="*/ 48 h 48"/>
                  <a:gd name="T4" fmla="*/ 32 w 32"/>
                  <a:gd name="T5" fmla="*/ 0 h 48"/>
                  <a:gd name="T6" fmla="*/ 8 w 32"/>
                  <a:gd name="T7" fmla="*/ 0 h 48"/>
                  <a:gd name="T8" fmla="*/ 0 w 32"/>
                  <a:gd name="T9" fmla="*/ 16 h 4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2" h="48">
                    <a:moveTo>
                      <a:pt x="0" y="16"/>
                    </a:moveTo>
                    <a:lnTo>
                      <a:pt x="8" y="48"/>
                    </a:lnTo>
                    <a:lnTo>
                      <a:pt x="32" y="0"/>
                    </a:lnTo>
                    <a:lnTo>
                      <a:pt x="8" y="0"/>
                    </a:lnTo>
                    <a:lnTo>
                      <a:pt x="0" y="16"/>
                    </a:lnTo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57" name="Freeform 231"/>
              <p:cNvSpPr>
                <a:spLocks noChangeAspect="1"/>
              </p:cNvSpPr>
              <p:nvPr/>
            </p:nvSpPr>
            <p:spPr bwMode="auto">
              <a:xfrm>
                <a:off x="2197" y="2395"/>
                <a:ext cx="144" cy="136"/>
              </a:xfrm>
              <a:custGeom>
                <a:avLst/>
                <a:gdLst>
                  <a:gd name="T0" fmla="*/ 0 w 144"/>
                  <a:gd name="T1" fmla="*/ 56 h 136"/>
                  <a:gd name="T2" fmla="*/ 8 w 144"/>
                  <a:gd name="T3" fmla="*/ 48 h 136"/>
                  <a:gd name="T4" fmla="*/ 24 w 144"/>
                  <a:gd name="T5" fmla="*/ 56 h 136"/>
                  <a:gd name="T6" fmla="*/ 72 w 144"/>
                  <a:gd name="T7" fmla="*/ 48 h 136"/>
                  <a:gd name="T8" fmla="*/ 88 w 144"/>
                  <a:gd name="T9" fmla="*/ 48 h 136"/>
                  <a:gd name="T10" fmla="*/ 104 w 144"/>
                  <a:gd name="T11" fmla="*/ 0 h 136"/>
                  <a:gd name="T12" fmla="*/ 128 w 144"/>
                  <a:gd name="T13" fmla="*/ 8 h 136"/>
                  <a:gd name="T14" fmla="*/ 120 w 144"/>
                  <a:gd name="T15" fmla="*/ 16 h 136"/>
                  <a:gd name="T16" fmla="*/ 144 w 144"/>
                  <a:gd name="T17" fmla="*/ 56 h 136"/>
                  <a:gd name="T18" fmla="*/ 128 w 144"/>
                  <a:gd name="T19" fmla="*/ 48 h 136"/>
                  <a:gd name="T20" fmla="*/ 112 w 144"/>
                  <a:gd name="T21" fmla="*/ 96 h 136"/>
                  <a:gd name="T22" fmla="*/ 104 w 144"/>
                  <a:gd name="T23" fmla="*/ 120 h 136"/>
                  <a:gd name="T24" fmla="*/ 88 w 144"/>
                  <a:gd name="T25" fmla="*/ 136 h 136"/>
                  <a:gd name="T26" fmla="*/ 64 w 144"/>
                  <a:gd name="T27" fmla="*/ 112 h 136"/>
                  <a:gd name="T28" fmla="*/ 48 w 144"/>
                  <a:gd name="T29" fmla="*/ 120 h 136"/>
                  <a:gd name="T30" fmla="*/ 48 w 144"/>
                  <a:gd name="T31" fmla="*/ 104 h 136"/>
                  <a:gd name="T32" fmla="*/ 16 w 144"/>
                  <a:gd name="T33" fmla="*/ 112 h 136"/>
                  <a:gd name="T34" fmla="*/ 0 w 144"/>
                  <a:gd name="T35" fmla="*/ 56 h 1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144" h="136">
                    <a:moveTo>
                      <a:pt x="0" y="56"/>
                    </a:moveTo>
                    <a:lnTo>
                      <a:pt x="8" y="48"/>
                    </a:lnTo>
                    <a:lnTo>
                      <a:pt x="24" y="56"/>
                    </a:lnTo>
                    <a:lnTo>
                      <a:pt x="72" y="48"/>
                    </a:lnTo>
                    <a:lnTo>
                      <a:pt x="88" y="48"/>
                    </a:lnTo>
                    <a:lnTo>
                      <a:pt x="104" y="0"/>
                    </a:lnTo>
                    <a:lnTo>
                      <a:pt x="128" y="8"/>
                    </a:lnTo>
                    <a:lnTo>
                      <a:pt x="120" y="16"/>
                    </a:lnTo>
                    <a:lnTo>
                      <a:pt x="144" y="56"/>
                    </a:lnTo>
                    <a:lnTo>
                      <a:pt x="128" y="48"/>
                    </a:lnTo>
                    <a:lnTo>
                      <a:pt x="112" y="96"/>
                    </a:lnTo>
                    <a:lnTo>
                      <a:pt x="104" y="120"/>
                    </a:lnTo>
                    <a:lnTo>
                      <a:pt x="88" y="136"/>
                    </a:lnTo>
                    <a:lnTo>
                      <a:pt x="64" y="112"/>
                    </a:lnTo>
                    <a:lnTo>
                      <a:pt x="48" y="120"/>
                    </a:lnTo>
                    <a:lnTo>
                      <a:pt x="48" y="104"/>
                    </a:lnTo>
                    <a:lnTo>
                      <a:pt x="16" y="112"/>
                    </a:lnTo>
                    <a:lnTo>
                      <a:pt x="0" y="56"/>
                    </a:lnTo>
                    <a:close/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58" name="Freeform 232"/>
              <p:cNvSpPr>
                <a:spLocks noChangeAspect="1"/>
              </p:cNvSpPr>
              <p:nvPr/>
            </p:nvSpPr>
            <p:spPr bwMode="auto">
              <a:xfrm>
                <a:off x="2197" y="2395"/>
                <a:ext cx="144" cy="136"/>
              </a:xfrm>
              <a:custGeom>
                <a:avLst/>
                <a:gdLst>
                  <a:gd name="T0" fmla="*/ 0 w 144"/>
                  <a:gd name="T1" fmla="*/ 56 h 136"/>
                  <a:gd name="T2" fmla="*/ 8 w 144"/>
                  <a:gd name="T3" fmla="*/ 48 h 136"/>
                  <a:gd name="T4" fmla="*/ 24 w 144"/>
                  <a:gd name="T5" fmla="*/ 56 h 136"/>
                  <a:gd name="T6" fmla="*/ 72 w 144"/>
                  <a:gd name="T7" fmla="*/ 48 h 136"/>
                  <a:gd name="T8" fmla="*/ 88 w 144"/>
                  <a:gd name="T9" fmla="*/ 48 h 136"/>
                  <a:gd name="T10" fmla="*/ 104 w 144"/>
                  <a:gd name="T11" fmla="*/ 0 h 136"/>
                  <a:gd name="T12" fmla="*/ 128 w 144"/>
                  <a:gd name="T13" fmla="*/ 8 h 136"/>
                  <a:gd name="T14" fmla="*/ 120 w 144"/>
                  <a:gd name="T15" fmla="*/ 16 h 136"/>
                  <a:gd name="T16" fmla="*/ 144 w 144"/>
                  <a:gd name="T17" fmla="*/ 56 h 136"/>
                  <a:gd name="T18" fmla="*/ 128 w 144"/>
                  <a:gd name="T19" fmla="*/ 48 h 136"/>
                  <a:gd name="T20" fmla="*/ 112 w 144"/>
                  <a:gd name="T21" fmla="*/ 96 h 136"/>
                  <a:gd name="T22" fmla="*/ 104 w 144"/>
                  <a:gd name="T23" fmla="*/ 120 h 136"/>
                  <a:gd name="T24" fmla="*/ 88 w 144"/>
                  <a:gd name="T25" fmla="*/ 136 h 136"/>
                  <a:gd name="T26" fmla="*/ 64 w 144"/>
                  <a:gd name="T27" fmla="*/ 112 h 136"/>
                  <a:gd name="T28" fmla="*/ 48 w 144"/>
                  <a:gd name="T29" fmla="*/ 120 h 136"/>
                  <a:gd name="T30" fmla="*/ 48 w 144"/>
                  <a:gd name="T31" fmla="*/ 104 h 136"/>
                  <a:gd name="T32" fmla="*/ 16 w 144"/>
                  <a:gd name="T33" fmla="*/ 112 h 136"/>
                  <a:gd name="T34" fmla="*/ 0 w 144"/>
                  <a:gd name="T35" fmla="*/ 56 h 1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144" h="136">
                    <a:moveTo>
                      <a:pt x="0" y="56"/>
                    </a:moveTo>
                    <a:lnTo>
                      <a:pt x="8" y="48"/>
                    </a:lnTo>
                    <a:lnTo>
                      <a:pt x="24" y="56"/>
                    </a:lnTo>
                    <a:lnTo>
                      <a:pt x="72" y="48"/>
                    </a:lnTo>
                    <a:lnTo>
                      <a:pt x="88" y="48"/>
                    </a:lnTo>
                    <a:lnTo>
                      <a:pt x="104" y="0"/>
                    </a:lnTo>
                    <a:lnTo>
                      <a:pt x="128" y="8"/>
                    </a:lnTo>
                    <a:lnTo>
                      <a:pt x="120" y="16"/>
                    </a:lnTo>
                    <a:lnTo>
                      <a:pt x="144" y="56"/>
                    </a:lnTo>
                    <a:lnTo>
                      <a:pt x="128" y="48"/>
                    </a:lnTo>
                    <a:lnTo>
                      <a:pt x="112" y="96"/>
                    </a:lnTo>
                    <a:lnTo>
                      <a:pt x="104" y="120"/>
                    </a:lnTo>
                    <a:lnTo>
                      <a:pt x="88" y="136"/>
                    </a:lnTo>
                    <a:lnTo>
                      <a:pt x="64" y="112"/>
                    </a:lnTo>
                    <a:lnTo>
                      <a:pt x="48" y="120"/>
                    </a:lnTo>
                    <a:lnTo>
                      <a:pt x="48" y="104"/>
                    </a:lnTo>
                    <a:lnTo>
                      <a:pt x="16" y="112"/>
                    </a:lnTo>
                    <a:lnTo>
                      <a:pt x="0" y="56"/>
                    </a:lnTo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59" name="Freeform 233"/>
              <p:cNvSpPr>
                <a:spLocks noChangeAspect="1"/>
              </p:cNvSpPr>
              <p:nvPr/>
            </p:nvSpPr>
            <p:spPr bwMode="auto">
              <a:xfrm>
                <a:off x="2005" y="2387"/>
                <a:ext cx="152" cy="168"/>
              </a:xfrm>
              <a:custGeom>
                <a:avLst/>
                <a:gdLst>
                  <a:gd name="T0" fmla="*/ 0 w 152"/>
                  <a:gd name="T1" fmla="*/ 0 h 168"/>
                  <a:gd name="T2" fmla="*/ 32 w 152"/>
                  <a:gd name="T3" fmla="*/ 0 h 168"/>
                  <a:gd name="T4" fmla="*/ 80 w 152"/>
                  <a:gd name="T5" fmla="*/ 48 h 168"/>
                  <a:gd name="T6" fmla="*/ 112 w 152"/>
                  <a:gd name="T7" fmla="*/ 56 h 168"/>
                  <a:gd name="T8" fmla="*/ 104 w 152"/>
                  <a:gd name="T9" fmla="*/ 72 h 168"/>
                  <a:gd name="T10" fmla="*/ 120 w 152"/>
                  <a:gd name="T11" fmla="*/ 72 h 168"/>
                  <a:gd name="T12" fmla="*/ 120 w 152"/>
                  <a:gd name="T13" fmla="*/ 88 h 168"/>
                  <a:gd name="T14" fmla="*/ 152 w 152"/>
                  <a:gd name="T15" fmla="*/ 120 h 168"/>
                  <a:gd name="T16" fmla="*/ 152 w 152"/>
                  <a:gd name="T17" fmla="*/ 168 h 168"/>
                  <a:gd name="T18" fmla="*/ 136 w 152"/>
                  <a:gd name="T19" fmla="*/ 168 h 168"/>
                  <a:gd name="T20" fmla="*/ 104 w 152"/>
                  <a:gd name="T21" fmla="*/ 144 h 168"/>
                  <a:gd name="T22" fmla="*/ 48 w 152"/>
                  <a:gd name="T23" fmla="*/ 56 h 168"/>
                  <a:gd name="T24" fmla="*/ 0 w 152"/>
                  <a:gd name="T25" fmla="*/ 0 h 168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152" h="168">
                    <a:moveTo>
                      <a:pt x="0" y="0"/>
                    </a:moveTo>
                    <a:lnTo>
                      <a:pt x="32" y="0"/>
                    </a:lnTo>
                    <a:lnTo>
                      <a:pt x="80" y="48"/>
                    </a:lnTo>
                    <a:lnTo>
                      <a:pt x="112" y="56"/>
                    </a:lnTo>
                    <a:lnTo>
                      <a:pt x="104" y="72"/>
                    </a:lnTo>
                    <a:lnTo>
                      <a:pt x="120" y="72"/>
                    </a:lnTo>
                    <a:lnTo>
                      <a:pt x="120" y="88"/>
                    </a:lnTo>
                    <a:lnTo>
                      <a:pt x="152" y="120"/>
                    </a:lnTo>
                    <a:lnTo>
                      <a:pt x="152" y="168"/>
                    </a:lnTo>
                    <a:lnTo>
                      <a:pt x="136" y="168"/>
                    </a:lnTo>
                    <a:lnTo>
                      <a:pt x="104" y="144"/>
                    </a:lnTo>
                    <a:lnTo>
                      <a:pt x="48" y="56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60" name="Freeform 234"/>
              <p:cNvSpPr>
                <a:spLocks noChangeAspect="1"/>
              </p:cNvSpPr>
              <p:nvPr/>
            </p:nvSpPr>
            <p:spPr bwMode="auto">
              <a:xfrm>
                <a:off x="2005" y="2387"/>
                <a:ext cx="152" cy="168"/>
              </a:xfrm>
              <a:custGeom>
                <a:avLst/>
                <a:gdLst>
                  <a:gd name="T0" fmla="*/ 0 w 152"/>
                  <a:gd name="T1" fmla="*/ 0 h 168"/>
                  <a:gd name="T2" fmla="*/ 32 w 152"/>
                  <a:gd name="T3" fmla="*/ 0 h 168"/>
                  <a:gd name="T4" fmla="*/ 80 w 152"/>
                  <a:gd name="T5" fmla="*/ 48 h 168"/>
                  <a:gd name="T6" fmla="*/ 112 w 152"/>
                  <a:gd name="T7" fmla="*/ 56 h 168"/>
                  <a:gd name="T8" fmla="*/ 104 w 152"/>
                  <a:gd name="T9" fmla="*/ 72 h 168"/>
                  <a:gd name="T10" fmla="*/ 120 w 152"/>
                  <a:gd name="T11" fmla="*/ 72 h 168"/>
                  <a:gd name="T12" fmla="*/ 120 w 152"/>
                  <a:gd name="T13" fmla="*/ 88 h 168"/>
                  <a:gd name="T14" fmla="*/ 152 w 152"/>
                  <a:gd name="T15" fmla="*/ 120 h 168"/>
                  <a:gd name="T16" fmla="*/ 152 w 152"/>
                  <a:gd name="T17" fmla="*/ 168 h 168"/>
                  <a:gd name="T18" fmla="*/ 136 w 152"/>
                  <a:gd name="T19" fmla="*/ 168 h 168"/>
                  <a:gd name="T20" fmla="*/ 104 w 152"/>
                  <a:gd name="T21" fmla="*/ 144 h 168"/>
                  <a:gd name="T22" fmla="*/ 48 w 152"/>
                  <a:gd name="T23" fmla="*/ 56 h 168"/>
                  <a:gd name="T24" fmla="*/ 0 w 152"/>
                  <a:gd name="T25" fmla="*/ 0 h 168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152" h="168">
                    <a:moveTo>
                      <a:pt x="0" y="0"/>
                    </a:moveTo>
                    <a:lnTo>
                      <a:pt x="32" y="0"/>
                    </a:lnTo>
                    <a:lnTo>
                      <a:pt x="80" y="48"/>
                    </a:lnTo>
                    <a:lnTo>
                      <a:pt x="112" y="56"/>
                    </a:lnTo>
                    <a:lnTo>
                      <a:pt x="104" y="72"/>
                    </a:lnTo>
                    <a:lnTo>
                      <a:pt x="120" y="72"/>
                    </a:lnTo>
                    <a:lnTo>
                      <a:pt x="120" y="88"/>
                    </a:lnTo>
                    <a:lnTo>
                      <a:pt x="152" y="120"/>
                    </a:lnTo>
                    <a:lnTo>
                      <a:pt x="152" y="168"/>
                    </a:lnTo>
                    <a:lnTo>
                      <a:pt x="136" y="168"/>
                    </a:lnTo>
                    <a:lnTo>
                      <a:pt x="104" y="144"/>
                    </a:lnTo>
                    <a:lnTo>
                      <a:pt x="48" y="56"/>
                    </a:lnTo>
                    <a:lnTo>
                      <a:pt x="0" y="0"/>
                    </a:lnTo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61" name="Freeform 235"/>
              <p:cNvSpPr>
                <a:spLocks noChangeAspect="1"/>
              </p:cNvSpPr>
              <p:nvPr/>
            </p:nvSpPr>
            <p:spPr bwMode="auto">
              <a:xfrm>
                <a:off x="2149" y="2555"/>
                <a:ext cx="136" cy="48"/>
              </a:xfrm>
              <a:custGeom>
                <a:avLst/>
                <a:gdLst>
                  <a:gd name="T0" fmla="*/ 0 w 136"/>
                  <a:gd name="T1" fmla="*/ 8 h 48"/>
                  <a:gd name="T2" fmla="*/ 8 w 136"/>
                  <a:gd name="T3" fmla="*/ 0 h 48"/>
                  <a:gd name="T4" fmla="*/ 104 w 136"/>
                  <a:gd name="T5" fmla="*/ 8 h 48"/>
                  <a:gd name="T6" fmla="*/ 112 w 136"/>
                  <a:gd name="T7" fmla="*/ 24 h 48"/>
                  <a:gd name="T8" fmla="*/ 136 w 136"/>
                  <a:gd name="T9" fmla="*/ 24 h 48"/>
                  <a:gd name="T10" fmla="*/ 136 w 136"/>
                  <a:gd name="T11" fmla="*/ 48 h 48"/>
                  <a:gd name="T12" fmla="*/ 24 w 136"/>
                  <a:gd name="T13" fmla="*/ 24 h 48"/>
                  <a:gd name="T14" fmla="*/ 0 w 136"/>
                  <a:gd name="T15" fmla="*/ 8 h 48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136" h="48">
                    <a:moveTo>
                      <a:pt x="0" y="8"/>
                    </a:moveTo>
                    <a:lnTo>
                      <a:pt x="8" y="0"/>
                    </a:lnTo>
                    <a:lnTo>
                      <a:pt x="104" y="8"/>
                    </a:lnTo>
                    <a:lnTo>
                      <a:pt x="112" y="24"/>
                    </a:lnTo>
                    <a:lnTo>
                      <a:pt x="136" y="24"/>
                    </a:lnTo>
                    <a:lnTo>
                      <a:pt x="136" y="48"/>
                    </a:lnTo>
                    <a:lnTo>
                      <a:pt x="24" y="24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62" name="Freeform 236"/>
              <p:cNvSpPr>
                <a:spLocks noChangeAspect="1"/>
              </p:cNvSpPr>
              <p:nvPr/>
            </p:nvSpPr>
            <p:spPr bwMode="auto">
              <a:xfrm>
                <a:off x="2149" y="2555"/>
                <a:ext cx="136" cy="48"/>
              </a:xfrm>
              <a:custGeom>
                <a:avLst/>
                <a:gdLst>
                  <a:gd name="T0" fmla="*/ 0 w 136"/>
                  <a:gd name="T1" fmla="*/ 8 h 48"/>
                  <a:gd name="T2" fmla="*/ 8 w 136"/>
                  <a:gd name="T3" fmla="*/ 0 h 48"/>
                  <a:gd name="T4" fmla="*/ 104 w 136"/>
                  <a:gd name="T5" fmla="*/ 8 h 48"/>
                  <a:gd name="T6" fmla="*/ 112 w 136"/>
                  <a:gd name="T7" fmla="*/ 24 h 48"/>
                  <a:gd name="T8" fmla="*/ 136 w 136"/>
                  <a:gd name="T9" fmla="*/ 24 h 48"/>
                  <a:gd name="T10" fmla="*/ 136 w 136"/>
                  <a:gd name="T11" fmla="*/ 48 h 48"/>
                  <a:gd name="T12" fmla="*/ 24 w 136"/>
                  <a:gd name="T13" fmla="*/ 24 h 48"/>
                  <a:gd name="T14" fmla="*/ 0 w 136"/>
                  <a:gd name="T15" fmla="*/ 8 h 48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136" h="48">
                    <a:moveTo>
                      <a:pt x="0" y="8"/>
                    </a:moveTo>
                    <a:lnTo>
                      <a:pt x="8" y="0"/>
                    </a:lnTo>
                    <a:lnTo>
                      <a:pt x="104" y="8"/>
                    </a:lnTo>
                    <a:lnTo>
                      <a:pt x="112" y="24"/>
                    </a:lnTo>
                    <a:lnTo>
                      <a:pt x="136" y="24"/>
                    </a:lnTo>
                    <a:lnTo>
                      <a:pt x="136" y="48"/>
                    </a:lnTo>
                    <a:lnTo>
                      <a:pt x="24" y="24"/>
                    </a:lnTo>
                    <a:lnTo>
                      <a:pt x="0" y="8"/>
                    </a:lnTo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63" name="Freeform 237"/>
              <p:cNvSpPr>
                <a:spLocks noChangeAspect="1"/>
              </p:cNvSpPr>
              <p:nvPr/>
            </p:nvSpPr>
            <p:spPr bwMode="auto">
              <a:xfrm>
                <a:off x="2309" y="2595"/>
                <a:ext cx="32" cy="8"/>
              </a:xfrm>
              <a:custGeom>
                <a:avLst/>
                <a:gdLst>
                  <a:gd name="T0" fmla="*/ 0 w 32"/>
                  <a:gd name="T1" fmla="*/ 0 h 8"/>
                  <a:gd name="T2" fmla="*/ 8 w 32"/>
                  <a:gd name="T3" fmla="*/ 8 h 8"/>
                  <a:gd name="T4" fmla="*/ 32 w 32"/>
                  <a:gd name="T5" fmla="*/ 0 h 8"/>
                  <a:gd name="T6" fmla="*/ 16 w 32"/>
                  <a:gd name="T7" fmla="*/ 0 h 8"/>
                  <a:gd name="T8" fmla="*/ 0 w 32"/>
                  <a:gd name="T9" fmla="*/ 0 h 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2" h="8">
                    <a:moveTo>
                      <a:pt x="0" y="0"/>
                    </a:moveTo>
                    <a:lnTo>
                      <a:pt x="8" y="8"/>
                    </a:lnTo>
                    <a:lnTo>
                      <a:pt x="32" y="0"/>
                    </a:lnTo>
                    <a:lnTo>
                      <a:pt x="16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64" name="Freeform 238"/>
              <p:cNvSpPr>
                <a:spLocks noChangeAspect="1"/>
              </p:cNvSpPr>
              <p:nvPr/>
            </p:nvSpPr>
            <p:spPr bwMode="auto">
              <a:xfrm>
                <a:off x="2309" y="2595"/>
                <a:ext cx="32" cy="8"/>
              </a:xfrm>
              <a:custGeom>
                <a:avLst/>
                <a:gdLst>
                  <a:gd name="T0" fmla="*/ 0 w 32"/>
                  <a:gd name="T1" fmla="*/ 0 h 8"/>
                  <a:gd name="T2" fmla="*/ 8 w 32"/>
                  <a:gd name="T3" fmla="*/ 8 h 8"/>
                  <a:gd name="T4" fmla="*/ 32 w 32"/>
                  <a:gd name="T5" fmla="*/ 0 h 8"/>
                  <a:gd name="T6" fmla="*/ 16 w 32"/>
                  <a:gd name="T7" fmla="*/ 0 h 8"/>
                  <a:gd name="T8" fmla="*/ 0 w 32"/>
                  <a:gd name="T9" fmla="*/ 0 h 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2" h="8">
                    <a:moveTo>
                      <a:pt x="0" y="0"/>
                    </a:moveTo>
                    <a:lnTo>
                      <a:pt x="8" y="8"/>
                    </a:lnTo>
                    <a:lnTo>
                      <a:pt x="32" y="0"/>
                    </a:lnTo>
                    <a:lnTo>
                      <a:pt x="16" y="0"/>
                    </a:lnTo>
                    <a:lnTo>
                      <a:pt x="0" y="0"/>
                    </a:lnTo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65" name="Freeform 239"/>
              <p:cNvSpPr>
                <a:spLocks noChangeAspect="1"/>
              </p:cNvSpPr>
              <p:nvPr/>
            </p:nvSpPr>
            <p:spPr bwMode="auto">
              <a:xfrm>
                <a:off x="2341" y="2443"/>
                <a:ext cx="96" cy="112"/>
              </a:xfrm>
              <a:custGeom>
                <a:avLst/>
                <a:gdLst>
                  <a:gd name="T0" fmla="*/ 0 w 96"/>
                  <a:gd name="T1" fmla="*/ 56 h 112"/>
                  <a:gd name="T2" fmla="*/ 8 w 96"/>
                  <a:gd name="T3" fmla="*/ 80 h 112"/>
                  <a:gd name="T4" fmla="*/ 8 w 96"/>
                  <a:gd name="T5" fmla="*/ 104 h 112"/>
                  <a:gd name="T6" fmla="*/ 24 w 96"/>
                  <a:gd name="T7" fmla="*/ 112 h 112"/>
                  <a:gd name="T8" fmla="*/ 24 w 96"/>
                  <a:gd name="T9" fmla="*/ 64 h 112"/>
                  <a:gd name="T10" fmla="*/ 32 w 96"/>
                  <a:gd name="T11" fmla="*/ 56 h 112"/>
                  <a:gd name="T12" fmla="*/ 32 w 96"/>
                  <a:gd name="T13" fmla="*/ 72 h 112"/>
                  <a:gd name="T14" fmla="*/ 48 w 96"/>
                  <a:gd name="T15" fmla="*/ 96 h 112"/>
                  <a:gd name="T16" fmla="*/ 64 w 96"/>
                  <a:gd name="T17" fmla="*/ 88 h 112"/>
                  <a:gd name="T18" fmla="*/ 32 w 96"/>
                  <a:gd name="T19" fmla="*/ 48 h 112"/>
                  <a:gd name="T20" fmla="*/ 72 w 96"/>
                  <a:gd name="T21" fmla="*/ 32 h 112"/>
                  <a:gd name="T22" fmla="*/ 24 w 96"/>
                  <a:gd name="T23" fmla="*/ 48 h 112"/>
                  <a:gd name="T24" fmla="*/ 16 w 96"/>
                  <a:gd name="T25" fmla="*/ 16 h 112"/>
                  <a:gd name="T26" fmla="*/ 80 w 96"/>
                  <a:gd name="T27" fmla="*/ 16 h 112"/>
                  <a:gd name="T28" fmla="*/ 96 w 96"/>
                  <a:gd name="T29" fmla="*/ 0 h 112"/>
                  <a:gd name="T30" fmla="*/ 80 w 96"/>
                  <a:gd name="T31" fmla="*/ 8 h 112"/>
                  <a:gd name="T32" fmla="*/ 32 w 96"/>
                  <a:gd name="T33" fmla="*/ 0 h 112"/>
                  <a:gd name="T34" fmla="*/ 16 w 96"/>
                  <a:gd name="T35" fmla="*/ 8 h 112"/>
                  <a:gd name="T36" fmla="*/ 0 w 96"/>
                  <a:gd name="T37" fmla="*/ 56 h 112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0" t="0" r="r" b="b"/>
                <a:pathLst>
                  <a:path w="96" h="112">
                    <a:moveTo>
                      <a:pt x="0" y="56"/>
                    </a:moveTo>
                    <a:lnTo>
                      <a:pt x="8" y="80"/>
                    </a:lnTo>
                    <a:lnTo>
                      <a:pt x="8" y="104"/>
                    </a:lnTo>
                    <a:lnTo>
                      <a:pt x="24" y="112"/>
                    </a:lnTo>
                    <a:lnTo>
                      <a:pt x="24" y="64"/>
                    </a:lnTo>
                    <a:lnTo>
                      <a:pt x="32" y="56"/>
                    </a:lnTo>
                    <a:lnTo>
                      <a:pt x="32" y="72"/>
                    </a:lnTo>
                    <a:lnTo>
                      <a:pt x="48" y="96"/>
                    </a:lnTo>
                    <a:lnTo>
                      <a:pt x="64" y="88"/>
                    </a:lnTo>
                    <a:lnTo>
                      <a:pt x="32" y="48"/>
                    </a:lnTo>
                    <a:lnTo>
                      <a:pt x="72" y="32"/>
                    </a:lnTo>
                    <a:lnTo>
                      <a:pt x="24" y="48"/>
                    </a:lnTo>
                    <a:lnTo>
                      <a:pt x="16" y="16"/>
                    </a:lnTo>
                    <a:lnTo>
                      <a:pt x="80" y="16"/>
                    </a:lnTo>
                    <a:lnTo>
                      <a:pt x="96" y="0"/>
                    </a:lnTo>
                    <a:lnTo>
                      <a:pt x="80" y="8"/>
                    </a:lnTo>
                    <a:lnTo>
                      <a:pt x="32" y="0"/>
                    </a:lnTo>
                    <a:lnTo>
                      <a:pt x="16" y="8"/>
                    </a:lnTo>
                    <a:lnTo>
                      <a:pt x="0" y="56"/>
                    </a:lnTo>
                    <a:close/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66" name="Freeform 240"/>
              <p:cNvSpPr>
                <a:spLocks noChangeAspect="1"/>
              </p:cNvSpPr>
              <p:nvPr/>
            </p:nvSpPr>
            <p:spPr bwMode="auto">
              <a:xfrm>
                <a:off x="2341" y="2443"/>
                <a:ext cx="96" cy="112"/>
              </a:xfrm>
              <a:custGeom>
                <a:avLst/>
                <a:gdLst>
                  <a:gd name="T0" fmla="*/ 0 w 96"/>
                  <a:gd name="T1" fmla="*/ 56 h 112"/>
                  <a:gd name="T2" fmla="*/ 8 w 96"/>
                  <a:gd name="T3" fmla="*/ 80 h 112"/>
                  <a:gd name="T4" fmla="*/ 8 w 96"/>
                  <a:gd name="T5" fmla="*/ 104 h 112"/>
                  <a:gd name="T6" fmla="*/ 24 w 96"/>
                  <a:gd name="T7" fmla="*/ 112 h 112"/>
                  <a:gd name="T8" fmla="*/ 24 w 96"/>
                  <a:gd name="T9" fmla="*/ 64 h 112"/>
                  <a:gd name="T10" fmla="*/ 32 w 96"/>
                  <a:gd name="T11" fmla="*/ 56 h 112"/>
                  <a:gd name="T12" fmla="*/ 32 w 96"/>
                  <a:gd name="T13" fmla="*/ 72 h 112"/>
                  <a:gd name="T14" fmla="*/ 48 w 96"/>
                  <a:gd name="T15" fmla="*/ 96 h 112"/>
                  <a:gd name="T16" fmla="*/ 64 w 96"/>
                  <a:gd name="T17" fmla="*/ 88 h 112"/>
                  <a:gd name="T18" fmla="*/ 32 w 96"/>
                  <a:gd name="T19" fmla="*/ 48 h 112"/>
                  <a:gd name="T20" fmla="*/ 72 w 96"/>
                  <a:gd name="T21" fmla="*/ 32 h 112"/>
                  <a:gd name="T22" fmla="*/ 24 w 96"/>
                  <a:gd name="T23" fmla="*/ 48 h 112"/>
                  <a:gd name="T24" fmla="*/ 16 w 96"/>
                  <a:gd name="T25" fmla="*/ 16 h 112"/>
                  <a:gd name="T26" fmla="*/ 80 w 96"/>
                  <a:gd name="T27" fmla="*/ 16 h 112"/>
                  <a:gd name="T28" fmla="*/ 96 w 96"/>
                  <a:gd name="T29" fmla="*/ 0 h 112"/>
                  <a:gd name="T30" fmla="*/ 80 w 96"/>
                  <a:gd name="T31" fmla="*/ 8 h 112"/>
                  <a:gd name="T32" fmla="*/ 32 w 96"/>
                  <a:gd name="T33" fmla="*/ 0 h 112"/>
                  <a:gd name="T34" fmla="*/ 16 w 96"/>
                  <a:gd name="T35" fmla="*/ 8 h 112"/>
                  <a:gd name="T36" fmla="*/ 0 w 96"/>
                  <a:gd name="T37" fmla="*/ 56 h 112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0" t="0" r="r" b="b"/>
                <a:pathLst>
                  <a:path w="96" h="112">
                    <a:moveTo>
                      <a:pt x="0" y="56"/>
                    </a:moveTo>
                    <a:lnTo>
                      <a:pt x="8" y="80"/>
                    </a:lnTo>
                    <a:lnTo>
                      <a:pt x="8" y="104"/>
                    </a:lnTo>
                    <a:lnTo>
                      <a:pt x="24" y="112"/>
                    </a:lnTo>
                    <a:lnTo>
                      <a:pt x="24" y="64"/>
                    </a:lnTo>
                    <a:lnTo>
                      <a:pt x="32" y="56"/>
                    </a:lnTo>
                    <a:lnTo>
                      <a:pt x="32" y="72"/>
                    </a:lnTo>
                    <a:lnTo>
                      <a:pt x="48" y="96"/>
                    </a:lnTo>
                    <a:lnTo>
                      <a:pt x="64" y="88"/>
                    </a:lnTo>
                    <a:lnTo>
                      <a:pt x="32" y="48"/>
                    </a:lnTo>
                    <a:lnTo>
                      <a:pt x="72" y="32"/>
                    </a:lnTo>
                    <a:lnTo>
                      <a:pt x="24" y="48"/>
                    </a:lnTo>
                    <a:lnTo>
                      <a:pt x="16" y="16"/>
                    </a:lnTo>
                    <a:lnTo>
                      <a:pt x="80" y="16"/>
                    </a:lnTo>
                    <a:lnTo>
                      <a:pt x="96" y="0"/>
                    </a:lnTo>
                    <a:lnTo>
                      <a:pt x="80" y="8"/>
                    </a:lnTo>
                    <a:lnTo>
                      <a:pt x="32" y="0"/>
                    </a:lnTo>
                    <a:lnTo>
                      <a:pt x="16" y="8"/>
                    </a:lnTo>
                    <a:lnTo>
                      <a:pt x="0" y="56"/>
                    </a:lnTo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67" name="Freeform 241"/>
              <p:cNvSpPr>
                <a:spLocks noChangeAspect="1"/>
              </p:cNvSpPr>
              <p:nvPr/>
            </p:nvSpPr>
            <p:spPr bwMode="auto">
              <a:xfrm>
                <a:off x="2413" y="2595"/>
                <a:ext cx="48" cy="24"/>
              </a:xfrm>
              <a:custGeom>
                <a:avLst/>
                <a:gdLst>
                  <a:gd name="T0" fmla="*/ 0 w 48"/>
                  <a:gd name="T1" fmla="*/ 16 h 24"/>
                  <a:gd name="T2" fmla="*/ 8 w 48"/>
                  <a:gd name="T3" fmla="*/ 24 h 24"/>
                  <a:gd name="T4" fmla="*/ 48 w 48"/>
                  <a:gd name="T5" fmla="*/ 0 h 24"/>
                  <a:gd name="T6" fmla="*/ 16 w 48"/>
                  <a:gd name="T7" fmla="*/ 8 h 24"/>
                  <a:gd name="T8" fmla="*/ 0 w 48"/>
                  <a:gd name="T9" fmla="*/ 16 h 2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8" h="24">
                    <a:moveTo>
                      <a:pt x="0" y="16"/>
                    </a:moveTo>
                    <a:lnTo>
                      <a:pt x="8" y="24"/>
                    </a:lnTo>
                    <a:lnTo>
                      <a:pt x="48" y="0"/>
                    </a:lnTo>
                    <a:lnTo>
                      <a:pt x="16" y="8"/>
                    </a:lnTo>
                    <a:lnTo>
                      <a:pt x="0" y="16"/>
                    </a:lnTo>
                    <a:close/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68" name="Freeform 242"/>
              <p:cNvSpPr>
                <a:spLocks noChangeAspect="1"/>
              </p:cNvSpPr>
              <p:nvPr/>
            </p:nvSpPr>
            <p:spPr bwMode="auto">
              <a:xfrm>
                <a:off x="2413" y="2595"/>
                <a:ext cx="48" cy="24"/>
              </a:xfrm>
              <a:custGeom>
                <a:avLst/>
                <a:gdLst>
                  <a:gd name="T0" fmla="*/ 0 w 48"/>
                  <a:gd name="T1" fmla="*/ 16 h 24"/>
                  <a:gd name="T2" fmla="*/ 8 w 48"/>
                  <a:gd name="T3" fmla="*/ 24 h 24"/>
                  <a:gd name="T4" fmla="*/ 48 w 48"/>
                  <a:gd name="T5" fmla="*/ 0 h 24"/>
                  <a:gd name="T6" fmla="*/ 16 w 48"/>
                  <a:gd name="T7" fmla="*/ 8 h 24"/>
                  <a:gd name="T8" fmla="*/ 0 w 48"/>
                  <a:gd name="T9" fmla="*/ 16 h 2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8" h="24">
                    <a:moveTo>
                      <a:pt x="0" y="16"/>
                    </a:moveTo>
                    <a:lnTo>
                      <a:pt x="8" y="24"/>
                    </a:lnTo>
                    <a:lnTo>
                      <a:pt x="48" y="0"/>
                    </a:lnTo>
                    <a:lnTo>
                      <a:pt x="16" y="8"/>
                    </a:lnTo>
                    <a:lnTo>
                      <a:pt x="0" y="16"/>
                    </a:lnTo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69" name="Freeform 243"/>
              <p:cNvSpPr>
                <a:spLocks noChangeAspect="1"/>
              </p:cNvSpPr>
              <p:nvPr/>
            </p:nvSpPr>
            <p:spPr bwMode="auto">
              <a:xfrm>
                <a:off x="2469" y="2435"/>
                <a:ext cx="16" cy="40"/>
              </a:xfrm>
              <a:custGeom>
                <a:avLst/>
                <a:gdLst>
                  <a:gd name="T0" fmla="*/ 0 w 16"/>
                  <a:gd name="T1" fmla="*/ 8 h 40"/>
                  <a:gd name="T2" fmla="*/ 0 w 16"/>
                  <a:gd name="T3" fmla="*/ 32 h 40"/>
                  <a:gd name="T4" fmla="*/ 8 w 16"/>
                  <a:gd name="T5" fmla="*/ 40 h 40"/>
                  <a:gd name="T6" fmla="*/ 0 w 16"/>
                  <a:gd name="T7" fmla="*/ 24 h 40"/>
                  <a:gd name="T8" fmla="*/ 16 w 16"/>
                  <a:gd name="T9" fmla="*/ 16 h 40"/>
                  <a:gd name="T10" fmla="*/ 8 w 16"/>
                  <a:gd name="T11" fmla="*/ 8 h 40"/>
                  <a:gd name="T12" fmla="*/ 0 w 16"/>
                  <a:gd name="T13" fmla="*/ 16 h 40"/>
                  <a:gd name="T14" fmla="*/ 0 w 16"/>
                  <a:gd name="T15" fmla="*/ 0 h 40"/>
                  <a:gd name="T16" fmla="*/ 0 w 16"/>
                  <a:gd name="T17" fmla="*/ 8 h 40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6" h="40">
                    <a:moveTo>
                      <a:pt x="0" y="8"/>
                    </a:moveTo>
                    <a:lnTo>
                      <a:pt x="0" y="32"/>
                    </a:lnTo>
                    <a:lnTo>
                      <a:pt x="8" y="40"/>
                    </a:lnTo>
                    <a:lnTo>
                      <a:pt x="0" y="24"/>
                    </a:lnTo>
                    <a:lnTo>
                      <a:pt x="16" y="16"/>
                    </a:lnTo>
                    <a:lnTo>
                      <a:pt x="8" y="8"/>
                    </a:lnTo>
                    <a:lnTo>
                      <a:pt x="0" y="16"/>
                    </a:lnTo>
                    <a:lnTo>
                      <a:pt x="0" y="0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70" name="Freeform 244"/>
              <p:cNvSpPr>
                <a:spLocks noChangeAspect="1"/>
              </p:cNvSpPr>
              <p:nvPr/>
            </p:nvSpPr>
            <p:spPr bwMode="auto">
              <a:xfrm>
                <a:off x="2469" y="2435"/>
                <a:ext cx="16" cy="40"/>
              </a:xfrm>
              <a:custGeom>
                <a:avLst/>
                <a:gdLst>
                  <a:gd name="T0" fmla="*/ 0 w 16"/>
                  <a:gd name="T1" fmla="*/ 8 h 40"/>
                  <a:gd name="T2" fmla="*/ 0 w 16"/>
                  <a:gd name="T3" fmla="*/ 32 h 40"/>
                  <a:gd name="T4" fmla="*/ 8 w 16"/>
                  <a:gd name="T5" fmla="*/ 40 h 40"/>
                  <a:gd name="T6" fmla="*/ 0 w 16"/>
                  <a:gd name="T7" fmla="*/ 24 h 40"/>
                  <a:gd name="T8" fmla="*/ 16 w 16"/>
                  <a:gd name="T9" fmla="*/ 16 h 40"/>
                  <a:gd name="T10" fmla="*/ 8 w 16"/>
                  <a:gd name="T11" fmla="*/ 8 h 40"/>
                  <a:gd name="T12" fmla="*/ 0 w 16"/>
                  <a:gd name="T13" fmla="*/ 16 h 40"/>
                  <a:gd name="T14" fmla="*/ 0 w 16"/>
                  <a:gd name="T15" fmla="*/ 0 h 40"/>
                  <a:gd name="T16" fmla="*/ 0 w 16"/>
                  <a:gd name="T17" fmla="*/ 8 h 40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6" h="40">
                    <a:moveTo>
                      <a:pt x="0" y="8"/>
                    </a:moveTo>
                    <a:lnTo>
                      <a:pt x="0" y="32"/>
                    </a:lnTo>
                    <a:lnTo>
                      <a:pt x="8" y="40"/>
                    </a:lnTo>
                    <a:lnTo>
                      <a:pt x="0" y="24"/>
                    </a:lnTo>
                    <a:lnTo>
                      <a:pt x="16" y="16"/>
                    </a:lnTo>
                    <a:lnTo>
                      <a:pt x="8" y="8"/>
                    </a:lnTo>
                    <a:lnTo>
                      <a:pt x="0" y="16"/>
                    </a:lnTo>
                    <a:lnTo>
                      <a:pt x="0" y="0"/>
                    </a:lnTo>
                    <a:lnTo>
                      <a:pt x="0" y="8"/>
                    </a:lnTo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71" name="Freeform 245"/>
              <p:cNvSpPr>
                <a:spLocks noChangeAspect="1"/>
              </p:cNvSpPr>
              <p:nvPr/>
            </p:nvSpPr>
            <p:spPr bwMode="auto">
              <a:xfrm>
                <a:off x="2469" y="2499"/>
                <a:ext cx="40" cy="24"/>
              </a:xfrm>
              <a:custGeom>
                <a:avLst/>
                <a:gdLst>
                  <a:gd name="T0" fmla="*/ 0 w 40"/>
                  <a:gd name="T1" fmla="*/ 8 h 24"/>
                  <a:gd name="T2" fmla="*/ 24 w 40"/>
                  <a:gd name="T3" fmla="*/ 0 h 24"/>
                  <a:gd name="T4" fmla="*/ 40 w 40"/>
                  <a:gd name="T5" fmla="*/ 24 h 24"/>
                  <a:gd name="T6" fmla="*/ 0 w 40"/>
                  <a:gd name="T7" fmla="*/ 8 h 24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40" h="24">
                    <a:moveTo>
                      <a:pt x="0" y="8"/>
                    </a:moveTo>
                    <a:lnTo>
                      <a:pt x="24" y="0"/>
                    </a:lnTo>
                    <a:lnTo>
                      <a:pt x="40" y="24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72" name="Freeform 246"/>
              <p:cNvSpPr>
                <a:spLocks noChangeAspect="1"/>
              </p:cNvSpPr>
              <p:nvPr/>
            </p:nvSpPr>
            <p:spPr bwMode="auto">
              <a:xfrm>
                <a:off x="2469" y="2499"/>
                <a:ext cx="40" cy="24"/>
              </a:xfrm>
              <a:custGeom>
                <a:avLst/>
                <a:gdLst>
                  <a:gd name="T0" fmla="*/ 0 w 40"/>
                  <a:gd name="T1" fmla="*/ 8 h 24"/>
                  <a:gd name="T2" fmla="*/ 24 w 40"/>
                  <a:gd name="T3" fmla="*/ 0 h 24"/>
                  <a:gd name="T4" fmla="*/ 40 w 40"/>
                  <a:gd name="T5" fmla="*/ 24 h 24"/>
                  <a:gd name="T6" fmla="*/ 0 w 40"/>
                  <a:gd name="T7" fmla="*/ 8 h 24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40" h="24">
                    <a:moveTo>
                      <a:pt x="0" y="8"/>
                    </a:moveTo>
                    <a:lnTo>
                      <a:pt x="24" y="0"/>
                    </a:lnTo>
                    <a:lnTo>
                      <a:pt x="40" y="24"/>
                    </a:lnTo>
                    <a:lnTo>
                      <a:pt x="0" y="8"/>
                    </a:lnTo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73" name="Freeform 247"/>
              <p:cNvSpPr>
                <a:spLocks noChangeAspect="1"/>
              </p:cNvSpPr>
              <p:nvPr/>
            </p:nvSpPr>
            <p:spPr bwMode="auto">
              <a:xfrm>
                <a:off x="2509" y="2467"/>
                <a:ext cx="151" cy="136"/>
              </a:xfrm>
              <a:custGeom>
                <a:avLst/>
                <a:gdLst>
                  <a:gd name="T0" fmla="*/ 0 w 151"/>
                  <a:gd name="T1" fmla="*/ 24 h 136"/>
                  <a:gd name="T2" fmla="*/ 32 w 151"/>
                  <a:gd name="T3" fmla="*/ 32 h 136"/>
                  <a:gd name="T4" fmla="*/ 56 w 151"/>
                  <a:gd name="T5" fmla="*/ 32 h 136"/>
                  <a:gd name="T6" fmla="*/ 16 w 151"/>
                  <a:gd name="T7" fmla="*/ 32 h 136"/>
                  <a:gd name="T8" fmla="*/ 40 w 151"/>
                  <a:gd name="T9" fmla="*/ 64 h 136"/>
                  <a:gd name="T10" fmla="*/ 56 w 151"/>
                  <a:gd name="T11" fmla="*/ 40 h 136"/>
                  <a:gd name="T12" fmla="*/ 63 w 151"/>
                  <a:gd name="T13" fmla="*/ 64 h 136"/>
                  <a:gd name="T14" fmla="*/ 111 w 151"/>
                  <a:gd name="T15" fmla="*/ 80 h 136"/>
                  <a:gd name="T16" fmla="*/ 127 w 151"/>
                  <a:gd name="T17" fmla="*/ 112 h 136"/>
                  <a:gd name="T18" fmla="*/ 119 w 151"/>
                  <a:gd name="T19" fmla="*/ 112 h 136"/>
                  <a:gd name="T20" fmla="*/ 103 w 151"/>
                  <a:gd name="T21" fmla="*/ 128 h 136"/>
                  <a:gd name="T22" fmla="*/ 135 w 151"/>
                  <a:gd name="T23" fmla="*/ 120 h 136"/>
                  <a:gd name="T24" fmla="*/ 151 w 151"/>
                  <a:gd name="T25" fmla="*/ 136 h 136"/>
                  <a:gd name="T26" fmla="*/ 151 w 151"/>
                  <a:gd name="T27" fmla="*/ 32 h 136"/>
                  <a:gd name="T28" fmla="*/ 111 w 151"/>
                  <a:gd name="T29" fmla="*/ 24 h 136"/>
                  <a:gd name="T30" fmla="*/ 71 w 151"/>
                  <a:gd name="T31" fmla="*/ 48 h 136"/>
                  <a:gd name="T32" fmla="*/ 56 w 151"/>
                  <a:gd name="T33" fmla="*/ 32 h 136"/>
                  <a:gd name="T34" fmla="*/ 56 w 151"/>
                  <a:gd name="T35" fmla="*/ 8 h 136"/>
                  <a:gd name="T36" fmla="*/ 32 w 151"/>
                  <a:gd name="T37" fmla="*/ 0 h 136"/>
                  <a:gd name="T38" fmla="*/ 0 w 151"/>
                  <a:gd name="T39" fmla="*/ 24 h 1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0" t="0" r="r" b="b"/>
                <a:pathLst>
                  <a:path w="151" h="136">
                    <a:moveTo>
                      <a:pt x="0" y="24"/>
                    </a:moveTo>
                    <a:lnTo>
                      <a:pt x="32" y="32"/>
                    </a:lnTo>
                    <a:lnTo>
                      <a:pt x="56" y="32"/>
                    </a:lnTo>
                    <a:lnTo>
                      <a:pt x="16" y="32"/>
                    </a:lnTo>
                    <a:lnTo>
                      <a:pt x="40" y="64"/>
                    </a:lnTo>
                    <a:lnTo>
                      <a:pt x="56" y="40"/>
                    </a:lnTo>
                    <a:lnTo>
                      <a:pt x="63" y="64"/>
                    </a:lnTo>
                    <a:lnTo>
                      <a:pt x="111" y="80"/>
                    </a:lnTo>
                    <a:lnTo>
                      <a:pt x="127" y="112"/>
                    </a:lnTo>
                    <a:lnTo>
                      <a:pt x="119" y="112"/>
                    </a:lnTo>
                    <a:lnTo>
                      <a:pt x="103" y="128"/>
                    </a:lnTo>
                    <a:lnTo>
                      <a:pt x="135" y="120"/>
                    </a:lnTo>
                    <a:lnTo>
                      <a:pt x="151" y="136"/>
                    </a:lnTo>
                    <a:lnTo>
                      <a:pt x="151" y="32"/>
                    </a:lnTo>
                    <a:lnTo>
                      <a:pt x="111" y="24"/>
                    </a:lnTo>
                    <a:lnTo>
                      <a:pt x="71" y="48"/>
                    </a:lnTo>
                    <a:lnTo>
                      <a:pt x="56" y="32"/>
                    </a:lnTo>
                    <a:lnTo>
                      <a:pt x="56" y="8"/>
                    </a:lnTo>
                    <a:lnTo>
                      <a:pt x="32" y="0"/>
                    </a:lnTo>
                    <a:lnTo>
                      <a:pt x="0" y="24"/>
                    </a:lnTo>
                    <a:close/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74" name="Freeform 248"/>
              <p:cNvSpPr>
                <a:spLocks noChangeAspect="1"/>
              </p:cNvSpPr>
              <p:nvPr/>
            </p:nvSpPr>
            <p:spPr bwMode="auto">
              <a:xfrm>
                <a:off x="2509" y="2467"/>
                <a:ext cx="151" cy="136"/>
              </a:xfrm>
              <a:custGeom>
                <a:avLst/>
                <a:gdLst>
                  <a:gd name="T0" fmla="*/ 0 w 151"/>
                  <a:gd name="T1" fmla="*/ 24 h 136"/>
                  <a:gd name="T2" fmla="*/ 32 w 151"/>
                  <a:gd name="T3" fmla="*/ 32 h 136"/>
                  <a:gd name="T4" fmla="*/ 56 w 151"/>
                  <a:gd name="T5" fmla="*/ 32 h 136"/>
                  <a:gd name="T6" fmla="*/ 16 w 151"/>
                  <a:gd name="T7" fmla="*/ 32 h 136"/>
                  <a:gd name="T8" fmla="*/ 40 w 151"/>
                  <a:gd name="T9" fmla="*/ 64 h 136"/>
                  <a:gd name="T10" fmla="*/ 56 w 151"/>
                  <a:gd name="T11" fmla="*/ 40 h 136"/>
                  <a:gd name="T12" fmla="*/ 63 w 151"/>
                  <a:gd name="T13" fmla="*/ 64 h 136"/>
                  <a:gd name="T14" fmla="*/ 111 w 151"/>
                  <a:gd name="T15" fmla="*/ 80 h 136"/>
                  <a:gd name="T16" fmla="*/ 127 w 151"/>
                  <a:gd name="T17" fmla="*/ 112 h 136"/>
                  <a:gd name="T18" fmla="*/ 119 w 151"/>
                  <a:gd name="T19" fmla="*/ 112 h 136"/>
                  <a:gd name="T20" fmla="*/ 103 w 151"/>
                  <a:gd name="T21" fmla="*/ 128 h 136"/>
                  <a:gd name="T22" fmla="*/ 135 w 151"/>
                  <a:gd name="T23" fmla="*/ 120 h 136"/>
                  <a:gd name="T24" fmla="*/ 151 w 151"/>
                  <a:gd name="T25" fmla="*/ 136 h 136"/>
                  <a:gd name="T26" fmla="*/ 151 w 151"/>
                  <a:gd name="T27" fmla="*/ 32 h 136"/>
                  <a:gd name="T28" fmla="*/ 111 w 151"/>
                  <a:gd name="T29" fmla="*/ 24 h 136"/>
                  <a:gd name="T30" fmla="*/ 71 w 151"/>
                  <a:gd name="T31" fmla="*/ 48 h 136"/>
                  <a:gd name="T32" fmla="*/ 56 w 151"/>
                  <a:gd name="T33" fmla="*/ 32 h 136"/>
                  <a:gd name="T34" fmla="*/ 56 w 151"/>
                  <a:gd name="T35" fmla="*/ 8 h 136"/>
                  <a:gd name="T36" fmla="*/ 32 w 151"/>
                  <a:gd name="T37" fmla="*/ 0 h 136"/>
                  <a:gd name="T38" fmla="*/ 0 w 151"/>
                  <a:gd name="T39" fmla="*/ 24 h 1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0" t="0" r="r" b="b"/>
                <a:pathLst>
                  <a:path w="151" h="136">
                    <a:moveTo>
                      <a:pt x="0" y="24"/>
                    </a:moveTo>
                    <a:lnTo>
                      <a:pt x="32" y="32"/>
                    </a:lnTo>
                    <a:lnTo>
                      <a:pt x="56" y="32"/>
                    </a:lnTo>
                    <a:lnTo>
                      <a:pt x="16" y="32"/>
                    </a:lnTo>
                    <a:lnTo>
                      <a:pt x="40" y="64"/>
                    </a:lnTo>
                    <a:lnTo>
                      <a:pt x="56" y="40"/>
                    </a:lnTo>
                    <a:lnTo>
                      <a:pt x="63" y="64"/>
                    </a:lnTo>
                    <a:lnTo>
                      <a:pt x="111" y="80"/>
                    </a:lnTo>
                    <a:lnTo>
                      <a:pt x="127" y="112"/>
                    </a:lnTo>
                    <a:lnTo>
                      <a:pt x="119" y="112"/>
                    </a:lnTo>
                    <a:lnTo>
                      <a:pt x="103" y="128"/>
                    </a:lnTo>
                    <a:lnTo>
                      <a:pt x="135" y="120"/>
                    </a:lnTo>
                    <a:lnTo>
                      <a:pt x="151" y="136"/>
                    </a:lnTo>
                    <a:lnTo>
                      <a:pt x="151" y="32"/>
                    </a:lnTo>
                    <a:lnTo>
                      <a:pt x="111" y="24"/>
                    </a:lnTo>
                    <a:lnTo>
                      <a:pt x="71" y="48"/>
                    </a:lnTo>
                    <a:lnTo>
                      <a:pt x="56" y="32"/>
                    </a:lnTo>
                    <a:lnTo>
                      <a:pt x="56" y="8"/>
                    </a:lnTo>
                    <a:lnTo>
                      <a:pt x="32" y="0"/>
                    </a:lnTo>
                    <a:lnTo>
                      <a:pt x="0" y="24"/>
                    </a:lnTo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75" name="Freeform 249"/>
              <p:cNvSpPr>
                <a:spLocks noChangeAspect="1"/>
              </p:cNvSpPr>
              <p:nvPr/>
            </p:nvSpPr>
            <p:spPr bwMode="auto">
              <a:xfrm>
                <a:off x="2517" y="2571"/>
                <a:ext cx="8" cy="8"/>
              </a:xfrm>
              <a:custGeom>
                <a:avLst/>
                <a:gdLst>
                  <a:gd name="T0" fmla="*/ 0 w 8"/>
                  <a:gd name="T1" fmla="*/ 8 h 8"/>
                  <a:gd name="T2" fmla="*/ 8 w 8"/>
                  <a:gd name="T3" fmla="*/ 0 h 8"/>
                  <a:gd name="T4" fmla="*/ 8 w 8"/>
                  <a:gd name="T5" fmla="*/ 8 h 8"/>
                  <a:gd name="T6" fmla="*/ 0 w 8"/>
                  <a:gd name="T7" fmla="*/ 8 h 8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8" h="8">
                    <a:moveTo>
                      <a:pt x="0" y="8"/>
                    </a:moveTo>
                    <a:lnTo>
                      <a:pt x="8" y="0"/>
                    </a:lnTo>
                    <a:lnTo>
                      <a:pt x="8" y="8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76" name="Freeform 250"/>
              <p:cNvSpPr>
                <a:spLocks noChangeAspect="1"/>
              </p:cNvSpPr>
              <p:nvPr/>
            </p:nvSpPr>
            <p:spPr bwMode="auto">
              <a:xfrm>
                <a:off x="2517" y="2571"/>
                <a:ext cx="8" cy="8"/>
              </a:xfrm>
              <a:custGeom>
                <a:avLst/>
                <a:gdLst>
                  <a:gd name="T0" fmla="*/ 0 w 8"/>
                  <a:gd name="T1" fmla="*/ 8 h 8"/>
                  <a:gd name="T2" fmla="*/ 8 w 8"/>
                  <a:gd name="T3" fmla="*/ 0 h 8"/>
                  <a:gd name="T4" fmla="*/ 8 w 8"/>
                  <a:gd name="T5" fmla="*/ 8 h 8"/>
                  <a:gd name="T6" fmla="*/ 0 w 8"/>
                  <a:gd name="T7" fmla="*/ 8 h 8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8" h="8">
                    <a:moveTo>
                      <a:pt x="0" y="8"/>
                    </a:moveTo>
                    <a:lnTo>
                      <a:pt x="8" y="0"/>
                    </a:lnTo>
                    <a:lnTo>
                      <a:pt x="8" y="8"/>
                    </a:lnTo>
                    <a:lnTo>
                      <a:pt x="0" y="8"/>
                    </a:lnTo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77" name="Freeform 251"/>
              <p:cNvSpPr>
                <a:spLocks noChangeAspect="1"/>
              </p:cNvSpPr>
              <p:nvPr/>
            </p:nvSpPr>
            <p:spPr bwMode="auto">
              <a:xfrm>
                <a:off x="3036" y="3113"/>
                <a:ext cx="112" cy="104"/>
              </a:xfrm>
              <a:custGeom>
                <a:avLst/>
                <a:gdLst>
                  <a:gd name="T0" fmla="*/ 0 w 112"/>
                  <a:gd name="T1" fmla="*/ 96 h 104"/>
                  <a:gd name="T2" fmla="*/ 16 w 112"/>
                  <a:gd name="T3" fmla="*/ 64 h 104"/>
                  <a:gd name="T4" fmla="*/ 56 w 112"/>
                  <a:gd name="T5" fmla="*/ 32 h 104"/>
                  <a:gd name="T6" fmla="*/ 80 w 112"/>
                  <a:gd name="T7" fmla="*/ 0 h 104"/>
                  <a:gd name="T8" fmla="*/ 88 w 112"/>
                  <a:gd name="T9" fmla="*/ 8 h 104"/>
                  <a:gd name="T10" fmla="*/ 112 w 112"/>
                  <a:gd name="T11" fmla="*/ 8 h 104"/>
                  <a:gd name="T12" fmla="*/ 112 w 112"/>
                  <a:gd name="T13" fmla="*/ 16 h 104"/>
                  <a:gd name="T14" fmla="*/ 80 w 112"/>
                  <a:gd name="T15" fmla="*/ 40 h 104"/>
                  <a:gd name="T16" fmla="*/ 88 w 112"/>
                  <a:gd name="T17" fmla="*/ 56 h 104"/>
                  <a:gd name="T18" fmla="*/ 64 w 112"/>
                  <a:gd name="T19" fmla="*/ 64 h 104"/>
                  <a:gd name="T20" fmla="*/ 56 w 112"/>
                  <a:gd name="T21" fmla="*/ 96 h 104"/>
                  <a:gd name="T22" fmla="*/ 32 w 112"/>
                  <a:gd name="T23" fmla="*/ 104 h 104"/>
                  <a:gd name="T24" fmla="*/ 0 w 112"/>
                  <a:gd name="T25" fmla="*/ 96 h 104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112" h="104">
                    <a:moveTo>
                      <a:pt x="0" y="96"/>
                    </a:moveTo>
                    <a:lnTo>
                      <a:pt x="16" y="64"/>
                    </a:lnTo>
                    <a:lnTo>
                      <a:pt x="56" y="32"/>
                    </a:lnTo>
                    <a:lnTo>
                      <a:pt x="80" y="0"/>
                    </a:lnTo>
                    <a:lnTo>
                      <a:pt x="88" y="8"/>
                    </a:lnTo>
                    <a:lnTo>
                      <a:pt x="112" y="8"/>
                    </a:lnTo>
                    <a:lnTo>
                      <a:pt x="112" y="16"/>
                    </a:lnTo>
                    <a:lnTo>
                      <a:pt x="80" y="40"/>
                    </a:lnTo>
                    <a:lnTo>
                      <a:pt x="88" y="56"/>
                    </a:lnTo>
                    <a:lnTo>
                      <a:pt x="64" y="64"/>
                    </a:lnTo>
                    <a:lnTo>
                      <a:pt x="56" y="96"/>
                    </a:lnTo>
                    <a:lnTo>
                      <a:pt x="32" y="104"/>
                    </a:lnTo>
                    <a:lnTo>
                      <a:pt x="0" y="96"/>
                    </a:lnTo>
                    <a:close/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78" name="Freeform 252"/>
              <p:cNvSpPr>
                <a:spLocks noChangeAspect="1"/>
              </p:cNvSpPr>
              <p:nvPr/>
            </p:nvSpPr>
            <p:spPr bwMode="auto">
              <a:xfrm>
                <a:off x="3036" y="3113"/>
                <a:ext cx="112" cy="104"/>
              </a:xfrm>
              <a:custGeom>
                <a:avLst/>
                <a:gdLst>
                  <a:gd name="T0" fmla="*/ 0 w 112"/>
                  <a:gd name="T1" fmla="*/ 96 h 104"/>
                  <a:gd name="T2" fmla="*/ 16 w 112"/>
                  <a:gd name="T3" fmla="*/ 64 h 104"/>
                  <a:gd name="T4" fmla="*/ 56 w 112"/>
                  <a:gd name="T5" fmla="*/ 32 h 104"/>
                  <a:gd name="T6" fmla="*/ 80 w 112"/>
                  <a:gd name="T7" fmla="*/ 0 h 104"/>
                  <a:gd name="T8" fmla="*/ 88 w 112"/>
                  <a:gd name="T9" fmla="*/ 8 h 104"/>
                  <a:gd name="T10" fmla="*/ 112 w 112"/>
                  <a:gd name="T11" fmla="*/ 8 h 104"/>
                  <a:gd name="T12" fmla="*/ 112 w 112"/>
                  <a:gd name="T13" fmla="*/ 16 h 104"/>
                  <a:gd name="T14" fmla="*/ 80 w 112"/>
                  <a:gd name="T15" fmla="*/ 40 h 104"/>
                  <a:gd name="T16" fmla="*/ 88 w 112"/>
                  <a:gd name="T17" fmla="*/ 56 h 104"/>
                  <a:gd name="T18" fmla="*/ 64 w 112"/>
                  <a:gd name="T19" fmla="*/ 64 h 104"/>
                  <a:gd name="T20" fmla="*/ 56 w 112"/>
                  <a:gd name="T21" fmla="*/ 96 h 104"/>
                  <a:gd name="T22" fmla="*/ 32 w 112"/>
                  <a:gd name="T23" fmla="*/ 104 h 104"/>
                  <a:gd name="T24" fmla="*/ 0 w 112"/>
                  <a:gd name="T25" fmla="*/ 96 h 104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112" h="104">
                    <a:moveTo>
                      <a:pt x="0" y="96"/>
                    </a:moveTo>
                    <a:lnTo>
                      <a:pt x="16" y="64"/>
                    </a:lnTo>
                    <a:lnTo>
                      <a:pt x="56" y="32"/>
                    </a:lnTo>
                    <a:lnTo>
                      <a:pt x="80" y="0"/>
                    </a:lnTo>
                    <a:lnTo>
                      <a:pt x="88" y="8"/>
                    </a:lnTo>
                    <a:lnTo>
                      <a:pt x="112" y="8"/>
                    </a:lnTo>
                    <a:lnTo>
                      <a:pt x="112" y="16"/>
                    </a:lnTo>
                    <a:lnTo>
                      <a:pt x="80" y="40"/>
                    </a:lnTo>
                    <a:lnTo>
                      <a:pt x="88" y="56"/>
                    </a:lnTo>
                    <a:lnTo>
                      <a:pt x="64" y="64"/>
                    </a:lnTo>
                    <a:lnTo>
                      <a:pt x="56" y="96"/>
                    </a:lnTo>
                    <a:lnTo>
                      <a:pt x="32" y="104"/>
                    </a:lnTo>
                    <a:lnTo>
                      <a:pt x="0" y="96"/>
                    </a:lnTo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79" name="Freeform 253"/>
              <p:cNvSpPr>
                <a:spLocks noChangeAspect="1"/>
              </p:cNvSpPr>
              <p:nvPr/>
            </p:nvSpPr>
            <p:spPr bwMode="auto">
              <a:xfrm>
                <a:off x="3116" y="3001"/>
                <a:ext cx="87" cy="128"/>
              </a:xfrm>
              <a:custGeom>
                <a:avLst/>
                <a:gdLst>
                  <a:gd name="T0" fmla="*/ 0 w 87"/>
                  <a:gd name="T1" fmla="*/ 0 h 128"/>
                  <a:gd name="T2" fmla="*/ 32 w 87"/>
                  <a:gd name="T3" fmla="*/ 16 h 128"/>
                  <a:gd name="T4" fmla="*/ 32 w 87"/>
                  <a:gd name="T5" fmla="*/ 40 h 128"/>
                  <a:gd name="T6" fmla="*/ 48 w 87"/>
                  <a:gd name="T7" fmla="*/ 48 h 128"/>
                  <a:gd name="T8" fmla="*/ 48 w 87"/>
                  <a:gd name="T9" fmla="*/ 40 h 128"/>
                  <a:gd name="T10" fmla="*/ 56 w 87"/>
                  <a:gd name="T11" fmla="*/ 56 h 128"/>
                  <a:gd name="T12" fmla="*/ 87 w 87"/>
                  <a:gd name="T13" fmla="*/ 56 h 128"/>
                  <a:gd name="T14" fmla="*/ 79 w 87"/>
                  <a:gd name="T15" fmla="*/ 80 h 128"/>
                  <a:gd name="T16" fmla="*/ 64 w 87"/>
                  <a:gd name="T17" fmla="*/ 88 h 128"/>
                  <a:gd name="T18" fmla="*/ 48 w 87"/>
                  <a:gd name="T19" fmla="*/ 128 h 128"/>
                  <a:gd name="T20" fmla="*/ 40 w 87"/>
                  <a:gd name="T21" fmla="*/ 128 h 128"/>
                  <a:gd name="T22" fmla="*/ 40 w 87"/>
                  <a:gd name="T23" fmla="*/ 112 h 128"/>
                  <a:gd name="T24" fmla="*/ 24 w 87"/>
                  <a:gd name="T25" fmla="*/ 80 h 128"/>
                  <a:gd name="T26" fmla="*/ 40 w 87"/>
                  <a:gd name="T27" fmla="*/ 64 h 128"/>
                  <a:gd name="T28" fmla="*/ 40 w 87"/>
                  <a:gd name="T29" fmla="*/ 48 h 128"/>
                  <a:gd name="T30" fmla="*/ 0 w 87"/>
                  <a:gd name="T31" fmla="*/ 0 h 128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87" h="128">
                    <a:moveTo>
                      <a:pt x="0" y="0"/>
                    </a:moveTo>
                    <a:lnTo>
                      <a:pt x="32" y="16"/>
                    </a:lnTo>
                    <a:lnTo>
                      <a:pt x="32" y="40"/>
                    </a:lnTo>
                    <a:lnTo>
                      <a:pt x="48" y="48"/>
                    </a:lnTo>
                    <a:lnTo>
                      <a:pt x="48" y="40"/>
                    </a:lnTo>
                    <a:lnTo>
                      <a:pt x="56" y="56"/>
                    </a:lnTo>
                    <a:lnTo>
                      <a:pt x="87" y="56"/>
                    </a:lnTo>
                    <a:lnTo>
                      <a:pt x="79" y="80"/>
                    </a:lnTo>
                    <a:lnTo>
                      <a:pt x="64" y="88"/>
                    </a:lnTo>
                    <a:lnTo>
                      <a:pt x="48" y="128"/>
                    </a:lnTo>
                    <a:lnTo>
                      <a:pt x="40" y="128"/>
                    </a:lnTo>
                    <a:lnTo>
                      <a:pt x="40" y="112"/>
                    </a:lnTo>
                    <a:lnTo>
                      <a:pt x="24" y="80"/>
                    </a:lnTo>
                    <a:lnTo>
                      <a:pt x="40" y="64"/>
                    </a:lnTo>
                    <a:lnTo>
                      <a:pt x="40" y="4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80" name="Freeform 254"/>
              <p:cNvSpPr>
                <a:spLocks noChangeAspect="1"/>
              </p:cNvSpPr>
              <p:nvPr/>
            </p:nvSpPr>
            <p:spPr bwMode="auto">
              <a:xfrm>
                <a:off x="3116" y="3001"/>
                <a:ext cx="87" cy="128"/>
              </a:xfrm>
              <a:custGeom>
                <a:avLst/>
                <a:gdLst>
                  <a:gd name="T0" fmla="*/ 0 w 87"/>
                  <a:gd name="T1" fmla="*/ 0 h 128"/>
                  <a:gd name="T2" fmla="*/ 32 w 87"/>
                  <a:gd name="T3" fmla="*/ 16 h 128"/>
                  <a:gd name="T4" fmla="*/ 32 w 87"/>
                  <a:gd name="T5" fmla="*/ 40 h 128"/>
                  <a:gd name="T6" fmla="*/ 48 w 87"/>
                  <a:gd name="T7" fmla="*/ 48 h 128"/>
                  <a:gd name="T8" fmla="*/ 48 w 87"/>
                  <a:gd name="T9" fmla="*/ 40 h 128"/>
                  <a:gd name="T10" fmla="*/ 56 w 87"/>
                  <a:gd name="T11" fmla="*/ 56 h 128"/>
                  <a:gd name="T12" fmla="*/ 87 w 87"/>
                  <a:gd name="T13" fmla="*/ 56 h 128"/>
                  <a:gd name="T14" fmla="*/ 79 w 87"/>
                  <a:gd name="T15" fmla="*/ 80 h 128"/>
                  <a:gd name="T16" fmla="*/ 64 w 87"/>
                  <a:gd name="T17" fmla="*/ 88 h 128"/>
                  <a:gd name="T18" fmla="*/ 48 w 87"/>
                  <a:gd name="T19" fmla="*/ 128 h 128"/>
                  <a:gd name="T20" fmla="*/ 40 w 87"/>
                  <a:gd name="T21" fmla="*/ 128 h 128"/>
                  <a:gd name="T22" fmla="*/ 40 w 87"/>
                  <a:gd name="T23" fmla="*/ 112 h 128"/>
                  <a:gd name="T24" fmla="*/ 24 w 87"/>
                  <a:gd name="T25" fmla="*/ 80 h 128"/>
                  <a:gd name="T26" fmla="*/ 40 w 87"/>
                  <a:gd name="T27" fmla="*/ 64 h 128"/>
                  <a:gd name="T28" fmla="*/ 40 w 87"/>
                  <a:gd name="T29" fmla="*/ 48 h 128"/>
                  <a:gd name="T30" fmla="*/ 0 w 87"/>
                  <a:gd name="T31" fmla="*/ 0 h 128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87" h="128">
                    <a:moveTo>
                      <a:pt x="0" y="0"/>
                    </a:moveTo>
                    <a:lnTo>
                      <a:pt x="32" y="16"/>
                    </a:lnTo>
                    <a:lnTo>
                      <a:pt x="32" y="40"/>
                    </a:lnTo>
                    <a:lnTo>
                      <a:pt x="48" y="48"/>
                    </a:lnTo>
                    <a:lnTo>
                      <a:pt x="48" y="40"/>
                    </a:lnTo>
                    <a:lnTo>
                      <a:pt x="56" y="56"/>
                    </a:lnTo>
                    <a:lnTo>
                      <a:pt x="87" y="56"/>
                    </a:lnTo>
                    <a:lnTo>
                      <a:pt x="79" y="80"/>
                    </a:lnTo>
                    <a:lnTo>
                      <a:pt x="64" y="88"/>
                    </a:lnTo>
                    <a:lnTo>
                      <a:pt x="48" y="128"/>
                    </a:lnTo>
                    <a:lnTo>
                      <a:pt x="40" y="128"/>
                    </a:lnTo>
                    <a:lnTo>
                      <a:pt x="40" y="112"/>
                    </a:lnTo>
                    <a:lnTo>
                      <a:pt x="24" y="80"/>
                    </a:lnTo>
                    <a:lnTo>
                      <a:pt x="40" y="64"/>
                    </a:lnTo>
                    <a:lnTo>
                      <a:pt x="40" y="48"/>
                    </a:lnTo>
                    <a:lnTo>
                      <a:pt x="0" y="0"/>
                    </a:lnTo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81" name="Freeform 255"/>
              <p:cNvSpPr>
                <a:spLocks noChangeAspect="1"/>
              </p:cNvSpPr>
              <p:nvPr/>
            </p:nvSpPr>
            <p:spPr bwMode="auto">
              <a:xfrm>
                <a:off x="2660" y="2499"/>
                <a:ext cx="144" cy="120"/>
              </a:xfrm>
              <a:custGeom>
                <a:avLst/>
                <a:gdLst>
                  <a:gd name="T0" fmla="*/ 0 w 144"/>
                  <a:gd name="T1" fmla="*/ 0 h 120"/>
                  <a:gd name="T2" fmla="*/ 0 w 144"/>
                  <a:gd name="T3" fmla="*/ 104 h 120"/>
                  <a:gd name="T4" fmla="*/ 32 w 144"/>
                  <a:gd name="T5" fmla="*/ 112 h 120"/>
                  <a:gd name="T6" fmla="*/ 56 w 144"/>
                  <a:gd name="T7" fmla="*/ 80 h 120"/>
                  <a:gd name="T8" fmla="*/ 80 w 144"/>
                  <a:gd name="T9" fmla="*/ 88 h 120"/>
                  <a:gd name="T10" fmla="*/ 104 w 144"/>
                  <a:gd name="T11" fmla="*/ 120 h 120"/>
                  <a:gd name="T12" fmla="*/ 144 w 144"/>
                  <a:gd name="T13" fmla="*/ 120 h 120"/>
                  <a:gd name="T14" fmla="*/ 96 w 144"/>
                  <a:gd name="T15" fmla="*/ 80 h 120"/>
                  <a:gd name="T16" fmla="*/ 96 w 144"/>
                  <a:gd name="T17" fmla="*/ 64 h 120"/>
                  <a:gd name="T18" fmla="*/ 72 w 144"/>
                  <a:gd name="T19" fmla="*/ 48 h 120"/>
                  <a:gd name="T20" fmla="*/ 56 w 144"/>
                  <a:gd name="T21" fmla="*/ 24 h 120"/>
                  <a:gd name="T22" fmla="*/ 0 w 144"/>
                  <a:gd name="T23" fmla="*/ 0 h 120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144" h="120">
                    <a:moveTo>
                      <a:pt x="0" y="0"/>
                    </a:moveTo>
                    <a:lnTo>
                      <a:pt x="0" y="104"/>
                    </a:lnTo>
                    <a:lnTo>
                      <a:pt x="32" y="112"/>
                    </a:lnTo>
                    <a:lnTo>
                      <a:pt x="56" y="80"/>
                    </a:lnTo>
                    <a:lnTo>
                      <a:pt x="80" y="88"/>
                    </a:lnTo>
                    <a:lnTo>
                      <a:pt x="104" y="120"/>
                    </a:lnTo>
                    <a:lnTo>
                      <a:pt x="144" y="120"/>
                    </a:lnTo>
                    <a:lnTo>
                      <a:pt x="96" y="80"/>
                    </a:lnTo>
                    <a:lnTo>
                      <a:pt x="96" y="64"/>
                    </a:lnTo>
                    <a:lnTo>
                      <a:pt x="72" y="48"/>
                    </a:lnTo>
                    <a:lnTo>
                      <a:pt x="56" y="2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82" name="Freeform 256"/>
              <p:cNvSpPr>
                <a:spLocks noChangeAspect="1"/>
              </p:cNvSpPr>
              <p:nvPr/>
            </p:nvSpPr>
            <p:spPr bwMode="auto">
              <a:xfrm>
                <a:off x="2660" y="2499"/>
                <a:ext cx="144" cy="120"/>
              </a:xfrm>
              <a:custGeom>
                <a:avLst/>
                <a:gdLst>
                  <a:gd name="T0" fmla="*/ 0 w 144"/>
                  <a:gd name="T1" fmla="*/ 0 h 120"/>
                  <a:gd name="T2" fmla="*/ 0 w 144"/>
                  <a:gd name="T3" fmla="*/ 104 h 120"/>
                  <a:gd name="T4" fmla="*/ 32 w 144"/>
                  <a:gd name="T5" fmla="*/ 112 h 120"/>
                  <a:gd name="T6" fmla="*/ 56 w 144"/>
                  <a:gd name="T7" fmla="*/ 80 h 120"/>
                  <a:gd name="T8" fmla="*/ 80 w 144"/>
                  <a:gd name="T9" fmla="*/ 88 h 120"/>
                  <a:gd name="T10" fmla="*/ 104 w 144"/>
                  <a:gd name="T11" fmla="*/ 120 h 120"/>
                  <a:gd name="T12" fmla="*/ 144 w 144"/>
                  <a:gd name="T13" fmla="*/ 120 h 120"/>
                  <a:gd name="T14" fmla="*/ 96 w 144"/>
                  <a:gd name="T15" fmla="*/ 80 h 120"/>
                  <a:gd name="T16" fmla="*/ 96 w 144"/>
                  <a:gd name="T17" fmla="*/ 64 h 120"/>
                  <a:gd name="T18" fmla="*/ 72 w 144"/>
                  <a:gd name="T19" fmla="*/ 48 h 120"/>
                  <a:gd name="T20" fmla="*/ 56 w 144"/>
                  <a:gd name="T21" fmla="*/ 24 h 120"/>
                  <a:gd name="T22" fmla="*/ 0 w 144"/>
                  <a:gd name="T23" fmla="*/ 0 h 120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144" h="120">
                    <a:moveTo>
                      <a:pt x="0" y="0"/>
                    </a:moveTo>
                    <a:lnTo>
                      <a:pt x="0" y="104"/>
                    </a:lnTo>
                    <a:lnTo>
                      <a:pt x="32" y="112"/>
                    </a:lnTo>
                    <a:lnTo>
                      <a:pt x="56" y="80"/>
                    </a:lnTo>
                    <a:lnTo>
                      <a:pt x="80" y="88"/>
                    </a:lnTo>
                    <a:lnTo>
                      <a:pt x="104" y="120"/>
                    </a:lnTo>
                    <a:lnTo>
                      <a:pt x="144" y="120"/>
                    </a:lnTo>
                    <a:lnTo>
                      <a:pt x="96" y="80"/>
                    </a:lnTo>
                    <a:lnTo>
                      <a:pt x="96" y="64"/>
                    </a:lnTo>
                    <a:lnTo>
                      <a:pt x="72" y="48"/>
                    </a:lnTo>
                    <a:lnTo>
                      <a:pt x="56" y="24"/>
                    </a:lnTo>
                    <a:lnTo>
                      <a:pt x="0" y="0"/>
                    </a:lnTo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83" name="Freeform 257"/>
              <p:cNvSpPr>
                <a:spLocks noChangeAspect="1"/>
              </p:cNvSpPr>
              <p:nvPr/>
            </p:nvSpPr>
            <p:spPr bwMode="auto">
              <a:xfrm>
                <a:off x="2764" y="2531"/>
                <a:ext cx="72" cy="32"/>
              </a:xfrm>
              <a:custGeom>
                <a:avLst/>
                <a:gdLst>
                  <a:gd name="T0" fmla="*/ 0 w 72"/>
                  <a:gd name="T1" fmla="*/ 16 h 32"/>
                  <a:gd name="T2" fmla="*/ 40 w 72"/>
                  <a:gd name="T3" fmla="*/ 32 h 32"/>
                  <a:gd name="T4" fmla="*/ 72 w 72"/>
                  <a:gd name="T5" fmla="*/ 8 h 32"/>
                  <a:gd name="T6" fmla="*/ 48 w 72"/>
                  <a:gd name="T7" fmla="*/ 0 h 32"/>
                  <a:gd name="T8" fmla="*/ 40 w 72"/>
                  <a:gd name="T9" fmla="*/ 16 h 32"/>
                  <a:gd name="T10" fmla="*/ 0 w 72"/>
                  <a:gd name="T11" fmla="*/ 16 h 3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72" h="32">
                    <a:moveTo>
                      <a:pt x="0" y="16"/>
                    </a:moveTo>
                    <a:lnTo>
                      <a:pt x="40" y="32"/>
                    </a:lnTo>
                    <a:lnTo>
                      <a:pt x="72" y="8"/>
                    </a:lnTo>
                    <a:lnTo>
                      <a:pt x="48" y="0"/>
                    </a:lnTo>
                    <a:lnTo>
                      <a:pt x="40" y="16"/>
                    </a:lnTo>
                    <a:lnTo>
                      <a:pt x="0" y="16"/>
                    </a:lnTo>
                    <a:close/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84" name="Freeform 258"/>
              <p:cNvSpPr>
                <a:spLocks noChangeAspect="1"/>
              </p:cNvSpPr>
              <p:nvPr/>
            </p:nvSpPr>
            <p:spPr bwMode="auto">
              <a:xfrm>
                <a:off x="2764" y="2531"/>
                <a:ext cx="72" cy="32"/>
              </a:xfrm>
              <a:custGeom>
                <a:avLst/>
                <a:gdLst>
                  <a:gd name="T0" fmla="*/ 0 w 72"/>
                  <a:gd name="T1" fmla="*/ 16 h 32"/>
                  <a:gd name="T2" fmla="*/ 40 w 72"/>
                  <a:gd name="T3" fmla="*/ 32 h 32"/>
                  <a:gd name="T4" fmla="*/ 72 w 72"/>
                  <a:gd name="T5" fmla="*/ 8 h 32"/>
                  <a:gd name="T6" fmla="*/ 48 w 72"/>
                  <a:gd name="T7" fmla="*/ 0 h 32"/>
                  <a:gd name="T8" fmla="*/ 40 w 72"/>
                  <a:gd name="T9" fmla="*/ 16 h 32"/>
                  <a:gd name="T10" fmla="*/ 0 w 72"/>
                  <a:gd name="T11" fmla="*/ 16 h 3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72" h="32">
                    <a:moveTo>
                      <a:pt x="0" y="16"/>
                    </a:moveTo>
                    <a:lnTo>
                      <a:pt x="40" y="32"/>
                    </a:lnTo>
                    <a:lnTo>
                      <a:pt x="72" y="8"/>
                    </a:lnTo>
                    <a:lnTo>
                      <a:pt x="48" y="0"/>
                    </a:lnTo>
                    <a:lnTo>
                      <a:pt x="40" y="16"/>
                    </a:lnTo>
                    <a:lnTo>
                      <a:pt x="0" y="16"/>
                    </a:lnTo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85" name="Freeform 259"/>
              <p:cNvSpPr>
                <a:spLocks noChangeAspect="1"/>
              </p:cNvSpPr>
              <p:nvPr/>
            </p:nvSpPr>
            <p:spPr bwMode="auto">
              <a:xfrm>
                <a:off x="2804" y="2499"/>
                <a:ext cx="40" cy="40"/>
              </a:xfrm>
              <a:custGeom>
                <a:avLst/>
                <a:gdLst>
                  <a:gd name="T0" fmla="*/ 0 w 40"/>
                  <a:gd name="T1" fmla="*/ 0 h 40"/>
                  <a:gd name="T2" fmla="*/ 32 w 40"/>
                  <a:gd name="T3" fmla="*/ 16 h 40"/>
                  <a:gd name="T4" fmla="*/ 40 w 40"/>
                  <a:gd name="T5" fmla="*/ 40 h 40"/>
                  <a:gd name="T6" fmla="*/ 32 w 40"/>
                  <a:gd name="T7" fmla="*/ 24 h 40"/>
                  <a:gd name="T8" fmla="*/ 0 w 40"/>
                  <a:gd name="T9" fmla="*/ 0 h 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0" h="40">
                    <a:moveTo>
                      <a:pt x="0" y="0"/>
                    </a:moveTo>
                    <a:lnTo>
                      <a:pt x="32" y="16"/>
                    </a:lnTo>
                    <a:lnTo>
                      <a:pt x="40" y="40"/>
                    </a:lnTo>
                    <a:lnTo>
                      <a:pt x="32" y="2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86" name="Freeform 260"/>
              <p:cNvSpPr>
                <a:spLocks noChangeAspect="1"/>
              </p:cNvSpPr>
              <p:nvPr/>
            </p:nvSpPr>
            <p:spPr bwMode="auto">
              <a:xfrm>
                <a:off x="2804" y="2499"/>
                <a:ext cx="40" cy="40"/>
              </a:xfrm>
              <a:custGeom>
                <a:avLst/>
                <a:gdLst>
                  <a:gd name="T0" fmla="*/ 0 w 40"/>
                  <a:gd name="T1" fmla="*/ 0 h 40"/>
                  <a:gd name="T2" fmla="*/ 32 w 40"/>
                  <a:gd name="T3" fmla="*/ 16 h 40"/>
                  <a:gd name="T4" fmla="*/ 40 w 40"/>
                  <a:gd name="T5" fmla="*/ 40 h 40"/>
                  <a:gd name="T6" fmla="*/ 32 w 40"/>
                  <a:gd name="T7" fmla="*/ 24 h 40"/>
                  <a:gd name="T8" fmla="*/ 0 w 40"/>
                  <a:gd name="T9" fmla="*/ 0 h 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0" h="40">
                    <a:moveTo>
                      <a:pt x="0" y="0"/>
                    </a:moveTo>
                    <a:lnTo>
                      <a:pt x="32" y="16"/>
                    </a:lnTo>
                    <a:lnTo>
                      <a:pt x="40" y="40"/>
                    </a:lnTo>
                    <a:lnTo>
                      <a:pt x="32" y="24"/>
                    </a:lnTo>
                    <a:lnTo>
                      <a:pt x="0" y="0"/>
                    </a:lnTo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87" name="Freeform 261"/>
              <p:cNvSpPr>
                <a:spLocks noChangeAspect="1"/>
              </p:cNvSpPr>
              <p:nvPr/>
            </p:nvSpPr>
            <p:spPr bwMode="auto">
              <a:xfrm>
                <a:off x="2317" y="2300"/>
                <a:ext cx="32" cy="31"/>
              </a:xfrm>
              <a:custGeom>
                <a:avLst/>
                <a:gdLst>
                  <a:gd name="T0" fmla="*/ 0 w 32"/>
                  <a:gd name="T1" fmla="*/ 31 h 31"/>
                  <a:gd name="T2" fmla="*/ 24 w 32"/>
                  <a:gd name="T3" fmla="*/ 23 h 31"/>
                  <a:gd name="T4" fmla="*/ 32 w 32"/>
                  <a:gd name="T5" fmla="*/ 0 h 31"/>
                  <a:gd name="T6" fmla="*/ 0 w 32"/>
                  <a:gd name="T7" fmla="*/ 31 h 31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32" h="31">
                    <a:moveTo>
                      <a:pt x="0" y="31"/>
                    </a:moveTo>
                    <a:lnTo>
                      <a:pt x="24" y="23"/>
                    </a:lnTo>
                    <a:lnTo>
                      <a:pt x="32" y="0"/>
                    </a:lnTo>
                    <a:lnTo>
                      <a:pt x="0" y="31"/>
                    </a:lnTo>
                    <a:close/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88" name="Freeform 262"/>
              <p:cNvSpPr>
                <a:spLocks noChangeAspect="1"/>
              </p:cNvSpPr>
              <p:nvPr/>
            </p:nvSpPr>
            <p:spPr bwMode="auto">
              <a:xfrm>
                <a:off x="2317" y="2300"/>
                <a:ext cx="32" cy="31"/>
              </a:xfrm>
              <a:custGeom>
                <a:avLst/>
                <a:gdLst>
                  <a:gd name="T0" fmla="*/ 0 w 32"/>
                  <a:gd name="T1" fmla="*/ 31 h 31"/>
                  <a:gd name="T2" fmla="*/ 24 w 32"/>
                  <a:gd name="T3" fmla="*/ 23 h 31"/>
                  <a:gd name="T4" fmla="*/ 32 w 32"/>
                  <a:gd name="T5" fmla="*/ 0 h 31"/>
                  <a:gd name="T6" fmla="*/ 0 w 32"/>
                  <a:gd name="T7" fmla="*/ 31 h 31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32" h="31">
                    <a:moveTo>
                      <a:pt x="0" y="31"/>
                    </a:moveTo>
                    <a:lnTo>
                      <a:pt x="24" y="23"/>
                    </a:lnTo>
                    <a:lnTo>
                      <a:pt x="32" y="0"/>
                    </a:lnTo>
                    <a:lnTo>
                      <a:pt x="0" y="31"/>
                    </a:lnTo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89" name="Freeform 263"/>
              <p:cNvSpPr>
                <a:spLocks noChangeAspect="1"/>
              </p:cNvSpPr>
              <p:nvPr/>
            </p:nvSpPr>
            <p:spPr bwMode="auto">
              <a:xfrm>
                <a:off x="2357" y="2180"/>
                <a:ext cx="64" cy="96"/>
              </a:xfrm>
              <a:custGeom>
                <a:avLst/>
                <a:gdLst>
                  <a:gd name="T0" fmla="*/ 0 w 64"/>
                  <a:gd name="T1" fmla="*/ 40 h 96"/>
                  <a:gd name="T2" fmla="*/ 8 w 64"/>
                  <a:gd name="T3" fmla="*/ 0 h 96"/>
                  <a:gd name="T4" fmla="*/ 40 w 64"/>
                  <a:gd name="T5" fmla="*/ 8 h 96"/>
                  <a:gd name="T6" fmla="*/ 40 w 64"/>
                  <a:gd name="T7" fmla="*/ 32 h 96"/>
                  <a:gd name="T8" fmla="*/ 16 w 64"/>
                  <a:gd name="T9" fmla="*/ 48 h 96"/>
                  <a:gd name="T10" fmla="*/ 32 w 64"/>
                  <a:gd name="T11" fmla="*/ 72 h 96"/>
                  <a:gd name="T12" fmla="*/ 56 w 64"/>
                  <a:gd name="T13" fmla="*/ 80 h 96"/>
                  <a:gd name="T14" fmla="*/ 64 w 64"/>
                  <a:gd name="T15" fmla="*/ 96 h 96"/>
                  <a:gd name="T16" fmla="*/ 48 w 64"/>
                  <a:gd name="T17" fmla="*/ 80 h 96"/>
                  <a:gd name="T18" fmla="*/ 48 w 64"/>
                  <a:gd name="T19" fmla="*/ 88 h 96"/>
                  <a:gd name="T20" fmla="*/ 8 w 64"/>
                  <a:gd name="T21" fmla="*/ 80 h 96"/>
                  <a:gd name="T22" fmla="*/ 0 w 64"/>
                  <a:gd name="T23" fmla="*/ 40 h 9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64" h="96">
                    <a:moveTo>
                      <a:pt x="0" y="40"/>
                    </a:moveTo>
                    <a:lnTo>
                      <a:pt x="8" y="0"/>
                    </a:lnTo>
                    <a:lnTo>
                      <a:pt x="40" y="8"/>
                    </a:lnTo>
                    <a:lnTo>
                      <a:pt x="40" y="32"/>
                    </a:lnTo>
                    <a:lnTo>
                      <a:pt x="16" y="48"/>
                    </a:lnTo>
                    <a:lnTo>
                      <a:pt x="32" y="72"/>
                    </a:lnTo>
                    <a:lnTo>
                      <a:pt x="56" y="80"/>
                    </a:lnTo>
                    <a:lnTo>
                      <a:pt x="64" y="96"/>
                    </a:lnTo>
                    <a:lnTo>
                      <a:pt x="48" y="80"/>
                    </a:lnTo>
                    <a:lnTo>
                      <a:pt x="48" y="88"/>
                    </a:lnTo>
                    <a:lnTo>
                      <a:pt x="8" y="80"/>
                    </a:lnTo>
                    <a:lnTo>
                      <a:pt x="0" y="40"/>
                    </a:lnTo>
                    <a:close/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90" name="Freeform 264"/>
              <p:cNvSpPr>
                <a:spLocks noChangeAspect="1"/>
              </p:cNvSpPr>
              <p:nvPr/>
            </p:nvSpPr>
            <p:spPr bwMode="auto">
              <a:xfrm>
                <a:off x="2357" y="2180"/>
                <a:ext cx="64" cy="96"/>
              </a:xfrm>
              <a:custGeom>
                <a:avLst/>
                <a:gdLst>
                  <a:gd name="T0" fmla="*/ 0 w 64"/>
                  <a:gd name="T1" fmla="*/ 40 h 96"/>
                  <a:gd name="T2" fmla="*/ 8 w 64"/>
                  <a:gd name="T3" fmla="*/ 0 h 96"/>
                  <a:gd name="T4" fmla="*/ 40 w 64"/>
                  <a:gd name="T5" fmla="*/ 8 h 96"/>
                  <a:gd name="T6" fmla="*/ 40 w 64"/>
                  <a:gd name="T7" fmla="*/ 32 h 96"/>
                  <a:gd name="T8" fmla="*/ 16 w 64"/>
                  <a:gd name="T9" fmla="*/ 48 h 96"/>
                  <a:gd name="T10" fmla="*/ 32 w 64"/>
                  <a:gd name="T11" fmla="*/ 72 h 96"/>
                  <a:gd name="T12" fmla="*/ 56 w 64"/>
                  <a:gd name="T13" fmla="*/ 80 h 96"/>
                  <a:gd name="T14" fmla="*/ 64 w 64"/>
                  <a:gd name="T15" fmla="*/ 96 h 96"/>
                  <a:gd name="T16" fmla="*/ 48 w 64"/>
                  <a:gd name="T17" fmla="*/ 80 h 96"/>
                  <a:gd name="T18" fmla="*/ 48 w 64"/>
                  <a:gd name="T19" fmla="*/ 88 h 96"/>
                  <a:gd name="T20" fmla="*/ 8 w 64"/>
                  <a:gd name="T21" fmla="*/ 80 h 96"/>
                  <a:gd name="T22" fmla="*/ 0 w 64"/>
                  <a:gd name="T23" fmla="*/ 40 h 9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64" h="96">
                    <a:moveTo>
                      <a:pt x="0" y="40"/>
                    </a:moveTo>
                    <a:lnTo>
                      <a:pt x="8" y="0"/>
                    </a:lnTo>
                    <a:lnTo>
                      <a:pt x="40" y="8"/>
                    </a:lnTo>
                    <a:lnTo>
                      <a:pt x="40" y="32"/>
                    </a:lnTo>
                    <a:lnTo>
                      <a:pt x="16" y="48"/>
                    </a:lnTo>
                    <a:lnTo>
                      <a:pt x="32" y="72"/>
                    </a:lnTo>
                    <a:lnTo>
                      <a:pt x="56" y="80"/>
                    </a:lnTo>
                    <a:lnTo>
                      <a:pt x="64" y="96"/>
                    </a:lnTo>
                    <a:lnTo>
                      <a:pt x="48" y="80"/>
                    </a:lnTo>
                    <a:lnTo>
                      <a:pt x="48" y="88"/>
                    </a:lnTo>
                    <a:lnTo>
                      <a:pt x="8" y="80"/>
                    </a:lnTo>
                    <a:lnTo>
                      <a:pt x="0" y="40"/>
                    </a:lnTo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91" name="Freeform 265"/>
              <p:cNvSpPr>
                <a:spLocks noChangeAspect="1"/>
              </p:cNvSpPr>
              <p:nvPr/>
            </p:nvSpPr>
            <p:spPr bwMode="auto">
              <a:xfrm>
                <a:off x="2357" y="2260"/>
                <a:ext cx="16" cy="16"/>
              </a:xfrm>
              <a:custGeom>
                <a:avLst/>
                <a:gdLst>
                  <a:gd name="T0" fmla="*/ 0 w 16"/>
                  <a:gd name="T1" fmla="*/ 0 h 16"/>
                  <a:gd name="T2" fmla="*/ 8 w 16"/>
                  <a:gd name="T3" fmla="*/ 0 h 16"/>
                  <a:gd name="T4" fmla="*/ 16 w 16"/>
                  <a:gd name="T5" fmla="*/ 8 h 16"/>
                  <a:gd name="T6" fmla="*/ 16 w 16"/>
                  <a:gd name="T7" fmla="*/ 16 h 16"/>
                  <a:gd name="T8" fmla="*/ 0 w 16"/>
                  <a:gd name="T9" fmla="*/ 0 h 1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6" h="16">
                    <a:moveTo>
                      <a:pt x="0" y="0"/>
                    </a:moveTo>
                    <a:lnTo>
                      <a:pt x="8" y="0"/>
                    </a:lnTo>
                    <a:lnTo>
                      <a:pt x="16" y="8"/>
                    </a:lnTo>
                    <a:lnTo>
                      <a:pt x="16" y="16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92" name="Freeform 266"/>
              <p:cNvSpPr>
                <a:spLocks noChangeAspect="1"/>
              </p:cNvSpPr>
              <p:nvPr/>
            </p:nvSpPr>
            <p:spPr bwMode="auto">
              <a:xfrm>
                <a:off x="2357" y="2260"/>
                <a:ext cx="16" cy="16"/>
              </a:xfrm>
              <a:custGeom>
                <a:avLst/>
                <a:gdLst>
                  <a:gd name="T0" fmla="*/ 0 w 16"/>
                  <a:gd name="T1" fmla="*/ 0 h 16"/>
                  <a:gd name="T2" fmla="*/ 8 w 16"/>
                  <a:gd name="T3" fmla="*/ 0 h 16"/>
                  <a:gd name="T4" fmla="*/ 16 w 16"/>
                  <a:gd name="T5" fmla="*/ 8 h 16"/>
                  <a:gd name="T6" fmla="*/ 16 w 16"/>
                  <a:gd name="T7" fmla="*/ 16 h 16"/>
                  <a:gd name="T8" fmla="*/ 0 w 16"/>
                  <a:gd name="T9" fmla="*/ 0 h 1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6" h="16">
                    <a:moveTo>
                      <a:pt x="0" y="0"/>
                    </a:moveTo>
                    <a:lnTo>
                      <a:pt x="8" y="0"/>
                    </a:lnTo>
                    <a:lnTo>
                      <a:pt x="16" y="8"/>
                    </a:lnTo>
                    <a:lnTo>
                      <a:pt x="16" y="16"/>
                    </a:lnTo>
                    <a:lnTo>
                      <a:pt x="0" y="0"/>
                    </a:lnTo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93" name="Freeform 267"/>
              <p:cNvSpPr>
                <a:spLocks noChangeAspect="1"/>
              </p:cNvSpPr>
              <p:nvPr/>
            </p:nvSpPr>
            <p:spPr bwMode="auto">
              <a:xfrm>
                <a:off x="2389" y="2284"/>
                <a:ext cx="16" cy="32"/>
              </a:xfrm>
              <a:custGeom>
                <a:avLst/>
                <a:gdLst>
                  <a:gd name="T0" fmla="*/ 0 w 16"/>
                  <a:gd name="T1" fmla="*/ 0 h 32"/>
                  <a:gd name="T2" fmla="*/ 0 w 16"/>
                  <a:gd name="T3" fmla="*/ 32 h 32"/>
                  <a:gd name="T4" fmla="*/ 16 w 16"/>
                  <a:gd name="T5" fmla="*/ 16 h 32"/>
                  <a:gd name="T6" fmla="*/ 0 w 16"/>
                  <a:gd name="T7" fmla="*/ 0 h 32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6" h="32">
                    <a:moveTo>
                      <a:pt x="0" y="0"/>
                    </a:moveTo>
                    <a:lnTo>
                      <a:pt x="0" y="32"/>
                    </a:lnTo>
                    <a:lnTo>
                      <a:pt x="16" y="16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94" name="Freeform 268"/>
              <p:cNvSpPr>
                <a:spLocks noChangeAspect="1"/>
              </p:cNvSpPr>
              <p:nvPr/>
            </p:nvSpPr>
            <p:spPr bwMode="auto">
              <a:xfrm>
                <a:off x="2389" y="2284"/>
                <a:ext cx="16" cy="32"/>
              </a:xfrm>
              <a:custGeom>
                <a:avLst/>
                <a:gdLst>
                  <a:gd name="T0" fmla="*/ 0 w 16"/>
                  <a:gd name="T1" fmla="*/ 0 h 32"/>
                  <a:gd name="T2" fmla="*/ 0 w 16"/>
                  <a:gd name="T3" fmla="*/ 32 h 32"/>
                  <a:gd name="T4" fmla="*/ 16 w 16"/>
                  <a:gd name="T5" fmla="*/ 16 h 32"/>
                  <a:gd name="T6" fmla="*/ 0 w 16"/>
                  <a:gd name="T7" fmla="*/ 0 h 32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6" h="32">
                    <a:moveTo>
                      <a:pt x="0" y="0"/>
                    </a:moveTo>
                    <a:lnTo>
                      <a:pt x="0" y="32"/>
                    </a:lnTo>
                    <a:lnTo>
                      <a:pt x="16" y="16"/>
                    </a:lnTo>
                    <a:lnTo>
                      <a:pt x="0" y="0"/>
                    </a:lnTo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95" name="Freeform 269"/>
              <p:cNvSpPr>
                <a:spLocks noChangeAspect="1"/>
              </p:cNvSpPr>
              <p:nvPr/>
            </p:nvSpPr>
            <p:spPr bwMode="auto">
              <a:xfrm>
                <a:off x="2389" y="2323"/>
                <a:ext cx="64" cy="64"/>
              </a:xfrm>
              <a:custGeom>
                <a:avLst/>
                <a:gdLst>
                  <a:gd name="T0" fmla="*/ 0 w 64"/>
                  <a:gd name="T1" fmla="*/ 40 h 64"/>
                  <a:gd name="T2" fmla="*/ 16 w 64"/>
                  <a:gd name="T3" fmla="*/ 16 h 64"/>
                  <a:gd name="T4" fmla="*/ 32 w 64"/>
                  <a:gd name="T5" fmla="*/ 16 h 64"/>
                  <a:gd name="T6" fmla="*/ 56 w 64"/>
                  <a:gd name="T7" fmla="*/ 0 h 64"/>
                  <a:gd name="T8" fmla="*/ 64 w 64"/>
                  <a:gd name="T9" fmla="*/ 8 h 64"/>
                  <a:gd name="T10" fmla="*/ 56 w 64"/>
                  <a:gd name="T11" fmla="*/ 48 h 64"/>
                  <a:gd name="T12" fmla="*/ 56 w 64"/>
                  <a:gd name="T13" fmla="*/ 32 h 64"/>
                  <a:gd name="T14" fmla="*/ 48 w 64"/>
                  <a:gd name="T15" fmla="*/ 64 h 64"/>
                  <a:gd name="T16" fmla="*/ 32 w 64"/>
                  <a:gd name="T17" fmla="*/ 48 h 64"/>
                  <a:gd name="T18" fmla="*/ 24 w 64"/>
                  <a:gd name="T19" fmla="*/ 24 h 64"/>
                  <a:gd name="T20" fmla="*/ 0 w 64"/>
                  <a:gd name="T21" fmla="*/ 40 h 64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64" h="64">
                    <a:moveTo>
                      <a:pt x="0" y="40"/>
                    </a:moveTo>
                    <a:lnTo>
                      <a:pt x="16" y="16"/>
                    </a:lnTo>
                    <a:lnTo>
                      <a:pt x="32" y="16"/>
                    </a:lnTo>
                    <a:lnTo>
                      <a:pt x="56" y="0"/>
                    </a:lnTo>
                    <a:lnTo>
                      <a:pt x="64" y="8"/>
                    </a:lnTo>
                    <a:lnTo>
                      <a:pt x="56" y="48"/>
                    </a:lnTo>
                    <a:lnTo>
                      <a:pt x="56" y="32"/>
                    </a:lnTo>
                    <a:lnTo>
                      <a:pt x="48" y="64"/>
                    </a:lnTo>
                    <a:lnTo>
                      <a:pt x="32" y="48"/>
                    </a:lnTo>
                    <a:lnTo>
                      <a:pt x="24" y="24"/>
                    </a:lnTo>
                    <a:lnTo>
                      <a:pt x="0" y="40"/>
                    </a:lnTo>
                    <a:close/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96" name="Freeform 270"/>
              <p:cNvSpPr>
                <a:spLocks noChangeAspect="1"/>
              </p:cNvSpPr>
              <p:nvPr/>
            </p:nvSpPr>
            <p:spPr bwMode="auto">
              <a:xfrm>
                <a:off x="2389" y="2323"/>
                <a:ext cx="64" cy="64"/>
              </a:xfrm>
              <a:custGeom>
                <a:avLst/>
                <a:gdLst>
                  <a:gd name="T0" fmla="*/ 0 w 64"/>
                  <a:gd name="T1" fmla="*/ 40 h 64"/>
                  <a:gd name="T2" fmla="*/ 16 w 64"/>
                  <a:gd name="T3" fmla="*/ 16 h 64"/>
                  <a:gd name="T4" fmla="*/ 32 w 64"/>
                  <a:gd name="T5" fmla="*/ 16 h 64"/>
                  <a:gd name="T6" fmla="*/ 56 w 64"/>
                  <a:gd name="T7" fmla="*/ 0 h 64"/>
                  <a:gd name="T8" fmla="*/ 64 w 64"/>
                  <a:gd name="T9" fmla="*/ 8 h 64"/>
                  <a:gd name="T10" fmla="*/ 56 w 64"/>
                  <a:gd name="T11" fmla="*/ 48 h 64"/>
                  <a:gd name="T12" fmla="*/ 56 w 64"/>
                  <a:gd name="T13" fmla="*/ 32 h 64"/>
                  <a:gd name="T14" fmla="*/ 48 w 64"/>
                  <a:gd name="T15" fmla="*/ 64 h 64"/>
                  <a:gd name="T16" fmla="*/ 32 w 64"/>
                  <a:gd name="T17" fmla="*/ 48 h 64"/>
                  <a:gd name="T18" fmla="*/ 24 w 64"/>
                  <a:gd name="T19" fmla="*/ 24 h 64"/>
                  <a:gd name="T20" fmla="*/ 0 w 64"/>
                  <a:gd name="T21" fmla="*/ 40 h 64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64" h="64">
                    <a:moveTo>
                      <a:pt x="0" y="40"/>
                    </a:moveTo>
                    <a:lnTo>
                      <a:pt x="16" y="16"/>
                    </a:lnTo>
                    <a:lnTo>
                      <a:pt x="32" y="16"/>
                    </a:lnTo>
                    <a:lnTo>
                      <a:pt x="56" y="0"/>
                    </a:lnTo>
                    <a:lnTo>
                      <a:pt x="64" y="8"/>
                    </a:lnTo>
                    <a:lnTo>
                      <a:pt x="56" y="48"/>
                    </a:lnTo>
                    <a:lnTo>
                      <a:pt x="56" y="32"/>
                    </a:lnTo>
                    <a:lnTo>
                      <a:pt x="48" y="64"/>
                    </a:lnTo>
                    <a:lnTo>
                      <a:pt x="32" y="48"/>
                    </a:lnTo>
                    <a:lnTo>
                      <a:pt x="24" y="24"/>
                    </a:lnTo>
                    <a:lnTo>
                      <a:pt x="0" y="40"/>
                    </a:lnTo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97" name="Freeform 271"/>
              <p:cNvSpPr>
                <a:spLocks noChangeAspect="1"/>
              </p:cNvSpPr>
              <p:nvPr/>
            </p:nvSpPr>
            <p:spPr bwMode="auto">
              <a:xfrm>
                <a:off x="2397" y="2308"/>
                <a:ext cx="16" cy="23"/>
              </a:xfrm>
              <a:custGeom>
                <a:avLst/>
                <a:gdLst>
                  <a:gd name="T0" fmla="*/ 0 w 16"/>
                  <a:gd name="T1" fmla="*/ 15 h 23"/>
                  <a:gd name="T2" fmla="*/ 8 w 16"/>
                  <a:gd name="T3" fmla="*/ 8 h 23"/>
                  <a:gd name="T4" fmla="*/ 16 w 16"/>
                  <a:gd name="T5" fmla="*/ 0 h 23"/>
                  <a:gd name="T6" fmla="*/ 8 w 16"/>
                  <a:gd name="T7" fmla="*/ 23 h 23"/>
                  <a:gd name="T8" fmla="*/ 0 w 16"/>
                  <a:gd name="T9" fmla="*/ 15 h 2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6" h="23">
                    <a:moveTo>
                      <a:pt x="0" y="15"/>
                    </a:moveTo>
                    <a:lnTo>
                      <a:pt x="8" y="8"/>
                    </a:lnTo>
                    <a:lnTo>
                      <a:pt x="16" y="0"/>
                    </a:lnTo>
                    <a:lnTo>
                      <a:pt x="8" y="23"/>
                    </a:lnTo>
                    <a:lnTo>
                      <a:pt x="0" y="15"/>
                    </a:lnTo>
                    <a:close/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98" name="Freeform 272"/>
              <p:cNvSpPr>
                <a:spLocks noChangeAspect="1"/>
              </p:cNvSpPr>
              <p:nvPr/>
            </p:nvSpPr>
            <p:spPr bwMode="auto">
              <a:xfrm>
                <a:off x="2397" y="2308"/>
                <a:ext cx="16" cy="23"/>
              </a:xfrm>
              <a:custGeom>
                <a:avLst/>
                <a:gdLst>
                  <a:gd name="T0" fmla="*/ 0 w 16"/>
                  <a:gd name="T1" fmla="*/ 15 h 23"/>
                  <a:gd name="T2" fmla="*/ 8 w 16"/>
                  <a:gd name="T3" fmla="*/ 8 h 23"/>
                  <a:gd name="T4" fmla="*/ 16 w 16"/>
                  <a:gd name="T5" fmla="*/ 0 h 23"/>
                  <a:gd name="T6" fmla="*/ 8 w 16"/>
                  <a:gd name="T7" fmla="*/ 23 h 23"/>
                  <a:gd name="T8" fmla="*/ 0 w 16"/>
                  <a:gd name="T9" fmla="*/ 15 h 2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6" h="23">
                    <a:moveTo>
                      <a:pt x="0" y="15"/>
                    </a:moveTo>
                    <a:lnTo>
                      <a:pt x="8" y="8"/>
                    </a:lnTo>
                    <a:lnTo>
                      <a:pt x="16" y="0"/>
                    </a:lnTo>
                    <a:lnTo>
                      <a:pt x="8" y="23"/>
                    </a:lnTo>
                    <a:lnTo>
                      <a:pt x="0" y="15"/>
                    </a:lnTo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99" name="Freeform 273"/>
              <p:cNvSpPr>
                <a:spLocks noChangeAspect="1"/>
              </p:cNvSpPr>
              <p:nvPr/>
            </p:nvSpPr>
            <p:spPr bwMode="auto">
              <a:xfrm>
                <a:off x="2421" y="1781"/>
                <a:ext cx="88" cy="96"/>
              </a:xfrm>
              <a:custGeom>
                <a:avLst/>
                <a:gdLst>
                  <a:gd name="T0" fmla="*/ 0 w 88"/>
                  <a:gd name="T1" fmla="*/ 48 h 96"/>
                  <a:gd name="T2" fmla="*/ 16 w 88"/>
                  <a:gd name="T3" fmla="*/ 56 h 96"/>
                  <a:gd name="T4" fmla="*/ 8 w 88"/>
                  <a:gd name="T5" fmla="*/ 88 h 96"/>
                  <a:gd name="T6" fmla="*/ 32 w 88"/>
                  <a:gd name="T7" fmla="*/ 96 h 96"/>
                  <a:gd name="T8" fmla="*/ 56 w 88"/>
                  <a:gd name="T9" fmla="*/ 80 h 96"/>
                  <a:gd name="T10" fmla="*/ 48 w 88"/>
                  <a:gd name="T11" fmla="*/ 48 h 96"/>
                  <a:gd name="T12" fmla="*/ 80 w 88"/>
                  <a:gd name="T13" fmla="*/ 32 h 96"/>
                  <a:gd name="T14" fmla="*/ 88 w 88"/>
                  <a:gd name="T15" fmla="*/ 8 h 96"/>
                  <a:gd name="T16" fmla="*/ 80 w 88"/>
                  <a:gd name="T17" fmla="*/ 0 h 96"/>
                  <a:gd name="T18" fmla="*/ 56 w 88"/>
                  <a:gd name="T19" fmla="*/ 16 h 96"/>
                  <a:gd name="T20" fmla="*/ 56 w 88"/>
                  <a:gd name="T21" fmla="*/ 32 h 96"/>
                  <a:gd name="T22" fmla="*/ 40 w 88"/>
                  <a:gd name="T23" fmla="*/ 24 h 96"/>
                  <a:gd name="T24" fmla="*/ 0 w 88"/>
                  <a:gd name="T25" fmla="*/ 48 h 9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88" h="96">
                    <a:moveTo>
                      <a:pt x="0" y="48"/>
                    </a:moveTo>
                    <a:lnTo>
                      <a:pt x="16" y="56"/>
                    </a:lnTo>
                    <a:lnTo>
                      <a:pt x="8" y="88"/>
                    </a:lnTo>
                    <a:lnTo>
                      <a:pt x="32" y="96"/>
                    </a:lnTo>
                    <a:lnTo>
                      <a:pt x="56" y="80"/>
                    </a:lnTo>
                    <a:lnTo>
                      <a:pt x="48" y="48"/>
                    </a:lnTo>
                    <a:lnTo>
                      <a:pt x="80" y="32"/>
                    </a:lnTo>
                    <a:lnTo>
                      <a:pt x="88" y="8"/>
                    </a:lnTo>
                    <a:lnTo>
                      <a:pt x="80" y="0"/>
                    </a:lnTo>
                    <a:lnTo>
                      <a:pt x="56" y="16"/>
                    </a:lnTo>
                    <a:lnTo>
                      <a:pt x="56" y="32"/>
                    </a:lnTo>
                    <a:lnTo>
                      <a:pt x="40" y="24"/>
                    </a:lnTo>
                    <a:lnTo>
                      <a:pt x="0" y="48"/>
                    </a:lnTo>
                    <a:close/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00" name="Freeform 274"/>
              <p:cNvSpPr>
                <a:spLocks noChangeAspect="1"/>
              </p:cNvSpPr>
              <p:nvPr/>
            </p:nvSpPr>
            <p:spPr bwMode="auto">
              <a:xfrm>
                <a:off x="2421" y="1781"/>
                <a:ext cx="88" cy="96"/>
              </a:xfrm>
              <a:custGeom>
                <a:avLst/>
                <a:gdLst>
                  <a:gd name="T0" fmla="*/ 0 w 88"/>
                  <a:gd name="T1" fmla="*/ 48 h 96"/>
                  <a:gd name="T2" fmla="*/ 16 w 88"/>
                  <a:gd name="T3" fmla="*/ 56 h 96"/>
                  <a:gd name="T4" fmla="*/ 8 w 88"/>
                  <a:gd name="T5" fmla="*/ 88 h 96"/>
                  <a:gd name="T6" fmla="*/ 32 w 88"/>
                  <a:gd name="T7" fmla="*/ 96 h 96"/>
                  <a:gd name="T8" fmla="*/ 56 w 88"/>
                  <a:gd name="T9" fmla="*/ 80 h 96"/>
                  <a:gd name="T10" fmla="*/ 48 w 88"/>
                  <a:gd name="T11" fmla="*/ 48 h 96"/>
                  <a:gd name="T12" fmla="*/ 80 w 88"/>
                  <a:gd name="T13" fmla="*/ 32 h 96"/>
                  <a:gd name="T14" fmla="*/ 88 w 88"/>
                  <a:gd name="T15" fmla="*/ 8 h 96"/>
                  <a:gd name="T16" fmla="*/ 80 w 88"/>
                  <a:gd name="T17" fmla="*/ 0 h 96"/>
                  <a:gd name="T18" fmla="*/ 56 w 88"/>
                  <a:gd name="T19" fmla="*/ 16 h 96"/>
                  <a:gd name="T20" fmla="*/ 56 w 88"/>
                  <a:gd name="T21" fmla="*/ 32 h 96"/>
                  <a:gd name="T22" fmla="*/ 40 w 88"/>
                  <a:gd name="T23" fmla="*/ 24 h 96"/>
                  <a:gd name="T24" fmla="*/ 0 w 88"/>
                  <a:gd name="T25" fmla="*/ 48 h 9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88" h="96">
                    <a:moveTo>
                      <a:pt x="0" y="48"/>
                    </a:moveTo>
                    <a:lnTo>
                      <a:pt x="16" y="56"/>
                    </a:lnTo>
                    <a:lnTo>
                      <a:pt x="8" y="88"/>
                    </a:lnTo>
                    <a:lnTo>
                      <a:pt x="32" y="96"/>
                    </a:lnTo>
                    <a:lnTo>
                      <a:pt x="56" y="80"/>
                    </a:lnTo>
                    <a:lnTo>
                      <a:pt x="48" y="48"/>
                    </a:lnTo>
                    <a:lnTo>
                      <a:pt x="80" y="32"/>
                    </a:lnTo>
                    <a:lnTo>
                      <a:pt x="88" y="8"/>
                    </a:lnTo>
                    <a:lnTo>
                      <a:pt x="80" y="0"/>
                    </a:lnTo>
                    <a:lnTo>
                      <a:pt x="56" y="16"/>
                    </a:lnTo>
                    <a:lnTo>
                      <a:pt x="56" y="32"/>
                    </a:lnTo>
                    <a:lnTo>
                      <a:pt x="40" y="24"/>
                    </a:lnTo>
                    <a:lnTo>
                      <a:pt x="0" y="48"/>
                    </a:lnTo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01" name="Freeform 275"/>
              <p:cNvSpPr>
                <a:spLocks noChangeAspect="1"/>
              </p:cNvSpPr>
              <p:nvPr/>
            </p:nvSpPr>
            <p:spPr bwMode="auto">
              <a:xfrm>
                <a:off x="2445" y="1861"/>
                <a:ext cx="48" cy="72"/>
              </a:xfrm>
              <a:custGeom>
                <a:avLst/>
                <a:gdLst>
                  <a:gd name="T0" fmla="*/ 0 w 48"/>
                  <a:gd name="T1" fmla="*/ 72 h 72"/>
                  <a:gd name="T2" fmla="*/ 8 w 48"/>
                  <a:gd name="T3" fmla="*/ 16 h 72"/>
                  <a:gd name="T4" fmla="*/ 32 w 48"/>
                  <a:gd name="T5" fmla="*/ 0 h 72"/>
                  <a:gd name="T6" fmla="*/ 48 w 48"/>
                  <a:gd name="T7" fmla="*/ 40 h 72"/>
                  <a:gd name="T8" fmla="*/ 32 w 48"/>
                  <a:gd name="T9" fmla="*/ 64 h 72"/>
                  <a:gd name="T10" fmla="*/ 0 w 48"/>
                  <a:gd name="T11" fmla="*/ 72 h 7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48" h="72">
                    <a:moveTo>
                      <a:pt x="0" y="72"/>
                    </a:moveTo>
                    <a:lnTo>
                      <a:pt x="8" y="16"/>
                    </a:lnTo>
                    <a:lnTo>
                      <a:pt x="32" y="0"/>
                    </a:lnTo>
                    <a:lnTo>
                      <a:pt x="48" y="40"/>
                    </a:lnTo>
                    <a:lnTo>
                      <a:pt x="32" y="64"/>
                    </a:lnTo>
                    <a:lnTo>
                      <a:pt x="0" y="72"/>
                    </a:lnTo>
                    <a:close/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02" name="Freeform 276"/>
              <p:cNvSpPr>
                <a:spLocks noChangeAspect="1"/>
              </p:cNvSpPr>
              <p:nvPr/>
            </p:nvSpPr>
            <p:spPr bwMode="auto">
              <a:xfrm>
                <a:off x="2445" y="1861"/>
                <a:ext cx="48" cy="72"/>
              </a:xfrm>
              <a:custGeom>
                <a:avLst/>
                <a:gdLst>
                  <a:gd name="T0" fmla="*/ 0 w 48"/>
                  <a:gd name="T1" fmla="*/ 72 h 72"/>
                  <a:gd name="T2" fmla="*/ 8 w 48"/>
                  <a:gd name="T3" fmla="*/ 16 h 72"/>
                  <a:gd name="T4" fmla="*/ 32 w 48"/>
                  <a:gd name="T5" fmla="*/ 0 h 72"/>
                  <a:gd name="T6" fmla="*/ 48 w 48"/>
                  <a:gd name="T7" fmla="*/ 40 h 72"/>
                  <a:gd name="T8" fmla="*/ 32 w 48"/>
                  <a:gd name="T9" fmla="*/ 64 h 72"/>
                  <a:gd name="T10" fmla="*/ 0 w 48"/>
                  <a:gd name="T11" fmla="*/ 72 h 7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48" h="72">
                    <a:moveTo>
                      <a:pt x="0" y="72"/>
                    </a:moveTo>
                    <a:lnTo>
                      <a:pt x="8" y="16"/>
                    </a:lnTo>
                    <a:lnTo>
                      <a:pt x="32" y="0"/>
                    </a:lnTo>
                    <a:lnTo>
                      <a:pt x="48" y="40"/>
                    </a:lnTo>
                    <a:lnTo>
                      <a:pt x="32" y="64"/>
                    </a:lnTo>
                    <a:lnTo>
                      <a:pt x="0" y="72"/>
                    </a:lnTo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03" name="Freeform 277"/>
              <p:cNvSpPr>
                <a:spLocks noChangeAspect="1"/>
              </p:cNvSpPr>
              <p:nvPr/>
            </p:nvSpPr>
            <p:spPr bwMode="auto">
              <a:xfrm>
                <a:off x="1894" y="1598"/>
                <a:ext cx="455" cy="207"/>
              </a:xfrm>
              <a:custGeom>
                <a:avLst/>
                <a:gdLst>
                  <a:gd name="T0" fmla="*/ 0 w 455"/>
                  <a:gd name="T1" fmla="*/ 72 h 207"/>
                  <a:gd name="T2" fmla="*/ 8 w 455"/>
                  <a:gd name="T3" fmla="*/ 88 h 207"/>
                  <a:gd name="T4" fmla="*/ 40 w 455"/>
                  <a:gd name="T5" fmla="*/ 95 h 207"/>
                  <a:gd name="T6" fmla="*/ 47 w 455"/>
                  <a:gd name="T7" fmla="*/ 143 h 207"/>
                  <a:gd name="T8" fmla="*/ 103 w 455"/>
                  <a:gd name="T9" fmla="*/ 159 h 207"/>
                  <a:gd name="T10" fmla="*/ 135 w 455"/>
                  <a:gd name="T11" fmla="*/ 183 h 207"/>
                  <a:gd name="T12" fmla="*/ 191 w 455"/>
                  <a:gd name="T13" fmla="*/ 183 h 207"/>
                  <a:gd name="T14" fmla="*/ 247 w 455"/>
                  <a:gd name="T15" fmla="*/ 207 h 207"/>
                  <a:gd name="T16" fmla="*/ 319 w 455"/>
                  <a:gd name="T17" fmla="*/ 183 h 207"/>
                  <a:gd name="T18" fmla="*/ 351 w 455"/>
                  <a:gd name="T19" fmla="*/ 167 h 207"/>
                  <a:gd name="T20" fmla="*/ 351 w 455"/>
                  <a:gd name="T21" fmla="*/ 143 h 207"/>
                  <a:gd name="T22" fmla="*/ 375 w 455"/>
                  <a:gd name="T23" fmla="*/ 151 h 207"/>
                  <a:gd name="T24" fmla="*/ 415 w 455"/>
                  <a:gd name="T25" fmla="*/ 111 h 207"/>
                  <a:gd name="T26" fmla="*/ 455 w 455"/>
                  <a:gd name="T27" fmla="*/ 111 h 207"/>
                  <a:gd name="T28" fmla="*/ 439 w 455"/>
                  <a:gd name="T29" fmla="*/ 88 h 207"/>
                  <a:gd name="T30" fmla="*/ 399 w 455"/>
                  <a:gd name="T31" fmla="*/ 95 h 207"/>
                  <a:gd name="T32" fmla="*/ 399 w 455"/>
                  <a:gd name="T33" fmla="*/ 64 h 207"/>
                  <a:gd name="T34" fmla="*/ 415 w 455"/>
                  <a:gd name="T35" fmla="*/ 48 h 207"/>
                  <a:gd name="T36" fmla="*/ 391 w 455"/>
                  <a:gd name="T37" fmla="*/ 48 h 207"/>
                  <a:gd name="T38" fmla="*/ 311 w 455"/>
                  <a:gd name="T39" fmla="*/ 64 h 207"/>
                  <a:gd name="T40" fmla="*/ 255 w 455"/>
                  <a:gd name="T41" fmla="*/ 40 h 207"/>
                  <a:gd name="T42" fmla="*/ 215 w 455"/>
                  <a:gd name="T43" fmla="*/ 48 h 207"/>
                  <a:gd name="T44" fmla="*/ 207 w 455"/>
                  <a:gd name="T45" fmla="*/ 24 h 207"/>
                  <a:gd name="T46" fmla="*/ 159 w 455"/>
                  <a:gd name="T47" fmla="*/ 0 h 207"/>
                  <a:gd name="T48" fmla="*/ 143 w 455"/>
                  <a:gd name="T49" fmla="*/ 24 h 207"/>
                  <a:gd name="T50" fmla="*/ 143 w 455"/>
                  <a:gd name="T51" fmla="*/ 48 h 207"/>
                  <a:gd name="T52" fmla="*/ 55 w 455"/>
                  <a:gd name="T53" fmla="*/ 40 h 207"/>
                  <a:gd name="T54" fmla="*/ 0 w 455"/>
                  <a:gd name="T55" fmla="*/ 72 h 207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</a:gdLst>
                <a:ahLst/>
                <a:cxnLst>
                  <a:cxn ang="T56">
                    <a:pos x="T0" y="T1"/>
                  </a:cxn>
                  <a:cxn ang="T57">
                    <a:pos x="T2" y="T3"/>
                  </a:cxn>
                  <a:cxn ang="T58">
                    <a:pos x="T4" y="T5"/>
                  </a:cxn>
                  <a:cxn ang="T59">
                    <a:pos x="T6" y="T7"/>
                  </a:cxn>
                  <a:cxn ang="T60">
                    <a:pos x="T8" y="T9"/>
                  </a:cxn>
                  <a:cxn ang="T61">
                    <a:pos x="T10" y="T11"/>
                  </a:cxn>
                  <a:cxn ang="T62">
                    <a:pos x="T12" y="T13"/>
                  </a:cxn>
                  <a:cxn ang="T63">
                    <a:pos x="T14" y="T15"/>
                  </a:cxn>
                  <a:cxn ang="T64">
                    <a:pos x="T16" y="T17"/>
                  </a:cxn>
                  <a:cxn ang="T65">
                    <a:pos x="T18" y="T19"/>
                  </a:cxn>
                  <a:cxn ang="T66">
                    <a:pos x="T20" y="T21"/>
                  </a:cxn>
                  <a:cxn ang="T67">
                    <a:pos x="T22" y="T23"/>
                  </a:cxn>
                  <a:cxn ang="T68">
                    <a:pos x="T24" y="T25"/>
                  </a:cxn>
                  <a:cxn ang="T69">
                    <a:pos x="T26" y="T27"/>
                  </a:cxn>
                  <a:cxn ang="T70">
                    <a:pos x="T28" y="T29"/>
                  </a:cxn>
                  <a:cxn ang="T71">
                    <a:pos x="T30" y="T31"/>
                  </a:cxn>
                  <a:cxn ang="T72">
                    <a:pos x="T32" y="T33"/>
                  </a:cxn>
                  <a:cxn ang="T73">
                    <a:pos x="T34" y="T35"/>
                  </a:cxn>
                  <a:cxn ang="T74">
                    <a:pos x="T36" y="T37"/>
                  </a:cxn>
                  <a:cxn ang="T75">
                    <a:pos x="T38" y="T39"/>
                  </a:cxn>
                  <a:cxn ang="T76">
                    <a:pos x="T40" y="T41"/>
                  </a:cxn>
                  <a:cxn ang="T77">
                    <a:pos x="T42" y="T43"/>
                  </a:cxn>
                  <a:cxn ang="T78">
                    <a:pos x="T44" y="T45"/>
                  </a:cxn>
                  <a:cxn ang="T79">
                    <a:pos x="T46" y="T47"/>
                  </a:cxn>
                  <a:cxn ang="T80">
                    <a:pos x="T48" y="T49"/>
                  </a:cxn>
                  <a:cxn ang="T81">
                    <a:pos x="T50" y="T51"/>
                  </a:cxn>
                  <a:cxn ang="T82">
                    <a:pos x="T52" y="T53"/>
                  </a:cxn>
                  <a:cxn ang="T83">
                    <a:pos x="T54" y="T55"/>
                  </a:cxn>
                </a:cxnLst>
                <a:rect l="0" t="0" r="r" b="b"/>
                <a:pathLst>
                  <a:path w="455" h="207">
                    <a:moveTo>
                      <a:pt x="0" y="72"/>
                    </a:moveTo>
                    <a:lnTo>
                      <a:pt x="8" y="88"/>
                    </a:lnTo>
                    <a:lnTo>
                      <a:pt x="40" y="95"/>
                    </a:lnTo>
                    <a:lnTo>
                      <a:pt x="47" y="143"/>
                    </a:lnTo>
                    <a:lnTo>
                      <a:pt x="103" y="159"/>
                    </a:lnTo>
                    <a:lnTo>
                      <a:pt x="135" y="183"/>
                    </a:lnTo>
                    <a:lnTo>
                      <a:pt x="191" y="183"/>
                    </a:lnTo>
                    <a:lnTo>
                      <a:pt x="247" y="207"/>
                    </a:lnTo>
                    <a:lnTo>
                      <a:pt x="319" y="183"/>
                    </a:lnTo>
                    <a:lnTo>
                      <a:pt x="351" y="167"/>
                    </a:lnTo>
                    <a:lnTo>
                      <a:pt x="351" y="143"/>
                    </a:lnTo>
                    <a:lnTo>
                      <a:pt x="375" y="151"/>
                    </a:lnTo>
                    <a:lnTo>
                      <a:pt x="415" y="111"/>
                    </a:lnTo>
                    <a:lnTo>
                      <a:pt x="455" y="111"/>
                    </a:lnTo>
                    <a:lnTo>
                      <a:pt x="439" y="88"/>
                    </a:lnTo>
                    <a:lnTo>
                      <a:pt x="399" y="95"/>
                    </a:lnTo>
                    <a:lnTo>
                      <a:pt x="399" y="64"/>
                    </a:lnTo>
                    <a:lnTo>
                      <a:pt x="415" y="48"/>
                    </a:lnTo>
                    <a:lnTo>
                      <a:pt x="391" y="48"/>
                    </a:lnTo>
                    <a:lnTo>
                      <a:pt x="311" y="64"/>
                    </a:lnTo>
                    <a:lnTo>
                      <a:pt x="255" y="40"/>
                    </a:lnTo>
                    <a:lnTo>
                      <a:pt x="215" y="48"/>
                    </a:lnTo>
                    <a:lnTo>
                      <a:pt x="207" y="24"/>
                    </a:lnTo>
                    <a:lnTo>
                      <a:pt x="159" y="0"/>
                    </a:lnTo>
                    <a:lnTo>
                      <a:pt x="143" y="24"/>
                    </a:lnTo>
                    <a:lnTo>
                      <a:pt x="143" y="48"/>
                    </a:lnTo>
                    <a:lnTo>
                      <a:pt x="55" y="40"/>
                    </a:lnTo>
                    <a:lnTo>
                      <a:pt x="0" y="72"/>
                    </a:lnTo>
                    <a:close/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04" name="Freeform 278"/>
              <p:cNvSpPr>
                <a:spLocks noChangeAspect="1"/>
              </p:cNvSpPr>
              <p:nvPr/>
            </p:nvSpPr>
            <p:spPr bwMode="auto">
              <a:xfrm>
                <a:off x="1894" y="1598"/>
                <a:ext cx="455" cy="207"/>
              </a:xfrm>
              <a:custGeom>
                <a:avLst/>
                <a:gdLst>
                  <a:gd name="T0" fmla="*/ 0 w 455"/>
                  <a:gd name="T1" fmla="*/ 72 h 207"/>
                  <a:gd name="T2" fmla="*/ 8 w 455"/>
                  <a:gd name="T3" fmla="*/ 88 h 207"/>
                  <a:gd name="T4" fmla="*/ 40 w 455"/>
                  <a:gd name="T5" fmla="*/ 95 h 207"/>
                  <a:gd name="T6" fmla="*/ 47 w 455"/>
                  <a:gd name="T7" fmla="*/ 143 h 207"/>
                  <a:gd name="T8" fmla="*/ 103 w 455"/>
                  <a:gd name="T9" fmla="*/ 159 h 207"/>
                  <a:gd name="T10" fmla="*/ 135 w 455"/>
                  <a:gd name="T11" fmla="*/ 183 h 207"/>
                  <a:gd name="T12" fmla="*/ 191 w 455"/>
                  <a:gd name="T13" fmla="*/ 183 h 207"/>
                  <a:gd name="T14" fmla="*/ 247 w 455"/>
                  <a:gd name="T15" fmla="*/ 207 h 207"/>
                  <a:gd name="T16" fmla="*/ 319 w 455"/>
                  <a:gd name="T17" fmla="*/ 183 h 207"/>
                  <a:gd name="T18" fmla="*/ 351 w 455"/>
                  <a:gd name="T19" fmla="*/ 167 h 207"/>
                  <a:gd name="T20" fmla="*/ 351 w 455"/>
                  <a:gd name="T21" fmla="*/ 143 h 207"/>
                  <a:gd name="T22" fmla="*/ 375 w 455"/>
                  <a:gd name="T23" fmla="*/ 151 h 207"/>
                  <a:gd name="T24" fmla="*/ 415 w 455"/>
                  <a:gd name="T25" fmla="*/ 111 h 207"/>
                  <a:gd name="T26" fmla="*/ 455 w 455"/>
                  <a:gd name="T27" fmla="*/ 111 h 207"/>
                  <a:gd name="T28" fmla="*/ 439 w 455"/>
                  <a:gd name="T29" fmla="*/ 88 h 207"/>
                  <a:gd name="T30" fmla="*/ 399 w 455"/>
                  <a:gd name="T31" fmla="*/ 95 h 207"/>
                  <a:gd name="T32" fmla="*/ 399 w 455"/>
                  <a:gd name="T33" fmla="*/ 64 h 207"/>
                  <a:gd name="T34" fmla="*/ 415 w 455"/>
                  <a:gd name="T35" fmla="*/ 48 h 207"/>
                  <a:gd name="T36" fmla="*/ 391 w 455"/>
                  <a:gd name="T37" fmla="*/ 48 h 207"/>
                  <a:gd name="T38" fmla="*/ 311 w 455"/>
                  <a:gd name="T39" fmla="*/ 64 h 207"/>
                  <a:gd name="T40" fmla="*/ 255 w 455"/>
                  <a:gd name="T41" fmla="*/ 40 h 207"/>
                  <a:gd name="T42" fmla="*/ 215 w 455"/>
                  <a:gd name="T43" fmla="*/ 48 h 207"/>
                  <a:gd name="T44" fmla="*/ 207 w 455"/>
                  <a:gd name="T45" fmla="*/ 24 h 207"/>
                  <a:gd name="T46" fmla="*/ 159 w 455"/>
                  <a:gd name="T47" fmla="*/ 0 h 207"/>
                  <a:gd name="T48" fmla="*/ 143 w 455"/>
                  <a:gd name="T49" fmla="*/ 24 h 207"/>
                  <a:gd name="T50" fmla="*/ 143 w 455"/>
                  <a:gd name="T51" fmla="*/ 48 h 207"/>
                  <a:gd name="T52" fmla="*/ 55 w 455"/>
                  <a:gd name="T53" fmla="*/ 40 h 207"/>
                  <a:gd name="T54" fmla="*/ 0 w 455"/>
                  <a:gd name="T55" fmla="*/ 72 h 207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</a:gdLst>
                <a:ahLst/>
                <a:cxnLst>
                  <a:cxn ang="T56">
                    <a:pos x="T0" y="T1"/>
                  </a:cxn>
                  <a:cxn ang="T57">
                    <a:pos x="T2" y="T3"/>
                  </a:cxn>
                  <a:cxn ang="T58">
                    <a:pos x="T4" y="T5"/>
                  </a:cxn>
                  <a:cxn ang="T59">
                    <a:pos x="T6" y="T7"/>
                  </a:cxn>
                  <a:cxn ang="T60">
                    <a:pos x="T8" y="T9"/>
                  </a:cxn>
                  <a:cxn ang="T61">
                    <a:pos x="T10" y="T11"/>
                  </a:cxn>
                  <a:cxn ang="T62">
                    <a:pos x="T12" y="T13"/>
                  </a:cxn>
                  <a:cxn ang="T63">
                    <a:pos x="T14" y="T15"/>
                  </a:cxn>
                  <a:cxn ang="T64">
                    <a:pos x="T16" y="T17"/>
                  </a:cxn>
                  <a:cxn ang="T65">
                    <a:pos x="T18" y="T19"/>
                  </a:cxn>
                  <a:cxn ang="T66">
                    <a:pos x="T20" y="T21"/>
                  </a:cxn>
                  <a:cxn ang="T67">
                    <a:pos x="T22" y="T23"/>
                  </a:cxn>
                  <a:cxn ang="T68">
                    <a:pos x="T24" y="T25"/>
                  </a:cxn>
                  <a:cxn ang="T69">
                    <a:pos x="T26" y="T27"/>
                  </a:cxn>
                  <a:cxn ang="T70">
                    <a:pos x="T28" y="T29"/>
                  </a:cxn>
                  <a:cxn ang="T71">
                    <a:pos x="T30" y="T31"/>
                  </a:cxn>
                  <a:cxn ang="T72">
                    <a:pos x="T32" y="T33"/>
                  </a:cxn>
                  <a:cxn ang="T73">
                    <a:pos x="T34" y="T35"/>
                  </a:cxn>
                  <a:cxn ang="T74">
                    <a:pos x="T36" y="T37"/>
                  </a:cxn>
                  <a:cxn ang="T75">
                    <a:pos x="T38" y="T39"/>
                  </a:cxn>
                  <a:cxn ang="T76">
                    <a:pos x="T40" y="T41"/>
                  </a:cxn>
                  <a:cxn ang="T77">
                    <a:pos x="T42" y="T43"/>
                  </a:cxn>
                  <a:cxn ang="T78">
                    <a:pos x="T44" y="T45"/>
                  </a:cxn>
                  <a:cxn ang="T79">
                    <a:pos x="T46" y="T47"/>
                  </a:cxn>
                  <a:cxn ang="T80">
                    <a:pos x="T48" y="T49"/>
                  </a:cxn>
                  <a:cxn ang="T81">
                    <a:pos x="T50" y="T51"/>
                  </a:cxn>
                  <a:cxn ang="T82">
                    <a:pos x="T52" y="T53"/>
                  </a:cxn>
                  <a:cxn ang="T83">
                    <a:pos x="T54" y="T55"/>
                  </a:cxn>
                </a:cxnLst>
                <a:rect l="0" t="0" r="r" b="b"/>
                <a:pathLst>
                  <a:path w="455" h="207">
                    <a:moveTo>
                      <a:pt x="0" y="72"/>
                    </a:moveTo>
                    <a:lnTo>
                      <a:pt x="8" y="88"/>
                    </a:lnTo>
                    <a:lnTo>
                      <a:pt x="40" y="95"/>
                    </a:lnTo>
                    <a:lnTo>
                      <a:pt x="47" y="143"/>
                    </a:lnTo>
                    <a:lnTo>
                      <a:pt x="103" y="159"/>
                    </a:lnTo>
                    <a:lnTo>
                      <a:pt x="135" y="183"/>
                    </a:lnTo>
                    <a:lnTo>
                      <a:pt x="191" y="183"/>
                    </a:lnTo>
                    <a:lnTo>
                      <a:pt x="247" y="207"/>
                    </a:lnTo>
                    <a:lnTo>
                      <a:pt x="319" y="183"/>
                    </a:lnTo>
                    <a:lnTo>
                      <a:pt x="351" y="167"/>
                    </a:lnTo>
                    <a:lnTo>
                      <a:pt x="351" y="143"/>
                    </a:lnTo>
                    <a:lnTo>
                      <a:pt x="375" y="151"/>
                    </a:lnTo>
                    <a:lnTo>
                      <a:pt x="415" y="111"/>
                    </a:lnTo>
                    <a:lnTo>
                      <a:pt x="455" y="111"/>
                    </a:lnTo>
                    <a:lnTo>
                      <a:pt x="439" y="88"/>
                    </a:lnTo>
                    <a:lnTo>
                      <a:pt x="399" y="95"/>
                    </a:lnTo>
                    <a:lnTo>
                      <a:pt x="399" y="64"/>
                    </a:lnTo>
                    <a:lnTo>
                      <a:pt x="415" y="48"/>
                    </a:lnTo>
                    <a:lnTo>
                      <a:pt x="391" y="48"/>
                    </a:lnTo>
                    <a:lnTo>
                      <a:pt x="311" y="64"/>
                    </a:lnTo>
                    <a:lnTo>
                      <a:pt x="255" y="40"/>
                    </a:lnTo>
                    <a:lnTo>
                      <a:pt x="215" y="48"/>
                    </a:lnTo>
                    <a:lnTo>
                      <a:pt x="207" y="24"/>
                    </a:lnTo>
                    <a:lnTo>
                      <a:pt x="159" y="0"/>
                    </a:lnTo>
                    <a:lnTo>
                      <a:pt x="143" y="24"/>
                    </a:lnTo>
                    <a:lnTo>
                      <a:pt x="143" y="48"/>
                    </a:lnTo>
                    <a:lnTo>
                      <a:pt x="55" y="40"/>
                    </a:lnTo>
                    <a:lnTo>
                      <a:pt x="0" y="72"/>
                    </a:lnTo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05" name="Freeform 279"/>
              <p:cNvSpPr>
                <a:spLocks noChangeAspect="1"/>
              </p:cNvSpPr>
              <p:nvPr/>
            </p:nvSpPr>
            <p:spPr bwMode="auto">
              <a:xfrm>
                <a:off x="1390" y="1781"/>
                <a:ext cx="184" cy="136"/>
              </a:xfrm>
              <a:custGeom>
                <a:avLst/>
                <a:gdLst>
                  <a:gd name="T0" fmla="*/ 184 w 184"/>
                  <a:gd name="T1" fmla="*/ 96 h 136"/>
                  <a:gd name="T2" fmla="*/ 96 w 184"/>
                  <a:gd name="T3" fmla="*/ 32 h 136"/>
                  <a:gd name="T4" fmla="*/ 96 w 184"/>
                  <a:gd name="T5" fmla="*/ 8 h 136"/>
                  <a:gd name="T6" fmla="*/ 64 w 184"/>
                  <a:gd name="T7" fmla="*/ 8 h 136"/>
                  <a:gd name="T8" fmla="*/ 64 w 184"/>
                  <a:gd name="T9" fmla="*/ 16 h 136"/>
                  <a:gd name="T10" fmla="*/ 56 w 184"/>
                  <a:gd name="T11" fmla="*/ 16 h 136"/>
                  <a:gd name="T12" fmla="*/ 56 w 184"/>
                  <a:gd name="T13" fmla="*/ 32 h 136"/>
                  <a:gd name="T14" fmla="*/ 40 w 184"/>
                  <a:gd name="T15" fmla="*/ 24 h 136"/>
                  <a:gd name="T16" fmla="*/ 32 w 184"/>
                  <a:gd name="T17" fmla="*/ 24 h 136"/>
                  <a:gd name="T18" fmla="*/ 24 w 184"/>
                  <a:gd name="T19" fmla="*/ 0 h 136"/>
                  <a:gd name="T20" fmla="*/ 8 w 184"/>
                  <a:gd name="T21" fmla="*/ 0 h 136"/>
                  <a:gd name="T22" fmla="*/ 0 w 184"/>
                  <a:gd name="T23" fmla="*/ 8 h 136"/>
                  <a:gd name="T24" fmla="*/ 0 w 184"/>
                  <a:gd name="T25" fmla="*/ 32 h 136"/>
                  <a:gd name="T26" fmla="*/ 8 w 184"/>
                  <a:gd name="T27" fmla="*/ 16 h 136"/>
                  <a:gd name="T28" fmla="*/ 24 w 184"/>
                  <a:gd name="T29" fmla="*/ 32 h 136"/>
                  <a:gd name="T30" fmla="*/ 16 w 184"/>
                  <a:gd name="T31" fmla="*/ 32 h 136"/>
                  <a:gd name="T32" fmla="*/ 0 w 184"/>
                  <a:gd name="T33" fmla="*/ 32 h 136"/>
                  <a:gd name="T34" fmla="*/ 0 w 184"/>
                  <a:gd name="T35" fmla="*/ 48 h 136"/>
                  <a:gd name="T36" fmla="*/ 16 w 184"/>
                  <a:gd name="T37" fmla="*/ 48 h 136"/>
                  <a:gd name="T38" fmla="*/ 8 w 184"/>
                  <a:gd name="T39" fmla="*/ 56 h 136"/>
                  <a:gd name="T40" fmla="*/ 16 w 184"/>
                  <a:gd name="T41" fmla="*/ 72 h 136"/>
                  <a:gd name="T42" fmla="*/ 16 w 184"/>
                  <a:gd name="T43" fmla="*/ 96 h 136"/>
                  <a:gd name="T44" fmla="*/ 56 w 184"/>
                  <a:gd name="T45" fmla="*/ 80 h 136"/>
                  <a:gd name="T46" fmla="*/ 120 w 184"/>
                  <a:gd name="T47" fmla="*/ 112 h 136"/>
                  <a:gd name="T48" fmla="*/ 120 w 184"/>
                  <a:gd name="T49" fmla="*/ 120 h 136"/>
                  <a:gd name="T50" fmla="*/ 144 w 184"/>
                  <a:gd name="T51" fmla="*/ 136 h 136"/>
                  <a:gd name="T52" fmla="*/ 176 w 184"/>
                  <a:gd name="T53" fmla="*/ 96 h 136"/>
                  <a:gd name="T54" fmla="*/ 184 w 184"/>
                  <a:gd name="T55" fmla="*/ 96 h 1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</a:gdLst>
                <a:ahLst/>
                <a:cxnLst>
                  <a:cxn ang="T56">
                    <a:pos x="T0" y="T1"/>
                  </a:cxn>
                  <a:cxn ang="T57">
                    <a:pos x="T2" y="T3"/>
                  </a:cxn>
                  <a:cxn ang="T58">
                    <a:pos x="T4" y="T5"/>
                  </a:cxn>
                  <a:cxn ang="T59">
                    <a:pos x="T6" y="T7"/>
                  </a:cxn>
                  <a:cxn ang="T60">
                    <a:pos x="T8" y="T9"/>
                  </a:cxn>
                  <a:cxn ang="T61">
                    <a:pos x="T10" y="T11"/>
                  </a:cxn>
                  <a:cxn ang="T62">
                    <a:pos x="T12" y="T13"/>
                  </a:cxn>
                  <a:cxn ang="T63">
                    <a:pos x="T14" y="T15"/>
                  </a:cxn>
                  <a:cxn ang="T64">
                    <a:pos x="T16" y="T17"/>
                  </a:cxn>
                  <a:cxn ang="T65">
                    <a:pos x="T18" y="T19"/>
                  </a:cxn>
                  <a:cxn ang="T66">
                    <a:pos x="T20" y="T21"/>
                  </a:cxn>
                  <a:cxn ang="T67">
                    <a:pos x="T22" y="T23"/>
                  </a:cxn>
                  <a:cxn ang="T68">
                    <a:pos x="T24" y="T25"/>
                  </a:cxn>
                  <a:cxn ang="T69">
                    <a:pos x="T26" y="T27"/>
                  </a:cxn>
                  <a:cxn ang="T70">
                    <a:pos x="T28" y="T29"/>
                  </a:cxn>
                  <a:cxn ang="T71">
                    <a:pos x="T30" y="T31"/>
                  </a:cxn>
                  <a:cxn ang="T72">
                    <a:pos x="T32" y="T33"/>
                  </a:cxn>
                  <a:cxn ang="T73">
                    <a:pos x="T34" y="T35"/>
                  </a:cxn>
                  <a:cxn ang="T74">
                    <a:pos x="T36" y="T37"/>
                  </a:cxn>
                  <a:cxn ang="T75">
                    <a:pos x="T38" y="T39"/>
                  </a:cxn>
                  <a:cxn ang="T76">
                    <a:pos x="T40" y="T41"/>
                  </a:cxn>
                  <a:cxn ang="T77">
                    <a:pos x="T42" y="T43"/>
                  </a:cxn>
                  <a:cxn ang="T78">
                    <a:pos x="T44" y="T45"/>
                  </a:cxn>
                  <a:cxn ang="T79">
                    <a:pos x="T46" y="T47"/>
                  </a:cxn>
                  <a:cxn ang="T80">
                    <a:pos x="T48" y="T49"/>
                  </a:cxn>
                  <a:cxn ang="T81">
                    <a:pos x="T50" y="T51"/>
                  </a:cxn>
                  <a:cxn ang="T82">
                    <a:pos x="T52" y="T53"/>
                  </a:cxn>
                  <a:cxn ang="T83">
                    <a:pos x="T54" y="T55"/>
                  </a:cxn>
                </a:cxnLst>
                <a:rect l="0" t="0" r="r" b="b"/>
                <a:pathLst>
                  <a:path w="184" h="136">
                    <a:moveTo>
                      <a:pt x="184" y="96"/>
                    </a:moveTo>
                    <a:lnTo>
                      <a:pt x="96" y="32"/>
                    </a:lnTo>
                    <a:lnTo>
                      <a:pt x="96" y="8"/>
                    </a:lnTo>
                    <a:lnTo>
                      <a:pt x="64" y="8"/>
                    </a:lnTo>
                    <a:lnTo>
                      <a:pt x="64" y="16"/>
                    </a:lnTo>
                    <a:lnTo>
                      <a:pt x="56" y="16"/>
                    </a:lnTo>
                    <a:lnTo>
                      <a:pt x="56" y="32"/>
                    </a:lnTo>
                    <a:lnTo>
                      <a:pt x="40" y="24"/>
                    </a:lnTo>
                    <a:lnTo>
                      <a:pt x="32" y="24"/>
                    </a:lnTo>
                    <a:lnTo>
                      <a:pt x="24" y="0"/>
                    </a:lnTo>
                    <a:lnTo>
                      <a:pt x="8" y="0"/>
                    </a:lnTo>
                    <a:lnTo>
                      <a:pt x="0" y="8"/>
                    </a:lnTo>
                    <a:lnTo>
                      <a:pt x="0" y="32"/>
                    </a:lnTo>
                    <a:lnTo>
                      <a:pt x="8" y="16"/>
                    </a:lnTo>
                    <a:lnTo>
                      <a:pt x="24" y="32"/>
                    </a:lnTo>
                    <a:lnTo>
                      <a:pt x="16" y="32"/>
                    </a:lnTo>
                    <a:lnTo>
                      <a:pt x="0" y="32"/>
                    </a:lnTo>
                    <a:lnTo>
                      <a:pt x="0" y="48"/>
                    </a:lnTo>
                    <a:lnTo>
                      <a:pt x="16" y="48"/>
                    </a:lnTo>
                    <a:lnTo>
                      <a:pt x="8" y="56"/>
                    </a:lnTo>
                    <a:lnTo>
                      <a:pt x="16" y="72"/>
                    </a:lnTo>
                    <a:lnTo>
                      <a:pt x="16" y="96"/>
                    </a:lnTo>
                    <a:lnTo>
                      <a:pt x="56" y="80"/>
                    </a:lnTo>
                    <a:lnTo>
                      <a:pt x="120" y="112"/>
                    </a:lnTo>
                    <a:lnTo>
                      <a:pt x="120" y="120"/>
                    </a:lnTo>
                    <a:lnTo>
                      <a:pt x="144" y="136"/>
                    </a:lnTo>
                    <a:lnTo>
                      <a:pt x="176" y="96"/>
                    </a:lnTo>
                    <a:lnTo>
                      <a:pt x="184" y="96"/>
                    </a:lnTo>
                    <a:close/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06" name="Freeform 280"/>
              <p:cNvSpPr>
                <a:spLocks noChangeAspect="1"/>
              </p:cNvSpPr>
              <p:nvPr/>
            </p:nvSpPr>
            <p:spPr bwMode="auto">
              <a:xfrm>
                <a:off x="1390" y="1781"/>
                <a:ext cx="184" cy="136"/>
              </a:xfrm>
              <a:custGeom>
                <a:avLst/>
                <a:gdLst>
                  <a:gd name="T0" fmla="*/ 184 w 184"/>
                  <a:gd name="T1" fmla="*/ 96 h 136"/>
                  <a:gd name="T2" fmla="*/ 96 w 184"/>
                  <a:gd name="T3" fmla="*/ 32 h 136"/>
                  <a:gd name="T4" fmla="*/ 96 w 184"/>
                  <a:gd name="T5" fmla="*/ 8 h 136"/>
                  <a:gd name="T6" fmla="*/ 64 w 184"/>
                  <a:gd name="T7" fmla="*/ 8 h 136"/>
                  <a:gd name="T8" fmla="*/ 64 w 184"/>
                  <a:gd name="T9" fmla="*/ 16 h 136"/>
                  <a:gd name="T10" fmla="*/ 56 w 184"/>
                  <a:gd name="T11" fmla="*/ 16 h 136"/>
                  <a:gd name="T12" fmla="*/ 56 w 184"/>
                  <a:gd name="T13" fmla="*/ 32 h 136"/>
                  <a:gd name="T14" fmla="*/ 40 w 184"/>
                  <a:gd name="T15" fmla="*/ 24 h 136"/>
                  <a:gd name="T16" fmla="*/ 32 w 184"/>
                  <a:gd name="T17" fmla="*/ 24 h 136"/>
                  <a:gd name="T18" fmla="*/ 24 w 184"/>
                  <a:gd name="T19" fmla="*/ 0 h 136"/>
                  <a:gd name="T20" fmla="*/ 8 w 184"/>
                  <a:gd name="T21" fmla="*/ 0 h 136"/>
                  <a:gd name="T22" fmla="*/ 0 w 184"/>
                  <a:gd name="T23" fmla="*/ 8 h 136"/>
                  <a:gd name="T24" fmla="*/ 0 w 184"/>
                  <a:gd name="T25" fmla="*/ 32 h 136"/>
                  <a:gd name="T26" fmla="*/ 8 w 184"/>
                  <a:gd name="T27" fmla="*/ 16 h 136"/>
                  <a:gd name="T28" fmla="*/ 24 w 184"/>
                  <a:gd name="T29" fmla="*/ 32 h 136"/>
                  <a:gd name="T30" fmla="*/ 16 w 184"/>
                  <a:gd name="T31" fmla="*/ 32 h 136"/>
                  <a:gd name="T32" fmla="*/ 0 w 184"/>
                  <a:gd name="T33" fmla="*/ 32 h 136"/>
                  <a:gd name="T34" fmla="*/ 0 w 184"/>
                  <a:gd name="T35" fmla="*/ 48 h 136"/>
                  <a:gd name="T36" fmla="*/ 16 w 184"/>
                  <a:gd name="T37" fmla="*/ 48 h 136"/>
                  <a:gd name="T38" fmla="*/ 8 w 184"/>
                  <a:gd name="T39" fmla="*/ 56 h 136"/>
                  <a:gd name="T40" fmla="*/ 16 w 184"/>
                  <a:gd name="T41" fmla="*/ 72 h 136"/>
                  <a:gd name="T42" fmla="*/ 16 w 184"/>
                  <a:gd name="T43" fmla="*/ 96 h 136"/>
                  <a:gd name="T44" fmla="*/ 56 w 184"/>
                  <a:gd name="T45" fmla="*/ 80 h 136"/>
                  <a:gd name="T46" fmla="*/ 120 w 184"/>
                  <a:gd name="T47" fmla="*/ 112 h 136"/>
                  <a:gd name="T48" fmla="*/ 120 w 184"/>
                  <a:gd name="T49" fmla="*/ 120 h 136"/>
                  <a:gd name="T50" fmla="*/ 144 w 184"/>
                  <a:gd name="T51" fmla="*/ 136 h 136"/>
                  <a:gd name="T52" fmla="*/ 176 w 184"/>
                  <a:gd name="T53" fmla="*/ 96 h 136"/>
                  <a:gd name="T54" fmla="*/ 184 w 184"/>
                  <a:gd name="T55" fmla="*/ 96 h 1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</a:gdLst>
                <a:ahLst/>
                <a:cxnLst>
                  <a:cxn ang="T56">
                    <a:pos x="T0" y="T1"/>
                  </a:cxn>
                  <a:cxn ang="T57">
                    <a:pos x="T2" y="T3"/>
                  </a:cxn>
                  <a:cxn ang="T58">
                    <a:pos x="T4" y="T5"/>
                  </a:cxn>
                  <a:cxn ang="T59">
                    <a:pos x="T6" y="T7"/>
                  </a:cxn>
                  <a:cxn ang="T60">
                    <a:pos x="T8" y="T9"/>
                  </a:cxn>
                  <a:cxn ang="T61">
                    <a:pos x="T10" y="T11"/>
                  </a:cxn>
                  <a:cxn ang="T62">
                    <a:pos x="T12" y="T13"/>
                  </a:cxn>
                  <a:cxn ang="T63">
                    <a:pos x="T14" y="T15"/>
                  </a:cxn>
                  <a:cxn ang="T64">
                    <a:pos x="T16" y="T17"/>
                  </a:cxn>
                  <a:cxn ang="T65">
                    <a:pos x="T18" y="T19"/>
                  </a:cxn>
                  <a:cxn ang="T66">
                    <a:pos x="T20" y="T21"/>
                  </a:cxn>
                  <a:cxn ang="T67">
                    <a:pos x="T22" y="T23"/>
                  </a:cxn>
                  <a:cxn ang="T68">
                    <a:pos x="T24" y="T25"/>
                  </a:cxn>
                  <a:cxn ang="T69">
                    <a:pos x="T26" y="T27"/>
                  </a:cxn>
                  <a:cxn ang="T70">
                    <a:pos x="T28" y="T29"/>
                  </a:cxn>
                  <a:cxn ang="T71">
                    <a:pos x="T30" y="T31"/>
                  </a:cxn>
                  <a:cxn ang="T72">
                    <a:pos x="T32" y="T33"/>
                  </a:cxn>
                  <a:cxn ang="T73">
                    <a:pos x="T34" y="T35"/>
                  </a:cxn>
                  <a:cxn ang="T74">
                    <a:pos x="T36" y="T37"/>
                  </a:cxn>
                  <a:cxn ang="T75">
                    <a:pos x="T38" y="T39"/>
                  </a:cxn>
                  <a:cxn ang="T76">
                    <a:pos x="T40" y="T41"/>
                  </a:cxn>
                  <a:cxn ang="T77">
                    <a:pos x="T42" y="T43"/>
                  </a:cxn>
                  <a:cxn ang="T78">
                    <a:pos x="T44" y="T45"/>
                  </a:cxn>
                  <a:cxn ang="T79">
                    <a:pos x="T46" y="T47"/>
                  </a:cxn>
                  <a:cxn ang="T80">
                    <a:pos x="T48" y="T49"/>
                  </a:cxn>
                  <a:cxn ang="T81">
                    <a:pos x="T50" y="T51"/>
                  </a:cxn>
                  <a:cxn ang="T82">
                    <a:pos x="T52" y="T53"/>
                  </a:cxn>
                  <a:cxn ang="T83">
                    <a:pos x="T54" y="T55"/>
                  </a:cxn>
                </a:cxnLst>
                <a:rect l="0" t="0" r="r" b="b"/>
                <a:pathLst>
                  <a:path w="184" h="136">
                    <a:moveTo>
                      <a:pt x="184" y="96"/>
                    </a:moveTo>
                    <a:lnTo>
                      <a:pt x="96" y="32"/>
                    </a:lnTo>
                    <a:lnTo>
                      <a:pt x="96" y="8"/>
                    </a:lnTo>
                    <a:lnTo>
                      <a:pt x="64" y="8"/>
                    </a:lnTo>
                    <a:lnTo>
                      <a:pt x="64" y="16"/>
                    </a:lnTo>
                    <a:lnTo>
                      <a:pt x="56" y="16"/>
                    </a:lnTo>
                    <a:lnTo>
                      <a:pt x="56" y="32"/>
                    </a:lnTo>
                    <a:lnTo>
                      <a:pt x="40" y="24"/>
                    </a:lnTo>
                    <a:lnTo>
                      <a:pt x="32" y="24"/>
                    </a:lnTo>
                    <a:lnTo>
                      <a:pt x="24" y="0"/>
                    </a:lnTo>
                    <a:lnTo>
                      <a:pt x="8" y="0"/>
                    </a:lnTo>
                    <a:lnTo>
                      <a:pt x="0" y="8"/>
                    </a:lnTo>
                    <a:lnTo>
                      <a:pt x="0" y="32"/>
                    </a:lnTo>
                    <a:lnTo>
                      <a:pt x="8" y="16"/>
                    </a:lnTo>
                    <a:lnTo>
                      <a:pt x="24" y="32"/>
                    </a:lnTo>
                    <a:lnTo>
                      <a:pt x="16" y="32"/>
                    </a:lnTo>
                    <a:lnTo>
                      <a:pt x="0" y="32"/>
                    </a:lnTo>
                    <a:lnTo>
                      <a:pt x="0" y="48"/>
                    </a:lnTo>
                    <a:lnTo>
                      <a:pt x="16" y="48"/>
                    </a:lnTo>
                    <a:lnTo>
                      <a:pt x="8" y="56"/>
                    </a:lnTo>
                    <a:lnTo>
                      <a:pt x="16" y="72"/>
                    </a:lnTo>
                    <a:lnTo>
                      <a:pt x="16" y="96"/>
                    </a:lnTo>
                    <a:lnTo>
                      <a:pt x="56" y="80"/>
                    </a:lnTo>
                    <a:lnTo>
                      <a:pt x="120" y="112"/>
                    </a:lnTo>
                    <a:lnTo>
                      <a:pt x="120" y="120"/>
                    </a:lnTo>
                    <a:lnTo>
                      <a:pt x="144" y="136"/>
                    </a:lnTo>
                    <a:lnTo>
                      <a:pt x="176" y="96"/>
                    </a:lnTo>
                    <a:lnTo>
                      <a:pt x="184" y="96"/>
                    </a:lnTo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07" name="Freeform 281"/>
              <p:cNvSpPr>
                <a:spLocks noChangeAspect="1"/>
              </p:cNvSpPr>
              <p:nvPr/>
            </p:nvSpPr>
            <p:spPr bwMode="auto">
              <a:xfrm>
                <a:off x="1782" y="2323"/>
                <a:ext cx="24" cy="56"/>
              </a:xfrm>
              <a:custGeom>
                <a:avLst/>
                <a:gdLst>
                  <a:gd name="T0" fmla="*/ 0 w 24"/>
                  <a:gd name="T1" fmla="*/ 0 h 56"/>
                  <a:gd name="T2" fmla="*/ 8 w 24"/>
                  <a:gd name="T3" fmla="*/ 56 h 56"/>
                  <a:gd name="T4" fmla="*/ 24 w 24"/>
                  <a:gd name="T5" fmla="*/ 40 h 56"/>
                  <a:gd name="T6" fmla="*/ 16 w 24"/>
                  <a:gd name="T7" fmla="*/ 8 h 56"/>
                  <a:gd name="T8" fmla="*/ 0 w 24"/>
                  <a:gd name="T9" fmla="*/ 0 h 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4" h="56">
                    <a:moveTo>
                      <a:pt x="0" y="0"/>
                    </a:moveTo>
                    <a:lnTo>
                      <a:pt x="8" y="56"/>
                    </a:lnTo>
                    <a:lnTo>
                      <a:pt x="24" y="40"/>
                    </a:lnTo>
                    <a:lnTo>
                      <a:pt x="16" y="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08" name="Freeform 282"/>
              <p:cNvSpPr>
                <a:spLocks noChangeAspect="1"/>
              </p:cNvSpPr>
              <p:nvPr/>
            </p:nvSpPr>
            <p:spPr bwMode="auto">
              <a:xfrm>
                <a:off x="1782" y="2323"/>
                <a:ext cx="24" cy="56"/>
              </a:xfrm>
              <a:custGeom>
                <a:avLst/>
                <a:gdLst>
                  <a:gd name="T0" fmla="*/ 0 w 24"/>
                  <a:gd name="T1" fmla="*/ 0 h 56"/>
                  <a:gd name="T2" fmla="*/ 8 w 24"/>
                  <a:gd name="T3" fmla="*/ 56 h 56"/>
                  <a:gd name="T4" fmla="*/ 24 w 24"/>
                  <a:gd name="T5" fmla="*/ 40 h 56"/>
                  <a:gd name="T6" fmla="*/ 16 w 24"/>
                  <a:gd name="T7" fmla="*/ 8 h 56"/>
                  <a:gd name="T8" fmla="*/ 0 w 24"/>
                  <a:gd name="T9" fmla="*/ 0 h 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4" h="56">
                    <a:moveTo>
                      <a:pt x="0" y="0"/>
                    </a:moveTo>
                    <a:lnTo>
                      <a:pt x="8" y="56"/>
                    </a:lnTo>
                    <a:lnTo>
                      <a:pt x="24" y="40"/>
                    </a:lnTo>
                    <a:lnTo>
                      <a:pt x="16" y="8"/>
                    </a:lnTo>
                    <a:lnTo>
                      <a:pt x="0" y="0"/>
                    </a:lnTo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09" name="Freeform 283"/>
              <p:cNvSpPr>
                <a:spLocks noChangeAspect="1"/>
              </p:cNvSpPr>
              <p:nvPr/>
            </p:nvSpPr>
            <p:spPr bwMode="auto">
              <a:xfrm>
                <a:off x="1374" y="2084"/>
                <a:ext cx="120" cy="136"/>
              </a:xfrm>
              <a:custGeom>
                <a:avLst/>
                <a:gdLst>
                  <a:gd name="T0" fmla="*/ 0 w 120"/>
                  <a:gd name="T1" fmla="*/ 88 h 136"/>
                  <a:gd name="T2" fmla="*/ 16 w 120"/>
                  <a:gd name="T3" fmla="*/ 136 h 136"/>
                  <a:gd name="T4" fmla="*/ 40 w 120"/>
                  <a:gd name="T5" fmla="*/ 128 h 136"/>
                  <a:gd name="T6" fmla="*/ 80 w 120"/>
                  <a:gd name="T7" fmla="*/ 88 h 136"/>
                  <a:gd name="T8" fmla="*/ 80 w 120"/>
                  <a:gd name="T9" fmla="*/ 72 h 136"/>
                  <a:gd name="T10" fmla="*/ 112 w 120"/>
                  <a:gd name="T11" fmla="*/ 48 h 136"/>
                  <a:gd name="T12" fmla="*/ 120 w 120"/>
                  <a:gd name="T13" fmla="*/ 40 h 136"/>
                  <a:gd name="T14" fmla="*/ 104 w 120"/>
                  <a:gd name="T15" fmla="*/ 16 h 136"/>
                  <a:gd name="T16" fmla="*/ 64 w 120"/>
                  <a:gd name="T17" fmla="*/ 0 h 136"/>
                  <a:gd name="T18" fmla="*/ 48 w 120"/>
                  <a:gd name="T19" fmla="*/ 0 h 136"/>
                  <a:gd name="T20" fmla="*/ 56 w 120"/>
                  <a:gd name="T21" fmla="*/ 16 h 136"/>
                  <a:gd name="T22" fmla="*/ 48 w 120"/>
                  <a:gd name="T23" fmla="*/ 32 h 136"/>
                  <a:gd name="T24" fmla="*/ 48 w 120"/>
                  <a:gd name="T25" fmla="*/ 48 h 136"/>
                  <a:gd name="T26" fmla="*/ 40 w 120"/>
                  <a:gd name="T27" fmla="*/ 72 h 136"/>
                  <a:gd name="T28" fmla="*/ 0 w 120"/>
                  <a:gd name="T29" fmla="*/ 88 h 1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120" h="136">
                    <a:moveTo>
                      <a:pt x="0" y="88"/>
                    </a:moveTo>
                    <a:lnTo>
                      <a:pt x="16" y="136"/>
                    </a:lnTo>
                    <a:lnTo>
                      <a:pt x="40" y="128"/>
                    </a:lnTo>
                    <a:lnTo>
                      <a:pt x="80" y="88"/>
                    </a:lnTo>
                    <a:lnTo>
                      <a:pt x="80" y="72"/>
                    </a:lnTo>
                    <a:lnTo>
                      <a:pt x="112" y="48"/>
                    </a:lnTo>
                    <a:lnTo>
                      <a:pt x="120" y="40"/>
                    </a:lnTo>
                    <a:lnTo>
                      <a:pt x="104" y="16"/>
                    </a:lnTo>
                    <a:lnTo>
                      <a:pt x="64" y="0"/>
                    </a:lnTo>
                    <a:lnTo>
                      <a:pt x="48" y="0"/>
                    </a:lnTo>
                    <a:lnTo>
                      <a:pt x="56" y="16"/>
                    </a:lnTo>
                    <a:lnTo>
                      <a:pt x="48" y="32"/>
                    </a:lnTo>
                    <a:lnTo>
                      <a:pt x="48" y="48"/>
                    </a:lnTo>
                    <a:lnTo>
                      <a:pt x="40" y="72"/>
                    </a:lnTo>
                    <a:lnTo>
                      <a:pt x="0" y="88"/>
                    </a:lnTo>
                    <a:close/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10" name="Freeform 284"/>
              <p:cNvSpPr>
                <a:spLocks noChangeAspect="1"/>
              </p:cNvSpPr>
              <p:nvPr/>
            </p:nvSpPr>
            <p:spPr bwMode="auto">
              <a:xfrm>
                <a:off x="1374" y="2084"/>
                <a:ext cx="120" cy="136"/>
              </a:xfrm>
              <a:custGeom>
                <a:avLst/>
                <a:gdLst>
                  <a:gd name="T0" fmla="*/ 0 w 120"/>
                  <a:gd name="T1" fmla="*/ 88 h 136"/>
                  <a:gd name="T2" fmla="*/ 16 w 120"/>
                  <a:gd name="T3" fmla="*/ 136 h 136"/>
                  <a:gd name="T4" fmla="*/ 40 w 120"/>
                  <a:gd name="T5" fmla="*/ 128 h 136"/>
                  <a:gd name="T6" fmla="*/ 80 w 120"/>
                  <a:gd name="T7" fmla="*/ 88 h 136"/>
                  <a:gd name="T8" fmla="*/ 80 w 120"/>
                  <a:gd name="T9" fmla="*/ 72 h 136"/>
                  <a:gd name="T10" fmla="*/ 112 w 120"/>
                  <a:gd name="T11" fmla="*/ 48 h 136"/>
                  <a:gd name="T12" fmla="*/ 120 w 120"/>
                  <a:gd name="T13" fmla="*/ 40 h 136"/>
                  <a:gd name="T14" fmla="*/ 104 w 120"/>
                  <a:gd name="T15" fmla="*/ 16 h 136"/>
                  <a:gd name="T16" fmla="*/ 64 w 120"/>
                  <a:gd name="T17" fmla="*/ 0 h 136"/>
                  <a:gd name="T18" fmla="*/ 48 w 120"/>
                  <a:gd name="T19" fmla="*/ 0 h 136"/>
                  <a:gd name="T20" fmla="*/ 56 w 120"/>
                  <a:gd name="T21" fmla="*/ 16 h 136"/>
                  <a:gd name="T22" fmla="*/ 48 w 120"/>
                  <a:gd name="T23" fmla="*/ 32 h 136"/>
                  <a:gd name="T24" fmla="*/ 48 w 120"/>
                  <a:gd name="T25" fmla="*/ 48 h 136"/>
                  <a:gd name="T26" fmla="*/ 40 w 120"/>
                  <a:gd name="T27" fmla="*/ 72 h 136"/>
                  <a:gd name="T28" fmla="*/ 0 w 120"/>
                  <a:gd name="T29" fmla="*/ 88 h 1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120" h="136">
                    <a:moveTo>
                      <a:pt x="0" y="88"/>
                    </a:moveTo>
                    <a:lnTo>
                      <a:pt x="16" y="136"/>
                    </a:lnTo>
                    <a:lnTo>
                      <a:pt x="40" y="128"/>
                    </a:lnTo>
                    <a:lnTo>
                      <a:pt x="80" y="88"/>
                    </a:lnTo>
                    <a:lnTo>
                      <a:pt x="80" y="72"/>
                    </a:lnTo>
                    <a:lnTo>
                      <a:pt x="112" y="48"/>
                    </a:lnTo>
                    <a:lnTo>
                      <a:pt x="120" y="40"/>
                    </a:lnTo>
                    <a:lnTo>
                      <a:pt x="104" y="16"/>
                    </a:lnTo>
                    <a:lnTo>
                      <a:pt x="64" y="0"/>
                    </a:lnTo>
                    <a:lnTo>
                      <a:pt x="48" y="0"/>
                    </a:lnTo>
                    <a:lnTo>
                      <a:pt x="56" y="16"/>
                    </a:lnTo>
                    <a:lnTo>
                      <a:pt x="48" y="32"/>
                    </a:lnTo>
                    <a:lnTo>
                      <a:pt x="48" y="48"/>
                    </a:lnTo>
                    <a:lnTo>
                      <a:pt x="40" y="72"/>
                    </a:lnTo>
                    <a:lnTo>
                      <a:pt x="0" y="88"/>
                    </a:lnTo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11" name="Freeform 285"/>
              <p:cNvSpPr>
                <a:spLocks noChangeAspect="1"/>
              </p:cNvSpPr>
              <p:nvPr/>
            </p:nvSpPr>
            <p:spPr bwMode="auto">
              <a:xfrm>
                <a:off x="1255" y="2172"/>
                <a:ext cx="135" cy="104"/>
              </a:xfrm>
              <a:custGeom>
                <a:avLst/>
                <a:gdLst>
                  <a:gd name="T0" fmla="*/ 0 w 135"/>
                  <a:gd name="T1" fmla="*/ 104 h 104"/>
                  <a:gd name="T2" fmla="*/ 32 w 135"/>
                  <a:gd name="T3" fmla="*/ 80 h 104"/>
                  <a:gd name="T4" fmla="*/ 24 w 135"/>
                  <a:gd name="T5" fmla="*/ 72 h 104"/>
                  <a:gd name="T6" fmla="*/ 32 w 135"/>
                  <a:gd name="T7" fmla="*/ 56 h 104"/>
                  <a:gd name="T8" fmla="*/ 79 w 135"/>
                  <a:gd name="T9" fmla="*/ 16 h 104"/>
                  <a:gd name="T10" fmla="*/ 119 w 135"/>
                  <a:gd name="T11" fmla="*/ 0 h 104"/>
                  <a:gd name="T12" fmla="*/ 135 w 135"/>
                  <a:gd name="T13" fmla="*/ 48 h 104"/>
                  <a:gd name="T14" fmla="*/ 127 w 135"/>
                  <a:gd name="T15" fmla="*/ 56 h 104"/>
                  <a:gd name="T16" fmla="*/ 71 w 135"/>
                  <a:gd name="T17" fmla="*/ 88 h 104"/>
                  <a:gd name="T18" fmla="*/ 0 w 135"/>
                  <a:gd name="T19" fmla="*/ 104 h 104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35" h="104">
                    <a:moveTo>
                      <a:pt x="0" y="104"/>
                    </a:moveTo>
                    <a:lnTo>
                      <a:pt x="32" y="80"/>
                    </a:lnTo>
                    <a:lnTo>
                      <a:pt x="24" y="72"/>
                    </a:lnTo>
                    <a:lnTo>
                      <a:pt x="32" y="56"/>
                    </a:lnTo>
                    <a:lnTo>
                      <a:pt x="79" y="16"/>
                    </a:lnTo>
                    <a:lnTo>
                      <a:pt x="119" y="0"/>
                    </a:lnTo>
                    <a:lnTo>
                      <a:pt x="135" y="48"/>
                    </a:lnTo>
                    <a:lnTo>
                      <a:pt x="127" y="56"/>
                    </a:lnTo>
                    <a:lnTo>
                      <a:pt x="71" y="88"/>
                    </a:lnTo>
                    <a:lnTo>
                      <a:pt x="0" y="104"/>
                    </a:lnTo>
                    <a:close/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12" name="Freeform 286"/>
              <p:cNvSpPr>
                <a:spLocks noChangeAspect="1"/>
              </p:cNvSpPr>
              <p:nvPr/>
            </p:nvSpPr>
            <p:spPr bwMode="auto">
              <a:xfrm>
                <a:off x="1255" y="2172"/>
                <a:ext cx="135" cy="104"/>
              </a:xfrm>
              <a:custGeom>
                <a:avLst/>
                <a:gdLst>
                  <a:gd name="T0" fmla="*/ 0 w 135"/>
                  <a:gd name="T1" fmla="*/ 104 h 104"/>
                  <a:gd name="T2" fmla="*/ 32 w 135"/>
                  <a:gd name="T3" fmla="*/ 80 h 104"/>
                  <a:gd name="T4" fmla="*/ 24 w 135"/>
                  <a:gd name="T5" fmla="*/ 72 h 104"/>
                  <a:gd name="T6" fmla="*/ 32 w 135"/>
                  <a:gd name="T7" fmla="*/ 56 h 104"/>
                  <a:gd name="T8" fmla="*/ 79 w 135"/>
                  <a:gd name="T9" fmla="*/ 16 h 104"/>
                  <a:gd name="T10" fmla="*/ 119 w 135"/>
                  <a:gd name="T11" fmla="*/ 0 h 104"/>
                  <a:gd name="T12" fmla="*/ 135 w 135"/>
                  <a:gd name="T13" fmla="*/ 48 h 104"/>
                  <a:gd name="T14" fmla="*/ 127 w 135"/>
                  <a:gd name="T15" fmla="*/ 56 h 104"/>
                  <a:gd name="T16" fmla="*/ 71 w 135"/>
                  <a:gd name="T17" fmla="*/ 88 h 104"/>
                  <a:gd name="T18" fmla="*/ 0 w 135"/>
                  <a:gd name="T19" fmla="*/ 104 h 104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35" h="104">
                    <a:moveTo>
                      <a:pt x="0" y="104"/>
                    </a:moveTo>
                    <a:lnTo>
                      <a:pt x="32" y="80"/>
                    </a:lnTo>
                    <a:lnTo>
                      <a:pt x="24" y="72"/>
                    </a:lnTo>
                    <a:lnTo>
                      <a:pt x="32" y="56"/>
                    </a:lnTo>
                    <a:lnTo>
                      <a:pt x="79" y="16"/>
                    </a:lnTo>
                    <a:lnTo>
                      <a:pt x="119" y="0"/>
                    </a:lnTo>
                    <a:lnTo>
                      <a:pt x="135" y="48"/>
                    </a:lnTo>
                    <a:lnTo>
                      <a:pt x="127" y="56"/>
                    </a:lnTo>
                    <a:lnTo>
                      <a:pt x="71" y="88"/>
                    </a:lnTo>
                    <a:lnTo>
                      <a:pt x="0" y="104"/>
                    </a:lnTo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13" name="Freeform 287"/>
              <p:cNvSpPr>
                <a:spLocks noChangeAspect="1"/>
              </p:cNvSpPr>
              <p:nvPr/>
            </p:nvSpPr>
            <p:spPr bwMode="auto">
              <a:xfrm>
                <a:off x="1239" y="2204"/>
                <a:ext cx="48" cy="72"/>
              </a:xfrm>
              <a:custGeom>
                <a:avLst/>
                <a:gdLst>
                  <a:gd name="T0" fmla="*/ 0 w 48"/>
                  <a:gd name="T1" fmla="*/ 16 h 72"/>
                  <a:gd name="T2" fmla="*/ 16 w 48"/>
                  <a:gd name="T3" fmla="*/ 72 h 72"/>
                  <a:gd name="T4" fmla="*/ 48 w 48"/>
                  <a:gd name="T5" fmla="*/ 48 h 72"/>
                  <a:gd name="T6" fmla="*/ 40 w 48"/>
                  <a:gd name="T7" fmla="*/ 40 h 72"/>
                  <a:gd name="T8" fmla="*/ 48 w 48"/>
                  <a:gd name="T9" fmla="*/ 24 h 72"/>
                  <a:gd name="T10" fmla="*/ 48 w 48"/>
                  <a:gd name="T11" fmla="*/ 16 h 72"/>
                  <a:gd name="T12" fmla="*/ 24 w 48"/>
                  <a:gd name="T13" fmla="*/ 0 h 72"/>
                  <a:gd name="T14" fmla="*/ 0 w 48"/>
                  <a:gd name="T15" fmla="*/ 16 h 7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48" h="72">
                    <a:moveTo>
                      <a:pt x="0" y="16"/>
                    </a:moveTo>
                    <a:lnTo>
                      <a:pt x="16" y="72"/>
                    </a:lnTo>
                    <a:lnTo>
                      <a:pt x="48" y="48"/>
                    </a:lnTo>
                    <a:lnTo>
                      <a:pt x="40" y="40"/>
                    </a:lnTo>
                    <a:lnTo>
                      <a:pt x="48" y="24"/>
                    </a:lnTo>
                    <a:lnTo>
                      <a:pt x="48" y="16"/>
                    </a:lnTo>
                    <a:lnTo>
                      <a:pt x="24" y="0"/>
                    </a:lnTo>
                    <a:lnTo>
                      <a:pt x="0" y="16"/>
                    </a:lnTo>
                    <a:close/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14" name="Freeform 288"/>
              <p:cNvSpPr>
                <a:spLocks noChangeAspect="1"/>
              </p:cNvSpPr>
              <p:nvPr/>
            </p:nvSpPr>
            <p:spPr bwMode="auto">
              <a:xfrm>
                <a:off x="1239" y="2204"/>
                <a:ext cx="48" cy="72"/>
              </a:xfrm>
              <a:custGeom>
                <a:avLst/>
                <a:gdLst>
                  <a:gd name="T0" fmla="*/ 0 w 48"/>
                  <a:gd name="T1" fmla="*/ 16 h 72"/>
                  <a:gd name="T2" fmla="*/ 16 w 48"/>
                  <a:gd name="T3" fmla="*/ 72 h 72"/>
                  <a:gd name="T4" fmla="*/ 48 w 48"/>
                  <a:gd name="T5" fmla="*/ 48 h 72"/>
                  <a:gd name="T6" fmla="*/ 40 w 48"/>
                  <a:gd name="T7" fmla="*/ 40 h 72"/>
                  <a:gd name="T8" fmla="*/ 48 w 48"/>
                  <a:gd name="T9" fmla="*/ 24 h 72"/>
                  <a:gd name="T10" fmla="*/ 48 w 48"/>
                  <a:gd name="T11" fmla="*/ 16 h 72"/>
                  <a:gd name="T12" fmla="*/ 24 w 48"/>
                  <a:gd name="T13" fmla="*/ 0 h 72"/>
                  <a:gd name="T14" fmla="*/ 0 w 48"/>
                  <a:gd name="T15" fmla="*/ 16 h 7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48" h="72">
                    <a:moveTo>
                      <a:pt x="0" y="16"/>
                    </a:moveTo>
                    <a:lnTo>
                      <a:pt x="16" y="72"/>
                    </a:lnTo>
                    <a:lnTo>
                      <a:pt x="48" y="48"/>
                    </a:lnTo>
                    <a:lnTo>
                      <a:pt x="40" y="40"/>
                    </a:lnTo>
                    <a:lnTo>
                      <a:pt x="48" y="24"/>
                    </a:lnTo>
                    <a:lnTo>
                      <a:pt x="48" y="16"/>
                    </a:lnTo>
                    <a:lnTo>
                      <a:pt x="24" y="0"/>
                    </a:lnTo>
                    <a:lnTo>
                      <a:pt x="0" y="16"/>
                    </a:lnTo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15" name="Freeform 289"/>
              <p:cNvSpPr>
                <a:spLocks noChangeAspect="1"/>
              </p:cNvSpPr>
              <p:nvPr/>
            </p:nvSpPr>
            <p:spPr bwMode="auto">
              <a:xfrm>
                <a:off x="1263" y="1829"/>
                <a:ext cx="279" cy="255"/>
              </a:xfrm>
              <a:custGeom>
                <a:avLst/>
                <a:gdLst>
                  <a:gd name="T0" fmla="*/ 0 w 279"/>
                  <a:gd name="T1" fmla="*/ 8 h 255"/>
                  <a:gd name="T2" fmla="*/ 8 w 279"/>
                  <a:gd name="T3" fmla="*/ 0 h 255"/>
                  <a:gd name="T4" fmla="*/ 24 w 279"/>
                  <a:gd name="T5" fmla="*/ 24 h 255"/>
                  <a:gd name="T6" fmla="*/ 63 w 279"/>
                  <a:gd name="T7" fmla="*/ 8 h 255"/>
                  <a:gd name="T8" fmla="*/ 63 w 279"/>
                  <a:gd name="T9" fmla="*/ 24 h 255"/>
                  <a:gd name="T10" fmla="*/ 71 w 279"/>
                  <a:gd name="T11" fmla="*/ 32 h 255"/>
                  <a:gd name="T12" fmla="*/ 79 w 279"/>
                  <a:gd name="T13" fmla="*/ 48 h 255"/>
                  <a:gd name="T14" fmla="*/ 111 w 279"/>
                  <a:gd name="T15" fmla="*/ 64 h 255"/>
                  <a:gd name="T16" fmla="*/ 143 w 279"/>
                  <a:gd name="T17" fmla="*/ 56 h 255"/>
                  <a:gd name="T18" fmla="*/ 143 w 279"/>
                  <a:gd name="T19" fmla="*/ 48 h 255"/>
                  <a:gd name="T20" fmla="*/ 183 w 279"/>
                  <a:gd name="T21" fmla="*/ 32 h 255"/>
                  <a:gd name="T22" fmla="*/ 247 w 279"/>
                  <a:gd name="T23" fmla="*/ 64 h 255"/>
                  <a:gd name="T24" fmla="*/ 247 w 279"/>
                  <a:gd name="T25" fmla="*/ 72 h 255"/>
                  <a:gd name="T26" fmla="*/ 239 w 279"/>
                  <a:gd name="T27" fmla="*/ 104 h 255"/>
                  <a:gd name="T28" fmla="*/ 239 w 279"/>
                  <a:gd name="T29" fmla="*/ 144 h 255"/>
                  <a:gd name="T30" fmla="*/ 255 w 279"/>
                  <a:gd name="T31" fmla="*/ 160 h 255"/>
                  <a:gd name="T32" fmla="*/ 247 w 279"/>
                  <a:gd name="T33" fmla="*/ 175 h 255"/>
                  <a:gd name="T34" fmla="*/ 279 w 279"/>
                  <a:gd name="T35" fmla="*/ 215 h 255"/>
                  <a:gd name="T36" fmla="*/ 255 w 279"/>
                  <a:gd name="T37" fmla="*/ 255 h 255"/>
                  <a:gd name="T38" fmla="*/ 183 w 279"/>
                  <a:gd name="T39" fmla="*/ 239 h 255"/>
                  <a:gd name="T40" fmla="*/ 175 w 279"/>
                  <a:gd name="T41" fmla="*/ 215 h 255"/>
                  <a:gd name="T42" fmla="*/ 135 w 279"/>
                  <a:gd name="T43" fmla="*/ 223 h 255"/>
                  <a:gd name="T44" fmla="*/ 103 w 279"/>
                  <a:gd name="T45" fmla="*/ 207 h 255"/>
                  <a:gd name="T46" fmla="*/ 87 w 279"/>
                  <a:gd name="T47" fmla="*/ 168 h 255"/>
                  <a:gd name="T48" fmla="*/ 71 w 279"/>
                  <a:gd name="T49" fmla="*/ 160 h 255"/>
                  <a:gd name="T50" fmla="*/ 63 w 279"/>
                  <a:gd name="T51" fmla="*/ 168 h 255"/>
                  <a:gd name="T52" fmla="*/ 40 w 279"/>
                  <a:gd name="T53" fmla="*/ 136 h 255"/>
                  <a:gd name="T54" fmla="*/ 16 w 279"/>
                  <a:gd name="T55" fmla="*/ 104 h 255"/>
                  <a:gd name="T56" fmla="*/ 24 w 279"/>
                  <a:gd name="T57" fmla="*/ 72 h 255"/>
                  <a:gd name="T58" fmla="*/ 16 w 279"/>
                  <a:gd name="T59" fmla="*/ 72 h 255"/>
                  <a:gd name="T60" fmla="*/ 8 w 279"/>
                  <a:gd name="T61" fmla="*/ 48 h 255"/>
                  <a:gd name="T62" fmla="*/ 0 w 279"/>
                  <a:gd name="T63" fmla="*/ 8 h 255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</a:gdLst>
                <a:ahLst/>
                <a:cxnLst>
                  <a:cxn ang="T64">
                    <a:pos x="T0" y="T1"/>
                  </a:cxn>
                  <a:cxn ang="T65">
                    <a:pos x="T2" y="T3"/>
                  </a:cxn>
                  <a:cxn ang="T66">
                    <a:pos x="T4" y="T5"/>
                  </a:cxn>
                  <a:cxn ang="T67">
                    <a:pos x="T6" y="T7"/>
                  </a:cxn>
                  <a:cxn ang="T68">
                    <a:pos x="T8" y="T9"/>
                  </a:cxn>
                  <a:cxn ang="T69">
                    <a:pos x="T10" y="T11"/>
                  </a:cxn>
                  <a:cxn ang="T70">
                    <a:pos x="T12" y="T13"/>
                  </a:cxn>
                  <a:cxn ang="T71">
                    <a:pos x="T14" y="T15"/>
                  </a:cxn>
                  <a:cxn ang="T72">
                    <a:pos x="T16" y="T17"/>
                  </a:cxn>
                  <a:cxn ang="T73">
                    <a:pos x="T18" y="T19"/>
                  </a:cxn>
                  <a:cxn ang="T74">
                    <a:pos x="T20" y="T21"/>
                  </a:cxn>
                  <a:cxn ang="T75">
                    <a:pos x="T22" y="T23"/>
                  </a:cxn>
                  <a:cxn ang="T76">
                    <a:pos x="T24" y="T25"/>
                  </a:cxn>
                  <a:cxn ang="T77">
                    <a:pos x="T26" y="T27"/>
                  </a:cxn>
                  <a:cxn ang="T78">
                    <a:pos x="T28" y="T29"/>
                  </a:cxn>
                  <a:cxn ang="T79">
                    <a:pos x="T30" y="T31"/>
                  </a:cxn>
                  <a:cxn ang="T80">
                    <a:pos x="T32" y="T33"/>
                  </a:cxn>
                  <a:cxn ang="T81">
                    <a:pos x="T34" y="T35"/>
                  </a:cxn>
                  <a:cxn ang="T82">
                    <a:pos x="T36" y="T37"/>
                  </a:cxn>
                  <a:cxn ang="T83">
                    <a:pos x="T38" y="T39"/>
                  </a:cxn>
                  <a:cxn ang="T84">
                    <a:pos x="T40" y="T41"/>
                  </a:cxn>
                  <a:cxn ang="T85">
                    <a:pos x="T42" y="T43"/>
                  </a:cxn>
                  <a:cxn ang="T86">
                    <a:pos x="T44" y="T45"/>
                  </a:cxn>
                  <a:cxn ang="T87">
                    <a:pos x="T46" y="T47"/>
                  </a:cxn>
                  <a:cxn ang="T88">
                    <a:pos x="T48" y="T49"/>
                  </a:cxn>
                  <a:cxn ang="T89">
                    <a:pos x="T50" y="T51"/>
                  </a:cxn>
                  <a:cxn ang="T90">
                    <a:pos x="T52" y="T53"/>
                  </a:cxn>
                  <a:cxn ang="T91">
                    <a:pos x="T54" y="T55"/>
                  </a:cxn>
                  <a:cxn ang="T92">
                    <a:pos x="T56" y="T57"/>
                  </a:cxn>
                  <a:cxn ang="T93">
                    <a:pos x="T58" y="T59"/>
                  </a:cxn>
                  <a:cxn ang="T94">
                    <a:pos x="T60" y="T61"/>
                  </a:cxn>
                  <a:cxn ang="T95">
                    <a:pos x="T62" y="T63"/>
                  </a:cxn>
                </a:cxnLst>
                <a:rect l="0" t="0" r="r" b="b"/>
                <a:pathLst>
                  <a:path w="279" h="255">
                    <a:moveTo>
                      <a:pt x="0" y="8"/>
                    </a:moveTo>
                    <a:lnTo>
                      <a:pt x="8" y="0"/>
                    </a:lnTo>
                    <a:lnTo>
                      <a:pt x="24" y="24"/>
                    </a:lnTo>
                    <a:lnTo>
                      <a:pt x="63" y="8"/>
                    </a:lnTo>
                    <a:lnTo>
                      <a:pt x="63" y="24"/>
                    </a:lnTo>
                    <a:lnTo>
                      <a:pt x="71" y="32"/>
                    </a:lnTo>
                    <a:lnTo>
                      <a:pt x="79" y="48"/>
                    </a:lnTo>
                    <a:lnTo>
                      <a:pt x="111" y="64"/>
                    </a:lnTo>
                    <a:lnTo>
                      <a:pt x="143" y="56"/>
                    </a:lnTo>
                    <a:lnTo>
                      <a:pt x="143" y="48"/>
                    </a:lnTo>
                    <a:lnTo>
                      <a:pt x="183" y="32"/>
                    </a:lnTo>
                    <a:lnTo>
                      <a:pt x="247" y="64"/>
                    </a:lnTo>
                    <a:lnTo>
                      <a:pt x="247" y="72"/>
                    </a:lnTo>
                    <a:lnTo>
                      <a:pt x="239" y="104"/>
                    </a:lnTo>
                    <a:lnTo>
                      <a:pt x="239" y="144"/>
                    </a:lnTo>
                    <a:lnTo>
                      <a:pt x="255" y="160"/>
                    </a:lnTo>
                    <a:lnTo>
                      <a:pt x="247" y="175"/>
                    </a:lnTo>
                    <a:lnTo>
                      <a:pt x="279" y="215"/>
                    </a:lnTo>
                    <a:lnTo>
                      <a:pt x="255" y="255"/>
                    </a:lnTo>
                    <a:lnTo>
                      <a:pt x="183" y="239"/>
                    </a:lnTo>
                    <a:lnTo>
                      <a:pt x="175" y="215"/>
                    </a:lnTo>
                    <a:lnTo>
                      <a:pt x="135" y="223"/>
                    </a:lnTo>
                    <a:lnTo>
                      <a:pt x="103" y="207"/>
                    </a:lnTo>
                    <a:lnTo>
                      <a:pt x="87" y="168"/>
                    </a:lnTo>
                    <a:lnTo>
                      <a:pt x="71" y="160"/>
                    </a:lnTo>
                    <a:lnTo>
                      <a:pt x="63" y="168"/>
                    </a:lnTo>
                    <a:lnTo>
                      <a:pt x="40" y="136"/>
                    </a:lnTo>
                    <a:lnTo>
                      <a:pt x="16" y="104"/>
                    </a:lnTo>
                    <a:lnTo>
                      <a:pt x="24" y="72"/>
                    </a:lnTo>
                    <a:lnTo>
                      <a:pt x="16" y="72"/>
                    </a:lnTo>
                    <a:lnTo>
                      <a:pt x="8" y="48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16" name="Freeform 290"/>
              <p:cNvSpPr>
                <a:spLocks noChangeAspect="1"/>
              </p:cNvSpPr>
              <p:nvPr/>
            </p:nvSpPr>
            <p:spPr bwMode="auto">
              <a:xfrm>
                <a:off x="1263" y="1829"/>
                <a:ext cx="279" cy="255"/>
              </a:xfrm>
              <a:custGeom>
                <a:avLst/>
                <a:gdLst>
                  <a:gd name="T0" fmla="*/ 0 w 279"/>
                  <a:gd name="T1" fmla="*/ 8 h 255"/>
                  <a:gd name="T2" fmla="*/ 8 w 279"/>
                  <a:gd name="T3" fmla="*/ 0 h 255"/>
                  <a:gd name="T4" fmla="*/ 24 w 279"/>
                  <a:gd name="T5" fmla="*/ 24 h 255"/>
                  <a:gd name="T6" fmla="*/ 63 w 279"/>
                  <a:gd name="T7" fmla="*/ 8 h 255"/>
                  <a:gd name="T8" fmla="*/ 63 w 279"/>
                  <a:gd name="T9" fmla="*/ 24 h 255"/>
                  <a:gd name="T10" fmla="*/ 71 w 279"/>
                  <a:gd name="T11" fmla="*/ 32 h 255"/>
                  <a:gd name="T12" fmla="*/ 79 w 279"/>
                  <a:gd name="T13" fmla="*/ 48 h 255"/>
                  <a:gd name="T14" fmla="*/ 111 w 279"/>
                  <a:gd name="T15" fmla="*/ 64 h 255"/>
                  <a:gd name="T16" fmla="*/ 143 w 279"/>
                  <a:gd name="T17" fmla="*/ 56 h 255"/>
                  <a:gd name="T18" fmla="*/ 143 w 279"/>
                  <a:gd name="T19" fmla="*/ 48 h 255"/>
                  <a:gd name="T20" fmla="*/ 183 w 279"/>
                  <a:gd name="T21" fmla="*/ 32 h 255"/>
                  <a:gd name="T22" fmla="*/ 247 w 279"/>
                  <a:gd name="T23" fmla="*/ 64 h 255"/>
                  <a:gd name="T24" fmla="*/ 247 w 279"/>
                  <a:gd name="T25" fmla="*/ 72 h 255"/>
                  <a:gd name="T26" fmla="*/ 239 w 279"/>
                  <a:gd name="T27" fmla="*/ 104 h 255"/>
                  <a:gd name="T28" fmla="*/ 239 w 279"/>
                  <a:gd name="T29" fmla="*/ 144 h 255"/>
                  <a:gd name="T30" fmla="*/ 255 w 279"/>
                  <a:gd name="T31" fmla="*/ 160 h 255"/>
                  <a:gd name="T32" fmla="*/ 247 w 279"/>
                  <a:gd name="T33" fmla="*/ 175 h 255"/>
                  <a:gd name="T34" fmla="*/ 279 w 279"/>
                  <a:gd name="T35" fmla="*/ 215 h 255"/>
                  <a:gd name="T36" fmla="*/ 255 w 279"/>
                  <a:gd name="T37" fmla="*/ 255 h 255"/>
                  <a:gd name="T38" fmla="*/ 183 w 279"/>
                  <a:gd name="T39" fmla="*/ 239 h 255"/>
                  <a:gd name="T40" fmla="*/ 175 w 279"/>
                  <a:gd name="T41" fmla="*/ 215 h 255"/>
                  <a:gd name="T42" fmla="*/ 135 w 279"/>
                  <a:gd name="T43" fmla="*/ 223 h 255"/>
                  <a:gd name="T44" fmla="*/ 103 w 279"/>
                  <a:gd name="T45" fmla="*/ 207 h 255"/>
                  <a:gd name="T46" fmla="*/ 87 w 279"/>
                  <a:gd name="T47" fmla="*/ 168 h 255"/>
                  <a:gd name="T48" fmla="*/ 71 w 279"/>
                  <a:gd name="T49" fmla="*/ 160 h 255"/>
                  <a:gd name="T50" fmla="*/ 63 w 279"/>
                  <a:gd name="T51" fmla="*/ 168 h 255"/>
                  <a:gd name="T52" fmla="*/ 40 w 279"/>
                  <a:gd name="T53" fmla="*/ 136 h 255"/>
                  <a:gd name="T54" fmla="*/ 16 w 279"/>
                  <a:gd name="T55" fmla="*/ 104 h 255"/>
                  <a:gd name="T56" fmla="*/ 24 w 279"/>
                  <a:gd name="T57" fmla="*/ 72 h 255"/>
                  <a:gd name="T58" fmla="*/ 16 w 279"/>
                  <a:gd name="T59" fmla="*/ 72 h 255"/>
                  <a:gd name="T60" fmla="*/ 8 w 279"/>
                  <a:gd name="T61" fmla="*/ 48 h 255"/>
                  <a:gd name="T62" fmla="*/ 0 w 279"/>
                  <a:gd name="T63" fmla="*/ 8 h 255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</a:gdLst>
                <a:ahLst/>
                <a:cxnLst>
                  <a:cxn ang="T64">
                    <a:pos x="T0" y="T1"/>
                  </a:cxn>
                  <a:cxn ang="T65">
                    <a:pos x="T2" y="T3"/>
                  </a:cxn>
                  <a:cxn ang="T66">
                    <a:pos x="T4" y="T5"/>
                  </a:cxn>
                  <a:cxn ang="T67">
                    <a:pos x="T6" y="T7"/>
                  </a:cxn>
                  <a:cxn ang="T68">
                    <a:pos x="T8" y="T9"/>
                  </a:cxn>
                  <a:cxn ang="T69">
                    <a:pos x="T10" y="T11"/>
                  </a:cxn>
                  <a:cxn ang="T70">
                    <a:pos x="T12" y="T13"/>
                  </a:cxn>
                  <a:cxn ang="T71">
                    <a:pos x="T14" y="T15"/>
                  </a:cxn>
                  <a:cxn ang="T72">
                    <a:pos x="T16" y="T17"/>
                  </a:cxn>
                  <a:cxn ang="T73">
                    <a:pos x="T18" y="T19"/>
                  </a:cxn>
                  <a:cxn ang="T74">
                    <a:pos x="T20" y="T21"/>
                  </a:cxn>
                  <a:cxn ang="T75">
                    <a:pos x="T22" y="T23"/>
                  </a:cxn>
                  <a:cxn ang="T76">
                    <a:pos x="T24" y="T25"/>
                  </a:cxn>
                  <a:cxn ang="T77">
                    <a:pos x="T26" y="T27"/>
                  </a:cxn>
                  <a:cxn ang="T78">
                    <a:pos x="T28" y="T29"/>
                  </a:cxn>
                  <a:cxn ang="T79">
                    <a:pos x="T30" y="T31"/>
                  </a:cxn>
                  <a:cxn ang="T80">
                    <a:pos x="T32" y="T33"/>
                  </a:cxn>
                  <a:cxn ang="T81">
                    <a:pos x="T34" y="T35"/>
                  </a:cxn>
                  <a:cxn ang="T82">
                    <a:pos x="T36" y="T37"/>
                  </a:cxn>
                  <a:cxn ang="T83">
                    <a:pos x="T38" y="T39"/>
                  </a:cxn>
                  <a:cxn ang="T84">
                    <a:pos x="T40" y="T41"/>
                  </a:cxn>
                  <a:cxn ang="T85">
                    <a:pos x="T42" y="T43"/>
                  </a:cxn>
                  <a:cxn ang="T86">
                    <a:pos x="T44" y="T45"/>
                  </a:cxn>
                  <a:cxn ang="T87">
                    <a:pos x="T46" y="T47"/>
                  </a:cxn>
                  <a:cxn ang="T88">
                    <a:pos x="T48" y="T49"/>
                  </a:cxn>
                  <a:cxn ang="T89">
                    <a:pos x="T50" y="T51"/>
                  </a:cxn>
                  <a:cxn ang="T90">
                    <a:pos x="T52" y="T53"/>
                  </a:cxn>
                  <a:cxn ang="T91">
                    <a:pos x="T54" y="T55"/>
                  </a:cxn>
                  <a:cxn ang="T92">
                    <a:pos x="T56" y="T57"/>
                  </a:cxn>
                  <a:cxn ang="T93">
                    <a:pos x="T58" y="T59"/>
                  </a:cxn>
                  <a:cxn ang="T94">
                    <a:pos x="T60" y="T61"/>
                  </a:cxn>
                  <a:cxn ang="T95">
                    <a:pos x="T62" y="T63"/>
                  </a:cxn>
                </a:cxnLst>
                <a:rect l="0" t="0" r="r" b="b"/>
                <a:pathLst>
                  <a:path w="279" h="255">
                    <a:moveTo>
                      <a:pt x="0" y="8"/>
                    </a:moveTo>
                    <a:lnTo>
                      <a:pt x="8" y="0"/>
                    </a:lnTo>
                    <a:lnTo>
                      <a:pt x="24" y="24"/>
                    </a:lnTo>
                    <a:lnTo>
                      <a:pt x="63" y="8"/>
                    </a:lnTo>
                    <a:lnTo>
                      <a:pt x="63" y="24"/>
                    </a:lnTo>
                    <a:lnTo>
                      <a:pt x="71" y="32"/>
                    </a:lnTo>
                    <a:lnTo>
                      <a:pt x="79" y="48"/>
                    </a:lnTo>
                    <a:lnTo>
                      <a:pt x="111" y="64"/>
                    </a:lnTo>
                    <a:lnTo>
                      <a:pt x="143" y="56"/>
                    </a:lnTo>
                    <a:lnTo>
                      <a:pt x="143" y="48"/>
                    </a:lnTo>
                    <a:lnTo>
                      <a:pt x="183" y="32"/>
                    </a:lnTo>
                    <a:lnTo>
                      <a:pt x="247" y="64"/>
                    </a:lnTo>
                    <a:lnTo>
                      <a:pt x="247" y="72"/>
                    </a:lnTo>
                    <a:lnTo>
                      <a:pt x="239" y="104"/>
                    </a:lnTo>
                    <a:lnTo>
                      <a:pt x="239" y="144"/>
                    </a:lnTo>
                    <a:lnTo>
                      <a:pt x="255" y="160"/>
                    </a:lnTo>
                    <a:lnTo>
                      <a:pt x="247" y="175"/>
                    </a:lnTo>
                    <a:lnTo>
                      <a:pt x="279" y="215"/>
                    </a:lnTo>
                    <a:lnTo>
                      <a:pt x="255" y="255"/>
                    </a:lnTo>
                    <a:lnTo>
                      <a:pt x="183" y="239"/>
                    </a:lnTo>
                    <a:lnTo>
                      <a:pt x="175" y="215"/>
                    </a:lnTo>
                    <a:lnTo>
                      <a:pt x="135" y="223"/>
                    </a:lnTo>
                    <a:lnTo>
                      <a:pt x="103" y="207"/>
                    </a:lnTo>
                    <a:lnTo>
                      <a:pt x="87" y="168"/>
                    </a:lnTo>
                    <a:lnTo>
                      <a:pt x="71" y="160"/>
                    </a:lnTo>
                    <a:lnTo>
                      <a:pt x="63" y="168"/>
                    </a:lnTo>
                    <a:lnTo>
                      <a:pt x="40" y="136"/>
                    </a:lnTo>
                    <a:lnTo>
                      <a:pt x="16" y="104"/>
                    </a:lnTo>
                    <a:lnTo>
                      <a:pt x="24" y="72"/>
                    </a:lnTo>
                    <a:lnTo>
                      <a:pt x="16" y="72"/>
                    </a:lnTo>
                    <a:lnTo>
                      <a:pt x="8" y="48"/>
                    </a:lnTo>
                    <a:lnTo>
                      <a:pt x="0" y="8"/>
                    </a:lnTo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17" name="Freeform 291"/>
              <p:cNvSpPr>
                <a:spLocks noChangeAspect="1"/>
              </p:cNvSpPr>
              <p:nvPr/>
            </p:nvSpPr>
            <p:spPr bwMode="auto">
              <a:xfrm>
                <a:off x="1502" y="1861"/>
                <a:ext cx="200" cy="151"/>
              </a:xfrm>
              <a:custGeom>
                <a:avLst/>
                <a:gdLst>
                  <a:gd name="T0" fmla="*/ 0 w 200"/>
                  <a:gd name="T1" fmla="*/ 72 h 151"/>
                  <a:gd name="T2" fmla="*/ 0 w 200"/>
                  <a:gd name="T3" fmla="*/ 112 h 151"/>
                  <a:gd name="T4" fmla="*/ 16 w 200"/>
                  <a:gd name="T5" fmla="*/ 128 h 151"/>
                  <a:gd name="T6" fmla="*/ 8 w 200"/>
                  <a:gd name="T7" fmla="*/ 143 h 151"/>
                  <a:gd name="T8" fmla="*/ 24 w 200"/>
                  <a:gd name="T9" fmla="*/ 151 h 151"/>
                  <a:gd name="T10" fmla="*/ 72 w 200"/>
                  <a:gd name="T11" fmla="*/ 143 h 151"/>
                  <a:gd name="T12" fmla="*/ 88 w 200"/>
                  <a:gd name="T13" fmla="*/ 120 h 151"/>
                  <a:gd name="T14" fmla="*/ 128 w 200"/>
                  <a:gd name="T15" fmla="*/ 112 h 151"/>
                  <a:gd name="T16" fmla="*/ 136 w 200"/>
                  <a:gd name="T17" fmla="*/ 88 h 151"/>
                  <a:gd name="T18" fmla="*/ 144 w 200"/>
                  <a:gd name="T19" fmla="*/ 80 h 151"/>
                  <a:gd name="T20" fmla="*/ 136 w 200"/>
                  <a:gd name="T21" fmla="*/ 72 h 151"/>
                  <a:gd name="T22" fmla="*/ 152 w 200"/>
                  <a:gd name="T23" fmla="*/ 72 h 151"/>
                  <a:gd name="T24" fmla="*/ 160 w 200"/>
                  <a:gd name="T25" fmla="*/ 56 h 151"/>
                  <a:gd name="T26" fmla="*/ 152 w 200"/>
                  <a:gd name="T27" fmla="*/ 40 h 151"/>
                  <a:gd name="T28" fmla="*/ 200 w 200"/>
                  <a:gd name="T29" fmla="*/ 16 h 151"/>
                  <a:gd name="T30" fmla="*/ 184 w 200"/>
                  <a:gd name="T31" fmla="*/ 16 h 151"/>
                  <a:gd name="T32" fmla="*/ 160 w 200"/>
                  <a:gd name="T33" fmla="*/ 24 h 151"/>
                  <a:gd name="T34" fmla="*/ 152 w 200"/>
                  <a:gd name="T35" fmla="*/ 0 h 151"/>
                  <a:gd name="T36" fmla="*/ 128 w 200"/>
                  <a:gd name="T37" fmla="*/ 16 h 151"/>
                  <a:gd name="T38" fmla="*/ 64 w 200"/>
                  <a:gd name="T39" fmla="*/ 16 h 151"/>
                  <a:gd name="T40" fmla="*/ 32 w 200"/>
                  <a:gd name="T41" fmla="*/ 56 h 151"/>
                  <a:gd name="T42" fmla="*/ 8 w 200"/>
                  <a:gd name="T43" fmla="*/ 40 h 151"/>
                  <a:gd name="T44" fmla="*/ 0 w 200"/>
                  <a:gd name="T45" fmla="*/ 72 h 151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200" h="151">
                    <a:moveTo>
                      <a:pt x="0" y="72"/>
                    </a:moveTo>
                    <a:lnTo>
                      <a:pt x="0" y="112"/>
                    </a:lnTo>
                    <a:lnTo>
                      <a:pt x="16" y="128"/>
                    </a:lnTo>
                    <a:lnTo>
                      <a:pt x="8" y="143"/>
                    </a:lnTo>
                    <a:lnTo>
                      <a:pt x="24" y="151"/>
                    </a:lnTo>
                    <a:lnTo>
                      <a:pt x="72" y="143"/>
                    </a:lnTo>
                    <a:lnTo>
                      <a:pt x="88" y="120"/>
                    </a:lnTo>
                    <a:lnTo>
                      <a:pt x="128" y="112"/>
                    </a:lnTo>
                    <a:lnTo>
                      <a:pt x="136" y="88"/>
                    </a:lnTo>
                    <a:lnTo>
                      <a:pt x="144" y="80"/>
                    </a:lnTo>
                    <a:lnTo>
                      <a:pt x="136" y="72"/>
                    </a:lnTo>
                    <a:lnTo>
                      <a:pt x="152" y="72"/>
                    </a:lnTo>
                    <a:lnTo>
                      <a:pt x="160" y="56"/>
                    </a:lnTo>
                    <a:lnTo>
                      <a:pt x="152" y="40"/>
                    </a:lnTo>
                    <a:lnTo>
                      <a:pt x="200" y="16"/>
                    </a:lnTo>
                    <a:lnTo>
                      <a:pt x="184" y="16"/>
                    </a:lnTo>
                    <a:lnTo>
                      <a:pt x="160" y="24"/>
                    </a:lnTo>
                    <a:lnTo>
                      <a:pt x="152" y="0"/>
                    </a:lnTo>
                    <a:lnTo>
                      <a:pt x="128" y="16"/>
                    </a:lnTo>
                    <a:lnTo>
                      <a:pt x="64" y="16"/>
                    </a:lnTo>
                    <a:lnTo>
                      <a:pt x="32" y="56"/>
                    </a:lnTo>
                    <a:lnTo>
                      <a:pt x="8" y="40"/>
                    </a:lnTo>
                    <a:lnTo>
                      <a:pt x="0" y="72"/>
                    </a:lnTo>
                    <a:close/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18" name="Freeform 292"/>
              <p:cNvSpPr>
                <a:spLocks noChangeAspect="1"/>
              </p:cNvSpPr>
              <p:nvPr/>
            </p:nvSpPr>
            <p:spPr bwMode="auto">
              <a:xfrm>
                <a:off x="1502" y="1861"/>
                <a:ext cx="200" cy="151"/>
              </a:xfrm>
              <a:custGeom>
                <a:avLst/>
                <a:gdLst>
                  <a:gd name="T0" fmla="*/ 0 w 200"/>
                  <a:gd name="T1" fmla="*/ 72 h 151"/>
                  <a:gd name="T2" fmla="*/ 0 w 200"/>
                  <a:gd name="T3" fmla="*/ 112 h 151"/>
                  <a:gd name="T4" fmla="*/ 16 w 200"/>
                  <a:gd name="T5" fmla="*/ 128 h 151"/>
                  <a:gd name="T6" fmla="*/ 8 w 200"/>
                  <a:gd name="T7" fmla="*/ 143 h 151"/>
                  <a:gd name="T8" fmla="*/ 24 w 200"/>
                  <a:gd name="T9" fmla="*/ 151 h 151"/>
                  <a:gd name="T10" fmla="*/ 72 w 200"/>
                  <a:gd name="T11" fmla="*/ 143 h 151"/>
                  <a:gd name="T12" fmla="*/ 88 w 200"/>
                  <a:gd name="T13" fmla="*/ 120 h 151"/>
                  <a:gd name="T14" fmla="*/ 128 w 200"/>
                  <a:gd name="T15" fmla="*/ 112 h 151"/>
                  <a:gd name="T16" fmla="*/ 136 w 200"/>
                  <a:gd name="T17" fmla="*/ 88 h 151"/>
                  <a:gd name="T18" fmla="*/ 144 w 200"/>
                  <a:gd name="T19" fmla="*/ 80 h 151"/>
                  <a:gd name="T20" fmla="*/ 136 w 200"/>
                  <a:gd name="T21" fmla="*/ 72 h 151"/>
                  <a:gd name="T22" fmla="*/ 152 w 200"/>
                  <a:gd name="T23" fmla="*/ 72 h 151"/>
                  <a:gd name="T24" fmla="*/ 160 w 200"/>
                  <a:gd name="T25" fmla="*/ 56 h 151"/>
                  <a:gd name="T26" fmla="*/ 152 w 200"/>
                  <a:gd name="T27" fmla="*/ 40 h 151"/>
                  <a:gd name="T28" fmla="*/ 200 w 200"/>
                  <a:gd name="T29" fmla="*/ 16 h 151"/>
                  <a:gd name="T30" fmla="*/ 184 w 200"/>
                  <a:gd name="T31" fmla="*/ 16 h 151"/>
                  <a:gd name="T32" fmla="*/ 160 w 200"/>
                  <a:gd name="T33" fmla="*/ 24 h 151"/>
                  <a:gd name="T34" fmla="*/ 152 w 200"/>
                  <a:gd name="T35" fmla="*/ 0 h 151"/>
                  <a:gd name="T36" fmla="*/ 128 w 200"/>
                  <a:gd name="T37" fmla="*/ 16 h 151"/>
                  <a:gd name="T38" fmla="*/ 64 w 200"/>
                  <a:gd name="T39" fmla="*/ 16 h 151"/>
                  <a:gd name="T40" fmla="*/ 32 w 200"/>
                  <a:gd name="T41" fmla="*/ 56 h 151"/>
                  <a:gd name="T42" fmla="*/ 8 w 200"/>
                  <a:gd name="T43" fmla="*/ 40 h 151"/>
                  <a:gd name="T44" fmla="*/ 0 w 200"/>
                  <a:gd name="T45" fmla="*/ 72 h 151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200" h="151">
                    <a:moveTo>
                      <a:pt x="0" y="72"/>
                    </a:moveTo>
                    <a:lnTo>
                      <a:pt x="0" y="112"/>
                    </a:lnTo>
                    <a:lnTo>
                      <a:pt x="16" y="128"/>
                    </a:lnTo>
                    <a:lnTo>
                      <a:pt x="8" y="143"/>
                    </a:lnTo>
                    <a:lnTo>
                      <a:pt x="24" y="151"/>
                    </a:lnTo>
                    <a:lnTo>
                      <a:pt x="72" y="143"/>
                    </a:lnTo>
                    <a:lnTo>
                      <a:pt x="88" y="120"/>
                    </a:lnTo>
                    <a:lnTo>
                      <a:pt x="128" y="112"/>
                    </a:lnTo>
                    <a:lnTo>
                      <a:pt x="136" y="88"/>
                    </a:lnTo>
                    <a:lnTo>
                      <a:pt x="144" y="80"/>
                    </a:lnTo>
                    <a:lnTo>
                      <a:pt x="136" y="72"/>
                    </a:lnTo>
                    <a:lnTo>
                      <a:pt x="152" y="72"/>
                    </a:lnTo>
                    <a:lnTo>
                      <a:pt x="160" y="56"/>
                    </a:lnTo>
                    <a:lnTo>
                      <a:pt x="152" y="40"/>
                    </a:lnTo>
                    <a:lnTo>
                      <a:pt x="200" y="16"/>
                    </a:lnTo>
                    <a:lnTo>
                      <a:pt x="184" y="16"/>
                    </a:lnTo>
                    <a:lnTo>
                      <a:pt x="160" y="24"/>
                    </a:lnTo>
                    <a:lnTo>
                      <a:pt x="152" y="0"/>
                    </a:lnTo>
                    <a:lnTo>
                      <a:pt x="128" y="16"/>
                    </a:lnTo>
                    <a:lnTo>
                      <a:pt x="64" y="16"/>
                    </a:lnTo>
                    <a:lnTo>
                      <a:pt x="32" y="56"/>
                    </a:lnTo>
                    <a:lnTo>
                      <a:pt x="8" y="40"/>
                    </a:lnTo>
                    <a:lnTo>
                      <a:pt x="0" y="72"/>
                    </a:lnTo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19" name="Freeform 293"/>
              <p:cNvSpPr>
                <a:spLocks noChangeAspect="1"/>
              </p:cNvSpPr>
              <p:nvPr/>
            </p:nvSpPr>
            <p:spPr bwMode="auto">
              <a:xfrm>
                <a:off x="1894" y="2052"/>
                <a:ext cx="71" cy="96"/>
              </a:xfrm>
              <a:custGeom>
                <a:avLst/>
                <a:gdLst>
                  <a:gd name="T0" fmla="*/ 0 w 71"/>
                  <a:gd name="T1" fmla="*/ 32 h 96"/>
                  <a:gd name="T2" fmla="*/ 8 w 71"/>
                  <a:gd name="T3" fmla="*/ 48 h 96"/>
                  <a:gd name="T4" fmla="*/ 16 w 71"/>
                  <a:gd name="T5" fmla="*/ 80 h 96"/>
                  <a:gd name="T6" fmla="*/ 40 w 71"/>
                  <a:gd name="T7" fmla="*/ 80 h 96"/>
                  <a:gd name="T8" fmla="*/ 47 w 71"/>
                  <a:gd name="T9" fmla="*/ 56 h 96"/>
                  <a:gd name="T10" fmla="*/ 55 w 71"/>
                  <a:gd name="T11" fmla="*/ 64 h 96"/>
                  <a:gd name="T12" fmla="*/ 63 w 71"/>
                  <a:gd name="T13" fmla="*/ 96 h 96"/>
                  <a:gd name="T14" fmla="*/ 71 w 71"/>
                  <a:gd name="T15" fmla="*/ 80 h 96"/>
                  <a:gd name="T16" fmla="*/ 63 w 71"/>
                  <a:gd name="T17" fmla="*/ 48 h 96"/>
                  <a:gd name="T18" fmla="*/ 55 w 71"/>
                  <a:gd name="T19" fmla="*/ 56 h 96"/>
                  <a:gd name="T20" fmla="*/ 47 w 71"/>
                  <a:gd name="T21" fmla="*/ 48 h 96"/>
                  <a:gd name="T22" fmla="*/ 63 w 71"/>
                  <a:gd name="T23" fmla="*/ 32 h 96"/>
                  <a:gd name="T24" fmla="*/ 24 w 71"/>
                  <a:gd name="T25" fmla="*/ 24 h 96"/>
                  <a:gd name="T26" fmla="*/ 8 w 71"/>
                  <a:gd name="T27" fmla="*/ 0 h 96"/>
                  <a:gd name="T28" fmla="*/ 0 w 71"/>
                  <a:gd name="T29" fmla="*/ 16 h 96"/>
                  <a:gd name="T30" fmla="*/ 8 w 71"/>
                  <a:gd name="T31" fmla="*/ 24 h 96"/>
                  <a:gd name="T32" fmla="*/ 0 w 71"/>
                  <a:gd name="T33" fmla="*/ 32 h 9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71" h="96">
                    <a:moveTo>
                      <a:pt x="0" y="32"/>
                    </a:moveTo>
                    <a:lnTo>
                      <a:pt x="8" y="48"/>
                    </a:lnTo>
                    <a:lnTo>
                      <a:pt x="16" y="80"/>
                    </a:lnTo>
                    <a:lnTo>
                      <a:pt x="40" y="80"/>
                    </a:lnTo>
                    <a:lnTo>
                      <a:pt x="47" y="56"/>
                    </a:lnTo>
                    <a:lnTo>
                      <a:pt x="55" y="64"/>
                    </a:lnTo>
                    <a:lnTo>
                      <a:pt x="63" y="96"/>
                    </a:lnTo>
                    <a:lnTo>
                      <a:pt x="71" y="80"/>
                    </a:lnTo>
                    <a:lnTo>
                      <a:pt x="63" y="48"/>
                    </a:lnTo>
                    <a:lnTo>
                      <a:pt x="55" y="56"/>
                    </a:lnTo>
                    <a:lnTo>
                      <a:pt x="47" y="48"/>
                    </a:lnTo>
                    <a:lnTo>
                      <a:pt x="63" y="32"/>
                    </a:lnTo>
                    <a:lnTo>
                      <a:pt x="24" y="24"/>
                    </a:lnTo>
                    <a:lnTo>
                      <a:pt x="8" y="0"/>
                    </a:lnTo>
                    <a:lnTo>
                      <a:pt x="0" y="16"/>
                    </a:lnTo>
                    <a:lnTo>
                      <a:pt x="8" y="24"/>
                    </a:lnTo>
                    <a:lnTo>
                      <a:pt x="0" y="32"/>
                    </a:lnTo>
                    <a:close/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20" name="Freeform 294"/>
              <p:cNvSpPr>
                <a:spLocks noChangeAspect="1"/>
              </p:cNvSpPr>
              <p:nvPr/>
            </p:nvSpPr>
            <p:spPr bwMode="auto">
              <a:xfrm>
                <a:off x="1894" y="2052"/>
                <a:ext cx="71" cy="96"/>
              </a:xfrm>
              <a:custGeom>
                <a:avLst/>
                <a:gdLst>
                  <a:gd name="T0" fmla="*/ 0 w 71"/>
                  <a:gd name="T1" fmla="*/ 32 h 96"/>
                  <a:gd name="T2" fmla="*/ 8 w 71"/>
                  <a:gd name="T3" fmla="*/ 48 h 96"/>
                  <a:gd name="T4" fmla="*/ 16 w 71"/>
                  <a:gd name="T5" fmla="*/ 80 h 96"/>
                  <a:gd name="T6" fmla="*/ 40 w 71"/>
                  <a:gd name="T7" fmla="*/ 80 h 96"/>
                  <a:gd name="T8" fmla="*/ 47 w 71"/>
                  <a:gd name="T9" fmla="*/ 56 h 96"/>
                  <a:gd name="T10" fmla="*/ 55 w 71"/>
                  <a:gd name="T11" fmla="*/ 64 h 96"/>
                  <a:gd name="T12" fmla="*/ 63 w 71"/>
                  <a:gd name="T13" fmla="*/ 96 h 96"/>
                  <a:gd name="T14" fmla="*/ 71 w 71"/>
                  <a:gd name="T15" fmla="*/ 80 h 96"/>
                  <a:gd name="T16" fmla="*/ 63 w 71"/>
                  <a:gd name="T17" fmla="*/ 48 h 96"/>
                  <a:gd name="T18" fmla="*/ 55 w 71"/>
                  <a:gd name="T19" fmla="*/ 56 h 96"/>
                  <a:gd name="T20" fmla="*/ 47 w 71"/>
                  <a:gd name="T21" fmla="*/ 48 h 96"/>
                  <a:gd name="T22" fmla="*/ 63 w 71"/>
                  <a:gd name="T23" fmla="*/ 32 h 96"/>
                  <a:gd name="T24" fmla="*/ 24 w 71"/>
                  <a:gd name="T25" fmla="*/ 24 h 96"/>
                  <a:gd name="T26" fmla="*/ 8 w 71"/>
                  <a:gd name="T27" fmla="*/ 0 h 96"/>
                  <a:gd name="T28" fmla="*/ 0 w 71"/>
                  <a:gd name="T29" fmla="*/ 16 h 96"/>
                  <a:gd name="T30" fmla="*/ 8 w 71"/>
                  <a:gd name="T31" fmla="*/ 24 h 96"/>
                  <a:gd name="T32" fmla="*/ 0 w 71"/>
                  <a:gd name="T33" fmla="*/ 32 h 9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71" h="96">
                    <a:moveTo>
                      <a:pt x="0" y="32"/>
                    </a:moveTo>
                    <a:lnTo>
                      <a:pt x="8" y="48"/>
                    </a:lnTo>
                    <a:lnTo>
                      <a:pt x="16" y="80"/>
                    </a:lnTo>
                    <a:lnTo>
                      <a:pt x="40" y="80"/>
                    </a:lnTo>
                    <a:lnTo>
                      <a:pt x="47" y="56"/>
                    </a:lnTo>
                    <a:lnTo>
                      <a:pt x="55" y="64"/>
                    </a:lnTo>
                    <a:lnTo>
                      <a:pt x="63" y="96"/>
                    </a:lnTo>
                    <a:lnTo>
                      <a:pt x="71" y="80"/>
                    </a:lnTo>
                    <a:lnTo>
                      <a:pt x="63" y="48"/>
                    </a:lnTo>
                    <a:lnTo>
                      <a:pt x="55" y="56"/>
                    </a:lnTo>
                    <a:lnTo>
                      <a:pt x="47" y="48"/>
                    </a:lnTo>
                    <a:lnTo>
                      <a:pt x="63" y="32"/>
                    </a:lnTo>
                    <a:lnTo>
                      <a:pt x="24" y="24"/>
                    </a:lnTo>
                    <a:lnTo>
                      <a:pt x="8" y="0"/>
                    </a:lnTo>
                    <a:lnTo>
                      <a:pt x="0" y="16"/>
                    </a:lnTo>
                    <a:lnTo>
                      <a:pt x="8" y="24"/>
                    </a:lnTo>
                    <a:lnTo>
                      <a:pt x="0" y="32"/>
                    </a:lnTo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21" name="Freeform 295"/>
              <p:cNvSpPr>
                <a:spLocks noChangeAspect="1"/>
              </p:cNvSpPr>
              <p:nvPr/>
            </p:nvSpPr>
            <p:spPr bwMode="auto">
              <a:xfrm>
                <a:off x="1910" y="2036"/>
                <a:ext cx="47" cy="16"/>
              </a:xfrm>
              <a:custGeom>
                <a:avLst/>
                <a:gdLst>
                  <a:gd name="T0" fmla="*/ 0 w 47"/>
                  <a:gd name="T1" fmla="*/ 8 h 16"/>
                  <a:gd name="T2" fmla="*/ 0 w 47"/>
                  <a:gd name="T3" fmla="*/ 16 h 16"/>
                  <a:gd name="T4" fmla="*/ 47 w 47"/>
                  <a:gd name="T5" fmla="*/ 8 h 16"/>
                  <a:gd name="T6" fmla="*/ 39 w 47"/>
                  <a:gd name="T7" fmla="*/ 0 h 16"/>
                  <a:gd name="T8" fmla="*/ 8 w 47"/>
                  <a:gd name="T9" fmla="*/ 0 h 16"/>
                  <a:gd name="T10" fmla="*/ 0 w 47"/>
                  <a:gd name="T11" fmla="*/ 8 h 1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47" h="16">
                    <a:moveTo>
                      <a:pt x="0" y="8"/>
                    </a:moveTo>
                    <a:lnTo>
                      <a:pt x="0" y="16"/>
                    </a:lnTo>
                    <a:lnTo>
                      <a:pt x="47" y="8"/>
                    </a:lnTo>
                    <a:lnTo>
                      <a:pt x="39" y="0"/>
                    </a:lnTo>
                    <a:lnTo>
                      <a:pt x="8" y="0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22" name="Freeform 296"/>
              <p:cNvSpPr>
                <a:spLocks noChangeAspect="1"/>
              </p:cNvSpPr>
              <p:nvPr/>
            </p:nvSpPr>
            <p:spPr bwMode="auto">
              <a:xfrm>
                <a:off x="1910" y="2036"/>
                <a:ext cx="47" cy="16"/>
              </a:xfrm>
              <a:custGeom>
                <a:avLst/>
                <a:gdLst>
                  <a:gd name="T0" fmla="*/ 0 w 47"/>
                  <a:gd name="T1" fmla="*/ 8 h 16"/>
                  <a:gd name="T2" fmla="*/ 0 w 47"/>
                  <a:gd name="T3" fmla="*/ 16 h 16"/>
                  <a:gd name="T4" fmla="*/ 47 w 47"/>
                  <a:gd name="T5" fmla="*/ 8 h 16"/>
                  <a:gd name="T6" fmla="*/ 39 w 47"/>
                  <a:gd name="T7" fmla="*/ 0 h 16"/>
                  <a:gd name="T8" fmla="*/ 8 w 47"/>
                  <a:gd name="T9" fmla="*/ 0 h 16"/>
                  <a:gd name="T10" fmla="*/ 0 w 47"/>
                  <a:gd name="T11" fmla="*/ 8 h 1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47" h="16">
                    <a:moveTo>
                      <a:pt x="0" y="8"/>
                    </a:moveTo>
                    <a:lnTo>
                      <a:pt x="0" y="16"/>
                    </a:lnTo>
                    <a:lnTo>
                      <a:pt x="47" y="8"/>
                    </a:lnTo>
                    <a:lnTo>
                      <a:pt x="39" y="0"/>
                    </a:lnTo>
                    <a:lnTo>
                      <a:pt x="8" y="0"/>
                    </a:lnTo>
                    <a:lnTo>
                      <a:pt x="0" y="8"/>
                    </a:lnTo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23" name="Freeform 297"/>
              <p:cNvSpPr>
                <a:spLocks noChangeAspect="1"/>
              </p:cNvSpPr>
              <p:nvPr/>
            </p:nvSpPr>
            <p:spPr bwMode="auto">
              <a:xfrm>
                <a:off x="1957" y="2036"/>
                <a:ext cx="136" cy="280"/>
              </a:xfrm>
              <a:custGeom>
                <a:avLst/>
                <a:gdLst>
                  <a:gd name="T0" fmla="*/ 0 w 136"/>
                  <a:gd name="T1" fmla="*/ 112 h 280"/>
                  <a:gd name="T2" fmla="*/ 8 w 136"/>
                  <a:gd name="T3" fmla="*/ 96 h 280"/>
                  <a:gd name="T4" fmla="*/ 40 w 136"/>
                  <a:gd name="T5" fmla="*/ 24 h 280"/>
                  <a:gd name="T6" fmla="*/ 64 w 136"/>
                  <a:gd name="T7" fmla="*/ 8 h 280"/>
                  <a:gd name="T8" fmla="*/ 72 w 136"/>
                  <a:gd name="T9" fmla="*/ 0 h 280"/>
                  <a:gd name="T10" fmla="*/ 88 w 136"/>
                  <a:gd name="T11" fmla="*/ 8 h 280"/>
                  <a:gd name="T12" fmla="*/ 88 w 136"/>
                  <a:gd name="T13" fmla="*/ 16 h 280"/>
                  <a:gd name="T14" fmla="*/ 80 w 136"/>
                  <a:gd name="T15" fmla="*/ 64 h 280"/>
                  <a:gd name="T16" fmla="*/ 88 w 136"/>
                  <a:gd name="T17" fmla="*/ 64 h 280"/>
                  <a:gd name="T18" fmla="*/ 104 w 136"/>
                  <a:gd name="T19" fmla="*/ 88 h 280"/>
                  <a:gd name="T20" fmla="*/ 136 w 136"/>
                  <a:gd name="T21" fmla="*/ 96 h 280"/>
                  <a:gd name="T22" fmla="*/ 112 w 136"/>
                  <a:gd name="T23" fmla="*/ 120 h 280"/>
                  <a:gd name="T24" fmla="*/ 80 w 136"/>
                  <a:gd name="T25" fmla="*/ 128 h 280"/>
                  <a:gd name="T26" fmla="*/ 80 w 136"/>
                  <a:gd name="T27" fmla="*/ 152 h 280"/>
                  <a:gd name="T28" fmla="*/ 88 w 136"/>
                  <a:gd name="T29" fmla="*/ 184 h 280"/>
                  <a:gd name="T30" fmla="*/ 88 w 136"/>
                  <a:gd name="T31" fmla="*/ 208 h 280"/>
                  <a:gd name="T32" fmla="*/ 104 w 136"/>
                  <a:gd name="T33" fmla="*/ 248 h 280"/>
                  <a:gd name="T34" fmla="*/ 88 w 136"/>
                  <a:gd name="T35" fmla="*/ 280 h 280"/>
                  <a:gd name="T36" fmla="*/ 80 w 136"/>
                  <a:gd name="T37" fmla="*/ 184 h 280"/>
                  <a:gd name="T38" fmla="*/ 64 w 136"/>
                  <a:gd name="T39" fmla="*/ 168 h 280"/>
                  <a:gd name="T40" fmla="*/ 48 w 136"/>
                  <a:gd name="T41" fmla="*/ 192 h 280"/>
                  <a:gd name="T42" fmla="*/ 32 w 136"/>
                  <a:gd name="T43" fmla="*/ 184 h 280"/>
                  <a:gd name="T44" fmla="*/ 32 w 136"/>
                  <a:gd name="T45" fmla="*/ 152 h 280"/>
                  <a:gd name="T46" fmla="*/ 0 w 136"/>
                  <a:gd name="T47" fmla="*/ 112 h 280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0" t="0" r="r" b="b"/>
                <a:pathLst>
                  <a:path w="136" h="280">
                    <a:moveTo>
                      <a:pt x="0" y="112"/>
                    </a:moveTo>
                    <a:lnTo>
                      <a:pt x="8" y="96"/>
                    </a:lnTo>
                    <a:lnTo>
                      <a:pt x="40" y="24"/>
                    </a:lnTo>
                    <a:lnTo>
                      <a:pt x="64" y="8"/>
                    </a:lnTo>
                    <a:lnTo>
                      <a:pt x="72" y="0"/>
                    </a:lnTo>
                    <a:lnTo>
                      <a:pt x="88" y="8"/>
                    </a:lnTo>
                    <a:lnTo>
                      <a:pt x="88" y="16"/>
                    </a:lnTo>
                    <a:lnTo>
                      <a:pt x="80" y="64"/>
                    </a:lnTo>
                    <a:lnTo>
                      <a:pt x="88" y="64"/>
                    </a:lnTo>
                    <a:lnTo>
                      <a:pt x="104" y="88"/>
                    </a:lnTo>
                    <a:lnTo>
                      <a:pt x="136" y="96"/>
                    </a:lnTo>
                    <a:lnTo>
                      <a:pt x="112" y="120"/>
                    </a:lnTo>
                    <a:lnTo>
                      <a:pt x="80" y="128"/>
                    </a:lnTo>
                    <a:lnTo>
                      <a:pt x="80" y="152"/>
                    </a:lnTo>
                    <a:lnTo>
                      <a:pt x="88" y="184"/>
                    </a:lnTo>
                    <a:lnTo>
                      <a:pt x="88" y="208"/>
                    </a:lnTo>
                    <a:lnTo>
                      <a:pt x="104" y="248"/>
                    </a:lnTo>
                    <a:lnTo>
                      <a:pt x="88" y="280"/>
                    </a:lnTo>
                    <a:lnTo>
                      <a:pt x="80" y="184"/>
                    </a:lnTo>
                    <a:lnTo>
                      <a:pt x="64" y="168"/>
                    </a:lnTo>
                    <a:lnTo>
                      <a:pt x="48" y="192"/>
                    </a:lnTo>
                    <a:lnTo>
                      <a:pt x="32" y="184"/>
                    </a:lnTo>
                    <a:lnTo>
                      <a:pt x="32" y="152"/>
                    </a:lnTo>
                    <a:lnTo>
                      <a:pt x="0" y="112"/>
                    </a:lnTo>
                    <a:close/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24" name="Freeform 298"/>
              <p:cNvSpPr>
                <a:spLocks noChangeAspect="1"/>
              </p:cNvSpPr>
              <p:nvPr/>
            </p:nvSpPr>
            <p:spPr bwMode="auto">
              <a:xfrm>
                <a:off x="1957" y="2036"/>
                <a:ext cx="136" cy="280"/>
              </a:xfrm>
              <a:custGeom>
                <a:avLst/>
                <a:gdLst>
                  <a:gd name="T0" fmla="*/ 0 w 136"/>
                  <a:gd name="T1" fmla="*/ 112 h 280"/>
                  <a:gd name="T2" fmla="*/ 8 w 136"/>
                  <a:gd name="T3" fmla="*/ 96 h 280"/>
                  <a:gd name="T4" fmla="*/ 40 w 136"/>
                  <a:gd name="T5" fmla="*/ 24 h 280"/>
                  <a:gd name="T6" fmla="*/ 64 w 136"/>
                  <a:gd name="T7" fmla="*/ 8 h 280"/>
                  <a:gd name="T8" fmla="*/ 72 w 136"/>
                  <a:gd name="T9" fmla="*/ 0 h 280"/>
                  <a:gd name="T10" fmla="*/ 88 w 136"/>
                  <a:gd name="T11" fmla="*/ 8 h 280"/>
                  <a:gd name="T12" fmla="*/ 88 w 136"/>
                  <a:gd name="T13" fmla="*/ 16 h 280"/>
                  <a:gd name="T14" fmla="*/ 80 w 136"/>
                  <a:gd name="T15" fmla="*/ 64 h 280"/>
                  <a:gd name="T16" fmla="*/ 88 w 136"/>
                  <a:gd name="T17" fmla="*/ 64 h 280"/>
                  <a:gd name="T18" fmla="*/ 104 w 136"/>
                  <a:gd name="T19" fmla="*/ 88 h 280"/>
                  <a:gd name="T20" fmla="*/ 136 w 136"/>
                  <a:gd name="T21" fmla="*/ 96 h 280"/>
                  <a:gd name="T22" fmla="*/ 112 w 136"/>
                  <a:gd name="T23" fmla="*/ 120 h 280"/>
                  <a:gd name="T24" fmla="*/ 80 w 136"/>
                  <a:gd name="T25" fmla="*/ 128 h 280"/>
                  <a:gd name="T26" fmla="*/ 80 w 136"/>
                  <a:gd name="T27" fmla="*/ 152 h 280"/>
                  <a:gd name="T28" fmla="*/ 88 w 136"/>
                  <a:gd name="T29" fmla="*/ 184 h 280"/>
                  <a:gd name="T30" fmla="*/ 88 w 136"/>
                  <a:gd name="T31" fmla="*/ 208 h 280"/>
                  <a:gd name="T32" fmla="*/ 104 w 136"/>
                  <a:gd name="T33" fmla="*/ 248 h 280"/>
                  <a:gd name="T34" fmla="*/ 88 w 136"/>
                  <a:gd name="T35" fmla="*/ 280 h 280"/>
                  <a:gd name="T36" fmla="*/ 80 w 136"/>
                  <a:gd name="T37" fmla="*/ 184 h 280"/>
                  <a:gd name="T38" fmla="*/ 64 w 136"/>
                  <a:gd name="T39" fmla="*/ 168 h 280"/>
                  <a:gd name="T40" fmla="*/ 48 w 136"/>
                  <a:gd name="T41" fmla="*/ 192 h 280"/>
                  <a:gd name="T42" fmla="*/ 32 w 136"/>
                  <a:gd name="T43" fmla="*/ 184 h 280"/>
                  <a:gd name="T44" fmla="*/ 32 w 136"/>
                  <a:gd name="T45" fmla="*/ 152 h 280"/>
                  <a:gd name="T46" fmla="*/ 0 w 136"/>
                  <a:gd name="T47" fmla="*/ 112 h 280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0" t="0" r="r" b="b"/>
                <a:pathLst>
                  <a:path w="136" h="280">
                    <a:moveTo>
                      <a:pt x="0" y="112"/>
                    </a:moveTo>
                    <a:lnTo>
                      <a:pt x="8" y="96"/>
                    </a:lnTo>
                    <a:lnTo>
                      <a:pt x="40" y="24"/>
                    </a:lnTo>
                    <a:lnTo>
                      <a:pt x="64" y="8"/>
                    </a:lnTo>
                    <a:lnTo>
                      <a:pt x="72" y="0"/>
                    </a:lnTo>
                    <a:lnTo>
                      <a:pt x="88" y="8"/>
                    </a:lnTo>
                    <a:lnTo>
                      <a:pt x="88" y="16"/>
                    </a:lnTo>
                    <a:lnTo>
                      <a:pt x="80" y="64"/>
                    </a:lnTo>
                    <a:lnTo>
                      <a:pt x="88" y="64"/>
                    </a:lnTo>
                    <a:lnTo>
                      <a:pt x="104" y="88"/>
                    </a:lnTo>
                    <a:lnTo>
                      <a:pt x="136" y="96"/>
                    </a:lnTo>
                    <a:lnTo>
                      <a:pt x="112" y="120"/>
                    </a:lnTo>
                    <a:lnTo>
                      <a:pt x="80" y="128"/>
                    </a:lnTo>
                    <a:lnTo>
                      <a:pt x="80" y="152"/>
                    </a:lnTo>
                    <a:lnTo>
                      <a:pt x="88" y="184"/>
                    </a:lnTo>
                    <a:lnTo>
                      <a:pt x="88" y="208"/>
                    </a:lnTo>
                    <a:lnTo>
                      <a:pt x="104" y="248"/>
                    </a:lnTo>
                    <a:lnTo>
                      <a:pt x="88" y="280"/>
                    </a:lnTo>
                    <a:lnTo>
                      <a:pt x="80" y="184"/>
                    </a:lnTo>
                    <a:lnTo>
                      <a:pt x="64" y="168"/>
                    </a:lnTo>
                    <a:lnTo>
                      <a:pt x="48" y="192"/>
                    </a:lnTo>
                    <a:lnTo>
                      <a:pt x="32" y="184"/>
                    </a:lnTo>
                    <a:lnTo>
                      <a:pt x="32" y="152"/>
                    </a:lnTo>
                    <a:lnTo>
                      <a:pt x="0" y="112"/>
                    </a:lnTo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25" name="Freeform 299"/>
              <p:cNvSpPr>
                <a:spLocks noChangeAspect="1"/>
              </p:cNvSpPr>
              <p:nvPr/>
            </p:nvSpPr>
            <p:spPr bwMode="auto">
              <a:xfrm>
                <a:off x="1694" y="1582"/>
                <a:ext cx="878" cy="574"/>
              </a:xfrm>
              <a:custGeom>
                <a:avLst/>
                <a:gdLst>
                  <a:gd name="T0" fmla="*/ 0 w 878"/>
                  <a:gd name="T1" fmla="*/ 247 h 574"/>
                  <a:gd name="T2" fmla="*/ 88 w 878"/>
                  <a:gd name="T3" fmla="*/ 215 h 574"/>
                  <a:gd name="T4" fmla="*/ 88 w 878"/>
                  <a:gd name="T5" fmla="*/ 167 h 574"/>
                  <a:gd name="T6" fmla="*/ 128 w 878"/>
                  <a:gd name="T7" fmla="*/ 119 h 574"/>
                  <a:gd name="T8" fmla="*/ 168 w 878"/>
                  <a:gd name="T9" fmla="*/ 96 h 574"/>
                  <a:gd name="T10" fmla="*/ 208 w 878"/>
                  <a:gd name="T11" fmla="*/ 104 h 574"/>
                  <a:gd name="T12" fmla="*/ 247 w 878"/>
                  <a:gd name="T13" fmla="*/ 159 h 574"/>
                  <a:gd name="T14" fmla="*/ 335 w 878"/>
                  <a:gd name="T15" fmla="*/ 199 h 574"/>
                  <a:gd name="T16" fmla="*/ 447 w 878"/>
                  <a:gd name="T17" fmla="*/ 223 h 574"/>
                  <a:gd name="T18" fmla="*/ 551 w 878"/>
                  <a:gd name="T19" fmla="*/ 183 h 574"/>
                  <a:gd name="T20" fmla="*/ 575 w 878"/>
                  <a:gd name="T21" fmla="*/ 167 h 574"/>
                  <a:gd name="T22" fmla="*/ 655 w 878"/>
                  <a:gd name="T23" fmla="*/ 127 h 574"/>
                  <a:gd name="T24" fmla="*/ 599 w 878"/>
                  <a:gd name="T25" fmla="*/ 111 h 574"/>
                  <a:gd name="T26" fmla="*/ 615 w 878"/>
                  <a:gd name="T27" fmla="*/ 64 h 574"/>
                  <a:gd name="T28" fmla="*/ 647 w 878"/>
                  <a:gd name="T29" fmla="*/ 64 h 574"/>
                  <a:gd name="T30" fmla="*/ 663 w 878"/>
                  <a:gd name="T31" fmla="*/ 8 h 574"/>
                  <a:gd name="T32" fmla="*/ 751 w 878"/>
                  <a:gd name="T33" fmla="*/ 8 h 574"/>
                  <a:gd name="T34" fmla="*/ 815 w 878"/>
                  <a:gd name="T35" fmla="*/ 88 h 574"/>
                  <a:gd name="T36" fmla="*/ 878 w 878"/>
                  <a:gd name="T37" fmla="*/ 96 h 574"/>
                  <a:gd name="T38" fmla="*/ 823 w 878"/>
                  <a:gd name="T39" fmla="*/ 167 h 574"/>
                  <a:gd name="T40" fmla="*/ 815 w 878"/>
                  <a:gd name="T41" fmla="*/ 207 h 574"/>
                  <a:gd name="T42" fmla="*/ 783 w 878"/>
                  <a:gd name="T43" fmla="*/ 215 h 574"/>
                  <a:gd name="T44" fmla="*/ 767 w 878"/>
                  <a:gd name="T45" fmla="*/ 223 h 574"/>
                  <a:gd name="T46" fmla="*/ 679 w 878"/>
                  <a:gd name="T47" fmla="*/ 279 h 574"/>
                  <a:gd name="T48" fmla="*/ 695 w 878"/>
                  <a:gd name="T49" fmla="*/ 231 h 574"/>
                  <a:gd name="T50" fmla="*/ 631 w 878"/>
                  <a:gd name="T51" fmla="*/ 279 h 574"/>
                  <a:gd name="T52" fmla="*/ 671 w 878"/>
                  <a:gd name="T53" fmla="*/ 295 h 574"/>
                  <a:gd name="T54" fmla="*/ 663 w 878"/>
                  <a:gd name="T55" fmla="*/ 319 h 574"/>
                  <a:gd name="T56" fmla="*/ 695 w 878"/>
                  <a:gd name="T57" fmla="*/ 399 h 574"/>
                  <a:gd name="T58" fmla="*/ 695 w 878"/>
                  <a:gd name="T59" fmla="*/ 407 h 574"/>
                  <a:gd name="T60" fmla="*/ 695 w 878"/>
                  <a:gd name="T61" fmla="*/ 422 h 574"/>
                  <a:gd name="T62" fmla="*/ 615 w 878"/>
                  <a:gd name="T63" fmla="*/ 526 h 574"/>
                  <a:gd name="T64" fmla="*/ 575 w 878"/>
                  <a:gd name="T65" fmla="*/ 534 h 574"/>
                  <a:gd name="T66" fmla="*/ 519 w 878"/>
                  <a:gd name="T67" fmla="*/ 558 h 574"/>
                  <a:gd name="T68" fmla="*/ 511 w 878"/>
                  <a:gd name="T69" fmla="*/ 558 h 574"/>
                  <a:gd name="T70" fmla="*/ 447 w 878"/>
                  <a:gd name="T71" fmla="*/ 526 h 574"/>
                  <a:gd name="T72" fmla="*/ 399 w 878"/>
                  <a:gd name="T73" fmla="*/ 542 h 574"/>
                  <a:gd name="T74" fmla="*/ 399 w 878"/>
                  <a:gd name="T75" fmla="*/ 550 h 574"/>
                  <a:gd name="T76" fmla="*/ 351 w 878"/>
                  <a:gd name="T77" fmla="*/ 518 h 574"/>
                  <a:gd name="T78" fmla="*/ 351 w 878"/>
                  <a:gd name="T79" fmla="*/ 470 h 574"/>
                  <a:gd name="T80" fmla="*/ 335 w 878"/>
                  <a:gd name="T81" fmla="*/ 454 h 574"/>
                  <a:gd name="T82" fmla="*/ 319 w 878"/>
                  <a:gd name="T83" fmla="*/ 430 h 574"/>
                  <a:gd name="T84" fmla="*/ 224 w 878"/>
                  <a:gd name="T85" fmla="*/ 454 h 574"/>
                  <a:gd name="T86" fmla="*/ 208 w 878"/>
                  <a:gd name="T87" fmla="*/ 454 h 574"/>
                  <a:gd name="T88" fmla="*/ 168 w 878"/>
                  <a:gd name="T89" fmla="*/ 454 h 574"/>
                  <a:gd name="T90" fmla="*/ 104 w 878"/>
                  <a:gd name="T91" fmla="*/ 415 h 574"/>
                  <a:gd name="T92" fmla="*/ 64 w 878"/>
                  <a:gd name="T93" fmla="*/ 383 h 574"/>
                  <a:gd name="T94" fmla="*/ 72 w 878"/>
                  <a:gd name="T95" fmla="*/ 351 h 574"/>
                  <a:gd name="T96" fmla="*/ 72 w 878"/>
                  <a:gd name="T97" fmla="*/ 319 h 574"/>
                  <a:gd name="T98" fmla="*/ 8 w 878"/>
                  <a:gd name="T99" fmla="*/ 295 h 574"/>
                  <a:gd name="T100" fmla="*/ 0 w 878"/>
                  <a:gd name="T101" fmla="*/ 271 h 574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878" h="574">
                    <a:moveTo>
                      <a:pt x="0" y="271"/>
                    </a:moveTo>
                    <a:lnTo>
                      <a:pt x="0" y="247"/>
                    </a:lnTo>
                    <a:lnTo>
                      <a:pt x="32" y="239"/>
                    </a:lnTo>
                    <a:lnTo>
                      <a:pt x="88" y="215"/>
                    </a:lnTo>
                    <a:lnTo>
                      <a:pt x="96" y="183"/>
                    </a:lnTo>
                    <a:lnTo>
                      <a:pt x="88" y="167"/>
                    </a:lnTo>
                    <a:lnTo>
                      <a:pt x="120" y="159"/>
                    </a:lnTo>
                    <a:lnTo>
                      <a:pt x="128" y="119"/>
                    </a:lnTo>
                    <a:lnTo>
                      <a:pt x="168" y="119"/>
                    </a:lnTo>
                    <a:lnTo>
                      <a:pt x="168" y="96"/>
                    </a:lnTo>
                    <a:lnTo>
                      <a:pt x="200" y="88"/>
                    </a:lnTo>
                    <a:lnTo>
                      <a:pt x="208" y="104"/>
                    </a:lnTo>
                    <a:lnTo>
                      <a:pt x="240" y="111"/>
                    </a:lnTo>
                    <a:lnTo>
                      <a:pt x="247" y="159"/>
                    </a:lnTo>
                    <a:lnTo>
                      <a:pt x="303" y="175"/>
                    </a:lnTo>
                    <a:lnTo>
                      <a:pt x="335" y="199"/>
                    </a:lnTo>
                    <a:lnTo>
                      <a:pt x="391" y="199"/>
                    </a:lnTo>
                    <a:lnTo>
                      <a:pt x="447" y="223"/>
                    </a:lnTo>
                    <a:lnTo>
                      <a:pt x="519" y="199"/>
                    </a:lnTo>
                    <a:lnTo>
                      <a:pt x="551" y="183"/>
                    </a:lnTo>
                    <a:lnTo>
                      <a:pt x="551" y="159"/>
                    </a:lnTo>
                    <a:lnTo>
                      <a:pt x="575" y="167"/>
                    </a:lnTo>
                    <a:lnTo>
                      <a:pt x="615" y="127"/>
                    </a:lnTo>
                    <a:lnTo>
                      <a:pt x="655" y="127"/>
                    </a:lnTo>
                    <a:lnTo>
                      <a:pt x="639" y="104"/>
                    </a:lnTo>
                    <a:lnTo>
                      <a:pt x="599" y="111"/>
                    </a:lnTo>
                    <a:lnTo>
                      <a:pt x="599" y="80"/>
                    </a:lnTo>
                    <a:lnTo>
                      <a:pt x="615" y="64"/>
                    </a:lnTo>
                    <a:lnTo>
                      <a:pt x="631" y="72"/>
                    </a:lnTo>
                    <a:lnTo>
                      <a:pt x="647" y="64"/>
                    </a:lnTo>
                    <a:lnTo>
                      <a:pt x="671" y="24"/>
                    </a:lnTo>
                    <a:lnTo>
                      <a:pt x="663" y="8"/>
                    </a:lnTo>
                    <a:lnTo>
                      <a:pt x="719" y="0"/>
                    </a:lnTo>
                    <a:lnTo>
                      <a:pt x="751" y="8"/>
                    </a:lnTo>
                    <a:lnTo>
                      <a:pt x="775" y="72"/>
                    </a:lnTo>
                    <a:lnTo>
                      <a:pt x="815" y="88"/>
                    </a:lnTo>
                    <a:lnTo>
                      <a:pt x="823" y="111"/>
                    </a:lnTo>
                    <a:lnTo>
                      <a:pt x="878" y="96"/>
                    </a:lnTo>
                    <a:lnTo>
                      <a:pt x="855" y="159"/>
                    </a:lnTo>
                    <a:lnTo>
                      <a:pt x="823" y="167"/>
                    </a:lnTo>
                    <a:lnTo>
                      <a:pt x="823" y="183"/>
                    </a:lnTo>
                    <a:lnTo>
                      <a:pt x="815" y="207"/>
                    </a:lnTo>
                    <a:lnTo>
                      <a:pt x="807" y="199"/>
                    </a:lnTo>
                    <a:lnTo>
                      <a:pt x="783" y="215"/>
                    </a:lnTo>
                    <a:lnTo>
                      <a:pt x="783" y="231"/>
                    </a:lnTo>
                    <a:lnTo>
                      <a:pt x="767" y="223"/>
                    </a:lnTo>
                    <a:lnTo>
                      <a:pt x="727" y="247"/>
                    </a:lnTo>
                    <a:lnTo>
                      <a:pt x="679" y="279"/>
                    </a:lnTo>
                    <a:lnTo>
                      <a:pt x="703" y="239"/>
                    </a:lnTo>
                    <a:lnTo>
                      <a:pt x="695" y="231"/>
                    </a:lnTo>
                    <a:lnTo>
                      <a:pt x="631" y="271"/>
                    </a:lnTo>
                    <a:lnTo>
                      <a:pt x="631" y="279"/>
                    </a:lnTo>
                    <a:lnTo>
                      <a:pt x="647" y="295"/>
                    </a:lnTo>
                    <a:lnTo>
                      <a:pt x="671" y="295"/>
                    </a:lnTo>
                    <a:lnTo>
                      <a:pt x="703" y="295"/>
                    </a:lnTo>
                    <a:lnTo>
                      <a:pt x="663" y="319"/>
                    </a:lnTo>
                    <a:lnTo>
                      <a:pt x="655" y="343"/>
                    </a:lnTo>
                    <a:lnTo>
                      <a:pt x="695" y="399"/>
                    </a:lnTo>
                    <a:lnTo>
                      <a:pt x="663" y="391"/>
                    </a:lnTo>
                    <a:lnTo>
                      <a:pt x="695" y="407"/>
                    </a:lnTo>
                    <a:lnTo>
                      <a:pt x="663" y="415"/>
                    </a:lnTo>
                    <a:lnTo>
                      <a:pt x="695" y="422"/>
                    </a:lnTo>
                    <a:lnTo>
                      <a:pt x="647" y="510"/>
                    </a:lnTo>
                    <a:lnTo>
                      <a:pt x="615" y="526"/>
                    </a:lnTo>
                    <a:lnTo>
                      <a:pt x="583" y="534"/>
                    </a:lnTo>
                    <a:lnTo>
                      <a:pt x="575" y="534"/>
                    </a:lnTo>
                    <a:lnTo>
                      <a:pt x="567" y="550"/>
                    </a:lnTo>
                    <a:lnTo>
                      <a:pt x="519" y="558"/>
                    </a:lnTo>
                    <a:lnTo>
                      <a:pt x="519" y="574"/>
                    </a:lnTo>
                    <a:lnTo>
                      <a:pt x="511" y="558"/>
                    </a:lnTo>
                    <a:lnTo>
                      <a:pt x="487" y="558"/>
                    </a:lnTo>
                    <a:lnTo>
                      <a:pt x="447" y="526"/>
                    </a:lnTo>
                    <a:lnTo>
                      <a:pt x="407" y="542"/>
                    </a:lnTo>
                    <a:lnTo>
                      <a:pt x="399" y="542"/>
                    </a:lnTo>
                    <a:lnTo>
                      <a:pt x="399" y="558"/>
                    </a:lnTo>
                    <a:lnTo>
                      <a:pt x="399" y="550"/>
                    </a:lnTo>
                    <a:lnTo>
                      <a:pt x="367" y="542"/>
                    </a:lnTo>
                    <a:lnTo>
                      <a:pt x="351" y="518"/>
                    </a:lnTo>
                    <a:lnTo>
                      <a:pt x="343" y="518"/>
                    </a:lnTo>
                    <a:lnTo>
                      <a:pt x="351" y="470"/>
                    </a:lnTo>
                    <a:lnTo>
                      <a:pt x="351" y="462"/>
                    </a:lnTo>
                    <a:lnTo>
                      <a:pt x="335" y="454"/>
                    </a:lnTo>
                    <a:lnTo>
                      <a:pt x="319" y="446"/>
                    </a:lnTo>
                    <a:lnTo>
                      <a:pt x="319" y="430"/>
                    </a:lnTo>
                    <a:lnTo>
                      <a:pt x="255" y="454"/>
                    </a:lnTo>
                    <a:lnTo>
                      <a:pt x="224" y="454"/>
                    </a:lnTo>
                    <a:lnTo>
                      <a:pt x="216" y="462"/>
                    </a:lnTo>
                    <a:lnTo>
                      <a:pt x="208" y="454"/>
                    </a:lnTo>
                    <a:lnTo>
                      <a:pt x="200" y="454"/>
                    </a:lnTo>
                    <a:lnTo>
                      <a:pt x="168" y="454"/>
                    </a:lnTo>
                    <a:lnTo>
                      <a:pt x="152" y="430"/>
                    </a:lnTo>
                    <a:lnTo>
                      <a:pt x="104" y="415"/>
                    </a:lnTo>
                    <a:lnTo>
                      <a:pt x="72" y="407"/>
                    </a:lnTo>
                    <a:lnTo>
                      <a:pt x="64" y="383"/>
                    </a:lnTo>
                    <a:lnTo>
                      <a:pt x="72" y="375"/>
                    </a:lnTo>
                    <a:lnTo>
                      <a:pt x="72" y="351"/>
                    </a:lnTo>
                    <a:lnTo>
                      <a:pt x="96" y="327"/>
                    </a:lnTo>
                    <a:lnTo>
                      <a:pt x="72" y="319"/>
                    </a:lnTo>
                    <a:lnTo>
                      <a:pt x="48" y="327"/>
                    </a:lnTo>
                    <a:lnTo>
                      <a:pt x="8" y="295"/>
                    </a:lnTo>
                    <a:lnTo>
                      <a:pt x="8" y="279"/>
                    </a:lnTo>
                    <a:lnTo>
                      <a:pt x="0" y="271"/>
                    </a:lnTo>
                    <a:close/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26" name="Freeform 300"/>
              <p:cNvSpPr>
                <a:spLocks noChangeAspect="1"/>
              </p:cNvSpPr>
              <p:nvPr/>
            </p:nvSpPr>
            <p:spPr bwMode="auto">
              <a:xfrm>
                <a:off x="1694" y="1582"/>
                <a:ext cx="878" cy="574"/>
              </a:xfrm>
              <a:custGeom>
                <a:avLst/>
                <a:gdLst>
                  <a:gd name="T0" fmla="*/ 0 w 878"/>
                  <a:gd name="T1" fmla="*/ 247 h 574"/>
                  <a:gd name="T2" fmla="*/ 88 w 878"/>
                  <a:gd name="T3" fmla="*/ 215 h 574"/>
                  <a:gd name="T4" fmla="*/ 88 w 878"/>
                  <a:gd name="T5" fmla="*/ 167 h 574"/>
                  <a:gd name="T6" fmla="*/ 128 w 878"/>
                  <a:gd name="T7" fmla="*/ 119 h 574"/>
                  <a:gd name="T8" fmla="*/ 168 w 878"/>
                  <a:gd name="T9" fmla="*/ 96 h 574"/>
                  <a:gd name="T10" fmla="*/ 208 w 878"/>
                  <a:gd name="T11" fmla="*/ 104 h 574"/>
                  <a:gd name="T12" fmla="*/ 247 w 878"/>
                  <a:gd name="T13" fmla="*/ 159 h 574"/>
                  <a:gd name="T14" fmla="*/ 335 w 878"/>
                  <a:gd name="T15" fmla="*/ 199 h 574"/>
                  <a:gd name="T16" fmla="*/ 447 w 878"/>
                  <a:gd name="T17" fmla="*/ 223 h 574"/>
                  <a:gd name="T18" fmla="*/ 551 w 878"/>
                  <a:gd name="T19" fmla="*/ 183 h 574"/>
                  <a:gd name="T20" fmla="*/ 575 w 878"/>
                  <a:gd name="T21" fmla="*/ 167 h 574"/>
                  <a:gd name="T22" fmla="*/ 655 w 878"/>
                  <a:gd name="T23" fmla="*/ 127 h 574"/>
                  <a:gd name="T24" fmla="*/ 599 w 878"/>
                  <a:gd name="T25" fmla="*/ 111 h 574"/>
                  <a:gd name="T26" fmla="*/ 615 w 878"/>
                  <a:gd name="T27" fmla="*/ 64 h 574"/>
                  <a:gd name="T28" fmla="*/ 647 w 878"/>
                  <a:gd name="T29" fmla="*/ 64 h 574"/>
                  <a:gd name="T30" fmla="*/ 663 w 878"/>
                  <a:gd name="T31" fmla="*/ 8 h 574"/>
                  <a:gd name="T32" fmla="*/ 751 w 878"/>
                  <a:gd name="T33" fmla="*/ 8 h 574"/>
                  <a:gd name="T34" fmla="*/ 815 w 878"/>
                  <a:gd name="T35" fmla="*/ 88 h 574"/>
                  <a:gd name="T36" fmla="*/ 878 w 878"/>
                  <a:gd name="T37" fmla="*/ 96 h 574"/>
                  <a:gd name="T38" fmla="*/ 823 w 878"/>
                  <a:gd name="T39" fmla="*/ 167 h 574"/>
                  <a:gd name="T40" fmla="*/ 815 w 878"/>
                  <a:gd name="T41" fmla="*/ 207 h 574"/>
                  <a:gd name="T42" fmla="*/ 783 w 878"/>
                  <a:gd name="T43" fmla="*/ 215 h 574"/>
                  <a:gd name="T44" fmla="*/ 767 w 878"/>
                  <a:gd name="T45" fmla="*/ 223 h 574"/>
                  <a:gd name="T46" fmla="*/ 679 w 878"/>
                  <a:gd name="T47" fmla="*/ 279 h 574"/>
                  <a:gd name="T48" fmla="*/ 695 w 878"/>
                  <a:gd name="T49" fmla="*/ 231 h 574"/>
                  <a:gd name="T50" fmla="*/ 631 w 878"/>
                  <a:gd name="T51" fmla="*/ 279 h 574"/>
                  <a:gd name="T52" fmla="*/ 671 w 878"/>
                  <a:gd name="T53" fmla="*/ 295 h 574"/>
                  <a:gd name="T54" fmla="*/ 663 w 878"/>
                  <a:gd name="T55" fmla="*/ 319 h 574"/>
                  <a:gd name="T56" fmla="*/ 695 w 878"/>
                  <a:gd name="T57" fmla="*/ 399 h 574"/>
                  <a:gd name="T58" fmla="*/ 695 w 878"/>
                  <a:gd name="T59" fmla="*/ 407 h 574"/>
                  <a:gd name="T60" fmla="*/ 695 w 878"/>
                  <a:gd name="T61" fmla="*/ 422 h 574"/>
                  <a:gd name="T62" fmla="*/ 615 w 878"/>
                  <a:gd name="T63" fmla="*/ 526 h 574"/>
                  <a:gd name="T64" fmla="*/ 575 w 878"/>
                  <a:gd name="T65" fmla="*/ 534 h 574"/>
                  <a:gd name="T66" fmla="*/ 519 w 878"/>
                  <a:gd name="T67" fmla="*/ 558 h 574"/>
                  <a:gd name="T68" fmla="*/ 511 w 878"/>
                  <a:gd name="T69" fmla="*/ 558 h 574"/>
                  <a:gd name="T70" fmla="*/ 447 w 878"/>
                  <a:gd name="T71" fmla="*/ 526 h 574"/>
                  <a:gd name="T72" fmla="*/ 399 w 878"/>
                  <a:gd name="T73" fmla="*/ 542 h 574"/>
                  <a:gd name="T74" fmla="*/ 399 w 878"/>
                  <a:gd name="T75" fmla="*/ 550 h 574"/>
                  <a:gd name="T76" fmla="*/ 351 w 878"/>
                  <a:gd name="T77" fmla="*/ 518 h 574"/>
                  <a:gd name="T78" fmla="*/ 351 w 878"/>
                  <a:gd name="T79" fmla="*/ 470 h 574"/>
                  <a:gd name="T80" fmla="*/ 335 w 878"/>
                  <a:gd name="T81" fmla="*/ 454 h 574"/>
                  <a:gd name="T82" fmla="*/ 319 w 878"/>
                  <a:gd name="T83" fmla="*/ 430 h 574"/>
                  <a:gd name="T84" fmla="*/ 224 w 878"/>
                  <a:gd name="T85" fmla="*/ 454 h 574"/>
                  <a:gd name="T86" fmla="*/ 208 w 878"/>
                  <a:gd name="T87" fmla="*/ 454 h 574"/>
                  <a:gd name="T88" fmla="*/ 168 w 878"/>
                  <a:gd name="T89" fmla="*/ 454 h 574"/>
                  <a:gd name="T90" fmla="*/ 104 w 878"/>
                  <a:gd name="T91" fmla="*/ 415 h 574"/>
                  <a:gd name="T92" fmla="*/ 64 w 878"/>
                  <a:gd name="T93" fmla="*/ 383 h 574"/>
                  <a:gd name="T94" fmla="*/ 72 w 878"/>
                  <a:gd name="T95" fmla="*/ 351 h 574"/>
                  <a:gd name="T96" fmla="*/ 72 w 878"/>
                  <a:gd name="T97" fmla="*/ 319 h 574"/>
                  <a:gd name="T98" fmla="*/ 8 w 878"/>
                  <a:gd name="T99" fmla="*/ 295 h 574"/>
                  <a:gd name="T100" fmla="*/ 0 w 878"/>
                  <a:gd name="T101" fmla="*/ 271 h 574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878" h="574">
                    <a:moveTo>
                      <a:pt x="0" y="271"/>
                    </a:moveTo>
                    <a:lnTo>
                      <a:pt x="0" y="247"/>
                    </a:lnTo>
                    <a:lnTo>
                      <a:pt x="32" y="239"/>
                    </a:lnTo>
                    <a:lnTo>
                      <a:pt x="88" y="215"/>
                    </a:lnTo>
                    <a:lnTo>
                      <a:pt x="96" y="183"/>
                    </a:lnTo>
                    <a:lnTo>
                      <a:pt x="88" y="167"/>
                    </a:lnTo>
                    <a:lnTo>
                      <a:pt x="120" y="159"/>
                    </a:lnTo>
                    <a:lnTo>
                      <a:pt x="128" y="119"/>
                    </a:lnTo>
                    <a:lnTo>
                      <a:pt x="168" y="119"/>
                    </a:lnTo>
                    <a:lnTo>
                      <a:pt x="168" y="96"/>
                    </a:lnTo>
                    <a:lnTo>
                      <a:pt x="200" y="88"/>
                    </a:lnTo>
                    <a:lnTo>
                      <a:pt x="208" y="104"/>
                    </a:lnTo>
                    <a:lnTo>
                      <a:pt x="240" y="111"/>
                    </a:lnTo>
                    <a:lnTo>
                      <a:pt x="247" y="159"/>
                    </a:lnTo>
                    <a:lnTo>
                      <a:pt x="303" y="175"/>
                    </a:lnTo>
                    <a:lnTo>
                      <a:pt x="335" y="199"/>
                    </a:lnTo>
                    <a:lnTo>
                      <a:pt x="391" y="199"/>
                    </a:lnTo>
                    <a:lnTo>
                      <a:pt x="447" y="223"/>
                    </a:lnTo>
                    <a:lnTo>
                      <a:pt x="519" y="199"/>
                    </a:lnTo>
                    <a:lnTo>
                      <a:pt x="551" y="183"/>
                    </a:lnTo>
                    <a:lnTo>
                      <a:pt x="551" y="159"/>
                    </a:lnTo>
                    <a:lnTo>
                      <a:pt x="575" y="167"/>
                    </a:lnTo>
                    <a:lnTo>
                      <a:pt x="615" y="127"/>
                    </a:lnTo>
                    <a:lnTo>
                      <a:pt x="655" y="127"/>
                    </a:lnTo>
                    <a:lnTo>
                      <a:pt x="639" y="104"/>
                    </a:lnTo>
                    <a:lnTo>
                      <a:pt x="599" y="111"/>
                    </a:lnTo>
                    <a:lnTo>
                      <a:pt x="599" y="80"/>
                    </a:lnTo>
                    <a:lnTo>
                      <a:pt x="615" y="64"/>
                    </a:lnTo>
                    <a:lnTo>
                      <a:pt x="631" y="72"/>
                    </a:lnTo>
                    <a:lnTo>
                      <a:pt x="647" y="64"/>
                    </a:lnTo>
                    <a:lnTo>
                      <a:pt x="671" y="24"/>
                    </a:lnTo>
                    <a:lnTo>
                      <a:pt x="663" y="8"/>
                    </a:lnTo>
                    <a:lnTo>
                      <a:pt x="719" y="0"/>
                    </a:lnTo>
                    <a:lnTo>
                      <a:pt x="751" y="8"/>
                    </a:lnTo>
                    <a:lnTo>
                      <a:pt x="775" y="72"/>
                    </a:lnTo>
                    <a:lnTo>
                      <a:pt x="815" y="88"/>
                    </a:lnTo>
                    <a:lnTo>
                      <a:pt x="823" y="111"/>
                    </a:lnTo>
                    <a:lnTo>
                      <a:pt x="878" y="96"/>
                    </a:lnTo>
                    <a:lnTo>
                      <a:pt x="855" y="159"/>
                    </a:lnTo>
                    <a:lnTo>
                      <a:pt x="823" y="167"/>
                    </a:lnTo>
                    <a:lnTo>
                      <a:pt x="823" y="183"/>
                    </a:lnTo>
                    <a:lnTo>
                      <a:pt x="815" y="207"/>
                    </a:lnTo>
                    <a:lnTo>
                      <a:pt x="807" y="199"/>
                    </a:lnTo>
                    <a:lnTo>
                      <a:pt x="783" y="215"/>
                    </a:lnTo>
                    <a:lnTo>
                      <a:pt x="783" y="231"/>
                    </a:lnTo>
                    <a:lnTo>
                      <a:pt x="767" y="223"/>
                    </a:lnTo>
                    <a:lnTo>
                      <a:pt x="727" y="247"/>
                    </a:lnTo>
                    <a:lnTo>
                      <a:pt x="679" y="279"/>
                    </a:lnTo>
                    <a:lnTo>
                      <a:pt x="703" y="239"/>
                    </a:lnTo>
                    <a:lnTo>
                      <a:pt x="695" y="231"/>
                    </a:lnTo>
                    <a:lnTo>
                      <a:pt x="631" y="271"/>
                    </a:lnTo>
                    <a:lnTo>
                      <a:pt x="631" y="279"/>
                    </a:lnTo>
                    <a:lnTo>
                      <a:pt x="647" y="295"/>
                    </a:lnTo>
                    <a:lnTo>
                      <a:pt x="671" y="295"/>
                    </a:lnTo>
                    <a:lnTo>
                      <a:pt x="703" y="295"/>
                    </a:lnTo>
                    <a:lnTo>
                      <a:pt x="663" y="319"/>
                    </a:lnTo>
                    <a:lnTo>
                      <a:pt x="655" y="343"/>
                    </a:lnTo>
                    <a:lnTo>
                      <a:pt x="695" y="399"/>
                    </a:lnTo>
                    <a:lnTo>
                      <a:pt x="663" y="391"/>
                    </a:lnTo>
                    <a:lnTo>
                      <a:pt x="695" y="407"/>
                    </a:lnTo>
                    <a:lnTo>
                      <a:pt x="663" y="415"/>
                    </a:lnTo>
                    <a:lnTo>
                      <a:pt x="695" y="422"/>
                    </a:lnTo>
                    <a:lnTo>
                      <a:pt x="647" y="510"/>
                    </a:lnTo>
                    <a:lnTo>
                      <a:pt x="615" y="526"/>
                    </a:lnTo>
                    <a:lnTo>
                      <a:pt x="583" y="534"/>
                    </a:lnTo>
                    <a:lnTo>
                      <a:pt x="575" y="534"/>
                    </a:lnTo>
                    <a:lnTo>
                      <a:pt x="567" y="550"/>
                    </a:lnTo>
                    <a:lnTo>
                      <a:pt x="519" y="558"/>
                    </a:lnTo>
                    <a:lnTo>
                      <a:pt x="519" y="574"/>
                    </a:lnTo>
                    <a:lnTo>
                      <a:pt x="511" y="558"/>
                    </a:lnTo>
                    <a:lnTo>
                      <a:pt x="487" y="558"/>
                    </a:lnTo>
                    <a:lnTo>
                      <a:pt x="447" y="526"/>
                    </a:lnTo>
                    <a:lnTo>
                      <a:pt x="407" y="542"/>
                    </a:lnTo>
                    <a:lnTo>
                      <a:pt x="399" y="542"/>
                    </a:lnTo>
                    <a:lnTo>
                      <a:pt x="399" y="558"/>
                    </a:lnTo>
                    <a:lnTo>
                      <a:pt x="399" y="550"/>
                    </a:lnTo>
                    <a:lnTo>
                      <a:pt x="367" y="542"/>
                    </a:lnTo>
                    <a:lnTo>
                      <a:pt x="351" y="518"/>
                    </a:lnTo>
                    <a:lnTo>
                      <a:pt x="343" y="518"/>
                    </a:lnTo>
                    <a:lnTo>
                      <a:pt x="351" y="470"/>
                    </a:lnTo>
                    <a:lnTo>
                      <a:pt x="351" y="462"/>
                    </a:lnTo>
                    <a:lnTo>
                      <a:pt x="335" y="454"/>
                    </a:lnTo>
                    <a:lnTo>
                      <a:pt x="319" y="446"/>
                    </a:lnTo>
                    <a:lnTo>
                      <a:pt x="319" y="430"/>
                    </a:lnTo>
                    <a:lnTo>
                      <a:pt x="255" y="454"/>
                    </a:lnTo>
                    <a:lnTo>
                      <a:pt x="224" y="454"/>
                    </a:lnTo>
                    <a:lnTo>
                      <a:pt x="216" y="462"/>
                    </a:lnTo>
                    <a:lnTo>
                      <a:pt x="208" y="454"/>
                    </a:lnTo>
                    <a:lnTo>
                      <a:pt x="200" y="454"/>
                    </a:lnTo>
                    <a:lnTo>
                      <a:pt x="168" y="454"/>
                    </a:lnTo>
                    <a:lnTo>
                      <a:pt x="152" y="430"/>
                    </a:lnTo>
                    <a:lnTo>
                      <a:pt x="104" y="415"/>
                    </a:lnTo>
                    <a:lnTo>
                      <a:pt x="72" y="407"/>
                    </a:lnTo>
                    <a:lnTo>
                      <a:pt x="64" y="383"/>
                    </a:lnTo>
                    <a:lnTo>
                      <a:pt x="72" y="375"/>
                    </a:lnTo>
                    <a:lnTo>
                      <a:pt x="72" y="351"/>
                    </a:lnTo>
                    <a:lnTo>
                      <a:pt x="96" y="327"/>
                    </a:lnTo>
                    <a:lnTo>
                      <a:pt x="72" y="319"/>
                    </a:lnTo>
                    <a:lnTo>
                      <a:pt x="48" y="327"/>
                    </a:lnTo>
                    <a:lnTo>
                      <a:pt x="8" y="295"/>
                    </a:lnTo>
                    <a:lnTo>
                      <a:pt x="8" y="279"/>
                    </a:lnTo>
                    <a:lnTo>
                      <a:pt x="0" y="271"/>
                    </a:lnTo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27" name="Freeform 301"/>
              <p:cNvSpPr>
                <a:spLocks noChangeAspect="1"/>
              </p:cNvSpPr>
              <p:nvPr/>
            </p:nvSpPr>
            <p:spPr bwMode="auto">
              <a:xfrm>
                <a:off x="2189" y="2156"/>
                <a:ext cx="32" cy="32"/>
              </a:xfrm>
              <a:custGeom>
                <a:avLst/>
                <a:gdLst>
                  <a:gd name="T0" fmla="*/ 0 w 32"/>
                  <a:gd name="T1" fmla="*/ 24 h 32"/>
                  <a:gd name="T2" fmla="*/ 16 w 32"/>
                  <a:gd name="T3" fmla="*/ 0 h 32"/>
                  <a:gd name="T4" fmla="*/ 32 w 32"/>
                  <a:gd name="T5" fmla="*/ 8 h 32"/>
                  <a:gd name="T6" fmla="*/ 16 w 32"/>
                  <a:gd name="T7" fmla="*/ 32 h 32"/>
                  <a:gd name="T8" fmla="*/ 0 w 32"/>
                  <a:gd name="T9" fmla="*/ 24 h 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2" h="32">
                    <a:moveTo>
                      <a:pt x="0" y="24"/>
                    </a:moveTo>
                    <a:lnTo>
                      <a:pt x="16" y="0"/>
                    </a:lnTo>
                    <a:lnTo>
                      <a:pt x="32" y="8"/>
                    </a:lnTo>
                    <a:lnTo>
                      <a:pt x="16" y="32"/>
                    </a:lnTo>
                    <a:lnTo>
                      <a:pt x="0" y="24"/>
                    </a:lnTo>
                    <a:close/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28" name="Freeform 302"/>
              <p:cNvSpPr>
                <a:spLocks noChangeAspect="1"/>
              </p:cNvSpPr>
              <p:nvPr/>
            </p:nvSpPr>
            <p:spPr bwMode="auto">
              <a:xfrm>
                <a:off x="2189" y="2156"/>
                <a:ext cx="32" cy="32"/>
              </a:xfrm>
              <a:custGeom>
                <a:avLst/>
                <a:gdLst>
                  <a:gd name="T0" fmla="*/ 0 w 32"/>
                  <a:gd name="T1" fmla="*/ 24 h 32"/>
                  <a:gd name="T2" fmla="*/ 16 w 32"/>
                  <a:gd name="T3" fmla="*/ 0 h 32"/>
                  <a:gd name="T4" fmla="*/ 32 w 32"/>
                  <a:gd name="T5" fmla="*/ 8 h 32"/>
                  <a:gd name="T6" fmla="*/ 16 w 32"/>
                  <a:gd name="T7" fmla="*/ 32 h 32"/>
                  <a:gd name="T8" fmla="*/ 0 w 32"/>
                  <a:gd name="T9" fmla="*/ 24 h 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2" h="32">
                    <a:moveTo>
                      <a:pt x="0" y="24"/>
                    </a:moveTo>
                    <a:lnTo>
                      <a:pt x="16" y="0"/>
                    </a:lnTo>
                    <a:lnTo>
                      <a:pt x="32" y="8"/>
                    </a:lnTo>
                    <a:lnTo>
                      <a:pt x="16" y="32"/>
                    </a:lnTo>
                    <a:lnTo>
                      <a:pt x="0" y="24"/>
                    </a:lnTo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29" name="Freeform 303"/>
              <p:cNvSpPr>
                <a:spLocks noChangeAspect="1"/>
              </p:cNvSpPr>
              <p:nvPr/>
            </p:nvSpPr>
            <p:spPr bwMode="auto">
              <a:xfrm>
                <a:off x="1606" y="1901"/>
                <a:ext cx="423" cy="438"/>
              </a:xfrm>
              <a:custGeom>
                <a:avLst/>
                <a:gdLst>
                  <a:gd name="T0" fmla="*/ 0 w 423"/>
                  <a:gd name="T1" fmla="*/ 199 h 438"/>
                  <a:gd name="T2" fmla="*/ 8 w 423"/>
                  <a:gd name="T3" fmla="*/ 191 h 438"/>
                  <a:gd name="T4" fmla="*/ 48 w 423"/>
                  <a:gd name="T5" fmla="*/ 191 h 438"/>
                  <a:gd name="T6" fmla="*/ 32 w 423"/>
                  <a:gd name="T7" fmla="*/ 143 h 438"/>
                  <a:gd name="T8" fmla="*/ 40 w 423"/>
                  <a:gd name="T9" fmla="*/ 135 h 438"/>
                  <a:gd name="T10" fmla="*/ 56 w 423"/>
                  <a:gd name="T11" fmla="*/ 135 h 438"/>
                  <a:gd name="T12" fmla="*/ 96 w 423"/>
                  <a:gd name="T13" fmla="*/ 88 h 438"/>
                  <a:gd name="T14" fmla="*/ 96 w 423"/>
                  <a:gd name="T15" fmla="*/ 72 h 438"/>
                  <a:gd name="T16" fmla="*/ 104 w 423"/>
                  <a:gd name="T17" fmla="*/ 64 h 438"/>
                  <a:gd name="T18" fmla="*/ 88 w 423"/>
                  <a:gd name="T19" fmla="*/ 48 h 438"/>
                  <a:gd name="T20" fmla="*/ 88 w 423"/>
                  <a:gd name="T21" fmla="*/ 24 h 438"/>
                  <a:gd name="T22" fmla="*/ 128 w 423"/>
                  <a:gd name="T23" fmla="*/ 24 h 438"/>
                  <a:gd name="T24" fmla="*/ 136 w 423"/>
                  <a:gd name="T25" fmla="*/ 8 h 438"/>
                  <a:gd name="T26" fmla="*/ 160 w 423"/>
                  <a:gd name="T27" fmla="*/ 0 h 438"/>
                  <a:gd name="T28" fmla="*/ 184 w 423"/>
                  <a:gd name="T29" fmla="*/ 8 h 438"/>
                  <a:gd name="T30" fmla="*/ 160 w 423"/>
                  <a:gd name="T31" fmla="*/ 32 h 438"/>
                  <a:gd name="T32" fmla="*/ 160 w 423"/>
                  <a:gd name="T33" fmla="*/ 56 h 438"/>
                  <a:gd name="T34" fmla="*/ 152 w 423"/>
                  <a:gd name="T35" fmla="*/ 64 h 438"/>
                  <a:gd name="T36" fmla="*/ 160 w 423"/>
                  <a:gd name="T37" fmla="*/ 88 h 438"/>
                  <a:gd name="T38" fmla="*/ 192 w 423"/>
                  <a:gd name="T39" fmla="*/ 96 h 438"/>
                  <a:gd name="T40" fmla="*/ 176 w 423"/>
                  <a:gd name="T41" fmla="*/ 119 h 438"/>
                  <a:gd name="T42" fmla="*/ 216 w 423"/>
                  <a:gd name="T43" fmla="*/ 143 h 438"/>
                  <a:gd name="T44" fmla="*/ 288 w 423"/>
                  <a:gd name="T45" fmla="*/ 159 h 438"/>
                  <a:gd name="T46" fmla="*/ 288 w 423"/>
                  <a:gd name="T47" fmla="*/ 135 h 438"/>
                  <a:gd name="T48" fmla="*/ 296 w 423"/>
                  <a:gd name="T49" fmla="*/ 135 h 438"/>
                  <a:gd name="T50" fmla="*/ 304 w 423"/>
                  <a:gd name="T51" fmla="*/ 143 h 438"/>
                  <a:gd name="T52" fmla="*/ 304 w 423"/>
                  <a:gd name="T53" fmla="*/ 151 h 438"/>
                  <a:gd name="T54" fmla="*/ 351 w 423"/>
                  <a:gd name="T55" fmla="*/ 143 h 438"/>
                  <a:gd name="T56" fmla="*/ 343 w 423"/>
                  <a:gd name="T57" fmla="*/ 135 h 438"/>
                  <a:gd name="T58" fmla="*/ 407 w 423"/>
                  <a:gd name="T59" fmla="*/ 111 h 438"/>
                  <a:gd name="T60" fmla="*/ 407 w 423"/>
                  <a:gd name="T61" fmla="*/ 127 h 438"/>
                  <a:gd name="T62" fmla="*/ 423 w 423"/>
                  <a:gd name="T63" fmla="*/ 135 h 438"/>
                  <a:gd name="T64" fmla="*/ 415 w 423"/>
                  <a:gd name="T65" fmla="*/ 143 h 438"/>
                  <a:gd name="T66" fmla="*/ 391 w 423"/>
                  <a:gd name="T67" fmla="*/ 159 h 438"/>
                  <a:gd name="T68" fmla="*/ 359 w 423"/>
                  <a:gd name="T69" fmla="*/ 231 h 438"/>
                  <a:gd name="T70" fmla="*/ 351 w 423"/>
                  <a:gd name="T71" fmla="*/ 199 h 438"/>
                  <a:gd name="T72" fmla="*/ 343 w 423"/>
                  <a:gd name="T73" fmla="*/ 207 h 438"/>
                  <a:gd name="T74" fmla="*/ 335 w 423"/>
                  <a:gd name="T75" fmla="*/ 199 h 438"/>
                  <a:gd name="T76" fmla="*/ 351 w 423"/>
                  <a:gd name="T77" fmla="*/ 183 h 438"/>
                  <a:gd name="T78" fmla="*/ 312 w 423"/>
                  <a:gd name="T79" fmla="*/ 175 h 438"/>
                  <a:gd name="T80" fmla="*/ 296 w 423"/>
                  <a:gd name="T81" fmla="*/ 151 h 438"/>
                  <a:gd name="T82" fmla="*/ 288 w 423"/>
                  <a:gd name="T83" fmla="*/ 167 h 438"/>
                  <a:gd name="T84" fmla="*/ 296 w 423"/>
                  <a:gd name="T85" fmla="*/ 175 h 438"/>
                  <a:gd name="T86" fmla="*/ 288 w 423"/>
                  <a:gd name="T87" fmla="*/ 183 h 438"/>
                  <a:gd name="T88" fmla="*/ 296 w 423"/>
                  <a:gd name="T89" fmla="*/ 199 h 438"/>
                  <a:gd name="T90" fmla="*/ 304 w 423"/>
                  <a:gd name="T91" fmla="*/ 231 h 438"/>
                  <a:gd name="T92" fmla="*/ 288 w 423"/>
                  <a:gd name="T93" fmla="*/ 223 h 438"/>
                  <a:gd name="T94" fmla="*/ 264 w 423"/>
                  <a:gd name="T95" fmla="*/ 255 h 438"/>
                  <a:gd name="T96" fmla="*/ 184 w 423"/>
                  <a:gd name="T97" fmla="*/ 327 h 438"/>
                  <a:gd name="T98" fmla="*/ 176 w 423"/>
                  <a:gd name="T99" fmla="*/ 415 h 438"/>
                  <a:gd name="T100" fmla="*/ 136 w 423"/>
                  <a:gd name="T101" fmla="*/ 438 h 438"/>
                  <a:gd name="T102" fmla="*/ 104 w 423"/>
                  <a:gd name="T103" fmla="*/ 375 h 438"/>
                  <a:gd name="T104" fmla="*/ 88 w 423"/>
                  <a:gd name="T105" fmla="*/ 327 h 438"/>
                  <a:gd name="T106" fmla="*/ 80 w 423"/>
                  <a:gd name="T107" fmla="*/ 319 h 438"/>
                  <a:gd name="T108" fmla="*/ 72 w 423"/>
                  <a:gd name="T109" fmla="*/ 223 h 438"/>
                  <a:gd name="T110" fmla="*/ 64 w 423"/>
                  <a:gd name="T111" fmla="*/ 223 h 438"/>
                  <a:gd name="T112" fmla="*/ 56 w 423"/>
                  <a:gd name="T113" fmla="*/ 247 h 438"/>
                  <a:gd name="T114" fmla="*/ 40 w 423"/>
                  <a:gd name="T115" fmla="*/ 255 h 438"/>
                  <a:gd name="T116" fmla="*/ 8 w 423"/>
                  <a:gd name="T117" fmla="*/ 223 h 438"/>
                  <a:gd name="T118" fmla="*/ 40 w 423"/>
                  <a:gd name="T119" fmla="*/ 207 h 438"/>
                  <a:gd name="T120" fmla="*/ 8 w 423"/>
                  <a:gd name="T121" fmla="*/ 215 h 438"/>
                  <a:gd name="T122" fmla="*/ 0 w 423"/>
                  <a:gd name="T123" fmla="*/ 199 h 438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</a:gdLst>
                <a:ahLst/>
                <a:cxnLst>
                  <a:cxn ang="T124">
                    <a:pos x="T0" y="T1"/>
                  </a:cxn>
                  <a:cxn ang="T125">
                    <a:pos x="T2" y="T3"/>
                  </a:cxn>
                  <a:cxn ang="T126">
                    <a:pos x="T4" y="T5"/>
                  </a:cxn>
                  <a:cxn ang="T127">
                    <a:pos x="T6" y="T7"/>
                  </a:cxn>
                  <a:cxn ang="T128">
                    <a:pos x="T8" y="T9"/>
                  </a:cxn>
                  <a:cxn ang="T129">
                    <a:pos x="T10" y="T11"/>
                  </a:cxn>
                  <a:cxn ang="T130">
                    <a:pos x="T12" y="T13"/>
                  </a:cxn>
                  <a:cxn ang="T131">
                    <a:pos x="T14" y="T15"/>
                  </a:cxn>
                  <a:cxn ang="T132">
                    <a:pos x="T16" y="T17"/>
                  </a:cxn>
                  <a:cxn ang="T133">
                    <a:pos x="T18" y="T19"/>
                  </a:cxn>
                  <a:cxn ang="T134">
                    <a:pos x="T20" y="T21"/>
                  </a:cxn>
                  <a:cxn ang="T135">
                    <a:pos x="T22" y="T23"/>
                  </a:cxn>
                  <a:cxn ang="T136">
                    <a:pos x="T24" y="T25"/>
                  </a:cxn>
                  <a:cxn ang="T137">
                    <a:pos x="T26" y="T27"/>
                  </a:cxn>
                  <a:cxn ang="T138">
                    <a:pos x="T28" y="T29"/>
                  </a:cxn>
                  <a:cxn ang="T139">
                    <a:pos x="T30" y="T31"/>
                  </a:cxn>
                  <a:cxn ang="T140">
                    <a:pos x="T32" y="T33"/>
                  </a:cxn>
                  <a:cxn ang="T141">
                    <a:pos x="T34" y="T35"/>
                  </a:cxn>
                  <a:cxn ang="T142">
                    <a:pos x="T36" y="T37"/>
                  </a:cxn>
                  <a:cxn ang="T143">
                    <a:pos x="T38" y="T39"/>
                  </a:cxn>
                  <a:cxn ang="T144">
                    <a:pos x="T40" y="T41"/>
                  </a:cxn>
                  <a:cxn ang="T145">
                    <a:pos x="T42" y="T43"/>
                  </a:cxn>
                  <a:cxn ang="T146">
                    <a:pos x="T44" y="T45"/>
                  </a:cxn>
                  <a:cxn ang="T147">
                    <a:pos x="T46" y="T47"/>
                  </a:cxn>
                  <a:cxn ang="T148">
                    <a:pos x="T48" y="T49"/>
                  </a:cxn>
                  <a:cxn ang="T149">
                    <a:pos x="T50" y="T51"/>
                  </a:cxn>
                  <a:cxn ang="T150">
                    <a:pos x="T52" y="T53"/>
                  </a:cxn>
                  <a:cxn ang="T151">
                    <a:pos x="T54" y="T55"/>
                  </a:cxn>
                  <a:cxn ang="T152">
                    <a:pos x="T56" y="T57"/>
                  </a:cxn>
                  <a:cxn ang="T153">
                    <a:pos x="T58" y="T59"/>
                  </a:cxn>
                  <a:cxn ang="T154">
                    <a:pos x="T60" y="T61"/>
                  </a:cxn>
                  <a:cxn ang="T155">
                    <a:pos x="T62" y="T63"/>
                  </a:cxn>
                  <a:cxn ang="T156">
                    <a:pos x="T64" y="T65"/>
                  </a:cxn>
                  <a:cxn ang="T157">
                    <a:pos x="T66" y="T67"/>
                  </a:cxn>
                  <a:cxn ang="T158">
                    <a:pos x="T68" y="T69"/>
                  </a:cxn>
                  <a:cxn ang="T159">
                    <a:pos x="T70" y="T71"/>
                  </a:cxn>
                  <a:cxn ang="T160">
                    <a:pos x="T72" y="T73"/>
                  </a:cxn>
                  <a:cxn ang="T161">
                    <a:pos x="T74" y="T75"/>
                  </a:cxn>
                  <a:cxn ang="T162">
                    <a:pos x="T76" y="T77"/>
                  </a:cxn>
                  <a:cxn ang="T163">
                    <a:pos x="T78" y="T79"/>
                  </a:cxn>
                  <a:cxn ang="T164">
                    <a:pos x="T80" y="T81"/>
                  </a:cxn>
                  <a:cxn ang="T165">
                    <a:pos x="T82" y="T83"/>
                  </a:cxn>
                  <a:cxn ang="T166">
                    <a:pos x="T84" y="T85"/>
                  </a:cxn>
                  <a:cxn ang="T167">
                    <a:pos x="T86" y="T87"/>
                  </a:cxn>
                  <a:cxn ang="T168">
                    <a:pos x="T88" y="T89"/>
                  </a:cxn>
                  <a:cxn ang="T169">
                    <a:pos x="T90" y="T91"/>
                  </a:cxn>
                  <a:cxn ang="T170">
                    <a:pos x="T92" y="T93"/>
                  </a:cxn>
                  <a:cxn ang="T171">
                    <a:pos x="T94" y="T95"/>
                  </a:cxn>
                  <a:cxn ang="T172">
                    <a:pos x="T96" y="T97"/>
                  </a:cxn>
                  <a:cxn ang="T173">
                    <a:pos x="T98" y="T99"/>
                  </a:cxn>
                  <a:cxn ang="T174">
                    <a:pos x="T100" y="T101"/>
                  </a:cxn>
                  <a:cxn ang="T175">
                    <a:pos x="T102" y="T103"/>
                  </a:cxn>
                  <a:cxn ang="T176">
                    <a:pos x="T104" y="T105"/>
                  </a:cxn>
                  <a:cxn ang="T177">
                    <a:pos x="T106" y="T107"/>
                  </a:cxn>
                  <a:cxn ang="T178">
                    <a:pos x="T108" y="T109"/>
                  </a:cxn>
                  <a:cxn ang="T179">
                    <a:pos x="T110" y="T111"/>
                  </a:cxn>
                  <a:cxn ang="T180">
                    <a:pos x="T112" y="T113"/>
                  </a:cxn>
                  <a:cxn ang="T181">
                    <a:pos x="T114" y="T115"/>
                  </a:cxn>
                  <a:cxn ang="T182">
                    <a:pos x="T116" y="T117"/>
                  </a:cxn>
                  <a:cxn ang="T183">
                    <a:pos x="T118" y="T119"/>
                  </a:cxn>
                  <a:cxn ang="T184">
                    <a:pos x="T120" y="T121"/>
                  </a:cxn>
                  <a:cxn ang="T185">
                    <a:pos x="T122" y="T123"/>
                  </a:cxn>
                </a:cxnLst>
                <a:rect l="0" t="0" r="r" b="b"/>
                <a:pathLst>
                  <a:path w="423" h="438">
                    <a:moveTo>
                      <a:pt x="0" y="199"/>
                    </a:moveTo>
                    <a:lnTo>
                      <a:pt x="8" y="191"/>
                    </a:lnTo>
                    <a:lnTo>
                      <a:pt x="48" y="191"/>
                    </a:lnTo>
                    <a:lnTo>
                      <a:pt x="32" y="143"/>
                    </a:lnTo>
                    <a:lnTo>
                      <a:pt x="40" y="135"/>
                    </a:lnTo>
                    <a:lnTo>
                      <a:pt x="56" y="135"/>
                    </a:lnTo>
                    <a:lnTo>
                      <a:pt x="96" y="88"/>
                    </a:lnTo>
                    <a:lnTo>
                      <a:pt x="96" y="72"/>
                    </a:lnTo>
                    <a:lnTo>
                      <a:pt x="104" y="64"/>
                    </a:lnTo>
                    <a:lnTo>
                      <a:pt x="88" y="48"/>
                    </a:lnTo>
                    <a:lnTo>
                      <a:pt x="88" y="24"/>
                    </a:lnTo>
                    <a:lnTo>
                      <a:pt x="128" y="24"/>
                    </a:lnTo>
                    <a:lnTo>
                      <a:pt x="136" y="8"/>
                    </a:lnTo>
                    <a:lnTo>
                      <a:pt x="160" y="0"/>
                    </a:lnTo>
                    <a:lnTo>
                      <a:pt x="184" y="8"/>
                    </a:lnTo>
                    <a:lnTo>
                      <a:pt x="160" y="32"/>
                    </a:lnTo>
                    <a:lnTo>
                      <a:pt x="160" y="56"/>
                    </a:lnTo>
                    <a:lnTo>
                      <a:pt x="152" y="64"/>
                    </a:lnTo>
                    <a:lnTo>
                      <a:pt x="160" y="88"/>
                    </a:lnTo>
                    <a:lnTo>
                      <a:pt x="192" y="96"/>
                    </a:lnTo>
                    <a:lnTo>
                      <a:pt x="176" y="119"/>
                    </a:lnTo>
                    <a:lnTo>
                      <a:pt x="216" y="143"/>
                    </a:lnTo>
                    <a:lnTo>
                      <a:pt x="288" y="159"/>
                    </a:lnTo>
                    <a:lnTo>
                      <a:pt x="288" y="135"/>
                    </a:lnTo>
                    <a:lnTo>
                      <a:pt x="296" y="135"/>
                    </a:lnTo>
                    <a:lnTo>
                      <a:pt x="304" y="143"/>
                    </a:lnTo>
                    <a:lnTo>
                      <a:pt x="304" y="151"/>
                    </a:lnTo>
                    <a:lnTo>
                      <a:pt x="351" y="143"/>
                    </a:lnTo>
                    <a:lnTo>
                      <a:pt x="343" y="135"/>
                    </a:lnTo>
                    <a:lnTo>
                      <a:pt x="407" y="111"/>
                    </a:lnTo>
                    <a:lnTo>
                      <a:pt x="407" y="127"/>
                    </a:lnTo>
                    <a:lnTo>
                      <a:pt x="423" y="135"/>
                    </a:lnTo>
                    <a:lnTo>
                      <a:pt x="415" y="143"/>
                    </a:lnTo>
                    <a:lnTo>
                      <a:pt x="391" y="159"/>
                    </a:lnTo>
                    <a:lnTo>
                      <a:pt x="359" y="231"/>
                    </a:lnTo>
                    <a:lnTo>
                      <a:pt x="351" y="199"/>
                    </a:lnTo>
                    <a:lnTo>
                      <a:pt x="343" y="207"/>
                    </a:lnTo>
                    <a:lnTo>
                      <a:pt x="335" y="199"/>
                    </a:lnTo>
                    <a:lnTo>
                      <a:pt x="351" y="183"/>
                    </a:lnTo>
                    <a:lnTo>
                      <a:pt x="312" y="175"/>
                    </a:lnTo>
                    <a:lnTo>
                      <a:pt x="296" y="151"/>
                    </a:lnTo>
                    <a:lnTo>
                      <a:pt x="288" y="167"/>
                    </a:lnTo>
                    <a:lnTo>
                      <a:pt x="296" y="175"/>
                    </a:lnTo>
                    <a:lnTo>
                      <a:pt x="288" y="183"/>
                    </a:lnTo>
                    <a:lnTo>
                      <a:pt x="296" y="199"/>
                    </a:lnTo>
                    <a:lnTo>
                      <a:pt x="304" y="231"/>
                    </a:lnTo>
                    <a:lnTo>
                      <a:pt x="288" y="223"/>
                    </a:lnTo>
                    <a:lnTo>
                      <a:pt x="264" y="255"/>
                    </a:lnTo>
                    <a:lnTo>
                      <a:pt x="184" y="327"/>
                    </a:lnTo>
                    <a:lnTo>
                      <a:pt x="176" y="415"/>
                    </a:lnTo>
                    <a:lnTo>
                      <a:pt x="136" y="438"/>
                    </a:lnTo>
                    <a:lnTo>
                      <a:pt x="104" y="375"/>
                    </a:lnTo>
                    <a:lnTo>
                      <a:pt x="88" y="327"/>
                    </a:lnTo>
                    <a:lnTo>
                      <a:pt x="80" y="319"/>
                    </a:lnTo>
                    <a:lnTo>
                      <a:pt x="72" y="223"/>
                    </a:lnTo>
                    <a:lnTo>
                      <a:pt x="64" y="223"/>
                    </a:lnTo>
                    <a:lnTo>
                      <a:pt x="56" y="247"/>
                    </a:lnTo>
                    <a:lnTo>
                      <a:pt x="40" y="255"/>
                    </a:lnTo>
                    <a:lnTo>
                      <a:pt x="8" y="223"/>
                    </a:lnTo>
                    <a:lnTo>
                      <a:pt x="40" y="207"/>
                    </a:lnTo>
                    <a:lnTo>
                      <a:pt x="8" y="215"/>
                    </a:lnTo>
                    <a:lnTo>
                      <a:pt x="0" y="199"/>
                    </a:lnTo>
                    <a:close/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30" name="Freeform 304"/>
              <p:cNvSpPr>
                <a:spLocks noChangeAspect="1"/>
              </p:cNvSpPr>
              <p:nvPr/>
            </p:nvSpPr>
            <p:spPr bwMode="auto">
              <a:xfrm>
                <a:off x="1606" y="1901"/>
                <a:ext cx="423" cy="438"/>
              </a:xfrm>
              <a:custGeom>
                <a:avLst/>
                <a:gdLst>
                  <a:gd name="T0" fmla="*/ 0 w 423"/>
                  <a:gd name="T1" fmla="*/ 199 h 438"/>
                  <a:gd name="T2" fmla="*/ 8 w 423"/>
                  <a:gd name="T3" fmla="*/ 191 h 438"/>
                  <a:gd name="T4" fmla="*/ 48 w 423"/>
                  <a:gd name="T5" fmla="*/ 191 h 438"/>
                  <a:gd name="T6" fmla="*/ 32 w 423"/>
                  <a:gd name="T7" fmla="*/ 143 h 438"/>
                  <a:gd name="T8" fmla="*/ 40 w 423"/>
                  <a:gd name="T9" fmla="*/ 135 h 438"/>
                  <a:gd name="T10" fmla="*/ 56 w 423"/>
                  <a:gd name="T11" fmla="*/ 135 h 438"/>
                  <a:gd name="T12" fmla="*/ 96 w 423"/>
                  <a:gd name="T13" fmla="*/ 88 h 438"/>
                  <a:gd name="T14" fmla="*/ 96 w 423"/>
                  <a:gd name="T15" fmla="*/ 72 h 438"/>
                  <a:gd name="T16" fmla="*/ 104 w 423"/>
                  <a:gd name="T17" fmla="*/ 64 h 438"/>
                  <a:gd name="T18" fmla="*/ 88 w 423"/>
                  <a:gd name="T19" fmla="*/ 48 h 438"/>
                  <a:gd name="T20" fmla="*/ 88 w 423"/>
                  <a:gd name="T21" fmla="*/ 24 h 438"/>
                  <a:gd name="T22" fmla="*/ 128 w 423"/>
                  <a:gd name="T23" fmla="*/ 24 h 438"/>
                  <a:gd name="T24" fmla="*/ 136 w 423"/>
                  <a:gd name="T25" fmla="*/ 8 h 438"/>
                  <a:gd name="T26" fmla="*/ 160 w 423"/>
                  <a:gd name="T27" fmla="*/ 0 h 438"/>
                  <a:gd name="T28" fmla="*/ 184 w 423"/>
                  <a:gd name="T29" fmla="*/ 8 h 438"/>
                  <a:gd name="T30" fmla="*/ 160 w 423"/>
                  <a:gd name="T31" fmla="*/ 32 h 438"/>
                  <a:gd name="T32" fmla="*/ 160 w 423"/>
                  <a:gd name="T33" fmla="*/ 56 h 438"/>
                  <a:gd name="T34" fmla="*/ 152 w 423"/>
                  <a:gd name="T35" fmla="*/ 64 h 438"/>
                  <a:gd name="T36" fmla="*/ 160 w 423"/>
                  <a:gd name="T37" fmla="*/ 88 h 438"/>
                  <a:gd name="T38" fmla="*/ 192 w 423"/>
                  <a:gd name="T39" fmla="*/ 96 h 438"/>
                  <a:gd name="T40" fmla="*/ 176 w 423"/>
                  <a:gd name="T41" fmla="*/ 119 h 438"/>
                  <a:gd name="T42" fmla="*/ 216 w 423"/>
                  <a:gd name="T43" fmla="*/ 143 h 438"/>
                  <a:gd name="T44" fmla="*/ 288 w 423"/>
                  <a:gd name="T45" fmla="*/ 159 h 438"/>
                  <a:gd name="T46" fmla="*/ 288 w 423"/>
                  <a:gd name="T47" fmla="*/ 135 h 438"/>
                  <a:gd name="T48" fmla="*/ 296 w 423"/>
                  <a:gd name="T49" fmla="*/ 135 h 438"/>
                  <a:gd name="T50" fmla="*/ 304 w 423"/>
                  <a:gd name="T51" fmla="*/ 143 h 438"/>
                  <a:gd name="T52" fmla="*/ 304 w 423"/>
                  <a:gd name="T53" fmla="*/ 151 h 438"/>
                  <a:gd name="T54" fmla="*/ 351 w 423"/>
                  <a:gd name="T55" fmla="*/ 143 h 438"/>
                  <a:gd name="T56" fmla="*/ 343 w 423"/>
                  <a:gd name="T57" fmla="*/ 135 h 438"/>
                  <a:gd name="T58" fmla="*/ 407 w 423"/>
                  <a:gd name="T59" fmla="*/ 111 h 438"/>
                  <a:gd name="T60" fmla="*/ 407 w 423"/>
                  <a:gd name="T61" fmla="*/ 127 h 438"/>
                  <a:gd name="T62" fmla="*/ 423 w 423"/>
                  <a:gd name="T63" fmla="*/ 135 h 438"/>
                  <a:gd name="T64" fmla="*/ 415 w 423"/>
                  <a:gd name="T65" fmla="*/ 143 h 438"/>
                  <a:gd name="T66" fmla="*/ 391 w 423"/>
                  <a:gd name="T67" fmla="*/ 159 h 438"/>
                  <a:gd name="T68" fmla="*/ 359 w 423"/>
                  <a:gd name="T69" fmla="*/ 231 h 438"/>
                  <a:gd name="T70" fmla="*/ 351 w 423"/>
                  <a:gd name="T71" fmla="*/ 199 h 438"/>
                  <a:gd name="T72" fmla="*/ 343 w 423"/>
                  <a:gd name="T73" fmla="*/ 207 h 438"/>
                  <a:gd name="T74" fmla="*/ 335 w 423"/>
                  <a:gd name="T75" fmla="*/ 199 h 438"/>
                  <a:gd name="T76" fmla="*/ 351 w 423"/>
                  <a:gd name="T77" fmla="*/ 183 h 438"/>
                  <a:gd name="T78" fmla="*/ 312 w 423"/>
                  <a:gd name="T79" fmla="*/ 175 h 438"/>
                  <a:gd name="T80" fmla="*/ 296 w 423"/>
                  <a:gd name="T81" fmla="*/ 151 h 438"/>
                  <a:gd name="T82" fmla="*/ 288 w 423"/>
                  <a:gd name="T83" fmla="*/ 167 h 438"/>
                  <a:gd name="T84" fmla="*/ 296 w 423"/>
                  <a:gd name="T85" fmla="*/ 175 h 438"/>
                  <a:gd name="T86" fmla="*/ 288 w 423"/>
                  <a:gd name="T87" fmla="*/ 183 h 438"/>
                  <a:gd name="T88" fmla="*/ 296 w 423"/>
                  <a:gd name="T89" fmla="*/ 199 h 438"/>
                  <a:gd name="T90" fmla="*/ 304 w 423"/>
                  <a:gd name="T91" fmla="*/ 231 h 438"/>
                  <a:gd name="T92" fmla="*/ 288 w 423"/>
                  <a:gd name="T93" fmla="*/ 223 h 438"/>
                  <a:gd name="T94" fmla="*/ 264 w 423"/>
                  <a:gd name="T95" fmla="*/ 255 h 438"/>
                  <a:gd name="T96" fmla="*/ 184 w 423"/>
                  <a:gd name="T97" fmla="*/ 327 h 438"/>
                  <a:gd name="T98" fmla="*/ 176 w 423"/>
                  <a:gd name="T99" fmla="*/ 415 h 438"/>
                  <a:gd name="T100" fmla="*/ 136 w 423"/>
                  <a:gd name="T101" fmla="*/ 438 h 438"/>
                  <a:gd name="T102" fmla="*/ 104 w 423"/>
                  <a:gd name="T103" fmla="*/ 375 h 438"/>
                  <a:gd name="T104" fmla="*/ 88 w 423"/>
                  <a:gd name="T105" fmla="*/ 327 h 438"/>
                  <a:gd name="T106" fmla="*/ 80 w 423"/>
                  <a:gd name="T107" fmla="*/ 319 h 438"/>
                  <a:gd name="T108" fmla="*/ 72 w 423"/>
                  <a:gd name="T109" fmla="*/ 223 h 438"/>
                  <a:gd name="T110" fmla="*/ 64 w 423"/>
                  <a:gd name="T111" fmla="*/ 223 h 438"/>
                  <a:gd name="T112" fmla="*/ 56 w 423"/>
                  <a:gd name="T113" fmla="*/ 247 h 438"/>
                  <a:gd name="T114" fmla="*/ 40 w 423"/>
                  <a:gd name="T115" fmla="*/ 255 h 438"/>
                  <a:gd name="T116" fmla="*/ 8 w 423"/>
                  <a:gd name="T117" fmla="*/ 223 h 438"/>
                  <a:gd name="T118" fmla="*/ 40 w 423"/>
                  <a:gd name="T119" fmla="*/ 207 h 438"/>
                  <a:gd name="T120" fmla="*/ 8 w 423"/>
                  <a:gd name="T121" fmla="*/ 215 h 438"/>
                  <a:gd name="T122" fmla="*/ 0 w 423"/>
                  <a:gd name="T123" fmla="*/ 199 h 438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</a:gdLst>
                <a:ahLst/>
                <a:cxnLst>
                  <a:cxn ang="T124">
                    <a:pos x="T0" y="T1"/>
                  </a:cxn>
                  <a:cxn ang="T125">
                    <a:pos x="T2" y="T3"/>
                  </a:cxn>
                  <a:cxn ang="T126">
                    <a:pos x="T4" y="T5"/>
                  </a:cxn>
                  <a:cxn ang="T127">
                    <a:pos x="T6" y="T7"/>
                  </a:cxn>
                  <a:cxn ang="T128">
                    <a:pos x="T8" y="T9"/>
                  </a:cxn>
                  <a:cxn ang="T129">
                    <a:pos x="T10" y="T11"/>
                  </a:cxn>
                  <a:cxn ang="T130">
                    <a:pos x="T12" y="T13"/>
                  </a:cxn>
                  <a:cxn ang="T131">
                    <a:pos x="T14" y="T15"/>
                  </a:cxn>
                  <a:cxn ang="T132">
                    <a:pos x="T16" y="T17"/>
                  </a:cxn>
                  <a:cxn ang="T133">
                    <a:pos x="T18" y="T19"/>
                  </a:cxn>
                  <a:cxn ang="T134">
                    <a:pos x="T20" y="T21"/>
                  </a:cxn>
                  <a:cxn ang="T135">
                    <a:pos x="T22" y="T23"/>
                  </a:cxn>
                  <a:cxn ang="T136">
                    <a:pos x="T24" y="T25"/>
                  </a:cxn>
                  <a:cxn ang="T137">
                    <a:pos x="T26" y="T27"/>
                  </a:cxn>
                  <a:cxn ang="T138">
                    <a:pos x="T28" y="T29"/>
                  </a:cxn>
                  <a:cxn ang="T139">
                    <a:pos x="T30" y="T31"/>
                  </a:cxn>
                  <a:cxn ang="T140">
                    <a:pos x="T32" y="T33"/>
                  </a:cxn>
                  <a:cxn ang="T141">
                    <a:pos x="T34" y="T35"/>
                  </a:cxn>
                  <a:cxn ang="T142">
                    <a:pos x="T36" y="T37"/>
                  </a:cxn>
                  <a:cxn ang="T143">
                    <a:pos x="T38" y="T39"/>
                  </a:cxn>
                  <a:cxn ang="T144">
                    <a:pos x="T40" y="T41"/>
                  </a:cxn>
                  <a:cxn ang="T145">
                    <a:pos x="T42" y="T43"/>
                  </a:cxn>
                  <a:cxn ang="T146">
                    <a:pos x="T44" y="T45"/>
                  </a:cxn>
                  <a:cxn ang="T147">
                    <a:pos x="T46" y="T47"/>
                  </a:cxn>
                  <a:cxn ang="T148">
                    <a:pos x="T48" y="T49"/>
                  </a:cxn>
                  <a:cxn ang="T149">
                    <a:pos x="T50" y="T51"/>
                  </a:cxn>
                  <a:cxn ang="T150">
                    <a:pos x="T52" y="T53"/>
                  </a:cxn>
                  <a:cxn ang="T151">
                    <a:pos x="T54" y="T55"/>
                  </a:cxn>
                  <a:cxn ang="T152">
                    <a:pos x="T56" y="T57"/>
                  </a:cxn>
                  <a:cxn ang="T153">
                    <a:pos x="T58" y="T59"/>
                  </a:cxn>
                  <a:cxn ang="T154">
                    <a:pos x="T60" y="T61"/>
                  </a:cxn>
                  <a:cxn ang="T155">
                    <a:pos x="T62" y="T63"/>
                  </a:cxn>
                  <a:cxn ang="T156">
                    <a:pos x="T64" y="T65"/>
                  </a:cxn>
                  <a:cxn ang="T157">
                    <a:pos x="T66" y="T67"/>
                  </a:cxn>
                  <a:cxn ang="T158">
                    <a:pos x="T68" y="T69"/>
                  </a:cxn>
                  <a:cxn ang="T159">
                    <a:pos x="T70" y="T71"/>
                  </a:cxn>
                  <a:cxn ang="T160">
                    <a:pos x="T72" y="T73"/>
                  </a:cxn>
                  <a:cxn ang="T161">
                    <a:pos x="T74" y="T75"/>
                  </a:cxn>
                  <a:cxn ang="T162">
                    <a:pos x="T76" y="T77"/>
                  </a:cxn>
                  <a:cxn ang="T163">
                    <a:pos x="T78" y="T79"/>
                  </a:cxn>
                  <a:cxn ang="T164">
                    <a:pos x="T80" y="T81"/>
                  </a:cxn>
                  <a:cxn ang="T165">
                    <a:pos x="T82" y="T83"/>
                  </a:cxn>
                  <a:cxn ang="T166">
                    <a:pos x="T84" y="T85"/>
                  </a:cxn>
                  <a:cxn ang="T167">
                    <a:pos x="T86" y="T87"/>
                  </a:cxn>
                  <a:cxn ang="T168">
                    <a:pos x="T88" y="T89"/>
                  </a:cxn>
                  <a:cxn ang="T169">
                    <a:pos x="T90" y="T91"/>
                  </a:cxn>
                  <a:cxn ang="T170">
                    <a:pos x="T92" y="T93"/>
                  </a:cxn>
                  <a:cxn ang="T171">
                    <a:pos x="T94" y="T95"/>
                  </a:cxn>
                  <a:cxn ang="T172">
                    <a:pos x="T96" y="T97"/>
                  </a:cxn>
                  <a:cxn ang="T173">
                    <a:pos x="T98" y="T99"/>
                  </a:cxn>
                  <a:cxn ang="T174">
                    <a:pos x="T100" y="T101"/>
                  </a:cxn>
                  <a:cxn ang="T175">
                    <a:pos x="T102" y="T103"/>
                  </a:cxn>
                  <a:cxn ang="T176">
                    <a:pos x="T104" y="T105"/>
                  </a:cxn>
                  <a:cxn ang="T177">
                    <a:pos x="T106" y="T107"/>
                  </a:cxn>
                  <a:cxn ang="T178">
                    <a:pos x="T108" y="T109"/>
                  </a:cxn>
                  <a:cxn ang="T179">
                    <a:pos x="T110" y="T111"/>
                  </a:cxn>
                  <a:cxn ang="T180">
                    <a:pos x="T112" y="T113"/>
                  </a:cxn>
                  <a:cxn ang="T181">
                    <a:pos x="T114" y="T115"/>
                  </a:cxn>
                  <a:cxn ang="T182">
                    <a:pos x="T116" y="T117"/>
                  </a:cxn>
                  <a:cxn ang="T183">
                    <a:pos x="T118" y="T119"/>
                  </a:cxn>
                  <a:cxn ang="T184">
                    <a:pos x="T120" y="T121"/>
                  </a:cxn>
                  <a:cxn ang="T185">
                    <a:pos x="T122" y="T123"/>
                  </a:cxn>
                </a:cxnLst>
                <a:rect l="0" t="0" r="r" b="b"/>
                <a:pathLst>
                  <a:path w="423" h="438">
                    <a:moveTo>
                      <a:pt x="0" y="199"/>
                    </a:moveTo>
                    <a:lnTo>
                      <a:pt x="8" y="191"/>
                    </a:lnTo>
                    <a:lnTo>
                      <a:pt x="48" y="191"/>
                    </a:lnTo>
                    <a:lnTo>
                      <a:pt x="32" y="143"/>
                    </a:lnTo>
                    <a:lnTo>
                      <a:pt x="40" y="135"/>
                    </a:lnTo>
                    <a:lnTo>
                      <a:pt x="56" y="135"/>
                    </a:lnTo>
                    <a:lnTo>
                      <a:pt x="96" y="88"/>
                    </a:lnTo>
                    <a:lnTo>
                      <a:pt x="96" y="72"/>
                    </a:lnTo>
                    <a:lnTo>
                      <a:pt x="104" y="64"/>
                    </a:lnTo>
                    <a:lnTo>
                      <a:pt x="88" y="48"/>
                    </a:lnTo>
                    <a:lnTo>
                      <a:pt x="88" y="24"/>
                    </a:lnTo>
                    <a:lnTo>
                      <a:pt x="128" y="24"/>
                    </a:lnTo>
                    <a:lnTo>
                      <a:pt x="136" y="8"/>
                    </a:lnTo>
                    <a:lnTo>
                      <a:pt x="160" y="0"/>
                    </a:lnTo>
                    <a:lnTo>
                      <a:pt x="184" y="8"/>
                    </a:lnTo>
                    <a:lnTo>
                      <a:pt x="160" y="32"/>
                    </a:lnTo>
                    <a:lnTo>
                      <a:pt x="160" y="56"/>
                    </a:lnTo>
                    <a:lnTo>
                      <a:pt x="152" y="64"/>
                    </a:lnTo>
                    <a:lnTo>
                      <a:pt x="160" y="88"/>
                    </a:lnTo>
                    <a:lnTo>
                      <a:pt x="192" y="96"/>
                    </a:lnTo>
                    <a:lnTo>
                      <a:pt x="176" y="119"/>
                    </a:lnTo>
                    <a:lnTo>
                      <a:pt x="216" y="143"/>
                    </a:lnTo>
                    <a:lnTo>
                      <a:pt x="288" y="159"/>
                    </a:lnTo>
                    <a:lnTo>
                      <a:pt x="288" y="135"/>
                    </a:lnTo>
                    <a:lnTo>
                      <a:pt x="296" y="135"/>
                    </a:lnTo>
                    <a:lnTo>
                      <a:pt x="304" y="143"/>
                    </a:lnTo>
                    <a:lnTo>
                      <a:pt x="304" y="151"/>
                    </a:lnTo>
                    <a:lnTo>
                      <a:pt x="351" y="143"/>
                    </a:lnTo>
                    <a:lnTo>
                      <a:pt x="343" y="135"/>
                    </a:lnTo>
                    <a:lnTo>
                      <a:pt x="407" y="111"/>
                    </a:lnTo>
                    <a:lnTo>
                      <a:pt x="407" y="127"/>
                    </a:lnTo>
                    <a:lnTo>
                      <a:pt x="423" y="135"/>
                    </a:lnTo>
                    <a:lnTo>
                      <a:pt x="415" y="143"/>
                    </a:lnTo>
                    <a:lnTo>
                      <a:pt x="391" y="159"/>
                    </a:lnTo>
                    <a:lnTo>
                      <a:pt x="359" y="231"/>
                    </a:lnTo>
                    <a:lnTo>
                      <a:pt x="351" y="199"/>
                    </a:lnTo>
                    <a:lnTo>
                      <a:pt x="343" y="207"/>
                    </a:lnTo>
                    <a:lnTo>
                      <a:pt x="335" y="199"/>
                    </a:lnTo>
                    <a:lnTo>
                      <a:pt x="351" y="183"/>
                    </a:lnTo>
                    <a:lnTo>
                      <a:pt x="312" y="175"/>
                    </a:lnTo>
                    <a:lnTo>
                      <a:pt x="296" y="151"/>
                    </a:lnTo>
                    <a:lnTo>
                      <a:pt x="288" y="167"/>
                    </a:lnTo>
                    <a:lnTo>
                      <a:pt x="296" y="175"/>
                    </a:lnTo>
                    <a:lnTo>
                      <a:pt x="288" y="183"/>
                    </a:lnTo>
                    <a:lnTo>
                      <a:pt x="296" y="199"/>
                    </a:lnTo>
                    <a:lnTo>
                      <a:pt x="304" y="231"/>
                    </a:lnTo>
                    <a:lnTo>
                      <a:pt x="288" y="223"/>
                    </a:lnTo>
                    <a:lnTo>
                      <a:pt x="264" y="255"/>
                    </a:lnTo>
                    <a:lnTo>
                      <a:pt x="184" y="327"/>
                    </a:lnTo>
                    <a:lnTo>
                      <a:pt x="176" y="415"/>
                    </a:lnTo>
                    <a:lnTo>
                      <a:pt x="136" y="438"/>
                    </a:lnTo>
                    <a:lnTo>
                      <a:pt x="104" y="375"/>
                    </a:lnTo>
                    <a:lnTo>
                      <a:pt x="88" y="327"/>
                    </a:lnTo>
                    <a:lnTo>
                      <a:pt x="80" y="319"/>
                    </a:lnTo>
                    <a:lnTo>
                      <a:pt x="72" y="223"/>
                    </a:lnTo>
                    <a:lnTo>
                      <a:pt x="64" y="223"/>
                    </a:lnTo>
                    <a:lnTo>
                      <a:pt x="56" y="247"/>
                    </a:lnTo>
                    <a:lnTo>
                      <a:pt x="40" y="255"/>
                    </a:lnTo>
                    <a:lnTo>
                      <a:pt x="8" y="223"/>
                    </a:lnTo>
                    <a:lnTo>
                      <a:pt x="40" y="207"/>
                    </a:lnTo>
                    <a:lnTo>
                      <a:pt x="8" y="215"/>
                    </a:lnTo>
                    <a:lnTo>
                      <a:pt x="0" y="199"/>
                    </a:lnTo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31" name="Freeform 305"/>
              <p:cNvSpPr>
                <a:spLocks noChangeAspect="1"/>
              </p:cNvSpPr>
              <p:nvPr/>
            </p:nvSpPr>
            <p:spPr bwMode="auto">
              <a:xfrm>
                <a:off x="1183" y="1877"/>
                <a:ext cx="143" cy="135"/>
              </a:xfrm>
              <a:custGeom>
                <a:avLst/>
                <a:gdLst>
                  <a:gd name="T0" fmla="*/ 0 w 143"/>
                  <a:gd name="T1" fmla="*/ 64 h 135"/>
                  <a:gd name="T2" fmla="*/ 8 w 143"/>
                  <a:gd name="T3" fmla="*/ 88 h 135"/>
                  <a:gd name="T4" fmla="*/ 72 w 143"/>
                  <a:gd name="T5" fmla="*/ 120 h 135"/>
                  <a:gd name="T6" fmla="*/ 72 w 143"/>
                  <a:gd name="T7" fmla="*/ 127 h 135"/>
                  <a:gd name="T8" fmla="*/ 88 w 143"/>
                  <a:gd name="T9" fmla="*/ 135 h 135"/>
                  <a:gd name="T10" fmla="*/ 112 w 143"/>
                  <a:gd name="T11" fmla="*/ 135 h 135"/>
                  <a:gd name="T12" fmla="*/ 143 w 143"/>
                  <a:gd name="T13" fmla="*/ 127 h 135"/>
                  <a:gd name="T14" fmla="*/ 143 w 143"/>
                  <a:gd name="T15" fmla="*/ 120 h 135"/>
                  <a:gd name="T16" fmla="*/ 120 w 143"/>
                  <a:gd name="T17" fmla="*/ 88 h 135"/>
                  <a:gd name="T18" fmla="*/ 96 w 143"/>
                  <a:gd name="T19" fmla="*/ 56 h 135"/>
                  <a:gd name="T20" fmla="*/ 104 w 143"/>
                  <a:gd name="T21" fmla="*/ 24 h 135"/>
                  <a:gd name="T22" fmla="*/ 96 w 143"/>
                  <a:gd name="T23" fmla="*/ 24 h 135"/>
                  <a:gd name="T24" fmla="*/ 88 w 143"/>
                  <a:gd name="T25" fmla="*/ 0 h 135"/>
                  <a:gd name="T26" fmla="*/ 56 w 143"/>
                  <a:gd name="T27" fmla="*/ 0 h 135"/>
                  <a:gd name="T28" fmla="*/ 40 w 143"/>
                  <a:gd name="T29" fmla="*/ 16 h 135"/>
                  <a:gd name="T30" fmla="*/ 32 w 143"/>
                  <a:gd name="T31" fmla="*/ 56 h 135"/>
                  <a:gd name="T32" fmla="*/ 0 w 143"/>
                  <a:gd name="T33" fmla="*/ 64 h 135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143" h="135">
                    <a:moveTo>
                      <a:pt x="0" y="64"/>
                    </a:moveTo>
                    <a:lnTo>
                      <a:pt x="8" y="88"/>
                    </a:lnTo>
                    <a:lnTo>
                      <a:pt x="72" y="120"/>
                    </a:lnTo>
                    <a:lnTo>
                      <a:pt x="72" y="127"/>
                    </a:lnTo>
                    <a:lnTo>
                      <a:pt x="88" y="135"/>
                    </a:lnTo>
                    <a:lnTo>
                      <a:pt x="112" y="135"/>
                    </a:lnTo>
                    <a:lnTo>
                      <a:pt x="143" y="127"/>
                    </a:lnTo>
                    <a:lnTo>
                      <a:pt x="143" y="120"/>
                    </a:lnTo>
                    <a:lnTo>
                      <a:pt x="120" y="88"/>
                    </a:lnTo>
                    <a:lnTo>
                      <a:pt x="96" y="56"/>
                    </a:lnTo>
                    <a:lnTo>
                      <a:pt x="104" y="24"/>
                    </a:lnTo>
                    <a:lnTo>
                      <a:pt x="96" y="24"/>
                    </a:lnTo>
                    <a:lnTo>
                      <a:pt x="88" y="0"/>
                    </a:lnTo>
                    <a:lnTo>
                      <a:pt x="56" y="0"/>
                    </a:lnTo>
                    <a:lnTo>
                      <a:pt x="40" y="16"/>
                    </a:lnTo>
                    <a:lnTo>
                      <a:pt x="32" y="56"/>
                    </a:lnTo>
                    <a:lnTo>
                      <a:pt x="0" y="64"/>
                    </a:lnTo>
                    <a:close/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32" name="Freeform 306"/>
              <p:cNvSpPr>
                <a:spLocks noChangeAspect="1"/>
              </p:cNvSpPr>
              <p:nvPr/>
            </p:nvSpPr>
            <p:spPr bwMode="auto">
              <a:xfrm>
                <a:off x="1183" y="1877"/>
                <a:ext cx="143" cy="135"/>
              </a:xfrm>
              <a:custGeom>
                <a:avLst/>
                <a:gdLst>
                  <a:gd name="T0" fmla="*/ 0 w 143"/>
                  <a:gd name="T1" fmla="*/ 64 h 135"/>
                  <a:gd name="T2" fmla="*/ 8 w 143"/>
                  <a:gd name="T3" fmla="*/ 88 h 135"/>
                  <a:gd name="T4" fmla="*/ 72 w 143"/>
                  <a:gd name="T5" fmla="*/ 120 h 135"/>
                  <a:gd name="T6" fmla="*/ 72 w 143"/>
                  <a:gd name="T7" fmla="*/ 127 h 135"/>
                  <a:gd name="T8" fmla="*/ 88 w 143"/>
                  <a:gd name="T9" fmla="*/ 135 h 135"/>
                  <a:gd name="T10" fmla="*/ 112 w 143"/>
                  <a:gd name="T11" fmla="*/ 135 h 135"/>
                  <a:gd name="T12" fmla="*/ 143 w 143"/>
                  <a:gd name="T13" fmla="*/ 127 h 135"/>
                  <a:gd name="T14" fmla="*/ 143 w 143"/>
                  <a:gd name="T15" fmla="*/ 120 h 135"/>
                  <a:gd name="T16" fmla="*/ 120 w 143"/>
                  <a:gd name="T17" fmla="*/ 88 h 135"/>
                  <a:gd name="T18" fmla="*/ 96 w 143"/>
                  <a:gd name="T19" fmla="*/ 56 h 135"/>
                  <a:gd name="T20" fmla="*/ 104 w 143"/>
                  <a:gd name="T21" fmla="*/ 24 h 135"/>
                  <a:gd name="T22" fmla="*/ 96 w 143"/>
                  <a:gd name="T23" fmla="*/ 24 h 135"/>
                  <a:gd name="T24" fmla="*/ 88 w 143"/>
                  <a:gd name="T25" fmla="*/ 0 h 135"/>
                  <a:gd name="T26" fmla="*/ 56 w 143"/>
                  <a:gd name="T27" fmla="*/ 0 h 135"/>
                  <a:gd name="T28" fmla="*/ 40 w 143"/>
                  <a:gd name="T29" fmla="*/ 16 h 135"/>
                  <a:gd name="T30" fmla="*/ 32 w 143"/>
                  <a:gd name="T31" fmla="*/ 56 h 135"/>
                  <a:gd name="T32" fmla="*/ 0 w 143"/>
                  <a:gd name="T33" fmla="*/ 64 h 135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143" h="135">
                    <a:moveTo>
                      <a:pt x="0" y="64"/>
                    </a:moveTo>
                    <a:lnTo>
                      <a:pt x="8" y="88"/>
                    </a:lnTo>
                    <a:lnTo>
                      <a:pt x="72" y="120"/>
                    </a:lnTo>
                    <a:lnTo>
                      <a:pt x="72" y="127"/>
                    </a:lnTo>
                    <a:lnTo>
                      <a:pt x="88" y="135"/>
                    </a:lnTo>
                    <a:lnTo>
                      <a:pt x="112" y="135"/>
                    </a:lnTo>
                    <a:lnTo>
                      <a:pt x="143" y="127"/>
                    </a:lnTo>
                    <a:lnTo>
                      <a:pt x="143" y="120"/>
                    </a:lnTo>
                    <a:lnTo>
                      <a:pt x="120" y="88"/>
                    </a:lnTo>
                    <a:lnTo>
                      <a:pt x="96" y="56"/>
                    </a:lnTo>
                    <a:lnTo>
                      <a:pt x="104" y="24"/>
                    </a:lnTo>
                    <a:lnTo>
                      <a:pt x="96" y="24"/>
                    </a:lnTo>
                    <a:lnTo>
                      <a:pt x="88" y="0"/>
                    </a:lnTo>
                    <a:lnTo>
                      <a:pt x="56" y="0"/>
                    </a:lnTo>
                    <a:lnTo>
                      <a:pt x="40" y="16"/>
                    </a:lnTo>
                    <a:lnTo>
                      <a:pt x="32" y="56"/>
                    </a:lnTo>
                    <a:lnTo>
                      <a:pt x="0" y="64"/>
                    </a:lnTo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33" name="Freeform 307"/>
              <p:cNvSpPr>
                <a:spLocks noChangeAspect="1"/>
              </p:cNvSpPr>
              <p:nvPr/>
            </p:nvSpPr>
            <p:spPr bwMode="auto">
              <a:xfrm>
                <a:off x="1271" y="2012"/>
                <a:ext cx="24" cy="8"/>
              </a:xfrm>
              <a:custGeom>
                <a:avLst/>
                <a:gdLst>
                  <a:gd name="T0" fmla="*/ 0 w 24"/>
                  <a:gd name="T1" fmla="*/ 0 h 8"/>
                  <a:gd name="T2" fmla="*/ 8 w 24"/>
                  <a:gd name="T3" fmla="*/ 8 h 8"/>
                  <a:gd name="T4" fmla="*/ 24 w 24"/>
                  <a:gd name="T5" fmla="*/ 0 h 8"/>
                  <a:gd name="T6" fmla="*/ 0 w 24"/>
                  <a:gd name="T7" fmla="*/ 0 h 8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4" h="8">
                    <a:moveTo>
                      <a:pt x="0" y="0"/>
                    </a:moveTo>
                    <a:lnTo>
                      <a:pt x="8" y="8"/>
                    </a:lnTo>
                    <a:lnTo>
                      <a:pt x="24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34" name="Freeform 308"/>
              <p:cNvSpPr>
                <a:spLocks noChangeAspect="1"/>
              </p:cNvSpPr>
              <p:nvPr/>
            </p:nvSpPr>
            <p:spPr bwMode="auto">
              <a:xfrm>
                <a:off x="1271" y="2012"/>
                <a:ext cx="24" cy="8"/>
              </a:xfrm>
              <a:custGeom>
                <a:avLst/>
                <a:gdLst>
                  <a:gd name="T0" fmla="*/ 0 w 24"/>
                  <a:gd name="T1" fmla="*/ 0 h 8"/>
                  <a:gd name="T2" fmla="*/ 8 w 24"/>
                  <a:gd name="T3" fmla="*/ 8 h 8"/>
                  <a:gd name="T4" fmla="*/ 24 w 24"/>
                  <a:gd name="T5" fmla="*/ 0 h 8"/>
                  <a:gd name="T6" fmla="*/ 0 w 24"/>
                  <a:gd name="T7" fmla="*/ 0 h 8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4" h="8">
                    <a:moveTo>
                      <a:pt x="0" y="0"/>
                    </a:moveTo>
                    <a:lnTo>
                      <a:pt x="8" y="8"/>
                    </a:lnTo>
                    <a:lnTo>
                      <a:pt x="24" y="0"/>
                    </a:lnTo>
                    <a:lnTo>
                      <a:pt x="0" y="0"/>
                    </a:lnTo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35" name="Freeform 309"/>
              <p:cNvSpPr>
                <a:spLocks noChangeAspect="1"/>
              </p:cNvSpPr>
              <p:nvPr/>
            </p:nvSpPr>
            <p:spPr bwMode="auto">
              <a:xfrm>
                <a:off x="1119" y="1949"/>
                <a:ext cx="16" cy="63"/>
              </a:xfrm>
              <a:custGeom>
                <a:avLst/>
                <a:gdLst>
                  <a:gd name="T0" fmla="*/ 0 w 16"/>
                  <a:gd name="T1" fmla="*/ 32 h 63"/>
                  <a:gd name="T2" fmla="*/ 8 w 16"/>
                  <a:gd name="T3" fmla="*/ 63 h 63"/>
                  <a:gd name="T4" fmla="*/ 16 w 16"/>
                  <a:gd name="T5" fmla="*/ 32 h 63"/>
                  <a:gd name="T6" fmla="*/ 8 w 16"/>
                  <a:gd name="T7" fmla="*/ 32 h 63"/>
                  <a:gd name="T8" fmla="*/ 8 w 16"/>
                  <a:gd name="T9" fmla="*/ 16 h 63"/>
                  <a:gd name="T10" fmla="*/ 16 w 16"/>
                  <a:gd name="T11" fmla="*/ 8 h 63"/>
                  <a:gd name="T12" fmla="*/ 16 w 16"/>
                  <a:gd name="T13" fmla="*/ 0 h 63"/>
                  <a:gd name="T14" fmla="*/ 8 w 16"/>
                  <a:gd name="T15" fmla="*/ 0 h 63"/>
                  <a:gd name="T16" fmla="*/ 0 w 16"/>
                  <a:gd name="T17" fmla="*/ 32 h 6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6" h="63">
                    <a:moveTo>
                      <a:pt x="0" y="32"/>
                    </a:moveTo>
                    <a:lnTo>
                      <a:pt x="8" y="63"/>
                    </a:lnTo>
                    <a:lnTo>
                      <a:pt x="16" y="32"/>
                    </a:lnTo>
                    <a:lnTo>
                      <a:pt x="8" y="32"/>
                    </a:lnTo>
                    <a:lnTo>
                      <a:pt x="8" y="16"/>
                    </a:lnTo>
                    <a:lnTo>
                      <a:pt x="16" y="8"/>
                    </a:lnTo>
                    <a:lnTo>
                      <a:pt x="16" y="0"/>
                    </a:lnTo>
                    <a:lnTo>
                      <a:pt x="8" y="0"/>
                    </a:lnTo>
                    <a:lnTo>
                      <a:pt x="0" y="32"/>
                    </a:lnTo>
                    <a:close/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36" name="Freeform 310"/>
              <p:cNvSpPr>
                <a:spLocks noChangeAspect="1"/>
              </p:cNvSpPr>
              <p:nvPr/>
            </p:nvSpPr>
            <p:spPr bwMode="auto">
              <a:xfrm>
                <a:off x="1119" y="1949"/>
                <a:ext cx="16" cy="63"/>
              </a:xfrm>
              <a:custGeom>
                <a:avLst/>
                <a:gdLst>
                  <a:gd name="T0" fmla="*/ 0 w 16"/>
                  <a:gd name="T1" fmla="*/ 32 h 63"/>
                  <a:gd name="T2" fmla="*/ 8 w 16"/>
                  <a:gd name="T3" fmla="*/ 63 h 63"/>
                  <a:gd name="T4" fmla="*/ 16 w 16"/>
                  <a:gd name="T5" fmla="*/ 32 h 63"/>
                  <a:gd name="T6" fmla="*/ 8 w 16"/>
                  <a:gd name="T7" fmla="*/ 32 h 63"/>
                  <a:gd name="T8" fmla="*/ 8 w 16"/>
                  <a:gd name="T9" fmla="*/ 16 h 63"/>
                  <a:gd name="T10" fmla="*/ 16 w 16"/>
                  <a:gd name="T11" fmla="*/ 8 h 63"/>
                  <a:gd name="T12" fmla="*/ 16 w 16"/>
                  <a:gd name="T13" fmla="*/ 0 h 63"/>
                  <a:gd name="T14" fmla="*/ 8 w 16"/>
                  <a:gd name="T15" fmla="*/ 0 h 63"/>
                  <a:gd name="T16" fmla="*/ 0 w 16"/>
                  <a:gd name="T17" fmla="*/ 32 h 6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6" h="63">
                    <a:moveTo>
                      <a:pt x="0" y="32"/>
                    </a:moveTo>
                    <a:lnTo>
                      <a:pt x="8" y="63"/>
                    </a:lnTo>
                    <a:lnTo>
                      <a:pt x="16" y="32"/>
                    </a:lnTo>
                    <a:lnTo>
                      <a:pt x="8" y="32"/>
                    </a:lnTo>
                    <a:lnTo>
                      <a:pt x="8" y="16"/>
                    </a:lnTo>
                    <a:lnTo>
                      <a:pt x="16" y="8"/>
                    </a:lnTo>
                    <a:lnTo>
                      <a:pt x="16" y="0"/>
                    </a:lnTo>
                    <a:lnTo>
                      <a:pt x="8" y="0"/>
                    </a:lnTo>
                    <a:lnTo>
                      <a:pt x="0" y="32"/>
                    </a:lnTo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37" name="Freeform 311"/>
              <p:cNvSpPr>
                <a:spLocks noChangeAspect="1"/>
              </p:cNvSpPr>
              <p:nvPr/>
            </p:nvSpPr>
            <p:spPr bwMode="auto">
              <a:xfrm>
                <a:off x="1127" y="1941"/>
                <a:ext cx="64" cy="71"/>
              </a:xfrm>
              <a:custGeom>
                <a:avLst/>
                <a:gdLst>
                  <a:gd name="T0" fmla="*/ 0 w 64"/>
                  <a:gd name="T1" fmla="*/ 40 h 71"/>
                  <a:gd name="T2" fmla="*/ 0 w 64"/>
                  <a:gd name="T3" fmla="*/ 24 h 71"/>
                  <a:gd name="T4" fmla="*/ 8 w 64"/>
                  <a:gd name="T5" fmla="*/ 16 h 71"/>
                  <a:gd name="T6" fmla="*/ 24 w 64"/>
                  <a:gd name="T7" fmla="*/ 24 h 71"/>
                  <a:gd name="T8" fmla="*/ 56 w 64"/>
                  <a:gd name="T9" fmla="*/ 0 h 71"/>
                  <a:gd name="T10" fmla="*/ 64 w 64"/>
                  <a:gd name="T11" fmla="*/ 24 h 71"/>
                  <a:gd name="T12" fmla="*/ 24 w 64"/>
                  <a:gd name="T13" fmla="*/ 40 h 71"/>
                  <a:gd name="T14" fmla="*/ 48 w 64"/>
                  <a:gd name="T15" fmla="*/ 48 h 71"/>
                  <a:gd name="T16" fmla="*/ 32 w 64"/>
                  <a:gd name="T17" fmla="*/ 63 h 71"/>
                  <a:gd name="T18" fmla="*/ 16 w 64"/>
                  <a:gd name="T19" fmla="*/ 71 h 71"/>
                  <a:gd name="T20" fmla="*/ 0 w 64"/>
                  <a:gd name="T21" fmla="*/ 71 h 71"/>
                  <a:gd name="T22" fmla="*/ 8 w 64"/>
                  <a:gd name="T23" fmla="*/ 40 h 71"/>
                  <a:gd name="T24" fmla="*/ 0 w 64"/>
                  <a:gd name="T25" fmla="*/ 40 h 71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64" h="71">
                    <a:moveTo>
                      <a:pt x="0" y="40"/>
                    </a:moveTo>
                    <a:lnTo>
                      <a:pt x="0" y="24"/>
                    </a:lnTo>
                    <a:lnTo>
                      <a:pt x="8" y="16"/>
                    </a:lnTo>
                    <a:lnTo>
                      <a:pt x="24" y="24"/>
                    </a:lnTo>
                    <a:lnTo>
                      <a:pt x="56" y="0"/>
                    </a:lnTo>
                    <a:lnTo>
                      <a:pt x="64" y="24"/>
                    </a:lnTo>
                    <a:lnTo>
                      <a:pt x="24" y="40"/>
                    </a:lnTo>
                    <a:lnTo>
                      <a:pt x="48" y="48"/>
                    </a:lnTo>
                    <a:lnTo>
                      <a:pt x="32" y="63"/>
                    </a:lnTo>
                    <a:lnTo>
                      <a:pt x="16" y="71"/>
                    </a:lnTo>
                    <a:lnTo>
                      <a:pt x="0" y="71"/>
                    </a:lnTo>
                    <a:lnTo>
                      <a:pt x="8" y="40"/>
                    </a:lnTo>
                    <a:lnTo>
                      <a:pt x="0" y="40"/>
                    </a:lnTo>
                    <a:close/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38" name="Freeform 312"/>
              <p:cNvSpPr>
                <a:spLocks noChangeAspect="1"/>
              </p:cNvSpPr>
              <p:nvPr/>
            </p:nvSpPr>
            <p:spPr bwMode="auto">
              <a:xfrm>
                <a:off x="1127" y="1941"/>
                <a:ext cx="64" cy="71"/>
              </a:xfrm>
              <a:custGeom>
                <a:avLst/>
                <a:gdLst>
                  <a:gd name="T0" fmla="*/ 0 w 64"/>
                  <a:gd name="T1" fmla="*/ 40 h 71"/>
                  <a:gd name="T2" fmla="*/ 0 w 64"/>
                  <a:gd name="T3" fmla="*/ 24 h 71"/>
                  <a:gd name="T4" fmla="*/ 8 w 64"/>
                  <a:gd name="T5" fmla="*/ 16 h 71"/>
                  <a:gd name="T6" fmla="*/ 24 w 64"/>
                  <a:gd name="T7" fmla="*/ 24 h 71"/>
                  <a:gd name="T8" fmla="*/ 56 w 64"/>
                  <a:gd name="T9" fmla="*/ 0 h 71"/>
                  <a:gd name="T10" fmla="*/ 64 w 64"/>
                  <a:gd name="T11" fmla="*/ 24 h 71"/>
                  <a:gd name="T12" fmla="*/ 24 w 64"/>
                  <a:gd name="T13" fmla="*/ 40 h 71"/>
                  <a:gd name="T14" fmla="*/ 48 w 64"/>
                  <a:gd name="T15" fmla="*/ 48 h 71"/>
                  <a:gd name="T16" fmla="*/ 32 w 64"/>
                  <a:gd name="T17" fmla="*/ 63 h 71"/>
                  <a:gd name="T18" fmla="*/ 16 w 64"/>
                  <a:gd name="T19" fmla="*/ 71 h 71"/>
                  <a:gd name="T20" fmla="*/ 0 w 64"/>
                  <a:gd name="T21" fmla="*/ 71 h 71"/>
                  <a:gd name="T22" fmla="*/ 8 w 64"/>
                  <a:gd name="T23" fmla="*/ 40 h 71"/>
                  <a:gd name="T24" fmla="*/ 0 w 64"/>
                  <a:gd name="T25" fmla="*/ 40 h 71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64" h="71">
                    <a:moveTo>
                      <a:pt x="0" y="40"/>
                    </a:moveTo>
                    <a:lnTo>
                      <a:pt x="0" y="24"/>
                    </a:lnTo>
                    <a:lnTo>
                      <a:pt x="8" y="16"/>
                    </a:lnTo>
                    <a:lnTo>
                      <a:pt x="24" y="24"/>
                    </a:lnTo>
                    <a:lnTo>
                      <a:pt x="56" y="0"/>
                    </a:lnTo>
                    <a:lnTo>
                      <a:pt x="64" y="24"/>
                    </a:lnTo>
                    <a:lnTo>
                      <a:pt x="24" y="40"/>
                    </a:lnTo>
                    <a:lnTo>
                      <a:pt x="48" y="48"/>
                    </a:lnTo>
                    <a:lnTo>
                      <a:pt x="32" y="63"/>
                    </a:lnTo>
                    <a:lnTo>
                      <a:pt x="16" y="71"/>
                    </a:lnTo>
                    <a:lnTo>
                      <a:pt x="0" y="71"/>
                    </a:lnTo>
                    <a:lnTo>
                      <a:pt x="8" y="40"/>
                    </a:lnTo>
                    <a:lnTo>
                      <a:pt x="0" y="40"/>
                    </a:lnTo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39" name="Freeform 313"/>
              <p:cNvSpPr>
                <a:spLocks noChangeAspect="1"/>
              </p:cNvSpPr>
              <p:nvPr/>
            </p:nvSpPr>
            <p:spPr bwMode="auto">
              <a:xfrm>
                <a:off x="1295" y="2004"/>
                <a:ext cx="31" cy="24"/>
              </a:xfrm>
              <a:custGeom>
                <a:avLst/>
                <a:gdLst>
                  <a:gd name="T0" fmla="*/ 0 w 31"/>
                  <a:gd name="T1" fmla="*/ 8 h 24"/>
                  <a:gd name="T2" fmla="*/ 31 w 31"/>
                  <a:gd name="T3" fmla="*/ 0 h 24"/>
                  <a:gd name="T4" fmla="*/ 31 w 31"/>
                  <a:gd name="T5" fmla="*/ 24 h 24"/>
                  <a:gd name="T6" fmla="*/ 0 w 31"/>
                  <a:gd name="T7" fmla="*/ 8 h 24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31" h="24">
                    <a:moveTo>
                      <a:pt x="0" y="8"/>
                    </a:moveTo>
                    <a:lnTo>
                      <a:pt x="31" y="0"/>
                    </a:lnTo>
                    <a:lnTo>
                      <a:pt x="31" y="24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40" name="Freeform 314"/>
              <p:cNvSpPr>
                <a:spLocks noChangeAspect="1"/>
              </p:cNvSpPr>
              <p:nvPr/>
            </p:nvSpPr>
            <p:spPr bwMode="auto">
              <a:xfrm>
                <a:off x="1295" y="2004"/>
                <a:ext cx="31" cy="24"/>
              </a:xfrm>
              <a:custGeom>
                <a:avLst/>
                <a:gdLst>
                  <a:gd name="T0" fmla="*/ 0 w 31"/>
                  <a:gd name="T1" fmla="*/ 8 h 24"/>
                  <a:gd name="T2" fmla="*/ 31 w 31"/>
                  <a:gd name="T3" fmla="*/ 0 h 24"/>
                  <a:gd name="T4" fmla="*/ 31 w 31"/>
                  <a:gd name="T5" fmla="*/ 24 h 24"/>
                  <a:gd name="T6" fmla="*/ 0 w 31"/>
                  <a:gd name="T7" fmla="*/ 8 h 24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31" h="24">
                    <a:moveTo>
                      <a:pt x="0" y="8"/>
                    </a:moveTo>
                    <a:lnTo>
                      <a:pt x="31" y="0"/>
                    </a:lnTo>
                    <a:lnTo>
                      <a:pt x="31" y="24"/>
                    </a:lnTo>
                    <a:lnTo>
                      <a:pt x="0" y="8"/>
                    </a:lnTo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41" name="Freeform 315"/>
              <p:cNvSpPr>
                <a:spLocks noChangeAspect="1"/>
              </p:cNvSpPr>
              <p:nvPr/>
            </p:nvSpPr>
            <p:spPr bwMode="auto">
              <a:xfrm>
                <a:off x="1127" y="1925"/>
                <a:ext cx="24" cy="24"/>
              </a:xfrm>
              <a:custGeom>
                <a:avLst/>
                <a:gdLst>
                  <a:gd name="T0" fmla="*/ 0 w 24"/>
                  <a:gd name="T1" fmla="*/ 24 h 24"/>
                  <a:gd name="T2" fmla="*/ 8 w 24"/>
                  <a:gd name="T3" fmla="*/ 24 h 24"/>
                  <a:gd name="T4" fmla="*/ 24 w 24"/>
                  <a:gd name="T5" fmla="*/ 8 h 24"/>
                  <a:gd name="T6" fmla="*/ 16 w 24"/>
                  <a:gd name="T7" fmla="*/ 0 h 24"/>
                  <a:gd name="T8" fmla="*/ 0 w 24"/>
                  <a:gd name="T9" fmla="*/ 24 h 2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4" h="24">
                    <a:moveTo>
                      <a:pt x="0" y="24"/>
                    </a:moveTo>
                    <a:lnTo>
                      <a:pt x="8" y="24"/>
                    </a:lnTo>
                    <a:lnTo>
                      <a:pt x="24" y="8"/>
                    </a:lnTo>
                    <a:lnTo>
                      <a:pt x="16" y="0"/>
                    </a:lnTo>
                    <a:lnTo>
                      <a:pt x="0" y="24"/>
                    </a:lnTo>
                    <a:close/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42" name="Freeform 316"/>
              <p:cNvSpPr>
                <a:spLocks noChangeAspect="1"/>
              </p:cNvSpPr>
              <p:nvPr/>
            </p:nvSpPr>
            <p:spPr bwMode="auto">
              <a:xfrm>
                <a:off x="1127" y="1925"/>
                <a:ext cx="24" cy="24"/>
              </a:xfrm>
              <a:custGeom>
                <a:avLst/>
                <a:gdLst>
                  <a:gd name="T0" fmla="*/ 0 w 24"/>
                  <a:gd name="T1" fmla="*/ 24 h 24"/>
                  <a:gd name="T2" fmla="*/ 8 w 24"/>
                  <a:gd name="T3" fmla="*/ 24 h 24"/>
                  <a:gd name="T4" fmla="*/ 24 w 24"/>
                  <a:gd name="T5" fmla="*/ 8 h 24"/>
                  <a:gd name="T6" fmla="*/ 16 w 24"/>
                  <a:gd name="T7" fmla="*/ 0 h 24"/>
                  <a:gd name="T8" fmla="*/ 0 w 24"/>
                  <a:gd name="T9" fmla="*/ 24 h 2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4" h="24">
                    <a:moveTo>
                      <a:pt x="0" y="24"/>
                    </a:moveTo>
                    <a:lnTo>
                      <a:pt x="8" y="24"/>
                    </a:lnTo>
                    <a:lnTo>
                      <a:pt x="24" y="8"/>
                    </a:lnTo>
                    <a:lnTo>
                      <a:pt x="16" y="0"/>
                    </a:lnTo>
                    <a:lnTo>
                      <a:pt x="0" y="24"/>
                    </a:lnTo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43" name="Freeform 317"/>
              <p:cNvSpPr>
                <a:spLocks noChangeAspect="1"/>
              </p:cNvSpPr>
              <p:nvPr/>
            </p:nvSpPr>
            <p:spPr bwMode="auto">
              <a:xfrm>
                <a:off x="1782" y="1997"/>
                <a:ext cx="112" cy="63"/>
              </a:xfrm>
              <a:custGeom>
                <a:avLst/>
                <a:gdLst>
                  <a:gd name="T0" fmla="*/ 0 w 112"/>
                  <a:gd name="T1" fmla="*/ 23 h 63"/>
                  <a:gd name="T2" fmla="*/ 16 w 112"/>
                  <a:gd name="T3" fmla="*/ 0 h 63"/>
                  <a:gd name="T4" fmla="*/ 64 w 112"/>
                  <a:gd name="T5" fmla="*/ 15 h 63"/>
                  <a:gd name="T6" fmla="*/ 80 w 112"/>
                  <a:gd name="T7" fmla="*/ 39 h 63"/>
                  <a:gd name="T8" fmla="*/ 112 w 112"/>
                  <a:gd name="T9" fmla="*/ 39 h 63"/>
                  <a:gd name="T10" fmla="*/ 112 w 112"/>
                  <a:gd name="T11" fmla="*/ 63 h 63"/>
                  <a:gd name="T12" fmla="*/ 40 w 112"/>
                  <a:gd name="T13" fmla="*/ 47 h 63"/>
                  <a:gd name="T14" fmla="*/ 0 w 112"/>
                  <a:gd name="T15" fmla="*/ 23 h 63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112" h="63">
                    <a:moveTo>
                      <a:pt x="0" y="23"/>
                    </a:moveTo>
                    <a:lnTo>
                      <a:pt x="16" y="0"/>
                    </a:lnTo>
                    <a:lnTo>
                      <a:pt x="64" y="15"/>
                    </a:lnTo>
                    <a:lnTo>
                      <a:pt x="80" y="39"/>
                    </a:lnTo>
                    <a:lnTo>
                      <a:pt x="112" y="39"/>
                    </a:lnTo>
                    <a:lnTo>
                      <a:pt x="112" y="63"/>
                    </a:lnTo>
                    <a:lnTo>
                      <a:pt x="40" y="47"/>
                    </a:lnTo>
                    <a:lnTo>
                      <a:pt x="0" y="23"/>
                    </a:lnTo>
                    <a:close/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44" name="Freeform 318"/>
              <p:cNvSpPr>
                <a:spLocks noChangeAspect="1"/>
              </p:cNvSpPr>
              <p:nvPr/>
            </p:nvSpPr>
            <p:spPr bwMode="auto">
              <a:xfrm>
                <a:off x="1782" y="1997"/>
                <a:ext cx="112" cy="63"/>
              </a:xfrm>
              <a:custGeom>
                <a:avLst/>
                <a:gdLst>
                  <a:gd name="T0" fmla="*/ 0 w 112"/>
                  <a:gd name="T1" fmla="*/ 23 h 63"/>
                  <a:gd name="T2" fmla="*/ 16 w 112"/>
                  <a:gd name="T3" fmla="*/ 0 h 63"/>
                  <a:gd name="T4" fmla="*/ 64 w 112"/>
                  <a:gd name="T5" fmla="*/ 15 h 63"/>
                  <a:gd name="T6" fmla="*/ 80 w 112"/>
                  <a:gd name="T7" fmla="*/ 39 h 63"/>
                  <a:gd name="T8" fmla="*/ 112 w 112"/>
                  <a:gd name="T9" fmla="*/ 39 h 63"/>
                  <a:gd name="T10" fmla="*/ 112 w 112"/>
                  <a:gd name="T11" fmla="*/ 63 h 63"/>
                  <a:gd name="T12" fmla="*/ 40 w 112"/>
                  <a:gd name="T13" fmla="*/ 47 h 63"/>
                  <a:gd name="T14" fmla="*/ 0 w 112"/>
                  <a:gd name="T15" fmla="*/ 23 h 63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112" h="63">
                    <a:moveTo>
                      <a:pt x="0" y="23"/>
                    </a:moveTo>
                    <a:lnTo>
                      <a:pt x="16" y="0"/>
                    </a:lnTo>
                    <a:lnTo>
                      <a:pt x="64" y="15"/>
                    </a:lnTo>
                    <a:lnTo>
                      <a:pt x="80" y="39"/>
                    </a:lnTo>
                    <a:lnTo>
                      <a:pt x="112" y="39"/>
                    </a:lnTo>
                    <a:lnTo>
                      <a:pt x="112" y="63"/>
                    </a:lnTo>
                    <a:lnTo>
                      <a:pt x="40" y="47"/>
                    </a:lnTo>
                    <a:lnTo>
                      <a:pt x="0" y="23"/>
                    </a:lnTo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45" name="Freeform 319"/>
              <p:cNvSpPr>
                <a:spLocks noChangeAspect="1"/>
              </p:cNvSpPr>
              <p:nvPr/>
            </p:nvSpPr>
            <p:spPr bwMode="auto">
              <a:xfrm>
                <a:off x="1510" y="1877"/>
                <a:ext cx="232" cy="223"/>
              </a:xfrm>
              <a:custGeom>
                <a:avLst/>
                <a:gdLst>
                  <a:gd name="T0" fmla="*/ 0 w 232"/>
                  <a:gd name="T1" fmla="*/ 127 h 223"/>
                  <a:gd name="T2" fmla="*/ 16 w 232"/>
                  <a:gd name="T3" fmla="*/ 135 h 223"/>
                  <a:gd name="T4" fmla="*/ 64 w 232"/>
                  <a:gd name="T5" fmla="*/ 127 h 223"/>
                  <a:gd name="T6" fmla="*/ 80 w 232"/>
                  <a:gd name="T7" fmla="*/ 104 h 223"/>
                  <a:gd name="T8" fmla="*/ 120 w 232"/>
                  <a:gd name="T9" fmla="*/ 96 h 223"/>
                  <a:gd name="T10" fmla="*/ 128 w 232"/>
                  <a:gd name="T11" fmla="*/ 72 h 223"/>
                  <a:gd name="T12" fmla="*/ 136 w 232"/>
                  <a:gd name="T13" fmla="*/ 64 h 223"/>
                  <a:gd name="T14" fmla="*/ 128 w 232"/>
                  <a:gd name="T15" fmla="*/ 56 h 223"/>
                  <a:gd name="T16" fmla="*/ 144 w 232"/>
                  <a:gd name="T17" fmla="*/ 56 h 223"/>
                  <a:gd name="T18" fmla="*/ 152 w 232"/>
                  <a:gd name="T19" fmla="*/ 40 h 223"/>
                  <a:gd name="T20" fmla="*/ 144 w 232"/>
                  <a:gd name="T21" fmla="*/ 24 h 223"/>
                  <a:gd name="T22" fmla="*/ 192 w 232"/>
                  <a:gd name="T23" fmla="*/ 0 h 223"/>
                  <a:gd name="T24" fmla="*/ 232 w 232"/>
                  <a:gd name="T25" fmla="*/ 32 h 223"/>
                  <a:gd name="T26" fmla="*/ 224 w 232"/>
                  <a:gd name="T27" fmla="*/ 48 h 223"/>
                  <a:gd name="T28" fmla="*/ 184 w 232"/>
                  <a:gd name="T29" fmla="*/ 48 h 223"/>
                  <a:gd name="T30" fmla="*/ 184 w 232"/>
                  <a:gd name="T31" fmla="*/ 72 h 223"/>
                  <a:gd name="T32" fmla="*/ 200 w 232"/>
                  <a:gd name="T33" fmla="*/ 88 h 223"/>
                  <a:gd name="T34" fmla="*/ 192 w 232"/>
                  <a:gd name="T35" fmla="*/ 96 h 223"/>
                  <a:gd name="T36" fmla="*/ 192 w 232"/>
                  <a:gd name="T37" fmla="*/ 112 h 223"/>
                  <a:gd name="T38" fmla="*/ 152 w 232"/>
                  <a:gd name="T39" fmla="*/ 159 h 223"/>
                  <a:gd name="T40" fmla="*/ 136 w 232"/>
                  <a:gd name="T41" fmla="*/ 159 h 223"/>
                  <a:gd name="T42" fmla="*/ 128 w 232"/>
                  <a:gd name="T43" fmla="*/ 167 h 223"/>
                  <a:gd name="T44" fmla="*/ 144 w 232"/>
                  <a:gd name="T45" fmla="*/ 215 h 223"/>
                  <a:gd name="T46" fmla="*/ 104 w 232"/>
                  <a:gd name="T47" fmla="*/ 215 h 223"/>
                  <a:gd name="T48" fmla="*/ 96 w 232"/>
                  <a:gd name="T49" fmla="*/ 223 h 223"/>
                  <a:gd name="T50" fmla="*/ 72 w 232"/>
                  <a:gd name="T51" fmla="*/ 199 h 223"/>
                  <a:gd name="T52" fmla="*/ 8 w 232"/>
                  <a:gd name="T53" fmla="*/ 207 h 223"/>
                  <a:gd name="T54" fmla="*/ 32 w 232"/>
                  <a:gd name="T55" fmla="*/ 167 h 223"/>
                  <a:gd name="T56" fmla="*/ 0 w 232"/>
                  <a:gd name="T57" fmla="*/ 127 h 223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0" t="0" r="r" b="b"/>
                <a:pathLst>
                  <a:path w="232" h="223">
                    <a:moveTo>
                      <a:pt x="0" y="127"/>
                    </a:moveTo>
                    <a:lnTo>
                      <a:pt x="16" y="135"/>
                    </a:lnTo>
                    <a:lnTo>
                      <a:pt x="64" y="127"/>
                    </a:lnTo>
                    <a:lnTo>
                      <a:pt x="80" y="104"/>
                    </a:lnTo>
                    <a:lnTo>
                      <a:pt x="120" y="96"/>
                    </a:lnTo>
                    <a:lnTo>
                      <a:pt x="128" y="72"/>
                    </a:lnTo>
                    <a:lnTo>
                      <a:pt x="136" y="64"/>
                    </a:lnTo>
                    <a:lnTo>
                      <a:pt x="128" y="56"/>
                    </a:lnTo>
                    <a:lnTo>
                      <a:pt x="144" y="56"/>
                    </a:lnTo>
                    <a:lnTo>
                      <a:pt x="152" y="40"/>
                    </a:lnTo>
                    <a:lnTo>
                      <a:pt x="144" y="24"/>
                    </a:lnTo>
                    <a:lnTo>
                      <a:pt x="192" y="0"/>
                    </a:lnTo>
                    <a:lnTo>
                      <a:pt x="232" y="32"/>
                    </a:lnTo>
                    <a:lnTo>
                      <a:pt x="224" y="48"/>
                    </a:lnTo>
                    <a:lnTo>
                      <a:pt x="184" y="48"/>
                    </a:lnTo>
                    <a:lnTo>
                      <a:pt x="184" y="72"/>
                    </a:lnTo>
                    <a:lnTo>
                      <a:pt x="200" y="88"/>
                    </a:lnTo>
                    <a:lnTo>
                      <a:pt x="192" y="96"/>
                    </a:lnTo>
                    <a:lnTo>
                      <a:pt x="192" y="112"/>
                    </a:lnTo>
                    <a:lnTo>
                      <a:pt x="152" y="159"/>
                    </a:lnTo>
                    <a:lnTo>
                      <a:pt x="136" y="159"/>
                    </a:lnTo>
                    <a:lnTo>
                      <a:pt x="128" y="167"/>
                    </a:lnTo>
                    <a:lnTo>
                      <a:pt x="144" y="215"/>
                    </a:lnTo>
                    <a:lnTo>
                      <a:pt x="104" y="215"/>
                    </a:lnTo>
                    <a:lnTo>
                      <a:pt x="96" y="223"/>
                    </a:lnTo>
                    <a:lnTo>
                      <a:pt x="72" y="199"/>
                    </a:lnTo>
                    <a:lnTo>
                      <a:pt x="8" y="207"/>
                    </a:lnTo>
                    <a:lnTo>
                      <a:pt x="32" y="167"/>
                    </a:lnTo>
                    <a:lnTo>
                      <a:pt x="0" y="127"/>
                    </a:lnTo>
                    <a:close/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46" name="Freeform 320"/>
              <p:cNvSpPr>
                <a:spLocks noChangeAspect="1"/>
              </p:cNvSpPr>
              <p:nvPr/>
            </p:nvSpPr>
            <p:spPr bwMode="auto">
              <a:xfrm>
                <a:off x="1510" y="1877"/>
                <a:ext cx="232" cy="223"/>
              </a:xfrm>
              <a:custGeom>
                <a:avLst/>
                <a:gdLst>
                  <a:gd name="T0" fmla="*/ 0 w 232"/>
                  <a:gd name="T1" fmla="*/ 127 h 223"/>
                  <a:gd name="T2" fmla="*/ 16 w 232"/>
                  <a:gd name="T3" fmla="*/ 135 h 223"/>
                  <a:gd name="T4" fmla="*/ 64 w 232"/>
                  <a:gd name="T5" fmla="*/ 127 h 223"/>
                  <a:gd name="T6" fmla="*/ 80 w 232"/>
                  <a:gd name="T7" fmla="*/ 104 h 223"/>
                  <a:gd name="T8" fmla="*/ 120 w 232"/>
                  <a:gd name="T9" fmla="*/ 96 h 223"/>
                  <a:gd name="T10" fmla="*/ 128 w 232"/>
                  <a:gd name="T11" fmla="*/ 72 h 223"/>
                  <a:gd name="T12" fmla="*/ 136 w 232"/>
                  <a:gd name="T13" fmla="*/ 64 h 223"/>
                  <a:gd name="T14" fmla="*/ 128 w 232"/>
                  <a:gd name="T15" fmla="*/ 56 h 223"/>
                  <a:gd name="T16" fmla="*/ 144 w 232"/>
                  <a:gd name="T17" fmla="*/ 56 h 223"/>
                  <a:gd name="T18" fmla="*/ 152 w 232"/>
                  <a:gd name="T19" fmla="*/ 40 h 223"/>
                  <a:gd name="T20" fmla="*/ 144 w 232"/>
                  <a:gd name="T21" fmla="*/ 24 h 223"/>
                  <a:gd name="T22" fmla="*/ 192 w 232"/>
                  <a:gd name="T23" fmla="*/ 0 h 223"/>
                  <a:gd name="T24" fmla="*/ 232 w 232"/>
                  <a:gd name="T25" fmla="*/ 32 h 223"/>
                  <a:gd name="T26" fmla="*/ 224 w 232"/>
                  <a:gd name="T27" fmla="*/ 48 h 223"/>
                  <a:gd name="T28" fmla="*/ 184 w 232"/>
                  <a:gd name="T29" fmla="*/ 48 h 223"/>
                  <a:gd name="T30" fmla="*/ 184 w 232"/>
                  <a:gd name="T31" fmla="*/ 72 h 223"/>
                  <a:gd name="T32" fmla="*/ 200 w 232"/>
                  <a:gd name="T33" fmla="*/ 88 h 223"/>
                  <a:gd name="T34" fmla="*/ 192 w 232"/>
                  <a:gd name="T35" fmla="*/ 96 h 223"/>
                  <a:gd name="T36" fmla="*/ 192 w 232"/>
                  <a:gd name="T37" fmla="*/ 112 h 223"/>
                  <a:gd name="T38" fmla="*/ 152 w 232"/>
                  <a:gd name="T39" fmla="*/ 159 h 223"/>
                  <a:gd name="T40" fmla="*/ 136 w 232"/>
                  <a:gd name="T41" fmla="*/ 159 h 223"/>
                  <a:gd name="T42" fmla="*/ 128 w 232"/>
                  <a:gd name="T43" fmla="*/ 167 h 223"/>
                  <a:gd name="T44" fmla="*/ 144 w 232"/>
                  <a:gd name="T45" fmla="*/ 215 h 223"/>
                  <a:gd name="T46" fmla="*/ 104 w 232"/>
                  <a:gd name="T47" fmla="*/ 215 h 223"/>
                  <a:gd name="T48" fmla="*/ 96 w 232"/>
                  <a:gd name="T49" fmla="*/ 223 h 223"/>
                  <a:gd name="T50" fmla="*/ 72 w 232"/>
                  <a:gd name="T51" fmla="*/ 199 h 223"/>
                  <a:gd name="T52" fmla="*/ 8 w 232"/>
                  <a:gd name="T53" fmla="*/ 207 h 223"/>
                  <a:gd name="T54" fmla="*/ 32 w 232"/>
                  <a:gd name="T55" fmla="*/ 167 h 223"/>
                  <a:gd name="T56" fmla="*/ 0 w 232"/>
                  <a:gd name="T57" fmla="*/ 127 h 223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0" t="0" r="r" b="b"/>
                <a:pathLst>
                  <a:path w="232" h="223">
                    <a:moveTo>
                      <a:pt x="0" y="127"/>
                    </a:moveTo>
                    <a:lnTo>
                      <a:pt x="16" y="135"/>
                    </a:lnTo>
                    <a:lnTo>
                      <a:pt x="64" y="127"/>
                    </a:lnTo>
                    <a:lnTo>
                      <a:pt x="80" y="104"/>
                    </a:lnTo>
                    <a:lnTo>
                      <a:pt x="120" y="96"/>
                    </a:lnTo>
                    <a:lnTo>
                      <a:pt x="128" y="72"/>
                    </a:lnTo>
                    <a:lnTo>
                      <a:pt x="136" y="64"/>
                    </a:lnTo>
                    <a:lnTo>
                      <a:pt x="128" y="56"/>
                    </a:lnTo>
                    <a:lnTo>
                      <a:pt x="144" y="56"/>
                    </a:lnTo>
                    <a:lnTo>
                      <a:pt x="152" y="40"/>
                    </a:lnTo>
                    <a:lnTo>
                      <a:pt x="144" y="24"/>
                    </a:lnTo>
                    <a:lnTo>
                      <a:pt x="192" y="0"/>
                    </a:lnTo>
                    <a:lnTo>
                      <a:pt x="232" y="32"/>
                    </a:lnTo>
                    <a:lnTo>
                      <a:pt x="224" y="48"/>
                    </a:lnTo>
                    <a:lnTo>
                      <a:pt x="184" y="48"/>
                    </a:lnTo>
                    <a:lnTo>
                      <a:pt x="184" y="72"/>
                    </a:lnTo>
                    <a:lnTo>
                      <a:pt x="200" y="88"/>
                    </a:lnTo>
                    <a:lnTo>
                      <a:pt x="192" y="96"/>
                    </a:lnTo>
                    <a:lnTo>
                      <a:pt x="192" y="112"/>
                    </a:lnTo>
                    <a:lnTo>
                      <a:pt x="152" y="159"/>
                    </a:lnTo>
                    <a:lnTo>
                      <a:pt x="136" y="159"/>
                    </a:lnTo>
                    <a:lnTo>
                      <a:pt x="128" y="167"/>
                    </a:lnTo>
                    <a:lnTo>
                      <a:pt x="144" y="215"/>
                    </a:lnTo>
                    <a:lnTo>
                      <a:pt x="104" y="215"/>
                    </a:lnTo>
                    <a:lnTo>
                      <a:pt x="96" y="223"/>
                    </a:lnTo>
                    <a:lnTo>
                      <a:pt x="72" y="199"/>
                    </a:lnTo>
                    <a:lnTo>
                      <a:pt x="8" y="207"/>
                    </a:lnTo>
                    <a:lnTo>
                      <a:pt x="32" y="167"/>
                    </a:lnTo>
                    <a:lnTo>
                      <a:pt x="0" y="127"/>
                    </a:lnTo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47" name="Freeform 321"/>
              <p:cNvSpPr>
                <a:spLocks noChangeAspect="1"/>
              </p:cNvSpPr>
              <p:nvPr/>
            </p:nvSpPr>
            <p:spPr bwMode="auto">
              <a:xfrm>
                <a:off x="1358" y="2060"/>
                <a:ext cx="8" cy="32"/>
              </a:xfrm>
              <a:custGeom>
                <a:avLst/>
                <a:gdLst>
                  <a:gd name="T0" fmla="*/ 0 w 8"/>
                  <a:gd name="T1" fmla="*/ 24 h 32"/>
                  <a:gd name="T2" fmla="*/ 8 w 8"/>
                  <a:gd name="T3" fmla="*/ 32 h 32"/>
                  <a:gd name="T4" fmla="*/ 8 w 8"/>
                  <a:gd name="T5" fmla="*/ 0 h 32"/>
                  <a:gd name="T6" fmla="*/ 0 w 8"/>
                  <a:gd name="T7" fmla="*/ 24 h 32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8" h="32">
                    <a:moveTo>
                      <a:pt x="0" y="24"/>
                    </a:moveTo>
                    <a:lnTo>
                      <a:pt x="8" y="32"/>
                    </a:lnTo>
                    <a:lnTo>
                      <a:pt x="8" y="0"/>
                    </a:lnTo>
                    <a:lnTo>
                      <a:pt x="0" y="24"/>
                    </a:lnTo>
                    <a:close/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48" name="Freeform 322"/>
              <p:cNvSpPr>
                <a:spLocks noChangeAspect="1"/>
              </p:cNvSpPr>
              <p:nvPr/>
            </p:nvSpPr>
            <p:spPr bwMode="auto">
              <a:xfrm>
                <a:off x="1358" y="2060"/>
                <a:ext cx="8" cy="32"/>
              </a:xfrm>
              <a:custGeom>
                <a:avLst/>
                <a:gdLst>
                  <a:gd name="T0" fmla="*/ 0 w 8"/>
                  <a:gd name="T1" fmla="*/ 24 h 32"/>
                  <a:gd name="T2" fmla="*/ 8 w 8"/>
                  <a:gd name="T3" fmla="*/ 32 h 32"/>
                  <a:gd name="T4" fmla="*/ 8 w 8"/>
                  <a:gd name="T5" fmla="*/ 0 h 32"/>
                  <a:gd name="T6" fmla="*/ 0 w 8"/>
                  <a:gd name="T7" fmla="*/ 24 h 32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8" h="32">
                    <a:moveTo>
                      <a:pt x="0" y="24"/>
                    </a:moveTo>
                    <a:lnTo>
                      <a:pt x="8" y="32"/>
                    </a:lnTo>
                    <a:lnTo>
                      <a:pt x="8" y="0"/>
                    </a:lnTo>
                    <a:lnTo>
                      <a:pt x="0" y="24"/>
                    </a:lnTo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49" name="Freeform 323"/>
              <p:cNvSpPr>
                <a:spLocks noChangeAspect="1"/>
              </p:cNvSpPr>
              <p:nvPr/>
            </p:nvSpPr>
            <p:spPr bwMode="auto">
              <a:xfrm>
                <a:off x="1127" y="1965"/>
                <a:ext cx="295" cy="263"/>
              </a:xfrm>
              <a:custGeom>
                <a:avLst/>
                <a:gdLst>
                  <a:gd name="T0" fmla="*/ 0 w 295"/>
                  <a:gd name="T1" fmla="*/ 71 h 263"/>
                  <a:gd name="T2" fmla="*/ 0 w 295"/>
                  <a:gd name="T3" fmla="*/ 47 h 263"/>
                  <a:gd name="T4" fmla="*/ 16 w 295"/>
                  <a:gd name="T5" fmla="*/ 47 h 263"/>
                  <a:gd name="T6" fmla="*/ 32 w 295"/>
                  <a:gd name="T7" fmla="*/ 39 h 263"/>
                  <a:gd name="T8" fmla="*/ 48 w 295"/>
                  <a:gd name="T9" fmla="*/ 24 h 263"/>
                  <a:gd name="T10" fmla="*/ 24 w 295"/>
                  <a:gd name="T11" fmla="*/ 16 h 263"/>
                  <a:gd name="T12" fmla="*/ 64 w 295"/>
                  <a:gd name="T13" fmla="*/ 0 h 263"/>
                  <a:gd name="T14" fmla="*/ 128 w 295"/>
                  <a:gd name="T15" fmla="*/ 32 h 263"/>
                  <a:gd name="T16" fmla="*/ 128 w 295"/>
                  <a:gd name="T17" fmla="*/ 39 h 263"/>
                  <a:gd name="T18" fmla="*/ 144 w 295"/>
                  <a:gd name="T19" fmla="*/ 47 h 263"/>
                  <a:gd name="T20" fmla="*/ 152 w 295"/>
                  <a:gd name="T21" fmla="*/ 55 h 263"/>
                  <a:gd name="T22" fmla="*/ 168 w 295"/>
                  <a:gd name="T23" fmla="*/ 47 h 263"/>
                  <a:gd name="T24" fmla="*/ 199 w 295"/>
                  <a:gd name="T25" fmla="*/ 63 h 263"/>
                  <a:gd name="T26" fmla="*/ 231 w 295"/>
                  <a:gd name="T27" fmla="*/ 119 h 263"/>
                  <a:gd name="T28" fmla="*/ 239 w 295"/>
                  <a:gd name="T29" fmla="*/ 127 h 263"/>
                  <a:gd name="T30" fmla="*/ 247 w 295"/>
                  <a:gd name="T31" fmla="*/ 143 h 263"/>
                  <a:gd name="T32" fmla="*/ 295 w 295"/>
                  <a:gd name="T33" fmla="*/ 151 h 263"/>
                  <a:gd name="T34" fmla="*/ 295 w 295"/>
                  <a:gd name="T35" fmla="*/ 167 h 263"/>
                  <a:gd name="T36" fmla="*/ 287 w 295"/>
                  <a:gd name="T37" fmla="*/ 191 h 263"/>
                  <a:gd name="T38" fmla="*/ 247 w 295"/>
                  <a:gd name="T39" fmla="*/ 207 h 263"/>
                  <a:gd name="T40" fmla="*/ 207 w 295"/>
                  <a:gd name="T41" fmla="*/ 223 h 263"/>
                  <a:gd name="T42" fmla="*/ 160 w 295"/>
                  <a:gd name="T43" fmla="*/ 263 h 263"/>
                  <a:gd name="T44" fmla="*/ 160 w 295"/>
                  <a:gd name="T45" fmla="*/ 255 h 263"/>
                  <a:gd name="T46" fmla="*/ 136 w 295"/>
                  <a:gd name="T47" fmla="*/ 239 h 263"/>
                  <a:gd name="T48" fmla="*/ 112 w 295"/>
                  <a:gd name="T49" fmla="*/ 255 h 263"/>
                  <a:gd name="T50" fmla="*/ 88 w 295"/>
                  <a:gd name="T51" fmla="*/ 199 h 263"/>
                  <a:gd name="T52" fmla="*/ 72 w 295"/>
                  <a:gd name="T53" fmla="*/ 191 h 263"/>
                  <a:gd name="T54" fmla="*/ 56 w 295"/>
                  <a:gd name="T55" fmla="*/ 135 h 263"/>
                  <a:gd name="T56" fmla="*/ 0 w 295"/>
                  <a:gd name="T57" fmla="*/ 71 h 263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0" t="0" r="r" b="b"/>
                <a:pathLst>
                  <a:path w="295" h="263">
                    <a:moveTo>
                      <a:pt x="0" y="71"/>
                    </a:moveTo>
                    <a:lnTo>
                      <a:pt x="0" y="47"/>
                    </a:lnTo>
                    <a:lnTo>
                      <a:pt x="16" y="47"/>
                    </a:lnTo>
                    <a:lnTo>
                      <a:pt x="32" y="39"/>
                    </a:lnTo>
                    <a:lnTo>
                      <a:pt x="48" y="24"/>
                    </a:lnTo>
                    <a:lnTo>
                      <a:pt x="24" y="16"/>
                    </a:lnTo>
                    <a:lnTo>
                      <a:pt x="64" y="0"/>
                    </a:lnTo>
                    <a:lnTo>
                      <a:pt x="128" y="32"/>
                    </a:lnTo>
                    <a:lnTo>
                      <a:pt x="128" y="39"/>
                    </a:lnTo>
                    <a:lnTo>
                      <a:pt x="144" y="47"/>
                    </a:lnTo>
                    <a:lnTo>
                      <a:pt x="152" y="55"/>
                    </a:lnTo>
                    <a:lnTo>
                      <a:pt x="168" y="47"/>
                    </a:lnTo>
                    <a:lnTo>
                      <a:pt x="199" y="63"/>
                    </a:lnTo>
                    <a:lnTo>
                      <a:pt x="231" y="119"/>
                    </a:lnTo>
                    <a:lnTo>
                      <a:pt x="239" y="127"/>
                    </a:lnTo>
                    <a:lnTo>
                      <a:pt x="247" y="143"/>
                    </a:lnTo>
                    <a:lnTo>
                      <a:pt x="295" y="151"/>
                    </a:lnTo>
                    <a:lnTo>
                      <a:pt x="295" y="167"/>
                    </a:lnTo>
                    <a:lnTo>
                      <a:pt x="287" y="191"/>
                    </a:lnTo>
                    <a:lnTo>
                      <a:pt x="247" y="207"/>
                    </a:lnTo>
                    <a:lnTo>
                      <a:pt x="207" y="223"/>
                    </a:lnTo>
                    <a:lnTo>
                      <a:pt x="160" y="263"/>
                    </a:lnTo>
                    <a:lnTo>
                      <a:pt x="160" y="255"/>
                    </a:lnTo>
                    <a:lnTo>
                      <a:pt x="136" y="239"/>
                    </a:lnTo>
                    <a:lnTo>
                      <a:pt x="112" y="255"/>
                    </a:lnTo>
                    <a:lnTo>
                      <a:pt x="88" y="199"/>
                    </a:lnTo>
                    <a:lnTo>
                      <a:pt x="72" y="191"/>
                    </a:lnTo>
                    <a:lnTo>
                      <a:pt x="56" y="135"/>
                    </a:lnTo>
                    <a:lnTo>
                      <a:pt x="0" y="71"/>
                    </a:lnTo>
                    <a:close/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50" name="Freeform 324"/>
              <p:cNvSpPr>
                <a:spLocks noChangeAspect="1"/>
              </p:cNvSpPr>
              <p:nvPr/>
            </p:nvSpPr>
            <p:spPr bwMode="auto">
              <a:xfrm>
                <a:off x="1127" y="1965"/>
                <a:ext cx="295" cy="263"/>
              </a:xfrm>
              <a:custGeom>
                <a:avLst/>
                <a:gdLst>
                  <a:gd name="T0" fmla="*/ 0 w 295"/>
                  <a:gd name="T1" fmla="*/ 71 h 263"/>
                  <a:gd name="T2" fmla="*/ 0 w 295"/>
                  <a:gd name="T3" fmla="*/ 47 h 263"/>
                  <a:gd name="T4" fmla="*/ 16 w 295"/>
                  <a:gd name="T5" fmla="*/ 47 h 263"/>
                  <a:gd name="T6" fmla="*/ 32 w 295"/>
                  <a:gd name="T7" fmla="*/ 39 h 263"/>
                  <a:gd name="T8" fmla="*/ 48 w 295"/>
                  <a:gd name="T9" fmla="*/ 24 h 263"/>
                  <a:gd name="T10" fmla="*/ 24 w 295"/>
                  <a:gd name="T11" fmla="*/ 16 h 263"/>
                  <a:gd name="T12" fmla="*/ 64 w 295"/>
                  <a:gd name="T13" fmla="*/ 0 h 263"/>
                  <a:gd name="T14" fmla="*/ 128 w 295"/>
                  <a:gd name="T15" fmla="*/ 32 h 263"/>
                  <a:gd name="T16" fmla="*/ 128 w 295"/>
                  <a:gd name="T17" fmla="*/ 39 h 263"/>
                  <a:gd name="T18" fmla="*/ 144 w 295"/>
                  <a:gd name="T19" fmla="*/ 47 h 263"/>
                  <a:gd name="T20" fmla="*/ 152 w 295"/>
                  <a:gd name="T21" fmla="*/ 55 h 263"/>
                  <a:gd name="T22" fmla="*/ 168 w 295"/>
                  <a:gd name="T23" fmla="*/ 47 h 263"/>
                  <a:gd name="T24" fmla="*/ 199 w 295"/>
                  <a:gd name="T25" fmla="*/ 63 h 263"/>
                  <a:gd name="T26" fmla="*/ 231 w 295"/>
                  <a:gd name="T27" fmla="*/ 119 h 263"/>
                  <a:gd name="T28" fmla="*/ 239 w 295"/>
                  <a:gd name="T29" fmla="*/ 127 h 263"/>
                  <a:gd name="T30" fmla="*/ 247 w 295"/>
                  <a:gd name="T31" fmla="*/ 143 h 263"/>
                  <a:gd name="T32" fmla="*/ 295 w 295"/>
                  <a:gd name="T33" fmla="*/ 151 h 263"/>
                  <a:gd name="T34" fmla="*/ 295 w 295"/>
                  <a:gd name="T35" fmla="*/ 167 h 263"/>
                  <a:gd name="T36" fmla="*/ 287 w 295"/>
                  <a:gd name="T37" fmla="*/ 191 h 263"/>
                  <a:gd name="T38" fmla="*/ 247 w 295"/>
                  <a:gd name="T39" fmla="*/ 207 h 263"/>
                  <a:gd name="T40" fmla="*/ 207 w 295"/>
                  <a:gd name="T41" fmla="*/ 223 h 263"/>
                  <a:gd name="T42" fmla="*/ 160 w 295"/>
                  <a:gd name="T43" fmla="*/ 263 h 263"/>
                  <a:gd name="T44" fmla="*/ 160 w 295"/>
                  <a:gd name="T45" fmla="*/ 255 h 263"/>
                  <a:gd name="T46" fmla="*/ 136 w 295"/>
                  <a:gd name="T47" fmla="*/ 239 h 263"/>
                  <a:gd name="T48" fmla="*/ 112 w 295"/>
                  <a:gd name="T49" fmla="*/ 255 h 263"/>
                  <a:gd name="T50" fmla="*/ 88 w 295"/>
                  <a:gd name="T51" fmla="*/ 199 h 263"/>
                  <a:gd name="T52" fmla="*/ 72 w 295"/>
                  <a:gd name="T53" fmla="*/ 191 h 263"/>
                  <a:gd name="T54" fmla="*/ 56 w 295"/>
                  <a:gd name="T55" fmla="*/ 135 h 263"/>
                  <a:gd name="T56" fmla="*/ 0 w 295"/>
                  <a:gd name="T57" fmla="*/ 71 h 263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0" t="0" r="r" b="b"/>
                <a:pathLst>
                  <a:path w="295" h="263">
                    <a:moveTo>
                      <a:pt x="0" y="71"/>
                    </a:moveTo>
                    <a:lnTo>
                      <a:pt x="0" y="47"/>
                    </a:lnTo>
                    <a:lnTo>
                      <a:pt x="16" y="47"/>
                    </a:lnTo>
                    <a:lnTo>
                      <a:pt x="32" y="39"/>
                    </a:lnTo>
                    <a:lnTo>
                      <a:pt x="48" y="24"/>
                    </a:lnTo>
                    <a:lnTo>
                      <a:pt x="24" y="16"/>
                    </a:lnTo>
                    <a:lnTo>
                      <a:pt x="64" y="0"/>
                    </a:lnTo>
                    <a:lnTo>
                      <a:pt x="128" y="32"/>
                    </a:lnTo>
                    <a:lnTo>
                      <a:pt x="128" y="39"/>
                    </a:lnTo>
                    <a:lnTo>
                      <a:pt x="144" y="47"/>
                    </a:lnTo>
                    <a:lnTo>
                      <a:pt x="152" y="55"/>
                    </a:lnTo>
                    <a:lnTo>
                      <a:pt x="168" y="47"/>
                    </a:lnTo>
                    <a:lnTo>
                      <a:pt x="199" y="63"/>
                    </a:lnTo>
                    <a:lnTo>
                      <a:pt x="231" y="119"/>
                    </a:lnTo>
                    <a:lnTo>
                      <a:pt x="239" y="127"/>
                    </a:lnTo>
                    <a:lnTo>
                      <a:pt x="247" y="143"/>
                    </a:lnTo>
                    <a:lnTo>
                      <a:pt x="295" y="151"/>
                    </a:lnTo>
                    <a:lnTo>
                      <a:pt x="295" y="167"/>
                    </a:lnTo>
                    <a:lnTo>
                      <a:pt x="287" y="191"/>
                    </a:lnTo>
                    <a:lnTo>
                      <a:pt x="247" y="207"/>
                    </a:lnTo>
                    <a:lnTo>
                      <a:pt x="207" y="223"/>
                    </a:lnTo>
                    <a:lnTo>
                      <a:pt x="160" y="263"/>
                    </a:lnTo>
                    <a:lnTo>
                      <a:pt x="160" y="255"/>
                    </a:lnTo>
                    <a:lnTo>
                      <a:pt x="136" y="239"/>
                    </a:lnTo>
                    <a:lnTo>
                      <a:pt x="112" y="255"/>
                    </a:lnTo>
                    <a:lnTo>
                      <a:pt x="88" y="199"/>
                    </a:lnTo>
                    <a:lnTo>
                      <a:pt x="72" y="191"/>
                    </a:lnTo>
                    <a:lnTo>
                      <a:pt x="56" y="135"/>
                    </a:lnTo>
                    <a:lnTo>
                      <a:pt x="0" y="71"/>
                    </a:lnTo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51" name="Freeform 325"/>
              <p:cNvSpPr>
                <a:spLocks noChangeAspect="1"/>
              </p:cNvSpPr>
              <p:nvPr/>
            </p:nvSpPr>
            <p:spPr bwMode="auto">
              <a:xfrm>
                <a:off x="1135" y="1877"/>
                <a:ext cx="104" cy="88"/>
              </a:xfrm>
              <a:custGeom>
                <a:avLst/>
                <a:gdLst>
                  <a:gd name="T0" fmla="*/ 0 w 104"/>
                  <a:gd name="T1" fmla="*/ 80 h 88"/>
                  <a:gd name="T2" fmla="*/ 0 w 104"/>
                  <a:gd name="T3" fmla="*/ 72 h 88"/>
                  <a:gd name="T4" fmla="*/ 16 w 104"/>
                  <a:gd name="T5" fmla="*/ 56 h 88"/>
                  <a:gd name="T6" fmla="*/ 8 w 104"/>
                  <a:gd name="T7" fmla="*/ 48 h 88"/>
                  <a:gd name="T8" fmla="*/ 8 w 104"/>
                  <a:gd name="T9" fmla="*/ 24 h 88"/>
                  <a:gd name="T10" fmla="*/ 16 w 104"/>
                  <a:gd name="T11" fmla="*/ 8 h 88"/>
                  <a:gd name="T12" fmla="*/ 104 w 104"/>
                  <a:gd name="T13" fmla="*/ 0 h 88"/>
                  <a:gd name="T14" fmla="*/ 88 w 104"/>
                  <a:gd name="T15" fmla="*/ 16 h 88"/>
                  <a:gd name="T16" fmla="*/ 80 w 104"/>
                  <a:gd name="T17" fmla="*/ 56 h 88"/>
                  <a:gd name="T18" fmla="*/ 48 w 104"/>
                  <a:gd name="T19" fmla="*/ 64 h 88"/>
                  <a:gd name="T20" fmla="*/ 16 w 104"/>
                  <a:gd name="T21" fmla="*/ 88 h 88"/>
                  <a:gd name="T22" fmla="*/ 0 w 104"/>
                  <a:gd name="T23" fmla="*/ 80 h 88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104" h="88">
                    <a:moveTo>
                      <a:pt x="0" y="80"/>
                    </a:moveTo>
                    <a:lnTo>
                      <a:pt x="0" y="72"/>
                    </a:lnTo>
                    <a:lnTo>
                      <a:pt x="16" y="56"/>
                    </a:lnTo>
                    <a:lnTo>
                      <a:pt x="8" y="48"/>
                    </a:lnTo>
                    <a:lnTo>
                      <a:pt x="8" y="24"/>
                    </a:lnTo>
                    <a:lnTo>
                      <a:pt x="16" y="8"/>
                    </a:lnTo>
                    <a:lnTo>
                      <a:pt x="104" y="0"/>
                    </a:lnTo>
                    <a:lnTo>
                      <a:pt x="88" y="16"/>
                    </a:lnTo>
                    <a:lnTo>
                      <a:pt x="80" y="56"/>
                    </a:lnTo>
                    <a:lnTo>
                      <a:pt x="48" y="64"/>
                    </a:lnTo>
                    <a:lnTo>
                      <a:pt x="16" y="88"/>
                    </a:lnTo>
                    <a:lnTo>
                      <a:pt x="0" y="80"/>
                    </a:lnTo>
                    <a:close/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52" name="Freeform 326"/>
              <p:cNvSpPr>
                <a:spLocks noChangeAspect="1"/>
              </p:cNvSpPr>
              <p:nvPr/>
            </p:nvSpPr>
            <p:spPr bwMode="auto">
              <a:xfrm>
                <a:off x="1135" y="1877"/>
                <a:ext cx="104" cy="88"/>
              </a:xfrm>
              <a:custGeom>
                <a:avLst/>
                <a:gdLst>
                  <a:gd name="T0" fmla="*/ 0 w 104"/>
                  <a:gd name="T1" fmla="*/ 80 h 88"/>
                  <a:gd name="T2" fmla="*/ 0 w 104"/>
                  <a:gd name="T3" fmla="*/ 72 h 88"/>
                  <a:gd name="T4" fmla="*/ 16 w 104"/>
                  <a:gd name="T5" fmla="*/ 56 h 88"/>
                  <a:gd name="T6" fmla="*/ 8 w 104"/>
                  <a:gd name="T7" fmla="*/ 48 h 88"/>
                  <a:gd name="T8" fmla="*/ 8 w 104"/>
                  <a:gd name="T9" fmla="*/ 24 h 88"/>
                  <a:gd name="T10" fmla="*/ 16 w 104"/>
                  <a:gd name="T11" fmla="*/ 8 h 88"/>
                  <a:gd name="T12" fmla="*/ 104 w 104"/>
                  <a:gd name="T13" fmla="*/ 0 h 88"/>
                  <a:gd name="T14" fmla="*/ 88 w 104"/>
                  <a:gd name="T15" fmla="*/ 16 h 88"/>
                  <a:gd name="T16" fmla="*/ 80 w 104"/>
                  <a:gd name="T17" fmla="*/ 56 h 88"/>
                  <a:gd name="T18" fmla="*/ 48 w 104"/>
                  <a:gd name="T19" fmla="*/ 64 h 88"/>
                  <a:gd name="T20" fmla="*/ 16 w 104"/>
                  <a:gd name="T21" fmla="*/ 88 h 88"/>
                  <a:gd name="T22" fmla="*/ 0 w 104"/>
                  <a:gd name="T23" fmla="*/ 80 h 88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104" h="88">
                    <a:moveTo>
                      <a:pt x="0" y="80"/>
                    </a:moveTo>
                    <a:lnTo>
                      <a:pt x="0" y="72"/>
                    </a:lnTo>
                    <a:lnTo>
                      <a:pt x="16" y="56"/>
                    </a:lnTo>
                    <a:lnTo>
                      <a:pt x="8" y="48"/>
                    </a:lnTo>
                    <a:lnTo>
                      <a:pt x="8" y="24"/>
                    </a:lnTo>
                    <a:lnTo>
                      <a:pt x="16" y="8"/>
                    </a:lnTo>
                    <a:lnTo>
                      <a:pt x="104" y="0"/>
                    </a:lnTo>
                    <a:lnTo>
                      <a:pt x="88" y="16"/>
                    </a:lnTo>
                    <a:lnTo>
                      <a:pt x="80" y="56"/>
                    </a:lnTo>
                    <a:lnTo>
                      <a:pt x="48" y="64"/>
                    </a:lnTo>
                    <a:lnTo>
                      <a:pt x="16" y="88"/>
                    </a:lnTo>
                    <a:lnTo>
                      <a:pt x="0" y="80"/>
                    </a:lnTo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53" name="Freeform 327"/>
              <p:cNvSpPr>
                <a:spLocks noChangeAspect="1"/>
              </p:cNvSpPr>
              <p:nvPr/>
            </p:nvSpPr>
            <p:spPr bwMode="auto">
              <a:xfrm>
                <a:off x="1366" y="2060"/>
                <a:ext cx="72" cy="56"/>
              </a:xfrm>
              <a:custGeom>
                <a:avLst/>
                <a:gdLst>
                  <a:gd name="T0" fmla="*/ 0 w 72"/>
                  <a:gd name="T1" fmla="*/ 32 h 56"/>
                  <a:gd name="T2" fmla="*/ 8 w 72"/>
                  <a:gd name="T3" fmla="*/ 40 h 56"/>
                  <a:gd name="T4" fmla="*/ 40 w 72"/>
                  <a:gd name="T5" fmla="*/ 40 h 56"/>
                  <a:gd name="T6" fmla="*/ 64 w 72"/>
                  <a:gd name="T7" fmla="*/ 0 h 56"/>
                  <a:gd name="T8" fmla="*/ 72 w 72"/>
                  <a:gd name="T9" fmla="*/ 24 h 56"/>
                  <a:gd name="T10" fmla="*/ 56 w 72"/>
                  <a:gd name="T11" fmla="*/ 24 h 56"/>
                  <a:gd name="T12" fmla="*/ 64 w 72"/>
                  <a:gd name="T13" fmla="*/ 40 h 56"/>
                  <a:gd name="T14" fmla="*/ 56 w 72"/>
                  <a:gd name="T15" fmla="*/ 56 h 56"/>
                  <a:gd name="T16" fmla="*/ 8 w 72"/>
                  <a:gd name="T17" fmla="*/ 48 h 56"/>
                  <a:gd name="T18" fmla="*/ 0 w 72"/>
                  <a:gd name="T19" fmla="*/ 32 h 5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72" h="56">
                    <a:moveTo>
                      <a:pt x="0" y="32"/>
                    </a:moveTo>
                    <a:lnTo>
                      <a:pt x="8" y="40"/>
                    </a:lnTo>
                    <a:lnTo>
                      <a:pt x="40" y="40"/>
                    </a:lnTo>
                    <a:lnTo>
                      <a:pt x="64" y="0"/>
                    </a:lnTo>
                    <a:lnTo>
                      <a:pt x="72" y="24"/>
                    </a:lnTo>
                    <a:lnTo>
                      <a:pt x="56" y="24"/>
                    </a:lnTo>
                    <a:lnTo>
                      <a:pt x="64" y="40"/>
                    </a:lnTo>
                    <a:lnTo>
                      <a:pt x="56" y="56"/>
                    </a:lnTo>
                    <a:lnTo>
                      <a:pt x="8" y="48"/>
                    </a:lnTo>
                    <a:lnTo>
                      <a:pt x="0" y="32"/>
                    </a:lnTo>
                    <a:close/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54" name="Freeform 328"/>
              <p:cNvSpPr>
                <a:spLocks noChangeAspect="1"/>
              </p:cNvSpPr>
              <p:nvPr/>
            </p:nvSpPr>
            <p:spPr bwMode="auto">
              <a:xfrm>
                <a:off x="1366" y="2060"/>
                <a:ext cx="72" cy="56"/>
              </a:xfrm>
              <a:custGeom>
                <a:avLst/>
                <a:gdLst>
                  <a:gd name="T0" fmla="*/ 0 w 72"/>
                  <a:gd name="T1" fmla="*/ 32 h 56"/>
                  <a:gd name="T2" fmla="*/ 8 w 72"/>
                  <a:gd name="T3" fmla="*/ 40 h 56"/>
                  <a:gd name="T4" fmla="*/ 40 w 72"/>
                  <a:gd name="T5" fmla="*/ 40 h 56"/>
                  <a:gd name="T6" fmla="*/ 64 w 72"/>
                  <a:gd name="T7" fmla="*/ 0 h 56"/>
                  <a:gd name="T8" fmla="*/ 72 w 72"/>
                  <a:gd name="T9" fmla="*/ 24 h 56"/>
                  <a:gd name="T10" fmla="*/ 56 w 72"/>
                  <a:gd name="T11" fmla="*/ 24 h 56"/>
                  <a:gd name="T12" fmla="*/ 64 w 72"/>
                  <a:gd name="T13" fmla="*/ 40 h 56"/>
                  <a:gd name="T14" fmla="*/ 56 w 72"/>
                  <a:gd name="T15" fmla="*/ 56 h 56"/>
                  <a:gd name="T16" fmla="*/ 8 w 72"/>
                  <a:gd name="T17" fmla="*/ 48 h 56"/>
                  <a:gd name="T18" fmla="*/ 0 w 72"/>
                  <a:gd name="T19" fmla="*/ 32 h 5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72" h="56">
                    <a:moveTo>
                      <a:pt x="0" y="32"/>
                    </a:moveTo>
                    <a:lnTo>
                      <a:pt x="8" y="40"/>
                    </a:lnTo>
                    <a:lnTo>
                      <a:pt x="40" y="40"/>
                    </a:lnTo>
                    <a:lnTo>
                      <a:pt x="64" y="0"/>
                    </a:lnTo>
                    <a:lnTo>
                      <a:pt x="72" y="24"/>
                    </a:lnTo>
                    <a:lnTo>
                      <a:pt x="56" y="24"/>
                    </a:lnTo>
                    <a:lnTo>
                      <a:pt x="64" y="40"/>
                    </a:lnTo>
                    <a:lnTo>
                      <a:pt x="56" y="56"/>
                    </a:lnTo>
                    <a:lnTo>
                      <a:pt x="8" y="48"/>
                    </a:lnTo>
                    <a:lnTo>
                      <a:pt x="0" y="32"/>
                    </a:lnTo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55" name="Freeform 329"/>
              <p:cNvSpPr>
                <a:spLocks noChangeAspect="1"/>
              </p:cNvSpPr>
              <p:nvPr/>
            </p:nvSpPr>
            <p:spPr bwMode="auto">
              <a:xfrm>
                <a:off x="999" y="1797"/>
                <a:ext cx="48" cy="32"/>
              </a:xfrm>
              <a:custGeom>
                <a:avLst/>
                <a:gdLst>
                  <a:gd name="T0" fmla="*/ 0 w 48"/>
                  <a:gd name="T1" fmla="*/ 16 h 32"/>
                  <a:gd name="T2" fmla="*/ 0 w 48"/>
                  <a:gd name="T3" fmla="*/ 8 h 32"/>
                  <a:gd name="T4" fmla="*/ 32 w 48"/>
                  <a:gd name="T5" fmla="*/ 0 h 32"/>
                  <a:gd name="T6" fmla="*/ 48 w 48"/>
                  <a:gd name="T7" fmla="*/ 16 h 32"/>
                  <a:gd name="T8" fmla="*/ 32 w 48"/>
                  <a:gd name="T9" fmla="*/ 16 h 32"/>
                  <a:gd name="T10" fmla="*/ 0 w 48"/>
                  <a:gd name="T11" fmla="*/ 32 h 32"/>
                  <a:gd name="T12" fmla="*/ 8 w 48"/>
                  <a:gd name="T13" fmla="*/ 16 h 32"/>
                  <a:gd name="T14" fmla="*/ 0 w 48"/>
                  <a:gd name="T15" fmla="*/ 16 h 3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48" h="32">
                    <a:moveTo>
                      <a:pt x="0" y="16"/>
                    </a:moveTo>
                    <a:lnTo>
                      <a:pt x="0" y="8"/>
                    </a:lnTo>
                    <a:lnTo>
                      <a:pt x="32" y="0"/>
                    </a:lnTo>
                    <a:lnTo>
                      <a:pt x="48" y="16"/>
                    </a:lnTo>
                    <a:lnTo>
                      <a:pt x="32" y="16"/>
                    </a:lnTo>
                    <a:lnTo>
                      <a:pt x="0" y="32"/>
                    </a:lnTo>
                    <a:lnTo>
                      <a:pt x="8" y="16"/>
                    </a:lnTo>
                    <a:lnTo>
                      <a:pt x="0" y="16"/>
                    </a:lnTo>
                    <a:close/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56" name="Freeform 330"/>
              <p:cNvSpPr>
                <a:spLocks noChangeAspect="1"/>
              </p:cNvSpPr>
              <p:nvPr/>
            </p:nvSpPr>
            <p:spPr bwMode="auto">
              <a:xfrm>
                <a:off x="999" y="1797"/>
                <a:ext cx="48" cy="32"/>
              </a:xfrm>
              <a:custGeom>
                <a:avLst/>
                <a:gdLst>
                  <a:gd name="T0" fmla="*/ 0 w 48"/>
                  <a:gd name="T1" fmla="*/ 16 h 32"/>
                  <a:gd name="T2" fmla="*/ 0 w 48"/>
                  <a:gd name="T3" fmla="*/ 8 h 32"/>
                  <a:gd name="T4" fmla="*/ 32 w 48"/>
                  <a:gd name="T5" fmla="*/ 0 h 32"/>
                  <a:gd name="T6" fmla="*/ 48 w 48"/>
                  <a:gd name="T7" fmla="*/ 16 h 32"/>
                  <a:gd name="T8" fmla="*/ 32 w 48"/>
                  <a:gd name="T9" fmla="*/ 16 h 32"/>
                  <a:gd name="T10" fmla="*/ 0 w 48"/>
                  <a:gd name="T11" fmla="*/ 32 h 32"/>
                  <a:gd name="T12" fmla="*/ 8 w 48"/>
                  <a:gd name="T13" fmla="*/ 16 h 32"/>
                  <a:gd name="T14" fmla="*/ 0 w 48"/>
                  <a:gd name="T15" fmla="*/ 16 h 3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48" h="32">
                    <a:moveTo>
                      <a:pt x="0" y="16"/>
                    </a:moveTo>
                    <a:lnTo>
                      <a:pt x="0" y="8"/>
                    </a:lnTo>
                    <a:lnTo>
                      <a:pt x="32" y="0"/>
                    </a:lnTo>
                    <a:lnTo>
                      <a:pt x="48" y="16"/>
                    </a:lnTo>
                    <a:lnTo>
                      <a:pt x="32" y="16"/>
                    </a:lnTo>
                    <a:lnTo>
                      <a:pt x="0" y="32"/>
                    </a:lnTo>
                    <a:lnTo>
                      <a:pt x="8" y="16"/>
                    </a:lnTo>
                    <a:lnTo>
                      <a:pt x="0" y="16"/>
                    </a:lnTo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57" name="Freeform 331"/>
              <p:cNvSpPr>
                <a:spLocks noChangeAspect="1"/>
              </p:cNvSpPr>
              <p:nvPr/>
            </p:nvSpPr>
            <p:spPr bwMode="auto">
              <a:xfrm>
                <a:off x="999" y="1797"/>
                <a:ext cx="272" cy="104"/>
              </a:xfrm>
              <a:custGeom>
                <a:avLst/>
                <a:gdLst>
                  <a:gd name="T0" fmla="*/ 0 w 272"/>
                  <a:gd name="T1" fmla="*/ 32 h 104"/>
                  <a:gd name="T2" fmla="*/ 24 w 272"/>
                  <a:gd name="T3" fmla="*/ 64 h 104"/>
                  <a:gd name="T4" fmla="*/ 0 w 272"/>
                  <a:gd name="T5" fmla="*/ 64 h 104"/>
                  <a:gd name="T6" fmla="*/ 24 w 272"/>
                  <a:gd name="T7" fmla="*/ 72 h 104"/>
                  <a:gd name="T8" fmla="*/ 24 w 272"/>
                  <a:gd name="T9" fmla="*/ 80 h 104"/>
                  <a:gd name="T10" fmla="*/ 40 w 272"/>
                  <a:gd name="T11" fmla="*/ 80 h 104"/>
                  <a:gd name="T12" fmla="*/ 24 w 272"/>
                  <a:gd name="T13" fmla="*/ 88 h 104"/>
                  <a:gd name="T14" fmla="*/ 40 w 272"/>
                  <a:gd name="T15" fmla="*/ 88 h 104"/>
                  <a:gd name="T16" fmla="*/ 64 w 272"/>
                  <a:gd name="T17" fmla="*/ 104 h 104"/>
                  <a:gd name="T18" fmla="*/ 80 w 272"/>
                  <a:gd name="T19" fmla="*/ 88 h 104"/>
                  <a:gd name="T20" fmla="*/ 96 w 272"/>
                  <a:gd name="T21" fmla="*/ 104 h 104"/>
                  <a:gd name="T22" fmla="*/ 144 w 272"/>
                  <a:gd name="T23" fmla="*/ 88 h 104"/>
                  <a:gd name="T24" fmla="*/ 144 w 272"/>
                  <a:gd name="T25" fmla="*/ 104 h 104"/>
                  <a:gd name="T26" fmla="*/ 152 w 272"/>
                  <a:gd name="T27" fmla="*/ 88 h 104"/>
                  <a:gd name="T28" fmla="*/ 240 w 272"/>
                  <a:gd name="T29" fmla="*/ 80 h 104"/>
                  <a:gd name="T30" fmla="*/ 272 w 272"/>
                  <a:gd name="T31" fmla="*/ 80 h 104"/>
                  <a:gd name="T32" fmla="*/ 264 w 272"/>
                  <a:gd name="T33" fmla="*/ 40 h 104"/>
                  <a:gd name="T34" fmla="*/ 272 w 272"/>
                  <a:gd name="T35" fmla="*/ 32 h 104"/>
                  <a:gd name="T36" fmla="*/ 248 w 272"/>
                  <a:gd name="T37" fmla="*/ 8 h 104"/>
                  <a:gd name="T38" fmla="*/ 224 w 272"/>
                  <a:gd name="T39" fmla="*/ 8 h 104"/>
                  <a:gd name="T40" fmla="*/ 184 w 272"/>
                  <a:gd name="T41" fmla="*/ 16 h 104"/>
                  <a:gd name="T42" fmla="*/ 128 w 272"/>
                  <a:gd name="T43" fmla="*/ 0 h 104"/>
                  <a:gd name="T44" fmla="*/ 112 w 272"/>
                  <a:gd name="T45" fmla="*/ 0 h 104"/>
                  <a:gd name="T46" fmla="*/ 80 w 272"/>
                  <a:gd name="T47" fmla="*/ 16 h 104"/>
                  <a:gd name="T48" fmla="*/ 48 w 272"/>
                  <a:gd name="T49" fmla="*/ 16 h 104"/>
                  <a:gd name="T50" fmla="*/ 56 w 272"/>
                  <a:gd name="T51" fmla="*/ 16 h 104"/>
                  <a:gd name="T52" fmla="*/ 0 w 272"/>
                  <a:gd name="T53" fmla="*/ 32 h 104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</a:gdLst>
                <a:ahLst/>
                <a:cxnLst>
                  <a:cxn ang="T54">
                    <a:pos x="T0" y="T1"/>
                  </a:cxn>
                  <a:cxn ang="T55">
                    <a:pos x="T2" y="T3"/>
                  </a:cxn>
                  <a:cxn ang="T56">
                    <a:pos x="T4" y="T5"/>
                  </a:cxn>
                  <a:cxn ang="T57">
                    <a:pos x="T6" y="T7"/>
                  </a:cxn>
                  <a:cxn ang="T58">
                    <a:pos x="T8" y="T9"/>
                  </a:cxn>
                  <a:cxn ang="T59">
                    <a:pos x="T10" y="T11"/>
                  </a:cxn>
                  <a:cxn ang="T60">
                    <a:pos x="T12" y="T13"/>
                  </a:cxn>
                  <a:cxn ang="T61">
                    <a:pos x="T14" y="T15"/>
                  </a:cxn>
                  <a:cxn ang="T62">
                    <a:pos x="T16" y="T17"/>
                  </a:cxn>
                  <a:cxn ang="T63">
                    <a:pos x="T18" y="T19"/>
                  </a:cxn>
                  <a:cxn ang="T64">
                    <a:pos x="T20" y="T21"/>
                  </a:cxn>
                  <a:cxn ang="T65">
                    <a:pos x="T22" y="T23"/>
                  </a:cxn>
                  <a:cxn ang="T66">
                    <a:pos x="T24" y="T25"/>
                  </a:cxn>
                  <a:cxn ang="T67">
                    <a:pos x="T26" y="T27"/>
                  </a:cxn>
                  <a:cxn ang="T68">
                    <a:pos x="T28" y="T29"/>
                  </a:cxn>
                  <a:cxn ang="T69">
                    <a:pos x="T30" y="T31"/>
                  </a:cxn>
                  <a:cxn ang="T70">
                    <a:pos x="T32" y="T33"/>
                  </a:cxn>
                  <a:cxn ang="T71">
                    <a:pos x="T34" y="T35"/>
                  </a:cxn>
                  <a:cxn ang="T72">
                    <a:pos x="T36" y="T37"/>
                  </a:cxn>
                  <a:cxn ang="T73">
                    <a:pos x="T38" y="T39"/>
                  </a:cxn>
                  <a:cxn ang="T74">
                    <a:pos x="T40" y="T41"/>
                  </a:cxn>
                  <a:cxn ang="T75">
                    <a:pos x="T42" y="T43"/>
                  </a:cxn>
                  <a:cxn ang="T76">
                    <a:pos x="T44" y="T45"/>
                  </a:cxn>
                  <a:cxn ang="T77">
                    <a:pos x="T46" y="T47"/>
                  </a:cxn>
                  <a:cxn ang="T78">
                    <a:pos x="T48" y="T49"/>
                  </a:cxn>
                  <a:cxn ang="T79">
                    <a:pos x="T50" y="T51"/>
                  </a:cxn>
                  <a:cxn ang="T80">
                    <a:pos x="T52" y="T53"/>
                  </a:cxn>
                </a:cxnLst>
                <a:rect l="0" t="0" r="r" b="b"/>
                <a:pathLst>
                  <a:path w="272" h="104">
                    <a:moveTo>
                      <a:pt x="0" y="32"/>
                    </a:moveTo>
                    <a:lnTo>
                      <a:pt x="24" y="64"/>
                    </a:lnTo>
                    <a:lnTo>
                      <a:pt x="0" y="64"/>
                    </a:lnTo>
                    <a:lnTo>
                      <a:pt x="24" y="72"/>
                    </a:lnTo>
                    <a:lnTo>
                      <a:pt x="24" y="80"/>
                    </a:lnTo>
                    <a:lnTo>
                      <a:pt x="40" y="80"/>
                    </a:lnTo>
                    <a:lnTo>
                      <a:pt x="24" y="88"/>
                    </a:lnTo>
                    <a:lnTo>
                      <a:pt x="40" y="88"/>
                    </a:lnTo>
                    <a:lnTo>
                      <a:pt x="64" y="104"/>
                    </a:lnTo>
                    <a:lnTo>
                      <a:pt x="80" y="88"/>
                    </a:lnTo>
                    <a:lnTo>
                      <a:pt x="96" y="104"/>
                    </a:lnTo>
                    <a:lnTo>
                      <a:pt x="144" y="88"/>
                    </a:lnTo>
                    <a:lnTo>
                      <a:pt x="144" y="104"/>
                    </a:lnTo>
                    <a:lnTo>
                      <a:pt x="152" y="88"/>
                    </a:lnTo>
                    <a:lnTo>
                      <a:pt x="240" y="80"/>
                    </a:lnTo>
                    <a:lnTo>
                      <a:pt x="272" y="80"/>
                    </a:lnTo>
                    <a:lnTo>
                      <a:pt x="264" y="40"/>
                    </a:lnTo>
                    <a:lnTo>
                      <a:pt x="272" y="32"/>
                    </a:lnTo>
                    <a:lnTo>
                      <a:pt x="248" y="8"/>
                    </a:lnTo>
                    <a:lnTo>
                      <a:pt x="224" y="8"/>
                    </a:lnTo>
                    <a:lnTo>
                      <a:pt x="184" y="16"/>
                    </a:lnTo>
                    <a:lnTo>
                      <a:pt x="128" y="0"/>
                    </a:lnTo>
                    <a:lnTo>
                      <a:pt x="112" y="0"/>
                    </a:lnTo>
                    <a:lnTo>
                      <a:pt x="80" y="16"/>
                    </a:lnTo>
                    <a:lnTo>
                      <a:pt x="48" y="16"/>
                    </a:lnTo>
                    <a:lnTo>
                      <a:pt x="56" y="16"/>
                    </a:lnTo>
                    <a:lnTo>
                      <a:pt x="0" y="32"/>
                    </a:lnTo>
                    <a:close/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58" name="Freeform 332"/>
              <p:cNvSpPr>
                <a:spLocks noChangeAspect="1"/>
              </p:cNvSpPr>
              <p:nvPr/>
            </p:nvSpPr>
            <p:spPr bwMode="auto">
              <a:xfrm>
                <a:off x="999" y="1797"/>
                <a:ext cx="272" cy="104"/>
              </a:xfrm>
              <a:custGeom>
                <a:avLst/>
                <a:gdLst>
                  <a:gd name="T0" fmla="*/ 0 w 272"/>
                  <a:gd name="T1" fmla="*/ 32 h 104"/>
                  <a:gd name="T2" fmla="*/ 24 w 272"/>
                  <a:gd name="T3" fmla="*/ 64 h 104"/>
                  <a:gd name="T4" fmla="*/ 0 w 272"/>
                  <a:gd name="T5" fmla="*/ 64 h 104"/>
                  <a:gd name="T6" fmla="*/ 24 w 272"/>
                  <a:gd name="T7" fmla="*/ 72 h 104"/>
                  <a:gd name="T8" fmla="*/ 24 w 272"/>
                  <a:gd name="T9" fmla="*/ 80 h 104"/>
                  <a:gd name="T10" fmla="*/ 40 w 272"/>
                  <a:gd name="T11" fmla="*/ 80 h 104"/>
                  <a:gd name="T12" fmla="*/ 24 w 272"/>
                  <a:gd name="T13" fmla="*/ 88 h 104"/>
                  <a:gd name="T14" fmla="*/ 40 w 272"/>
                  <a:gd name="T15" fmla="*/ 88 h 104"/>
                  <a:gd name="T16" fmla="*/ 64 w 272"/>
                  <a:gd name="T17" fmla="*/ 104 h 104"/>
                  <a:gd name="T18" fmla="*/ 80 w 272"/>
                  <a:gd name="T19" fmla="*/ 88 h 104"/>
                  <a:gd name="T20" fmla="*/ 96 w 272"/>
                  <a:gd name="T21" fmla="*/ 104 h 104"/>
                  <a:gd name="T22" fmla="*/ 144 w 272"/>
                  <a:gd name="T23" fmla="*/ 88 h 104"/>
                  <a:gd name="T24" fmla="*/ 144 w 272"/>
                  <a:gd name="T25" fmla="*/ 104 h 104"/>
                  <a:gd name="T26" fmla="*/ 152 w 272"/>
                  <a:gd name="T27" fmla="*/ 88 h 104"/>
                  <a:gd name="T28" fmla="*/ 240 w 272"/>
                  <a:gd name="T29" fmla="*/ 80 h 104"/>
                  <a:gd name="T30" fmla="*/ 272 w 272"/>
                  <a:gd name="T31" fmla="*/ 80 h 104"/>
                  <a:gd name="T32" fmla="*/ 264 w 272"/>
                  <a:gd name="T33" fmla="*/ 40 h 104"/>
                  <a:gd name="T34" fmla="*/ 272 w 272"/>
                  <a:gd name="T35" fmla="*/ 32 h 104"/>
                  <a:gd name="T36" fmla="*/ 248 w 272"/>
                  <a:gd name="T37" fmla="*/ 8 h 104"/>
                  <a:gd name="T38" fmla="*/ 224 w 272"/>
                  <a:gd name="T39" fmla="*/ 8 h 104"/>
                  <a:gd name="T40" fmla="*/ 184 w 272"/>
                  <a:gd name="T41" fmla="*/ 16 h 104"/>
                  <a:gd name="T42" fmla="*/ 128 w 272"/>
                  <a:gd name="T43" fmla="*/ 0 h 104"/>
                  <a:gd name="T44" fmla="*/ 112 w 272"/>
                  <a:gd name="T45" fmla="*/ 0 h 104"/>
                  <a:gd name="T46" fmla="*/ 80 w 272"/>
                  <a:gd name="T47" fmla="*/ 16 h 104"/>
                  <a:gd name="T48" fmla="*/ 48 w 272"/>
                  <a:gd name="T49" fmla="*/ 16 h 104"/>
                  <a:gd name="T50" fmla="*/ 56 w 272"/>
                  <a:gd name="T51" fmla="*/ 16 h 104"/>
                  <a:gd name="T52" fmla="*/ 0 w 272"/>
                  <a:gd name="T53" fmla="*/ 32 h 104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</a:gdLst>
                <a:ahLst/>
                <a:cxnLst>
                  <a:cxn ang="T54">
                    <a:pos x="T0" y="T1"/>
                  </a:cxn>
                  <a:cxn ang="T55">
                    <a:pos x="T2" y="T3"/>
                  </a:cxn>
                  <a:cxn ang="T56">
                    <a:pos x="T4" y="T5"/>
                  </a:cxn>
                  <a:cxn ang="T57">
                    <a:pos x="T6" y="T7"/>
                  </a:cxn>
                  <a:cxn ang="T58">
                    <a:pos x="T8" y="T9"/>
                  </a:cxn>
                  <a:cxn ang="T59">
                    <a:pos x="T10" y="T11"/>
                  </a:cxn>
                  <a:cxn ang="T60">
                    <a:pos x="T12" y="T13"/>
                  </a:cxn>
                  <a:cxn ang="T61">
                    <a:pos x="T14" y="T15"/>
                  </a:cxn>
                  <a:cxn ang="T62">
                    <a:pos x="T16" y="T17"/>
                  </a:cxn>
                  <a:cxn ang="T63">
                    <a:pos x="T18" y="T19"/>
                  </a:cxn>
                  <a:cxn ang="T64">
                    <a:pos x="T20" y="T21"/>
                  </a:cxn>
                  <a:cxn ang="T65">
                    <a:pos x="T22" y="T23"/>
                  </a:cxn>
                  <a:cxn ang="T66">
                    <a:pos x="T24" y="T25"/>
                  </a:cxn>
                  <a:cxn ang="T67">
                    <a:pos x="T26" y="T27"/>
                  </a:cxn>
                  <a:cxn ang="T68">
                    <a:pos x="T28" y="T29"/>
                  </a:cxn>
                  <a:cxn ang="T69">
                    <a:pos x="T30" y="T31"/>
                  </a:cxn>
                  <a:cxn ang="T70">
                    <a:pos x="T32" y="T33"/>
                  </a:cxn>
                  <a:cxn ang="T71">
                    <a:pos x="T34" y="T35"/>
                  </a:cxn>
                  <a:cxn ang="T72">
                    <a:pos x="T36" y="T37"/>
                  </a:cxn>
                  <a:cxn ang="T73">
                    <a:pos x="T38" y="T39"/>
                  </a:cxn>
                  <a:cxn ang="T74">
                    <a:pos x="T40" y="T41"/>
                  </a:cxn>
                  <a:cxn ang="T75">
                    <a:pos x="T42" y="T43"/>
                  </a:cxn>
                  <a:cxn ang="T76">
                    <a:pos x="T44" y="T45"/>
                  </a:cxn>
                  <a:cxn ang="T77">
                    <a:pos x="T46" y="T47"/>
                  </a:cxn>
                  <a:cxn ang="T78">
                    <a:pos x="T48" y="T49"/>
                  </a:cxn>
                  <a:cxn ang="T79">
                    <a:pos x="T50" y="T51"/>
                  </a:cxn>
                  <a:cxn ang="T80">
                    <a:pos x="T52" y="T53"/>
                  </a:cxn>
                </a:cxnLst>
                <a:rect l="0" t="0" r="r" b="b"/>
                <a:pathLst>
                  <a:path w="272" h="104">
                    <a:moveTo>
                      <a:pt x="0" y="32"/>
                    </a:moveTo>
                    <a:lnTo>
                      <a:pt x="24" y="64"/>
                    </a:lnTo>
                    <a:lnTo>
                      <a:pt x="0" y="64"/>
                    </a:lnTo>
                    <a:lnTo>
                      <a:pt x="24" y="72"/>
                    </a:lnTo>
                    <a:lnTo>
                      <a:pt x="24" y="80"/>
                    </a:lnTo>
                    <a:lnTo>
                      <a:pt x="40" y="80"/>
                    </a:lnTo>
                    <a:lnTo>
                      <a:pt x="24" y="88"/>
                    </a:lnTo>
                    <a:lnTo>
                      <a:pt x="40" y="88"/>
                    </a:lnTo>
                    <a:lnTo>
                      <a:pt x="64" y="104"/>
                    </a:lnTo>
                    <a:lnTo>
                      <a:pt x="80" y="88"/>
                    </a:lnTo>
                    <a:lnTo>
                      <a:pt x="96" y="104"/>
                    </a:lnTo>
                    <a:lnTo>
                      <a:pt x="144" y="88"/>
                    </a:lnTo>
                    <a:lnTo>
                      <a:pt x="144" y="104"/>
                    </a:lnTo>
                    <a:lnTo>
                      <a:pt x="152" y="88"/>
                    </a:lnTo>
                    <a:lnTo>
                      <a:pt x="240" y="80"/>
                    </a:lnTo>
                    <a:lnTo>
                      <a:pt x="272" y="80"/>
                    </a:lnTo>
                    <a:lnTo>
                      <a:pt x="264" y="40"/>
                    </a:lnTo>
                    <a:lnTo>
                      <a:pt x="272" y="32"/>
                    </a:lnTo>
                    <a:lnTo>
                      <a:pt x="248" y="8"/>
                    </a:lnTo>
                    <a:lnTo>
                      <a:pt x="224" y="8"/>
                    </a:lnTo>
                    <a:lnTo>
                      <a:pt x="184" y="16"/>
                    </a:lnTo>
                    <a:lnTo>
                      <a:pt x="128" y="0"/>
                    </a:lnTo>
                    <a:lnTo>
                      <a:pt x="112" y="0"/>
                    </a:lnTo>
                    <a:lnTo>
                      <a:pt x="80" y="16"/>
                    </a:lnTo>
                    <a:lnTo>
                      <a:pt x="48" y="16"/>
                    </a:lnTo>
                    <a:lnTo>
                      <a:pt x="56" y="16"/>
                    </a:lnTo>
                    <a:lnTo>
                      <a:pt x="0" y="32"/>
                    </a:lnTo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59" name="Freeform 333"/>
              <p:cNvSpPr>
                <a:spLocks noChangeAspect="1"/>
              </p:cNvSpPr>
              <p:nvPr/>
            </p:nvSpPr>
            <p:spPr bwMode="auto">
              <a:xfrm>
                <a:off x="2069" y="2371"/>
                <a:ext cx="64" cy="72"/>
              </a:xfrm>
              <a:custGeom>
                <a:avLst/>
                <a:gdLst>
                  <a:gd name="T0" fmla="*/ 0 w 64"/>
                  <a:gd name="T1" fmla="*/ 0 h 72"/>
                  <a:gd name="T2" fmla="*/ 16 w 64"/>
                  <a:gd name="T3" fmla="*/ 0 h 72"/>
                  <a:gd name="T4" fmla="*/ 24 w 64"/>
                  <a:gd name="T5" fmla="*/ 16 h 72"/>
                  <a:gd name="T6" fmla="*/ 32 w 64"/>
                  <a:gd name="T7" fmla="*/ 0 h 72"/>
                  <a:gd name="T8" fmla="*/ 48 w 64"/>
                  <a:gd name="T9" fmla="*/ 16 h 72"/>
                  <a:gd name="T10" fmla="*/ 64 w 64"/>
                  <a:gd name="T11" fmla="*/ 72 h 72"/>
                  <a:gd name="T12" fmla="*/ 24 w 64"/>
                  <a:gd name="T13" fmla="*/ 48 h 72"/>
                  <a:gd name="T14" fmla="*/ 0 w 64"/>
                  <a:gd name="T15" fmla="*/ 0 h 7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64" h="72">
                    <a:moveTo>
                      <a:pt x="0" y="0"/>
                    </a:moveTo>
                    <a:lnTo>
                      <a:pt x="16" y="0"/>
                    </a:lnTo>
                    <a:lnTo>
                      <a:pt x="24" y="16"/>
                    </a:lnTo>
                    <a:lnTo>
                      <a:pt x="32" y="0"/>
                    </a:lnTo>
                    <a:lnTo>
                      <a:pt x="48" y="16"/>
                    </a:lnTo>
                    <a:lnTo>
                      <a:pt x="64" y="72"/>
                    </a:lnTo>
                    <a:lnTo>
                      <a:pt x="24" y="4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60" name="Freeform 334"/>
              <p:cNvSpPr>
                <a:spLocks noChangeAspect="1"/>
              </p:cNvSpPr>
              <p:nvPr/>
            </p:nvSpPr>
            <p:spPr bwMode="auto">
              <a:xfrm>
                <a:off x="2069" y="2371"/>
                <a:ext cx="64" cy="72"/>
              </a:xfrm>
              <a:custGeom>
                <a:avLst/>
                <a:gdLst>
                  <a:gd name="T0" fmla="*/ 0 w 64"/>
                  <a:gd name="T1" fmla="*/ 0 h 72"/>
                  <a:gd name="T2" fmla="*/ 16 w 64"/>
                  <a:gd name="T3" fmla="*/ 0 h 72"/>
                  <a:gd name="T4" fmla="*/ 24 w 64"/>
                  <a:gd name="T5" fmla="*/ 16 h 72"/>
                  <a:gd name="T6" fmla="*/ 32 w 64"/>
                  <a:gd name="T7" fmla="*/ 0 h 72"/>
                  <a:gd name="T8" fmla="*/ 48 w 64"/>
                  <a:gd name="T9" fmla="*/ 16 h 72"/>
                  <a:gd name="T10" fmla="*/ 64 w 64"/>
                  <a:gd name="T11" fmla="*/ 72 h 72"/>
                  <a:gd name="T12" fmla="*/ 24 w 64"/>
                  <a:gd name="T13" fmla="*/ 48 h 72"/>
                  <a:gd name="T14" fmla="*/ 0 w 64"/>
                  <a:gd name="T15" fmla="*/ 0 h 7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64" h="72">
                    <a:moveTo>
                      <a:pt x="0" y="0"/>
                    </a:moveTo>
                    <a:lnTo>
                      <a:pt x="16" y="0"/>
                    </a:lnTo>
                    <a:lnTo>
                      <a:pt x="24" y="16"/>
                    </a:lnTo>
                    <a:lnTo>
                      <a:pt x="32" y="0"/>
                    </a:lnTo>
                    <a:lnTo>
                      <a:pt x="48" y="16"/>
                    </a:lnTo>
                    <a:lnTo>
                      <a:pt x="64" y="72"/>
                    </a:lnTo>
                    <a:lnTo>
                      <a:pt x="24" y="48"/>
                    </a:lnTo>
                    <a:lnTo>
                      <a:pt x="0" y="0"/>
                    </a:lnTo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61" name="Freeform 335"/>
              <p:cNvSpPr>
                <a:spLocks noChangeAspect="1"/>
              </p:cNvSpPr>
              <p:nvPr/>
            </p:nvSpPr>
            <p:spPr bwMode="auto">
              <a:xfrm>
                <a:off x="2205" y="2363"/>
                <a:ext cx="144" cy="88"/>
              </a:xfrm>
              <a:custGeom>
                <a:avLst/>
                <a:gdLst>
                  <a:gd name="T0" fmla="*/ 0 w 144"/>
                  <a:gd name="T1" fmla="*/ 80 h 88"/>
                  <a:gd name="T2" fmla="*/ 16 w 144"/>
                  <a:gd name="T3" fmla="*/ 88 h 88"/>
                  <a:gd name="T4" fmla="*/ 64 w 144"/>
                  <a:gd name="T5" fmla="*/ 80 h 88"/>
                  <a:gd name="T6" fmla="*/ 80 w 144"/>
                  <a:gd name="T7" fmla="*/ 80 h 88"/>
                  <a:gd name="T8" fmla="*/ 96 w 144"/>
                  <a:gd name="T9" fmla="*/ 32 h 88"/>
                  <a:gd name="T10" fmla="*/ 120 w 144"/>
                  <a:gd name="T11" fmla="*/ 40 h 88"/>
                  <a:gd name="T12" fmla="*/ 144 w 144"/>
                  <a:gd name="T13" fmla="*/ 24 h 88"/>
                  <a:gd name="T14" fmla="*/ 120 w 144"/>
                  <a:gd name="T15" fmla="*/ 16 h 88"/>
                  <a:gd name="T16" fmla="*/ 112 w 144"/>
                  <a:gd name="T17" fmla="*/ 0 h 88"/>
                  <a:gd name="T18" fmla="*/ 88 w 144"/>
                  <a:gd name="T19" fmla="*/ 24 h 88"/>
                  <a:gd name="T20" fmla="*/ 80 w 144"/>
                  <a:gd name="T21" fmla="*/ 40 h 88"/>
                  <a:gd name="T22" fmla="*/ 72 w 144"/>
                  <a:gd name="T23" fmla="*/ 32 h 88"/>
                  <a:gd name="T24" fmla="*/ 56 w 144"/>
                  <a:gd name="T25" fmla="*/ 56 h 88"/>
                  <a:gd name="T26" fmla="*/ 32 w 144"/>
                  <a:gd name="T27" fmla="*/ 56 h 88"/>
                  <a:gd name="T28" fmla="*/ 32 w 144"/>
                  <a:gd name="T29" fmla="*/ 80 h 88"/>
                  <a:gd name="T30" fmla="*/ 0 w 144"/>
                  <a:gd name="T31" fmla="*/ 80 h 88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144" h="88">
                    <a:moveTo>
                      <a:pt x="0" y="80"/>
                    </a:moveTo>
                    <a:lnTo>
                      <a:pt x="16" y="88"/>
                    </a:lnTo>
                    <a:lnTo>
                      <a:pt x="64" y="80"/>
                    </a:lnTo>
                    <a:lnTo>
                      <a:pt x="80" y="80"/>
                    </a:lnTo>
                    <a:lnTo>
                      <a:pt x="96" y="32"/>
                    </a:lnTo>
                    <a:lnTo>
                      <a:pt x="120" y="40"/>
                    </a:lnTo>
                    <a:lnTo>
                      <a:pt x="144" y="24"/>
                    </a:lnTo>
                    <a:lnTo>
                      <a:pt x="120" y="16"/>
                    </a:lnTo>
                    <a:lnTo>
                      <a:pt x="112" y="0"/>
                    </a:lnTo>
                    <a:lnTo>
                      <a:pt x="88" y="24"/>
                    </a:lnTo>
                    <a:lnTo>
                      <a:pt x="80" y="40"/>
                    </a:lnTo>
                    <a:lnTo>
                      <a:pt x="72" y="32"/>
                    </a:lnTo>
                    <a:lnTo>
                      <a:pt x="56" y="56"/>
                    </a:lnTo>
                    <a:lnTo>
                      <a:pt x="32" y="56"/>
                    </a:lnTo>
                    <a:lnTo>
                      <a:pt x="32" y="80"/>
                    </a:lnTo>
                    <a:lnTo>
                      <a:pt x="0" y="80"/>
                    </a:lnTo>
                    <a:close/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62" name="Freeform 336"/>
              <p:cNvSpPr>
                <a:spLocks noChangeAspect="1"/>
              </p:cNvSpPr>
              <p:nvPr/>
            </p:nvSpPr>
            <p:spPr bwMode="auto">
              <a:xfrm>
                <a:off x="2205" y="2363"/>
                <a:ext cx="144" cy="88"/>
              </a:xfrm>
              <a:custGeom>
                <a:avLst/>
                <a:gdLst>
                  <a:gd name="T0" fmla="*/ 0 w 144"/>
                  <a:gd name="T1" fmla="*/ 80 h 88"/>
                  <a:gd name="T2" fmla="*/ 16 w 144"/>
                  <a:gd name="T3" fmla="*/ 88 h 88"/>
                  <a:gd name="T4" fmla="*/ 64 w 144"/>
                  <a:gd name="T5" fmla="*/ 80 h 88"/>
                  <a:gd name="T6" fmla="*/ 80 w 144"/>
                  <a:gd name="T7" fmla="*/ 80 h 88"/>
                  <a:gd name="T8" fmla="*/ 96 w 144"/>
                  <a:gd name="T9" fmla="*/ 32 h 88"/>
                  <a:gd name="T10" fmla="*/ 120 w 144"/>
                  <a:gd name="T11" fmla="*/ 40 h 88"/>
                  <a:gd name="T12" fmla="*/ 144 w 144"/>
                  <a:gd name="T13" fmla="*/ 24 h 88"/>
                  <a:gd name="T14" fmla="*/ 120 w 144"/>
                  <a:gd name="T15" fmla="*/ 16 h 88"/>
                  <a:gd name="T16" fmla="*/ 112 w 144"/>
                  <a:gd name="T17" fmla="*/ 0 h 88"/>
                  <a:gd name="T18" fmla="*/ 88 w 144"/>
                  <a:gd name="T19" fmla="*/ 24 h 88"/>
                  <a:gd name="T20" fmla="*/ 80 w 144"/>
                  <a:gd name="T21" fmla="*/ 40 h 88"/>
                  <a:gd name="T22" fmla="*/ 72 w 144"/>
                  <a:gd name="T23" fmla="*/ 32 h 88"/>
                  <a:gd name="T24" fmla="*/ 56 w 144"/>
                  <a:gd name="T25" fmla="*/ 56 h 88"/>
                  <a:gd name="T26" fmla="*/ 32 w 144"/>
                  <a:gd name="T27" fmla="*/ 56 h 88"/>
                  <a:gd name="T28" fmla="*/ 32 w 144"/>
                  <a:gd name="T29" fmla="*/ 80 h 88"/>
                  <a:gd name="T30" fmla="*/ 0 w 144"/>
                  <a:gd name="T31" fmla="*/ 80 h 88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144" h="88">
                    <a:moveTo>
                      <a:pt x="0" y="80"/>
                    </a:moveTo>
                    <a:lnTo>
                      <a:pt x="16" y="88"/>
                    </a:lnTo>
                    <a:lnTo>
                      <a:pt x="64" y="80"/>
                    </a:lnTo>
                    <a:lnTo>
                      <a:pt x="80" y="80"/>
                    </a:lnTo>
                    <a:lnTo>
                      <a:pt x="96" y="32"/>
                    </a:lnTo>
                    <a:lnTo>
                      <a:pt x="120" y="40"/>
                    </a:lnTo>
                    <a:lnTo>
                      <a:pt x="144" y="24"/>
                    </a:lnTo>
                    <a:lnTo>
                      <a:pt x="120" y="16"/>
                    </a:lnTo>
                    <a:lnTo>
                      <a:pt x="112" y="0"/>
                    </a:lnTo>
                    <a:lnTo>
                      <a:pt x="88" y="24"/>
                    </a:lnTo>
                    <a:lnTo>
                      <a:pt x="80" y="40"/>
                    </a:lnTo>
                    <a:lnTo>
                      <a:pt x="72" y="32"/>
                    </a:lnTo>
                    <a:lnTo>
                      <a:pt x="56" y="56"/>
                    </a:lnTo>
                    <a:lnTo>
                      <a:pt x="32" y="56"/>
                    </a:lnTo>
                    <a:lnTo>
                      <a:pt x="32" y="80"/>
                    </a:lnTo>
                    <a:lnTo>
                      <a:pt x="0" y="80"/>
                    </a:lnTo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63" name="Freeform 337"/>
              <p:cNvSpPr>
                <a:spLocks noChangeAspect="1"/>
              </p:cNvSpPr>
              <p:nvPr/>
            </p:nvSpPr>
            <p:spPr bwMode="auto">
              <a:xfrm>
                <a:off x="2109" y="2244"/>
                <a:ext cx="64" cy="64"/>
              </a:xfrm>
              <a:custGeom>
                <a:avLst/>
                <a:gdLst>
                  <a:gd name="T0" fmla="*/ 0 w 64"/>
                  <a:gd name="T1" fmla="*/ 16 h 64"/>
                  <a:gd name="T2" fmla="*/ 0 w 64"/>
                  <a:gd name="T3" fmla="*/ 48 h 64"/>
                  <a:gd name="T4" fmla="*/ 16 w 64"/>
                  <a:gd name="T5" fmla="*/ 64 h 64"/>
                  <a:gd name="T6" fmla="*/ 24 w 64"/>
                  <a:gd name="T7" fmla="*/ 64 h 64"/>
                  <a:gd name="T8" fmla="*/ 64 w 64"/>
                  <a:gd name="T9" fmla="*/ 32 h 64"/>
                  <a:gd name="T10" fmla="*/ 64 w 64"/>
                  <a:gd name="T11" fmla="*/ 0 h 64"/>
                  <a:gd name="T12" fmla="*/ 32 w 64"/>
                  <a:gd name="T13" fmla="*/ 8 h 64"/>
                  <a:gd name="T14" fmla="*/ 8 w 64"/>
                  <a:gd name="T15" fmla="*/ 8 h 64"/>
                  <a:gd name="T16" fmla="*/ 0 w 64"/>
                  <a:gd name="T17" fmla="*/ 16 h 6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64" h="64">
                    <a:moveTo>
                      <a:pt x="0" y="16"/>
                    </a:moveTo>
                    <a:lnTo>
                      <a:pt x="0" y="48"/>
                    </a:lnTo>
                    <a:lnTo>
                      <a:pt x="16" y="64"/>
                    </a:lnTo>
                    <a:lnTo>
                      <a:pt x="24" y="64"/>
                    </a:lnTo>
                    <a:lnTo>
                      <a:pt x="64" y="32"/>
                    </a:lnTo>
                    <a:lnTo>
                      <a:pt x="64" y="0"/>
                    </a:lnTo>
                    <a:lnTo>
                      <a:pt x="32" y="8"/>
                    </a:lnTo>
                    <a:lnTo>
                      <a:pt x="8" y="8"/>
                    </a:lnTo>
                    <a:lnTo>
                      <a:pt x="0" y="16"/>
                    </a:lnTo>
                    <a:close/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64" name="Freeform 338"/>
              <p:cNvSpPr>
                <a:spLocks noChangeAspect="1"/>
              </p:cNvSpPr>
              <p:nvPr/>
            </p:nvSpPr>
            <p:spPr bwMode="auto">
              <a:xfrm>
                <a:off x="2109" y="2244"/>
                <a:ext cx="64" cy="64"/>
              </a:xfrm>
              <a:custGeom>
                <a:avLst/>
                <a:gdLst>
                  <a:gd name="T0" fmla="*/ 0 w 64"/>
                  <a:gd name="T1" fmla="*/ 16 h 64"/>
                  <a:gd name="T2" fmla="*/ 0 w 64"/>
                  <a:gd name="T3" fmla="*/ 48 h 64"/>
                  <a:gd name="T4" fmla="*/ 16 w 64"/>
                  <a:gd name="T5" fmla="*/ 64 h 64"/>
                  <a:gd name="T6" fmla="*/ 24 w 64"/>
                  <a:gd name="T7" fmla="*/ 64 h 64"/>
                  <a:gd name="T8" fmla="*/ 64 w 64"/>
                  <a:gd name="T9" fmla="*/ 32 h 64"/>
                  <a:gd name="T10" fmla="*/ 64 w 64"/>
                  <a:gd name="T11" fmla="*/ 0 h 64"/>
                  <a:gd name="T12" fmla="*/ 32 w 64"/>
                  <a:gd name="T13" fmla="*/ 8 h 64"/>
                  <a:gd name="T14" fmla="*/ 8 w 64"/>
                  <a:gd name="T15" fmla="*/ 8 h 64"/>
                  <a:gd name="T16" fmla="*/ 0 w 64"/>
                  <a:gd name="T17" fmla="*/ 16 h 6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64" h="64">
                    <a:moveTo>
                      <a:pt x="0" y="16"/>
                    </a:moveTo>
                    <a:lnTo>
                      <a:pt x="0" y="48"/>
                    </a:lnTo>
                    <a:lnTo>
                      <a:pt x="16" y="64"/>
                    </a:lnTo>
                    <a:lnTo>
                      <a:pt x="24" y="64"/>
                    </a:lnTo>
                    <a:lnTo>
                      <a:pt x="64" y="32"/>
                    </a:lnTo>
                    <a:lnTo>
                      <a:pt x="64" y="0"/>
                    </a:lnTo>
                    <a:lnTo>
                      <a:pt x="32" y="8"/>
                    </a:lnTo>
                    <a:lnTo>
                      <a:pt x="8" y="8"/>
                    </a:lnTo>
                    <a:lnTo>
                      <a:pt x="0" y="16"/>
                    </a:lnTo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65" name="Freeform 339"/>
              <p:cNvSpPr>
                <a:spLocks noChangeAspect="1"/>
              </p:cNvSpPr>
              <p:nvPr/>
            </p:nvSpPr>
            <p:spPr bwMode="auto">
              <a:xfrm>
                <a:off x="2069" y="2124"/>
                <a:ext cx="104" cy="128"/>
              </a:xfrm>
              <a:custGeom>
                <a:avLst/>
                <a:gdLst>
                  <a:gd name="T0" fmla="*/ 0 w 104"/>
                  <a:gd name="T1" fmla="*/ 32 h 128"/>
                  <a:gd name="T2" fmla="*/ 24 w 104"/>
                  <a:gd name="T3" fmla="*/ 40 h 128"/>
                  <a:gd name="T4" fmla="*/ 16 w 104"/>
                  <a:gd name="T5" fmla="*/ 80 h 128"/>
                  <a:gd name="T6" fmla="*/ 48 w 104"/>
                  <a:gd name="T7" fmla="*/ 64 h 128"/>
                  <a:gd name="T8" fmla="*/ 64 w 104"/>
                  <a:gd name="T9" fmla="*/ 80 h 128"/>
                  <a:gd name="T10" fmla="*/ 80 w 104"/>
                  <a:gd name="T11" fmla="*/ 104 h 128"/>
                  <a:gd name="T12" fmla="*/ 72 w 104"/>
                  <a:gd name="T13" fmla="*/ 128 h 128"/>
                  <a:gd name="T14" fmla="*/ 104 w 104"/>
                  <a:gd name="T15" fmla="*/ 120 h 128"/>
                  <a:gd name="T16" fmla="*/ 88 w 104"/>
                  <a:gd name="T17" fmla="*/ 80 h 128"/>
                  <a:gd name="T18" fmla="*/ 64 w 104"/>
                  <a:gd name="T19" fmla="*/ 48 h 128"/>
                  <a:gd name="T20" fmla="*/ 64 w 104"/>
                  <a:gd name="T21" fmla="*/ 32 h 128"/>
                  <a:gd name="T22" fmla="*/ 48 w 104"/>
                  <a:gd name="T23" fmla="*/ 24 h 128"/>
                  <a:gd name="T24" fmla="*/ 32 w 104"/>
                  <a:gd name="T25" fmla="*/ 0 h 128"/>
                  <a:gd name="T26" fmla="*/ 24 w 104"/>
                  <a:gd name="T27" fmla="*/ 0 h 128"/>
                  <a:gd name="T28" fmla="*/ 24 w 104"/>
                  <a:gd name="T29" fmla="*/ 16 h 128"/>
                  <a:gd name="T30" fmla="*/ 24 w 104"/>
                  <a:gd name="T31" fmla="*/ 8 h 128"/>
                  <a:gd name="T32" fmla="*/ 0 w 104"/>
                  <a:gd name="T33" fmla="*/ 32 h 128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104" h="128">
                    <a:moveTo>
                      <a:pt x="0" y="32"/>
                    </a:moveTo>
                    <a:lnTo>
                      <a:pt x="24" y="40"/>
                    </a:lnTo>
                    <a:lnTo>
                      <a:pt x="16" y="80"/>
                    </a:lnTo>
                    <a:lnTo>
                      <a:pt x="48" y="64"/>
                    </a:lnTo>
                    <a:lnTo>
                      <a:pt x="64" y="80"/>
                    </a:lnTo>
                    <a:lnTo>
                      <a:pt x="80" y="104"/>
                    </a:lnTo>
                    <a:lnTo>
                      <a:pt x="72" y="128"/>
                    </a:lnTo>
                    <a:lnTo>
                      <a:pt x="104" y="120"/>
                    </a:lnTo>
                    <a:lnTo>
                      <a:pt x="88" y="80"/>
                    </a:lnTo>
                    <a:lnTo>
                      <a:pt x="64" y="48"/>
                    </a:lnTo>
                    <a:lnTo>
                      <a:pt x="64" y="32"/>
                    </a:lnTo>
                    <a:lnTo>
                      <a:pt x="48" y="24"/>
                    </a:lnTo>
                    <a:lnTo>
                      <a:pt x="32" y="0"/>
                    </a:lnTo>
                    <a:lnTo>
                      <a:pt x="24" y="0"/>
                    </a:lnTo>
                    <a:lnTo>
                      <a:pt x="24" y="16"/>
                    </a:lnTo>
                    <a:lnTo>
                      <a:pt x="24" y="8"/>
                    </a:lnTo>
                    <a:lnTo>
                      <a:pt x="0" y="32"/>
                    </a:lnTo>
                    <a:close/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66" name="Freeform 340"/>
              <p:cNvSpPr>
                <a:spLocks noChangeAspect="1"/>
              </p:cNvSpPr>
              <p:nvPr/>
            </p:nvSpPr>
            <p:spPr bwMode="auto">
              <a:xfrm>
                <a:off x="2069" y="2124"/>
                <a:ext cx="104" cy="128"/>
              </a:xfrm>
              <a:custGeom>
                <a:avLst/>
                <a:gdLst>
                  <a:gd name="T0" fmla="*/ 0 w 104"/>
                  <a:gd name="T1" fmla="*/ 32 h 128"/>
                  <a:gd name="T2" fmla="*/ 24 w 104"/>
                  <a:gd name="T3" fmla="*/ 40 h 128"/>
                  <a:gd name="T4" fmla="*/ 16 w 104"/>
                  <a:gd name="T5" fmla="*/ 80 h 128"/>
                  <a:gd name="T6" fmla="*/ 48 w 104"/>
                  <a:gd name="T7" fmla="*/ 64 h 128"/>
                  <a:gd name="T8" fmla="*/ 64 w 104"/>
                  <a:gd name="T9" fmla="*/ 80 h 128"/>
                  <a:gd name="T10" fmla="*/ 80 w 104"/>
                  <a:gd name="T11" fmla="*/ 104 h 128"/>
                  <a:gd name="T12" fmla="*/ 72 w 104"/>
                  <a:gd name="T13" fmla="*/ 128 h 128"/>
                  <a:gd name="T14" fmla="*/ 104 w 104"/>
                  <a:gd name="T15" fmla="*/ 120 h 128"/>
                  <a:gd name="T16" fmla="*/ 88 w 104"/>
                  <a:gd name="T17" fmla="*/ 80 h 128"/>
                  <a:gd name="T18" fmla="*/ 64 w 104"/>
                  <a:gd name="T19" fmla="*/ 48 h 128"/>
                  <a:gd name="T20" fmla="*/ 64 w 104"/>
                  <a:gd name="T21" fmla="*/ 32 h 128"/>
                  <a:gd name="T22" fmla="*/ 48 w 104"/>
                  <a:gd name="T23" fmla="*/ 24 h 128"/>
                  <a:gd name="T24" fmla="*/ 32 w 104"/>
                  <a:gd name="T25" fmla="*/ 0 h 128"/>
                  <a:gd name="T26" fmla="*/ 24 w 104"/>
                  <a:gd name="T27" fmla="*/ 0 h 128"/>
                  <a:gd name="T28" fmla="*/ 24 w 104"/>
                  <a:gd name="T29" fmla="*/ 16 h 128"/>
                  <a:gd name="T30" fmla="*/ 24 w 104"/>
                  <a:gd name="T31" fmla="*/ 8 h 128"/>
                  <a:gd name="T32" fmla="*/ 0 w 104"/>
                  <a:gd name="T33" fmla="*/ 32 h 128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104" h="128">
                    <a:moveTo>
                      <a:pt x="0" y="32"/>
                    </a:moveTo>
                    <a:lnTo>
                      <a:pt x="24" y="40"/>
                    </a:lnTo>
                    <a:lnTo>
                      <a:pt x="16" y="80"/>
                    </a:lnTo>
                    <a:lnTo>
                      <a:pt x="48" y="64"/>
                    </a:lnTo>
                    <a:lnTo>
                      <a:pt x="64" y="80"/>
                    </a:lnTo>
                    <a:lnTo>
                      <a:pt x="80" y="104"/>
                    </a:lnTo>
                    <a:lnTo>
                      <a:pt x="72" y="128"/>
                    </a:lnTo>
                    <a:lnTo>
                      <a:pt x="104" y="120"/>
                    </a:lnTo>
                    <a:lnTo>
                      <a:pt x="88" y="80"/>
                    </a:lnTo>
                    <a:lnTo>
                      <a:pt x="64" y="48"/>
                    </a:lnTo>
                    <a:lnTo>
                      <a:pt x="64" y="32"/>
                    </a:lnTo>
                    <a:lnTo>
                      <a:pt x="48" y="24"/>
                    </a:lnTo>
                    <a:lnTo>
                      <a:pt x="32" y="0"/>
                    </a:lnTo>
                    <a:lnTo>
                      <a:pt x="24" y="0"/>
                    </a:lnTo>
                    <a:lnTo>
                      <a:pt x="24" y="16"/>
                    </a:lnTo>
                    <a:lnTo>
                      <a:pt x="24" y="8"/>
                    </a:lnTo>
                    <a:lnTo>
                      <a:pt x="0" y="32"/>
                    </a:lnTo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67" name="Freeform 341"/>
              <p:cNvSpPr>
                <a:spLocks noChangeAspect="1"/>
              </p:cNvSpPr>
              <p:nvPr/>
            </p:nvSpPr>
            <p:spPr bwMode="auto">
              <a:xfrm>
                <a:off x="2037" y="2156"/>
                <a:ext cx="112" cy="231"/>
              </a:xfrm>
              <a:custGeom>
                <a:avLst/>
                <a:gdLst>
                  <a:gd name="T0" fmla="*/ 0 w 112"/>
                  <a:gd name="T1" fmla="*/ 32 h 231"/>
                  <a:gd name="T2" fmla="*/ 0 w 112"/>
                  <a:gd name="T3" fmla="*/ 8 h 231"/>
                  <a:gd name="T4" fmla="*/ 32 w 112"/>
                  <a:gd name="T5" fmla="*/ 0 h 231"/>
                  <a:gd name="T6" fmla="*/ 56 w 112"/>
                  <a:gd name="T7" fmla="*/ 8 h 231"/>
                  <a:gd name="T8" fmla="*/ 48 w 112"/>
                  <a:gd name="T9" fmla="*/ 48 h 231"/>
                  <a:gd name="T10" fmla="*/ 80 w 112"/>
                  <a:gd name="T11" fmla="*/ 32 h 231"/>
                  <a:gd name="T12" fmla="*/ 96 w 112"/>
                  <a:gd name="T13" fmla="*/ 48 h 231"/>
                  <a:gd name="T14" fmla="*/ 112 w 112"/>
                  <a:gd name="T15" fmla="*/ 72 h 231"/>
                  <a:gd name="T16" fmla="*/ 104 w 112"/>
                  <a:gd name="T17" fmla="*/ 96 h 231"/>
                  <a:gd name="T18" fmla="*/ 80 w 112"/>
                  <a:gd name="T19" fmla="*/ 96 h 231"/>
                  <a:gd name="T20" fmla="*/ 72 w 112"/>
                  <a:gd name="T21" fmla="*/ 104 h 231"/>
                  <a:gd name="T22" fmla="*/ 72 w 112"/>
                  <a:gd name="T23" fmla="*/ 136 h 231"/>
                  <a:gd name="T24" fmla="*/ 32 w 112"/>
                  <a:gd name="T25" fmla="*/ 104 h 231"/>
                  <a:gd name="T26" fmla="*/ 16 w 112"/>
                  <a:gd name="T27" fmla="*/ 160 h 231"/>
                  <a:gd name="T28" fmla="*/ 32 w 112"/>
                  <a:gd name="T29" fmla="*/ 199 h 231"/>
                  <a:gd name="T30" fmla="*/ 64 w 112"/>
                  <a:gd name="T31" fmla="*/ 215 h 231"/>
                  <a:gd name="T32" fmla="*/ 56 w 112"/>
                  <a:gd name="T33" fmla="*/ 231 h 231"/>
                  <a:gd name="T34" fmla="*/ 48 w 112"/>
                  <a:gd name="T35" fmla="*/ 215 h 231"/>
                  <a:gd name="T36" fmla="*/ 32 w 112"/>
                  <a:gd name="T37" fmla="*/ 215 h 231"/>
                  <a:gd name="T38" fmla="*/ 8 w 112"/>
                  <a:gd name="T39" fmla="*/ 183 h 231"/>
                  <a:gd name="T40" fmla="*/ 8 w 112"/>
                  <a:gd name="T41" fmla="*/ 160 h 231"/>
                  <a:gd name="T42" fmla="*/ 24 w 112"/>
                  <a:gd name="T43" fmla="*/ 128 h 231"/>
                  <a:gd name="T44" fmla="*/ 8 w 112"/>
                  <a:gd name="T45" fmla="*/ 88 h 231"/>
                  <a:gd name="T46" fmla="*/ 8 w 112"/>
                  <a:gd name="T47" fmla="*/ 64 h 231"/>
                  <a:gd name="T48" fmla="*/ 0 w 112"/>
                  <a:gd name="T49" fmla="*/ 32 h 231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0" t="0" r="r" b="b"/>
                <a:pathLst>
                  <a:path w="112" h="231">
                    <a:moveTo>
                      <a:pt x="0" y="32"/>
                    </a:moveTo>
                    <a:lnTo>
                      <a:pt x="0" y="8"/>
                    </a:lnTo>
                    <a:lnTo>
                      <a:pt x="32" y="0"/>
                    </a:lnTo>
                    <a:lnTo>
                      <a:pt x="56" y="8"/>
                    </a:lnTo>
                    <a:lnTo>
                      <a:pt x="48" y="48"/>
                    </a:lnTo>
                    <a:lnTo>
                      <a:pt x="80" y="32"/>
                    </a:lnTo>
                    <a:lnTo>
                      <a:pt x="96" y="48"/>
                    </a:lnTo>
                    <a:lnTo>
                      <a:pt x="112" y="72"/>
                    </a:lnTo>
                    <a:lnTo>
                      <a:pt x="104" y="96"/>
                    </a:lnTo>
                    <a:lnTo>
                      <a:pt x="80" y="96"/>
                    </a:lnTo>
                    <a:lnTo>
                      <a:pt x="72" y="104"/>
                    </a:lnTo>
                    <a:lnTo>
                      <a:pt x="72" y="136"/>
                    </a:lnTo>
                    <a:lnTo>
                      <a:pt x="32" y="104"/>
                    </a:lnTo>
                    <a:lnTo>
                      <a:pt x="16" y="160"/>
                    </a:lnTo>
                    <a:lnTo>
                      <a:pt x="32" y="199"/>
                    </a:lnTo>
                    <a:lnTo>
                      <a:pt x="64" y="215"/>
                    </a:lnTo>
                    <a:lnTo>
                      <a:pt x="56" y="231"/>
                    </a:lnTo>
                    <a:lnTo>
                      <a:pt x="48" y="215"/>
                    </a:lnTo>
                    <a:lnTo>
                      <a:pt x="32" y="215"/>
                    </a:lnTo>
                    <a:lnTo>
                      <a:pt x="8" y="183"/>
                    </a:lnTo>
                    <a:lnTo>
                      <a:pt x="8" y="160"/>
                    </a:lnTo>
                    <a:lnTo>
                      <a:pt x="24" y="128"/>
                    </a:lnTo>
                    <a:lnTo>
                      <a:pt x="8" y="88"/>
                    </a:lnTo>
                    <a:lnTo>
                      <a:pt x="8" y="64"/>
                    </a:lnTo>
                    <a:lnTo>
                      <a:pt x="0" y="32"/>
                    </a:lnTo>
                    <a:close/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68" name="Freeform 342"/>
              <p:cNvSpPr>
                <a:spLocks noChangeAspect="1"/>
              </p:cNvSpPr>
              <p:nvPr/>
            </p:nvSpPr>
            <p:spPr bwMode="auto">
              <a:xfrm>
                <a:off x="2037" y="2156"/>
                <a:ext cx="112" cy="231"/>
              </a:xfrm>
              <a:custGeom>
                <a:avLst/>
                <a:gdLst>
                  <a:gd name="T0" fmla="*/ 0 w 112"/>
                  <a:gd name="T1" fmla="*/ 32 h 231"/>
                  <a:gd name="T2" fmla="*/ 0 w 112"/>
                  <a:gd name="T3" fmla="*/ 8 h 231"/>
                  <a:gd name="T4" fmla="*/ 32 w 112"/>
                  <a:gd name="T5" fmla="*/ 0 h 231"/>
                  <a:gd name="T6" fmla="*/ 56 w 112"/>
                  <a:gd name="T7" fmla="*/ 8 h 231"/>
                  <a:gd name="T8" fmla="*/ 48 w 112"/>
                  <a:gd name="T9" fmla="*/ 48 h 231"/>
                  <a:gd name="T10" fmla="*/ 80 w 112"/>
                  <a:gd name="T11" fmla="*/ 32 h 231"/>
                  <a:gd name="T12" fmla="*/ 96 w 112"/>
                  <a:gd name="T13" fmla="*/ 48 h 231"/>
                  <a:gd name="T14" fmla="*/ 112 w 112"/>
                  <a:gd name="T15" fmla="*/ 72 h 231"/>
                  <a:gd name="T16" fmla="*/ 104 w 112"/>
                  <a:gd name="T17" fmla="*/ 96 h 231"/>
                  <a:gd name="T18" fmla="*/ 80 w 112"/>
                  <a:gd name="T19" fmla="*/ 96 h 231"/>
                  <a:gd name="T20" fmla="*/ 72 w 112"/>
                  <a:gd name="T21" fmla="*/ 104 h 231"/>
                  <a:gd name="T22" fmla="*/ 72 w 112"/>
                  <a:gd name="T23" fmla="*/ 136 h 231"/>
                  <a:gd name="T24" fmla="*/ 32 w 112"/>
                  <a:gd name="T25" fmla="*/ 104 h 231"/>
                  <a:gd name="T26" fmla="*/ 16 w 112"/>
                  <a:gd name="T27" fmla="*/ 160 h 231"/>
                  <a:gd name="T28" fmla="*/ 32 w 112"/>
                  <a:gd name="T29" fmla="*/ 199 h 231"/>
                  <a:gd name="T30" fmla="*/ 64 w 112"/>
                  <a:gd name="T31" fmla="*/ 215 h 231"/>
                  <a:gd name="T32" fmla="*/ 56 w 112"/>
                  <a:gd name="T33" fmla="*/ 231 h 231"/>
                  <a:gd name="T34" fmla="*/ 48 w 112"/>
                  <a:gd name="T35" fmla="*/ 215 h 231"/>
                  <a:gd name="T36" fmla="*/ 32 w 112"/>
                  <a:gd name="T37" fmla="*/ 215 h 231"/>
                  <a:gd name="T38" fmla="*/ 8 w 112"/>
                  <a:gd name="T39" fmla="*/ 183 h 231"/>
                  <a:gd name="T40" fmla="*/ 8 w 112"/>
                  <a:gd name="T41" fmla="*/ 160 h 231"/>
                  <a:gd name="T42" fmla="*/ 24 w 112"/>
                  <a:gd name="T43" fmla="*/ 128 h 231"/>
                  <a:gd name="T44" fmla="*/ 8 w 112"/>
                  <a:gd name="T45" fmla="*/ 88 h 231"/>
                  <a:gd name="T46" fmla="*/ 8 w 112"/>
                  <a:gd name="T47" fmla="*/ 64 h 231"/>
                  <a:gd name="T48" fmla="*/ 0 w 112"/>
                  <a:gd name="T49" fmla="*/ 32 h 231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0" t="0" r="r" b="b"/>
                <a:pathLst>
                  <a:path w="112" h="231">
                    <a:moveTo>
                      <a:pt x="0" y="32"/>
                    </a:moveTo>
                    <a:lnTo>
                      <a:pt x="0" y="8"/>
                    </a:lnTo>
                    <a:lnTo>
                      <a:pt x="32" y="0"/>
                    </a:lnTo>
                    <a:lnTo>
                      <a:pt x="56" y="8"/>
                    </a:lnTo>
                    <a:lnTo>
                      <a:pt x="48" y="48"/>
                    </a:lnTo>
                    <a:lnTo>
                      <a:pt x="80" y="32"/>
                    </a:lnTo>
                    <a:lnTo>
                      <a:pt x="96" y="48"/>
                    </a:lnTo>
                    <a:lnTo>
                      <a:pt x="112" y="72"/>
                    </a:lnTo>
                    <a:lnTo>
                      <a:pt x="104" y="96"/>
                    </a:lnTo>
                    <a:lnTo>
                      <a:pt x="80" y="96"/>
                    </a:lnTo>
                    <a:lnTo>
                      <a:pt x="72" y="104"/>
                    </a:lnTo>
                    <a:lnTo>
                      <a:pt x="72" y="136"/>
                    </a:lnTo>
                    <a:lnTo>
                      <a:pt x="32" y="104"/>
                    </a:lnTo>
                    <a:lnTo>
                      <a:pt x="16" y="160"/>
                    </a:lnTo>
                    <a:lnTo>
                      <a:pt x="32" y="199"/>
                    </a:lnTo>
                    <a:lnTo>
                      <a:pt x="64" y="215"/>
                    </a:lnTo>
                    <a:lnTo>
                      <a:pt x="56" y="231"/>
                    </a:lnTo>
                    <a:lnTo>
                      <a:pt x="48" y="215"/>
                    </a:lnTo>
                    <a:lnTo>
                      <a:pt x="32" y="215"/>
                    </a:lnTo>
                    <a:lnTo>
                      <a:pt x="8" y="183"/>
                    </a:lnTo>
                    <a:lnTo>
                      <a:pt x="8" y="160"/>
                    </a:lnTo>
                    <a:lnTo>
                      <a:pt x="24" y="128"/>
                    </a:lnTo>
                    <a:lnTo>
                      <a:pt x="8" y="88"/>
                    </a:lnTo>
                    <a:lnTo>
                      <a:pt x="8" y="64"/>
                    </a:lnTo>
                    <a:lnTo>
                      <a:pt x="0" y="32"/>
                    </a:lnTo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69" name="Freeform 343"/>
              <p:cNvSpPr>
                <a:spLocks noChangeAspect="1"/>
              </p:cNvSpPr>
              <p:nvPr/>
            </p:nvSpPr>
            <p:spPr bwMode="auto">
              <a:xfrm>
                <a:off x="2101" y="2108"/>
                <a:ext cx="96" cy="223"/>
              </a:xfrm>
              <a:custGeom>
                <a:avLst/>
                <a:gdLst>
                  <a:gd name="T0" fmla="*/ 0 w 96"/>
                  <a:gd name="T1" fmla="*/ 16 h 223"/>
                  <a:gd name="T2" fmla="*/ 16 w 96"/>
                  <a:gd name="T3" fmla="*/ 40 h 223"/>
                  <a:gd name="T4" fmla="*/ 32 w 96"/>
                  <a:gd name="T5" fmla="*/ 48 h 223"/>
                  <a:gd name="T6" fmla="*/ 32 w 96"/>
                  <a:gd name="T7" fmla="*/ 64 h 223"/>
                  <a:gd name="T8" fmla="*/ 56 w 96"/>
                  <a:gd name="T9" fmla="*/ 96 h 223"/>
                  <a:gd name="T10" fmla="*/ 72 w 96"/>
                  <a:gd name="T11" fmla="*/ 136 h 223"/>
                  <a:gd name="T12" fmla="*/ 72 w 96"/>
                  <a:gd name="T13" fmla="*/ 168 h 223"/>
                  <a:gd name="T14" fmla="*/ 32 w 96"/>
                  <a:gd name="T15" fmla="*/ 200 h 223"/>
                  <a:gd name="T16" fmla="*/ 40 w 96"/>
                  <a:gd name="T17" fmla="*/ 223 h 223"/>
                  <a:gd name="T18" fmla="*/ 56 w 96"/>
                  <a:gd name="T19" fmla="*/ 208 h 223"/>
                  <a:gd name="T20" fmla="*/ 64 w 96"/>
                  <a:gd name="T21" fmla="*/ 215 h 223"/>
                  <a:gd name="T22" fmla="*/ 64 w 96"/>
                  <a:gd name="T23" fmla="*/ 208 h 223"/>
                  <a:gd name="T24" fmla="*/ 96 w 96"/>
                  <a:gd name="T25" fmla="*/ 184 h 223"/>
                  <a:gd name="T26" fmla="*/ 96 w 96"/>
                  <a:gd name="T27" fmla="*/ 120 h 223"/>
                  <a:gd name="T28" fmla="*/ 48 w 96"/>
                  <a:gd name="T29" fmla="*/ 72 h 223"/>
                  <a:gd name="T30" fmla="*/ 56 w 96"/>
                  <a:gd name="T31" fmla="*/ 48 h 223"/>
                  <a:gd name="T32" fmla="*/ 80 w 96"/>
                  <a:gd name="T33" fmla="*/ 32 h 223"/>
                  <a:gd name="T34" fmla="*/ 40 w 96"/>
                  <a:gd name="T35" fmla="*/ 0 h 223"/>
                  <a:gd name="T36" fmla="*/ 0 w 96"/>
                  <a:gd name="T37" fmla="*/ 16 h 223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0" t="0" r="r" b="b"/>
                <a:pathLst>
                  <a:path w="96" h="223">
                    <a:moveTo>
                      <a:pt x="0" y="16"/>
                    </a:moveTo>
                    <a:lnTo>
                      <a:pt x="16" y="40"/>
                    </a:lnTo>
                    <a:lnTo>
                      <a:pt x="32" y="48"/>
                    </a:lnTo>
                    <a:lnTo>
                      <a:pt x="32" y="64"/>
                    </a:lnTo>
                    <a:lnTo>
                      <a:pt x="56" y="96"/>
                    </a:lnTo>
                    <a:lnTo>
                      <a:pt x="72" y="136"/>
                    </a:lnTo>
                    <a:lnTo>
                      <a:pt x="72" y="168"/>
                    </a:lnTo>
                    <a:lnTo>
                      <a:pt x="32" y="200"/>
                    </a:lnTo>
                    <a:lnTo>
                      <a:pt x="40" y="223"/>
                    </a:lnTo>
                    <a:lnTo>
                      <a:pt x="56" y="208"/>
                    </a:lnTo>
                    <a:lnTo>
                      <a:pt x="64" y="215"/>
                    </a:lnTo>
                    <a:lnTo>
                      <a:pt x="64" y="208"/>
                    </a:lnTo>
                    <a:lnTo>
                      <a:pt x="96" y="184"/>
                    </a:lnTo>
                    <a:lnTo>
                      <a:pt x="96" y="120"/>
                    </a:lnTo>
                    <a:lnTo>
                      <a:pt x="48" y="72"/>
                    </a:lnTo>
                    <a:lnTo>
                      <a:pt x="56" y="48"/>
                    </a:lnTo>
                    <a:lnTo>
                      <a:pt x="80" y="32"/>
                    </a:lnTo>
                    <a:lnTo>
                      <a:pt x="40" y="0"/>
                    </a:lnTo>
                    <a:lnTo>
                      <a:pt x="0" y="16"/>
                    </a:lnTo>
                    <a:close/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70" name="Freeform 344"/>
              <p:cNvSpPr>
                <a:spLocks noChangeAspect="1"/>
              </p:cNvSpPr>
              <p:nvPr/>
            </p:nvSpPr>
            <p:spPr bwMode="auto">
              <a:xfrm>
                <a:off x="2101" y="2108"/>
                <a:ext cx="96" cy="223"/>
              </a:xfrm>
              <a:custGeom>
                <a:avLst/>
                <a:gdLst>
                  <a:gd name="T0" fmla="*/ 0 w 96"/>
                  <a:gd name="T1" fmla="*/ 16 h 223"/>
                  <a:gd name="T2" fmla="*/ 16 w 96"/>
                  <a:gd name="T3" fmla="*/ 40 h 223"/>
                  <a:gd name="T4" fmla="*/ 32 w 96"/>
                  <a:gd name="T5" fmla="*/ 48 h 223"/>
                  <a:gd name="T6" fmla="*/ 32 w 96"/>
                  <a:gd name="T7" fmla="*/ 64 h 223"/>
                  <a:gd name="T8" fmla="*/ 56 w 96"/>
                  <a:gd name="T9" fmla="*/ 96 h 223"/>
                  <a:gd name="T10" fmla="*/ 72 w 96"/>
                  <a:gd name="T11" fmla="*/ 136 h 223"/>
                  <a:gd name="T12" fmla="*/ 72 w 96"/>
                  <a:gd name="T13" fmla="*/ 168 h 223"/>
                  <a:gd name="T14" fmla="*/ 32 w 96"/>
                  <a:gd name="T15" fmla="*/ 200 h 223"/>
                  <a:gd name="T16" fmla="*/ 40 w 96"/>
                  <a:gd name="T17" fmla="*/ 223 h 223"/>
                  <a:gd name="T18" fmla="*/ 56 w 96"/>
                  <a:gd name="T19" fmla="*/ 208 h 223"/>
                  <a:gd name="T20" fmla="*/ 64 w 96"/>
                  <a:gd name="T21" fmla="*/ 215 h 223"/>
                  <a:gd name="T22" fmla="*/ 64 w 96"/>
                  <a:gd name="T23" fmla="*/ 208 h 223"/>
                  <a:gd name="T24" fmla="*/ 96 w 96"/>
                  <a:gd name="T25" fmla="*/ 184 h 223"/>
                  <a:gd name="T26" fmla="*/ 96 w 96"/>
                  <a:gd name="T27" fmla="*/ 120 h 223"/>
                  <a:gd name="T28" fmla="*/ 48 w 96"/>
                  <a:gd name="T29" fmla="*/ 72 h 223"/>
                  <a:gd name="T30" fmla="*/ 56 w 96"/>
                  <a:gd name="T31" fmla="*/ 48 h 223"/>
                  <a:gd name="T32" fmla="*/ 80 w 96"/>
                  <a:gd name="T33" fmla="*/ 32 h 223"/>
                  <a:gd name="T34" fmla="*/ 40 w 96"/>
                  <a:gd name="T35" fmla="*/ 0 h 223"/>
                  <a:gd name="T36" fmla="*/ 0 w 96"/>
                  <a:gd name="T37" fmla="*/ 16 h 223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0" t="0" r="r" b="b"/>
                <a:pathLst>
                  <a:path w="96" h="223">
                    <a:moveTo>
                      <a:pt x="0" y="16"/>
                    </a:moveTo>
                    <a:lnTo>
                      <a:pt x="16" y="40"/>
                    </a:lnTo>
                    <a:lnTo>
                      <a:pt x="32" y="48"/>
                    </a:lnTo>
                    <a:lnTo>
                      <a:pt x="32" y="64"/>
                    </a:lnTo>
                    <a:lnTo>
                      <a:pt x="56" y="96"/>
                    </a:lnTo>
                    <a:lnTo>
                      <a:pt x="72" y="136"/>
                    </a:lnTo>
                    <a:lnTo>
                      <a:pt x="72" y="168"/>
                    </a:lnTo>
                    <a:lnTo>
                      <a:pt x="32" y="200"/>
                    </a:lnTo>
                    <a:lnTo>
                      <a:pt x="40" y="223"/>
                    </a:lnTo>
                    <a:lnTo>
                      <a:pt x="56" y="208"/>
                    </a:lnTo>
                    <a:lnTo>
                      <a:pt x="64" y="215"/>
                    </a:lnTo>
                    <a:lnTo>
                      <a:pt x="64" y="208"/>
                    </a:lnTo>
                    <a:lnTo>
                      <a:pt x="96" y="184"/>
                    </a:lnTo>
                    <a:lnTo>
                      <a:pt x="96" y="120"/>
                    </a:lnTo>
                    <a:lnTo>
                      <a:pt x="48" y="72"/>
                    </a:lnTo>
                    <a:lnTo>
                      <a:pt x="56" y="48"/>
                    </a:lnTo>
                    <a:lnTo>
                      <a:pt x="80" y="32"/>
                    </a:lnTo>
                    <a:lnTo>
                      <a:pt x="40" y="0"/>
                    </a:lnTo>
                    <a:lnTo>
                      <a:pt x="0" y="16"/>
                    </a:lnTo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71" name="Freeform 345"/>
              <p:cNvSpPr>
                <a:spLocks noChangeAspect="1"/>
              </p:cNvSpPr>
              <p:nvPr/>
            </p:nvSpPr>
            <p:spPr bwMode="auto">
              <a:xfrm>
                <a:off x="823" y="1550"/>
                <a:ext cx="144" cy="112"/>
              </a:xfrm>
              <a:custGeom>
                <a:avLst/>
                <a:gdLst>
                  <a:gd name="T0" fmla="*/ 0 w 144"/>
                  <a:gd name="T1" fmla="*/ 24 h 112"/>
                  <a:gd name="T2" fmla="*/ 8 w 144"/>
                  <a:gd name="T3" fmla="*/ 80 h 112"/>
                  <a:gd name="T4" fmla="*/ 88 w 144"/>
                  <a:gd name="T5" fmla="*/ 112 h 112"/>
                  <a:gd name="T6" fmla="*/ 128 w 144"/>
                  <a:gd name="T7" fmla="*/ 112 h 112"/>
                  <a:gd name="T8" fmla="*/ 144 w 144"/>
                  <a:gd name="T9" fmla="*/ 88 h 112"/>
                  <a:gd name="T10" fmla="*/ 144 w 144"/>
                  <a:gd name="T11" fmla="*/ 72 h 112"/>
                  <a:gd name="T12" fmla="*/ 136 w 144"/>
                  <a:gd name="T13" fmla="*/ 48 h 112"/>
                  <a:gd name="T14" fmla="*/ 144 w 144"/>
                  <a:gd name="T15" fmla="*/ 40 h 112"/>
                  <a:gd name="T16" fmla="*/ 144 w 144"/>
                  <a:gd name="T17" fmla="*/ 24 h 112"/>
                  <a:gd name="T18" fmla="*/ 136 w 144"/>
                  <a:gd name="T19" fmla="*/ 16 h 112"/>
                  <a:gd name="T20" fmla="*/ 128 w 144"/>
                  <a:gd name="T21" fmla="*/ 16 h 112"/>
                  <a:gd name="T22" fmla="*/ 88 w 144"/>
                  <a:gd name="T23" fmla="*/ 8 h 112"/>
                  <a:gd name="T24" fmla="*/ 56 w 144"/>
                  <a:gd name="T25" fmla="*/ 0 h 112"/>
                  <a:gd name="T26" fmla="*/ 0 w 144"/>
                  <a:gd name="T27" fmla="*/ 24 h 112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144" h="112">
                    <a:moveTo>
                      <a:pt x="0" y="24"/>
                    </a:moveTo>
                    <a:lnTo>
                      <a:pt x="8" y="80"/>
                    </a:lnTo>
                    <a:lnTo>
                      <a:pt x="88" y="112"/>
                    </a:lnTo>
                    <a:lnTo>
                      <a:pt x="128" y="112"/>
                    </a:lnTo>
                    <a:lnTo>
                      <a:pt x="144" y="88"/>
                    </a:lnTo>
                    <a:lnTo>
                      <a:pt x="144" y="72"/>
                    </a:lnTo>
                    <a:lnTo>
                      <a:pt x="136" y="48"/>
                    </a:lnTo>
                    <a:lnTo>
                      <a:pt x="144" y="40"/>
                    </a:lnTo>
                    <a:lnTo>
                      <a:pt x="144" y="24"/>
                    </a:lnTo>
                    <a:lnTo>
                      <a:pt x="136" y="16"/>
                    </a:lnTo>
                    <a:lnTo>
                      <a:pt x="128" y="16"/>
                    </a:lnTo>
                    <a:lnTo>
                      <a:pt x="88" y="8"/>
                    </a:lnTo>
                    <a:lnTo>
                      <a:pt x="56" y="0"/>
                    </a:lnTo>
                    <a:lnTo>
                      <a:pt x="0" y="24"/>
                    </a:lnTo>
                    <a:close/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72" name="Freeform 346"/>
              <p:cNvSpPr>
                <a:spLocks noChangeAspect="1"/>
              </p:cNvSpPr>
              <p:nvPr/>
            </p:nvSpPr>
            <p:spPr bwMode="auto">
              <a:xfrm>
                <a:off x="823" y="1550"/>
                <a:ext cx="144" cy="112"/>
              </a:xfrm>
              <a:custGeom>
                <a:avLst/>
                <a:gdLst>
                  <a:gd name="T0" fmla="*/ 0 w 144"/>
                  <a:gd name="T1" fmla="*/ 24 h 112"/>
                  <a:gd name="T2" fmla="*/ 8 w 144"/>
                  <a:gd name="T3" fmla="*/ 80 h 112"/>
                  <a:gd name="T4" fmla="*/ 88 w 144"/>
                  <a:gd name="T5" fmla="*/ 112 h 112"/>
                  <a:gd name="T6" fmla="*/ 128 w 144"/>
                  <a:gd name="T7" fmla="*/ 112 h 112"/>
                  <a:gd name="T8" fmla="*/ 144 w 144"/>
                  <a:gd name="T9" fmla="*/ 88 h 112"/>
                  <a:gd name="T10" fmla="*/ 144 w 144"/>
                  <a:gd name="T11" fmla="*/ 72 h 112"/>
                  <a:gd name="T12" fmla="*/ 136 w 144"/>
                  <a:gd name="T13" fmla="*/ 48 h 112"/>
                  <a:gd name="T14" fmla="*/ 144 w 144"/>
                  <a:gd name="T15" fmla="*/ 40 h 112"/>
                  <a:gd name="T16" fmla="*/ 144 w 144"/>
                  <a:gd name="T17" fmla="*/ 24 h 112"/>
                  <a:gd name="T18" fmla="*/ 136 w 144"/>
                  <a:gd name="T19" fmla="*/ 16 h 112"/>
                  <a:gd name="T20" fmla="*/ 128 w 144"/>
                  <a:gd name="T21" fmla="*/ 16 h 112"/>
                  <a:gd name="T22" fmla="*/ 88 w 144"/>
                  <a:gd name="T23" fmla="*/ 8 h 112"/>
                  <a:gd name="T24" fmla="*/ 56 w 144"/>
                  <a:gd name="T25" fmla="*/ 0 h 112"/>
                  <a:gd name="T26" fmla="*/ 0 w 144"/>
                  <a:gd name="T27" fmla="*/ 24 h 112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144" h="112">
                    <a:moveTo>
                      <a:pt x="0" y="24"/>
                    </a:moveTo>
                    <a:lnTo>
                      <a:pt x="8" y="80"/>
                    </a:lnTo>
                    <a:lnTo>
                      <a:pt x="88" y="112"/>
                    </a:lnTo>
                    <a:lnTo>
                      <a:pt x="128" y="112"/>
                    </a:lnTo>
                    <a:lnTo>
                      <a:pt x="144" y="88"/>
                    </a:lnTo>
                    <a:lnTo>
                      <a:pt x="144" y="72"/>
                    </a:lnTo>
                    <a:lnTo>
                      <a:pt x="136" y="48"/>
                    </a:lnTo>
                    <a:lnTo>
                      <a:pt x="144" y="40"/>
                    </a:lnTo>
                    <a:lnTo>
                      <a:pt x="144" y="24"/>
                    </a:lnTo>
                    <a:lnTo>
                      <a:pt x="136" y="16"/>
                    </a:lnTo>
                    <a:lnTo>
                      <a:pt x="128" y="16"/>
                    </a:lnTo>
                    <a:lnTo>
                      <a:pt x="88" y="8"/>
                    </a:lnTo>
                    <a:lnTo>
                      <a:pt x="56" y="0"/>
                    </a:lnTo>
                    <a:lnTo>
                      <a:pt x="0" y="24"/>
                    </a:lnTo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73" name="Freeform 347"/>
              <p:cNvSpPr>
                <a:spLocks noChangeAspect="1"/>
              </p:cNvSpPr>
              <p:nvPr/>
            </p:nvSpPr>
            <p:spPr bwMode="auto">
              <a:xfrm>
                <a:off x="823" y="1701"/>
                <a:ext cx="80" cy="80"/>
              </a:xfrm>
              <a:custGeom>
                <a:avLst/>
                <a:gdLst>
                  <a:gd name="T0" fmla="*/ 16 w 80"/>
                  <a:gd name="T1" fmla="*/ 24 h 80"/>
                  <a:gd name="T2" fmla="*/ 8 w 80"/>
                  <a:gd name="T3" fmla="*/ 24 h 80"/>
                  <a:gd name="T4" fmla="*/ 0 w 80"/>
                  <a:gd name="T5" fmla="*/ 40 h 80"/>
                  <a:gd name="T6" fmla="*/ 0 w 80"/>
                  <a:gd name="T7" fmla="*/ 48 h 80"/>
                  <a:gd name="T8" fmla="*/ 8 w 80"/>
                  <a:gd name="T9" fmla="*/ 40 h 80"/>
                  <a:gd name="T10" fmla="*/ 32 w 80"/>
                  <a:gd name="T11" fmla="*/ 64 h 80"/>
                  <a:gd name="T12" fmla="*/ 56 w 80"/>
                  <a:gd name="T13" fmla="*/ 80 h 80"/>
                  <a:gd name="T14" fmla="*/ 56 w 80"/>
                  <a:gd name="T15" fmla="*/ 72 h 80"/>
                  <a:gd name="T16" fmla="*/ 24 w 80"/>
                  <a:gd name="T17" fmla="*/ 32 h 80"/>
                  <a:gd name="T18" fmla="*/ 32 w 80"/>
                  <a:gd name="T19" fmla="*/ 24 h 80"/>
                  <a:gd name="T20" fmla="*/ 48 w 80"/>
                  <a:gd name="T21" fmla="*/ 32 h 80"/>
                  <a:gd name="T22" fmla="*/ 80 w 80"/>
                  <a:gd name="T23" fmla="*/ 40 h 80"/>
                  <a:gd name="T24" fmla="*/ 72 w 80"/>
                  <a:gd name="T25" fmla="*/ 24 h 80"/>
                  <a:gd name="T26" fmla="*/ 64 w 80"/>
                  <a:gd name="T27" fmla="*/ 24 h 80"/>
                  <a:gd name="T28" fmla="*/ 32 w 80"/>
                  <a:gd name="T29" fmla="*/ 0 h 80"/>
                  <a:gd name="T30" fmla="*/ 16 w 80"/>
                  <a:gd name="T31" fmla="*/ 24 h 80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80" h="80">
                    <a:moveTo>
                      <a:pt x="16" y="24"/>
                    </a:moveTo>
                    <a:lnTo>
                      <a:pt x="8" y="24"/>
                    </a:lnTo>
                    <a:lnTo>
                      <a:pt x="0" y="40"/>
                    </a:lnTo>
                    <a:lnTo>
                      <a:pt x="0" y="48"/>
                    </a:lnTo>
                    <a:lnTo>
                      <a:pt x="8" y="40"/>
                    </a:lnTo>
                    <a:lnTo>
                      <a:pt x="32" y="64"/>
                    </a:lnTo>
                    <a:lnTo>
                      <a:pt x="56" y="80"/>
                    </a:lnTo>
                    <a:lnTo>
                      <a:pt x="56" y="72"/>
                    </a:lnTo>
                    <a:lnTo>
                      <a:pt x="24" y="32"/>
                    </a:lnTo>
                    <a:lnTo>
                      <a:pt x="32" y="24"/>
                    </a:lnTo>
                    <a:lnTo>
                      <a:pt x="48" y="32"/>
                    </a:lnTo>
                    <a:lnTo>
                      <a:pt x="80" y="40"/>
                    </a:lnTo>
                    <a:lnTo>
                      <a:pt x="72" y="24"/>
                    </a:lnTo>
                    <a:lnTo>
                      <a:pt x="64" y="24"/>
                    </a:lnTo>
                    <a:lnTo>
                      <a:pt x="32" y="0"/>
                    </a:lnTo>
                    <a:lnTo>
                      <a:pt x="16" y="24"/>
                    </a:lnTo>
                    <a:close/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74" name="Freeform 348"/>
              <p:cNvSpPr>
                <a:spLocks noChangeAspect="1"/>
              </p:cNvSpPr>
              <p:nvPr/>
            </p:nvSpPr>
            <p:spPr bwMode="auto">
              <a:xfrm>
                <a:off x="823" y="1701"/>
                <a:ext cx="80" cy="80"/>
              </a:xfrm>
              <a:custGeom>
                <a:avLst/>
                <a:gdLst>
                  <a:gd name="T0" fmla="*/ 16 w 80"/>
                  <a:gd name="T1" fmla="*/ 24 h 80"/>
                  <a:gd name="T2" fmla="*/ 8 w 80"/>
                  <a:gd name="T3" fmla="*/ 24 h 80"/>
                  <a:gd name="T4" fmla="*/ 0 w 80"/>
                  <a:gd name="T5" fmla="*/ 40 h 80"/>
                  <a:gd name="T6" fmla="*/ 0 w 80"/>
                  <a:gd name="T7" fmla="*/ 48 h 80"/>
                  <a:gd name="T8" fmla="*/ 8 w 80"/>
                  <a:gd name="T9" fmla="*/ 40 h 80"/>
                  <a:gd name="T10" fmla="*/ 32 w 80"/>
                  <a:gd name="T11" fmla="*/ 64 h 80"/>
                  <a:gd name="T12" fmla="*/ 56 w 80"/>
                  <a:gd name="T13" fmla="*/ 80 h 80"/>
                  <a:gd name="T14" fmla="*/ 56 w 80"/>
                  <a:gd name="T15" fmla="*/ 72 h 80"/>
                  <a:gd name="T16" fmla="*/ 24 w 80"/>
                  <a:gd name="T17" fmla="*/ 32 h 80"/>
                  <a:gd name="T18" fmla="*/ 32 w 80"/>
                  <a:gd name="T19" fmla="*/ 24 h 80"/>
                  <a:gd name="T20" fmla="*/ 48 w 80"/>
                  <a:gd name="T21" fmla="*/ 32 h 80"/>
                  <a:gd name="T22" fmla="*/ 80 w 80"/>
                  <a:gd name="T23" fmla="*/ 40 h 80"/>
                  <a:gd name="T24" fmla="*/ 72 w 80"/>
                  <a:gd name="T25" fmla="*/ 24 h 80"/>
                  <a:gd name="T26" fmla="*/ 64 w 80"/>
                  <a:gd name="T27" fmla="*/ 24 h 80"/>
                  <a:gd name="T28" fmla="*/ 32 w 80"/>
                  <a:gd name="T29" fmla="*/ 0 h 80"/>
                  <a:gd name="T30" fmla="*/ 16 w 80"/>
                  <a:gd name="T31" fmla="*/ 24 h 80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80" h="80">
                    <a:moveTo>
                      <a:pt x="16" y="24"/>
                    </a:moveTo>
                    <a:lnTo>
                      <a:pt x="8" y="24"/>
                    </a:lnTo>
                    <a:lnTo>
                      <a:pt x="0" y="40"/>
                    </a:lnTo>
                    <a:lnTo>
                      <a:pt x="0" y="48"/>
                    </a:lnTo>
                    <a:lnTo>
                      <a:pt x="8" y="40"/>
                    </a:lnTo>
                    <a:lnTo>
                      <a:pt x="32" y="64"/>
                    </a:lnTo>
                    <a:lnTo>
                      <a:pt x="56" y="80"/>
                    </a:lnTo>
                    <a:lnTo>
                      <a:pt x="56" y="72"/>
                    </a:lnTo>
                    <a:lnTo>
                      <a:pt x="24" y="32"/>
                    </a:lnTo>
                    <a:lnTo>
                      <a:pt x="32" y="24"/>
                    </a:lnTo>
                    <a:lnTo>
                      <a:pt x="48" y="32"/>
                    </a:lnTo>
                    <a:lnTo>
                      <a:pt x="80" y="40"/>
                    </a:lnTo>
                    <a:lnTo>
                      <a:pt x="72" y="24"/>
                    </a:lnTo>
                    <a:lnTo>
                      <a:pt x="64" y="24"/>
                    </a:lnTo>
                    <a:lnTo>
                      <a:pt x="32" y="0"/>
                    </a:lnTo>
                    <a:lnTo>
                      <a:pt x="16" y="24"/>
                    </a:lnTo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75" name="Freeform 349"/>
              <p:cNvSpPr>
                <a:spLocks noChangeAspect="1"/>
              </p:cNvSpPr>
              <p:nvPr/>
            </p:nvSpPr>
            <p:spPr bwMode="auto">
              <a:xfrm>
                <a:off x="847" y="1717"/>
                <a:ext cx="104" cy="96"/>
              </a:xfrm>
              <a:custGeom>
                <a:avLst/>
                <a:gdLst>
                  <a:gd name="T0" fmla="*/ 56 w 104"/>
                  <a:gd name="T1" fmla="*/ 24 h 96"/>
                  <a:gd name="T2" fmla="*/ 24 w 104"/>
                  <a:gd name="T3" fmla="*/ 16 h 96"/>
                  <a:gd name="T4" fmla="*/ 8 w 104"/>
                  <a:gd name="T5" fmla="*/ 8 h 96"/>
                  <a:gd name="T6" fmla="*/ 0 w 104"/>
                  <a:gd name="T7" fmla="*/ 16 h 96"/>
                  <a:gd name="T8" fmla="*/ 32 w 104"/>
                  <a:gd name="T9" fmla="*/ 56 h 96"/>
                  <a:gd name="T10" fmla="*/ 32 w 104"/>
                  <a:gd name="T11" fmla="*/ 64 h 96"/>
                  <a:gd name="T12" fmla="*/ 56 w 104"/>
                  <a:gd name="T13" fmla="*/ 80 h 96"/>
                  <a:gd name="T14" fmla="*/ 72 w 104"/>
                  <a:gd name="T15" fmla="*/ 72 h 96"/>
                  <a:gd name="T16" fmla="*/ 80 w 104"/>
                  <a:gd name="T17" fmla="*/ 96 h 96"/>
                  <a:gd name="T18" fmla="*/ 104 w 104"/>
                  <a:gd name="T19" fmla="*/ 96 h 96"/>
                  <a:gd name="T20" fmla="*/ 104 w 104"/>
                  <a:gd name="T21" fmla="*/ 72 h 96"/>
                  <a:gd name="T22" fmla="*/ 104 w 104"/>
                  <a:gd name="T23" fmla="*/ 40 h 96"/>
                  <a:gd name="T24" fmla="*/ 72 w 104"/>
                  <a:gd name="T25" fmla="*/ 0 h 96"/>
                  <a:gd name="T26" fmla="*/ 48 w 104"/>
                  <a:gd name="T27" fmla="*/ 8 h 96"/>
                  <a:gd name="T28" fmla="*/ 56 w 104"/>
                  <a:gd name="T29" fmla="*/ 24 h 9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104" h="96">
                    <a:moveTo>
                      <a:pt x="56" y="24"/>
                    </a:moveTo>
                    <a:lnTo>
                      <a:pt x="24" y="16"/>
                    </a:lnTo>
                    <a:lnTo>
                      <a:pt x="8" y="8"/>
                    </a:lnTo>
                    <a:lnTo>
                      <a:pt x="0" y="16"/>
                    </a:lnTo>
                    <a:lnTo>
                      <a:pt x="32" y="56"/>
                    </a:lnTo>
                    <a:lnTo>
                      <a:pt x="32" y="64"/>
                    </a:lnTo>
                    <a:lnTo>
                      <a:pt x="56" y="80"/>
                    </a:lnTo>
                    <a:lnTo>
                      <a:pt x="72" y="72"/>
                    </a:lnTo>
                    <a:lnTo>
                      <a:pt x="80" y="96"/>
                    </a:lnTo>
                    <a:lnTo>
                      <a:pt x="104" y="96"/>
                    </a:lnTo>
                    <a:lnTo>
                      <a:pt x="104" y="72"/>
                    </a:lnTo>
                    <a:lnTo>
                      <a:pt x="104" y="40"/>
                    </a:lnTo>
                    <a:lnTo>
                      <a:pt x="72" y="0"/>
                    </a:lnTo>
                    <a:lnTo>
                      <a:pt x="48" y="8"/>
                    </a:lnTo>
                    <a:lnTo>
                      <a:pt x="56" y="24"/>
                    </a:lnTo>
                    <a:close/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76" name="Freeform 350"/>
              <p:cNvSpPr>
                <a:spLocks noChangeAspect="1"/>
              </p:cNvSpPr>
              <p:nvPr/>
            </p:nvSpPr>
            <p:spPr bwMode="auto">
              <a:xfrm>
                <a:off x="847" y="1717"/>
                <a:ext cx="104" cy="96"/>
              </a:xfrm>
              <a:custGeom>
                <a:avLst/>
                <a:gdLst>
                  <a:gd name="T0" fmla="*/ 56 w 104"/>
                  <a:gd name="T1" fmla="*/ 24 h 96"/>
                  <a:gd name="T2" fmla="*/ 24 w 104"/>
                  <a:gd name="T3" fmla="*/ 16 h 96"/>
                  <a:gd name="T4" fmla="*/ 8 w 104"/>
                  <a:gd name="T5" fmla="*/ 8 h 96"/>
                  <a:gd name="T6" fmla="*/ 0 w 104"/>
                  <a:gd name="T7" fmla="*/ 16 h 96"/>
                  <a:gd name="T8" fmla="*/ 32 w 104"/>
                  <a:gd name="T9" fmla="*/ 56 h 96"/>
                  <a:gd name="T10" fmla="*/ 32 w 104"/>
                  <a:gd name="T11" fmla="*/ 64 h 96"/>
                  <a:gd name="T12" fmla="*/ 56 w 104"/>
                  <a:gd name="T13" fmla="*/ 80 h 96"/>
                  <a:gd name="T14" fmla="*/ 72 w 104"/>
                  <a:gd name="T15" fmla="*/ 72 h 96"/>
                  <a:gd name="T16" fmla="*/ 80 w 104"/>
                  <a:gd name="T17" fmla="*/ 96 h 96"/>
                  <a:gd name="T18" fmla="*/ 104 w 104"/>
                  <a:gd name="T19" fmla="*/ 96 h 96"/>
                  <a:gd name="T20" fmla="*/ 104 w 104"/>
                  <a:gd name="T21" fmla="*/ 72 h 96"/>
                  <a:gd name="T22" fmla="*/ 104 w 104"/>
                  <a:gd name="T23" fmla="*/ 40 h 96"/>
                  <a:gd name="T24" fmla="*/ 72 w 104"/>
                  <a:gd name="T25" fmla="*/ 0 h 96"/>
                  <a:gd name="T26" fmla="*/ 48 w 104"/>
                  <a:gd name="T27" fmla="*/ 8 h 96"/>
                  <a:gd name="T28" fmla="*/ 56 w 104"/>
                  <a:gd name="T29" fmla="*/ 24 h 9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104" h="96">
                    <a:moveTo>
                      <a:pt x="56" y="24"/>
                    </a:moveTo>
                    <a:lnTo>
                      <a:pt x="24" y="16"/>
                    </a:lnTo>
                    <a:lnTo>
                      <a:pt x="8" y="8"/>
                    </a:lnTo>
                    <a:lnTo>
                      <a:pt x="0" y="16"/>
                    </a:lnTo>
                    <a:lnTo>
                      <a:pt x="32" y="56"/>
                    </a:lnTo>
                    <a:lnTo>
                      <a:pt x="32" y="64"/>
                    </a:lnTo>
                    <a:lnTo>
                      <a:pt x="56" y="80"/>
                    </a:lnTo>
                    <a:lnTo>
                      <a:pt x="72" y="72"/>
                    </a:lnTo>
                    <a:lnTo>
                      <a:pt x="80" y="96"/>
                    </a:lnTo>
                    <a:lnTo>
                      <a:pt x="104" y="96"/>
                    </a:lnTo>
                    <a:lnTo>
                      <a:pt x="104" y="72"/>
                    </a:lnTo>
                    <a:lnTo>
                      <a:pt x="104" y="40"/>
                    </a:lnTo>
                    <a:lnTo>
                      <a:pt x="72" y="0"/>
                    </a:lnTo>
                    <a:lnTo>
                      <a:pt x="48" y="8"/>
                    </a:lnTo>
                    <a:lnTo>
                      <a:pt x="56" y="24"/>
                    </a:lnTo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77" name="Freeform 351"/>
              <p:cNvSpPr>
                <a:spLocks noChangeAspect="1"/>
              </p:cNvSpPr>
              <p:nvPr/>
            </p:nvSpPr>
            <p:spPr bwMode="auto">
              <a:xfrm>
                <a:off x="927" y="1478"/>
                <a:ext cx="104" cy="56"/>
              </a:xfrm>
              <a:custGeom>
                <a:avLst/>
                <a:gdLst>
                  <a:gd name="T0" fmla="*/ 80 w 104"/>
                  <a:gd name="T1" fmla="*/ 56 h 56"/>
                  <a:gd name="T2" fmla="*/ 64 w 104"/>
                  <a:gd name="T3" fmla="*/ 48 h 56"/>
                  <a:gd name="T4" fmla="*/ 16 w 104"/>
                  <a:gd name="T5" fmla="*/ 48 h 56"/>
                  <a:gd name="T6" fmla="*/ 0 w 104"/>
                  <a:gd name="T7" fmla="*/ 56 h 56"/>
                  <a:gd name="T8" fmla="*/ 0 w 104"/>
                  <a:gd name="T9" fmla="*/ 32 h 56"/>
                  <a:gd name="T10" fmla="*/ 8 w 104"/>
                  <a:gd name="T11" fmla="*/ 8 h 56"/>
                  <a:gd name="T12" fmla="*/ 24 w 104"/>
                  <a:gd name="T13" fmla="*/ 8 h 56"/>
                  <a:gd name="T14" fmla="*/ 40 w 104"/>
                  <a:gd name="T15" fmla="*/ 24 h 56"/>
                  <a:gd name="T16" fmla="*/ 48 w 104"/>
                  <a:gd name="T17" fmla="*/ 0 h 56"/>
                  <a:gd name="T18" fmla="*/ 64 w 104"/>
                  <a:gd name="T19" fmla="*/ 0 h 56"/>
                  <a:gd name="T20" fmla="*/ 72 w 104"/>
                  <a:gd name="T21" fmla="*/ 8 h 56"/>
                  <a:gd name="T22" fmla="*/ 96 w 104"/>
                  <a:gd name="T23" fmla="*/ 8 h 56"/>
                  <a:gd name="T24" fmla="*/ 104 w 104"/>
                  <a:gd name="T25" fmla="*/ 16 h 56"/>
                  <a:gd name="T26" fmla="*/ 104 w 104"/>
                  <a:gd name="T27" fmla="*/ 32 h 56"/>
                  <a:gd name="T28" fmla="*/ 104 w 104"/>
                  <a:gd name="T29" fmla="*/ 56 h 56"/>
                  <a:gd name="T30" fmla="*/ 80 w 104"/>
                  <a:gd name="T31" fmla="*/ 56 h 5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104" h="56">
                    <a:moveTo>
                      <a:pt x="80" y="56"/>
                    </a:moveTo>
                    <a:lnTo>
                      <a:pt x="64" y="48"/>
                    </a:lnTo>
                    <a:lnTo>
                      <a:pt x="16" y="48"/>
                    </a:lnTo>
                    <a:lnTo>
                      <a:pt x="0" y="56"/>
                    </a:lnTo>
                    <a:lnTo>
                      <a:pt x="0" y="32"/>
                    </a:lnTo>
                    <a:lnTo>
                      <a:pt x="8" y="8"/>
                    </a:lnTo>
                    <a:lnTo>
                      <a:pt x="24" y="8"/>
                    </a:lnTo>
                    <a:lnTo>
                      <a:pt x="40" y="24"/>
                    </a:lnTo>
                    <a:lnTo>
                      <a:pt x="48" y="0"/>
                    </a:lnTo>
                    <a:lnTo>
                      <a:pt x="64" y="0"/>
                    </a:lnTo>
                    <a:lnTo>
                      <a:pt x="72" y="8"/>
                    </a:lnTo>
                    <a:lnTo>
                      <a:pt x="96" y="8"/>
                    </a:lnTo>
                    <a:lnTo>
                      <a:pt x="104" y="16"/>
                    </a:lnTo>
                    <a:lnTo>
                      <a:pt x="104" y="32"/>
                    </a:lnTo>
                    <a:lnTo>
                      <a:pt x="104" y="56"/>
                    </a:lnTo>
                    <a:lnTo>
                      <a:pt x="80" y="56"/>
                    </a:lnTo>
                    <a:close/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78" name="Freeform 352"/>
              <p:cNvSpPr>
                <a:spLocks noChangeAspect="1"/>
              </p:cNvSpPr>
              <p:nvPr/>
            </p:nvSpPr>
            <p:spPr bwMode="auto">
              <a:xfrm>
                <a:off x="927" y="1478"/>
                <a:ext cx="104" cy="56"/>
              </a:xfrm>
              <a:custGeom>
                <a:avLst/>
                <a:gdLst>
                  <a:gd name="T0" fmla="*/ 80 w 104"/>
                  <a:gd name="T1" fmla="*/ 56 h 56"/>
                  <a:gd name="T2" fmla="*/ 64 w 104"/>
                  <a:gd name="T3" fmla="*/ 48 h 56"/>
                  <a:gd name="T4" fmla="*/ 16 w 104"/>
                  <a:gd name="T5" fmla="*/ 48 h 56"/>
                  <a:gd name="T6" fmla="*/ 0 w 104"/>
                  <a:gd name="T7" fmla="*/ 56 h 56"/>
                  <a:gd name="T8" fmla="*/ 0 w 104"/>
                  <a:gd name="T9" fmla="*/ 32 h 56"/>
                  <a:gd name="T10" fmla="*/ 8 w 104"/>
                  <a:gd name="T11" fmla="*/ 8 h 56"/>
                  <a:gd name="T12" fmla="*/ 24 w 104"/>
                  <a:gd name="T13" fmla="*/ 8 h 56"/>
                  <a:gd name="T14" fmla="*/ 40 w 104"/>
                  <a:gd name="T15" fmla="*/ 24 h 56"/>
                  <a:gd name="T16" fmla="*/ 48 w 104"/>
                  <a:gd name="T17" fmla="*/ 0 h 56"/>
                  <a:gd name="T18" fmla="*/ 64 w 104"/>
                  <a:gd name="T19" fmla="*/ 0 h 56"/>
                  <a:gd name="T20" fmla="*/ 72 w 104"/>
                  <a:gd name="T21" fmla="*/ 8 h 56"/>
                  <a:gd name="T22" fmla="*/ 96 w 104"/>
                  <a:gd name="T23" fmla="*/ 8 h 56"/>
                  <a:gd name="T24" fmla="*/ 104 w 104"/>
                  <a:gd name="T25" fmla="*/ 16 h 56"/>
                  <a:gd name="T26" fmla="*/ 104 w 104"/>
                  <a:gd name="T27" fmla="*/ 32 h 56"/>
                  <a:gd name="T28" fmla="*/ 104 w 104"/>
                  <a:gd name="T29" fmla="*/ 56 h 56"/>
                  <a:gd name="T30" fmla="*/ 80 w 104"/>
                  <a:gd name="T31" fmla="*/ 56 h 5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104" h="56">
                    <a:moveTo>
                      <a:pt x="80" y="56"/>
                    </a:moveTo>
                    <a:lnTo>
                      <a:pt x="64" y="48"/>
                    </a:lnTo>
                    <a:lnTo>
                      <a:pt x="16" y="48"/>
                    </a:lnTo>
                    <a:lnTo>
                      <a:pt x="0" y="56"/>
                    </a:lnTo>
                    <a:lnTo>
                      <a:pt x="0" y="32"/>
                    </a:lnTo>
                    <a:lnTo>
                      <a:pt x="8" y="8"/>
                    </a:lnTo>
                    <a:lnTo>
                      <a:pt x="24" y="8"/>
                    </a:lnTo>
                    <a:lnTo>
                      <a:pt x="40" y="24"/>
                    </a:lnTo>
                    <a:lnTo>
                      <a:pt x="48" y="0"/>
                    </a:lnTo>
                    <a:lnTo>
                      <a:pt x="64" y="0"/>
                    </a:lnTo>
                    <a:lnTo>
                      <a:pt x="72" y="8"/>
                    </a:lnTo>
                    <a:lnTo>
                      <a:pt x="96" y="8"/>
                    </a:lnTo>
                    <a:lnTo>
                      <a:pt x="104" y="16"/>
                    </a:lnTo>
                    <a:lnTo>
                      <a:pt x="104" y="32"/>
                    </a:lnTo>
                    <a:lnTo>
                      <a:pt x="104" y="56"/>
                    </a:lnTo>
                    <a:lnTo>
                      <a:pt x="80" y="56"/>
                    </a:lnTo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79" name="Freeform 353"/>
              <p:cNvSpPr>
                <a:spLocks noChangeAspect="1"/>
              </p:cNvSpPr>
              <p:nvPr/>
            </p:nvSpPr>
            <p:spPr bwMode="auto">
              <a:xfrm>
                <a:off x="959" y="1446"/>
                <a:ext cx="72" cy="40"/>
              </a:xfrm>
              <a:custGeom>
                <a:avLst/>
                <a:gdLst>
                  <a:gd name="T0" fmla="*/ 32 w 72"/>
                  <a:gd name="T1" fmla="*/ 32 h 40"/>
                  <a:gd name="T2" fmla="*/ 40 w 72"/>
                  <a:gd name="T3" fmla="*/ 40 h 40"/>
                  <a:gd name="T4" fmla="*/ 64 w 72"/>
                  <a:gd name="T5" fmla="*/ 40 h 40"/>
                  <a:gd name="T6" fmla="*/ 72 w 72"/>
                  <a:gd name="T7" fmla="*/ 24 h 40"/>
                  <a:gd name="T8" fmla="*/ 64 w 72"/>
                  <a:gd name="T9" fmla="*/ 16 h 40"/>
                  <a:gd name="T10" fmla="*/ 72 w 72"/>
                  <a:gd name="T11" fmla="*/ 0 h 40"/>
                  <a:gd name="T12" fmla="*/ 0 w 72"/>
                  <a:gd name="T13" fmla="*/ 8 h 40"/>
                  <a:gd name="T14" fmla="*/ 8 w 72"/>
                  <a:gd name="T15" fmla="*/ 24 h 40"/>
                  <a:gd name="T16" fmla="*/ 16 w 72"/>
                  <a:gd name="T17" fmla="*/ 24 h 40"/>
                  <a:gd name="T18" fmla="*/ 16 w 72"/>
                  <a:gd name="T19" fmla="*/ 32 h 40"/>
                  <a:gd name="T20" fmla="*/ 32 w 72"/>
                  <a:gd name="T21" fmla="*/ 32 h 4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72" h="40">
                    <a:moveTo>
                      <a:pt x="32" y="32"/>
                    </a:moveTo>
                    <a:lnTo>
                      <a:pt x="40" y="40"/>
                    </a:lnTo>
                    <a:lnTo>
                      <a:pt x="64" y="40"/>
                    </a:lnTo>
                    <a:lnTo>
                      <a:pt x="72" y="24"/>
                    </a:lnTo>
                    <a:lnTo>
                      <a:pt x="64" y="16"/>
                    </a:lnTo>
                    <a:lnTo>
                      <a:pt x="72" y="0"/>
                    </a:lnTo>
                    <a:lnTo>
                      <a:pt x="0" y="8"/>
                    </a:lnTo>
                    <a:lnTo>
                      <a:pt x="8" y="24"/>
                    </a:lnTo>
                    <a:lnTo>
                      <a:pt x="16" y="24"/>
                    </a:lnTo>
                    <a:lnTo>
                      <a:pt x="16" y="32"/>
                    </a:lnTo>
                    <a:lnTo>
                      <a:pt x="32" y="32"/>
                    </a:lnTo>
                    <a:close/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80" name="Freeform 354"/>
              <p:cNvSpPr>
                <a:spLocks noChangeAspect="1"/>
              </p:cNvSpPr>
              <p:nvPr/>
            </p:nvSpPr>
            <p:spPr bwMode="auto">
              <a:xfrm>
                <a:off x="959" y="1446"/>
                <a:ext cx="72" cy="40"/>
              </a:xfrm>
              <a:custGeom>
                <a:avLst/>
                <a:gdLst>
                  <a:gd name="T0" fmla="*/ 32 w 72"/>
                  <a:gd name="T1" fmla="*/ 32 h 40"/>
                  <a:gd name="T2" fmla="*/ 40 w 72"/>
                  <a:gd name="T3" fmla="*/ 40 h 40"/>
                  <a:gd name="T4" fmla="*/ 64 w 72"/>
                  <a:gd name="T5" fmla="*/ 40 h 40"/>
                  <a:gd name="T6" fmla="*/ 72 w 72"/>
                  <a:gd name="T7" fmla="*/ 24 h 40"/>
                  <a:gd name="T8" fmla="*/ 64 w 72"/>
                  <a:gd name="T9" fmla="*/ 16 h 40"/>
                  <a:gd name="T10" fmla="*/ 72 w 72"/>
                  <a:gd name="T11" fmla="*/ 0 h 40"/>
                  <a:gd name="T12" fmla="*/ 0 w 72"/>
                  <a:gd name="T13" fmla="*/ 8 h 40"/>
                  <a:gd name="T14" fmla="*/ 8 w 72"/>
                  <a:gd name="T15" fmla="*/ 24 h 40"/>
                  <a:gd name="T16" fmla="*/ 16 w 72"/>
                  <a:gd name="T17" fmla="*/ 24 h 40"/>
                  <a:gd name="T18" fmla="*/ 16 w 72"/>
                  <a:gd name="T19" fmla="*/ 32 h 40"/>
                  <a:gd name="T20" fmla="*/ 32 w 72"/>
                  <a:gd name="T21" fmla="*/ 32 h 4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72" h="40">
                    <a:moveTo>
                      <a:pt x="32" y="32"/>
                    </a:moveTo>
                    <a:lnTo>
                      <a:pt x="40" y="40"/>
                    </a:lnTo>
                    <a:lnTo>
                      <a:pt x="64" y="40"/>
                    </a:lnTo>
                    <a:lnTo>
                      <a:pt x="72" y="24"/>
                    </a:lnTo>
                    <a:lnTo>
                      <a:pt x="64" y="16"/>
                    </a:lnTo>
                    <a:lnTo>
                      <a:pt x="72" y="0"/>
                    </a:lnTo>
                    <a:lnTo>
                      <a:pt x="0" y="8"/>
                    </a:lnTo>
                    <a:lnTo>
                      <a:pt x="8" y="24"/>
                    </a:lnTo>
                    <a:lnTo>
                      <a:pt x="16" y="24"/>
                    </a:lnTo>
                    <a:lnTo>
                      <a:pt x="16" y="32"/>
                    </a:lnTo>
                    <a:lnTo>
                      <a:pt x="32" y="32"/>
                    </a:lnTo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81" name="Freeform 355"/>
              <p:cNvSpPr>
                <a:spLocks noChangeAspect="1"/>
              </p:cNvSpPr>
              <p:nvPr/>
            </p:nvSpPr>
            <p:spPr bwMode="auto">
              <a:xfrm>
                <a:off x="903" y="1789"/>
                <a:ext cx="24" cy="48"/>
              </a:xfrm>
              <a:custGeom>
                <a:avLst/>
                <a:gdLst>
                  <a:gd name="T0" fmla="*/ 0 w 24"/>
                  <a:gd name="T1" fmla="*/ 32 h 48"/>
                  <a:gd name="T2" fmla="*/ 0 w 24"/>
                  <a:gd name="T3" fmla="*/ 8 h 48"/>
                  <a:gd name="T4" fmla="*/ 16 w 24"/>
                  <a:gd name="T5" fmla="*/ 0 h 48"/>
                  <a:gd name="T6" fmla="*/ 24 w 24"/>
                  <a:gd name="T7" fmla="*/ 24 h 48"/>
                  <a:gd name="T8" fmla="*/ 16 w 24"/>
                  <a:gd name="T9" fmla="*/ 48 h 48"/>
                  <a:gd name="T10" fmla="*/ 0 w 24"/>
                  <a:gd name="T11" fmla="*/ 32 h 4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4" h="48">
                    <a:moveTo>
                      <a:pt x="0" y="32"/>
                    </a:moveTo>
                    <a:lnTo>
                      <a:pt x="0" y="8"/>
                    </a:lnTo>
                    <a:lnTo>
                      <a:pt x="16" y="0"/>
                    </a:lnTo>
                    <a:lnTo>
                      <a:pt x="24" y="24"/>
                    </a:lnTo>
                    <a:lnTo>
                      <a:pt x="16" y="48"/>
                    </a:lnTo>
                    <a:lnTo>
                      <a:pt x="0" y="32"/>
                    </a:lnTo>
                    <a:close/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82" name="Freeform 356"/>
              <p:cNvSpPr>
                <a:spLocks noChangeAspect="1"/>
              </p:cNvSpPr>
              <p:nvPr/>
            </p:nvSpPr>
            <p:spPr bwMode="auto">
              <a:xfrm>
                <a:off x="903" y="1789"/>
                <a:ext cx="24" cy="48"/>
              </a:xfrm>
              <a:custGeom>
                <a:avLst/>
                <a:gdLst>
                  <a:gd name="T0" fmla="*/ 0 w 24"/>
                  <a:gd name="T1" fmla="*/ 32 h 48"/>
                  <a:gd name="T2" fmla="*/ 0 w 24"/>
                  <a:gd name="T3" fmla="*/ 8 h 48"/>
                  <a:gd name="T4" fmla="*/ 16 w 24"/>
                  <a:gd name="T5" fmla="*/ 0 h 48"/>
                  <a:gd name="T6" fmla="*/ 24 w 24"/>
                  <a:gd name="T7" fmla="*/ 24 h 48"/>
                  <a:gd name="T8" fmla="*/ 16 w 24"/>
                  <a:gd name="T9" fmla="*/ 48 h 48"/>
                  <a:gd name="T10" fmla="*/ 0 w 24"/>
                  <a:gd name="T11" fmla="*/ 32 h 4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4" h="48">
                    <a:moveTo>
                      <a:pt x="0" y="32"/>
                    </a:moveTo>
                    <a:lnTo>
                      <a:pt x="0" y="8"/>
                    </a:lnTo>
                    <a:lnTo>
                      <a:pt x="16" y="0"/>
                    </a:lnTo>
                    <a:lnTo>
                      <a:pt x="24" y="24"/>
                    </a:lnTo>
                    <a:lnTo>
                      <a:pt x="16" y="48"/>
                    </a:lnTo>
                    <a:lnTo>
                      <a:pt x="0" y="32"/>
                    </a:lnTo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83" name="Freeform 357"/>
              <p:cNvSpPr>
                <a:spLocks noChangeAspect="1"/>
              </p:cNvSpPr>
              <p:nvPr/>
            </p:nvSpPr>
            <p:spPr bwMode="auto">
              <a:xfrm>
                <a:off x="759" y="1670"/>
                <a:ext cx="112" cy="39"/>
              </a:xfrm>
              <a:custGeom>
                <a:avLst/>
                <a:gdLst>
                  <a:gd name="T0" fmla="*/ 0 w 112"/>
                  <a:gd name="T1" fmla="*/ 23 h 39"/>
                  <a:gd name="T2" fmla="*/ 8 w 112"/>
                  <a:gd name="T3" fmla="*/ 31 h 39"/>
                  <a:gd name="T4" fmla="*/ 16 w 112"/>
                  <a:gd name="T5" fmla="*/ 31 h 39"/>
                  <a:gd name="T6" fmla="*/ 40 w 112"/>
                  <a:gd name="T7" fmla="*/ 31 h 39"/>
                  <a:gd name="T8" fmla="*/ 56 w 112"/>
                  <a:gd name="T9" fmla="*/ 39 h 39"/>
                  <a:gd name="T10" fmla="*/ 96 w 112"/>
                  <a:gd name="T11" fmla="*/ 31 h 39"/>
                  <a:gd name="T12" fmla="*/ 112 w 112"/>
                  <a:gd name="T13" fmla="*/ 16 h 39"/>
                  <a:gd name="T14" fmla="*/ 112 w 112"/>
                  <a:gd name="T15" fmla="*/ 0 h 39"/>
                  <a:gd name="T16" fmla="*/ 64 w 112"/>
                  <a:gd name="T17" fmla="*/ 0 h 39"/>
                  <a:gd name="T18" fmla="*/ 48 w 112"/>
                  <a:gd name="T19" fmla="*/ 23 h 39"/>
                  <a:gd name="T20" fmla="*/ 0 w 112"/>
                  <a:gd name="T21" fmla="*/ 23 h 39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12" h="39">
                    <a:moveTo>
                      <a:pt x="0" y="23"/>
                    </a:moveTo>
                    <a:lnTo>
                      <a:pt x="8" y="31"/>
                    </a:lnTo>
                    <a:lnTo>
                      <a:pt x="16" y="31"/>
                    </a:lnTo>
                    <a:lnTo>
                      <a:pt x="40" y="31"/>
                    </a:lnTo>
                    <a:lnTo>
                      <a:pt x="56" y="39"/>
                    </a:lnTo>
                    <a:lnTo>
                      <a:pt x="96" y="31"/>
                    </a:lnTo>
                    <a:lnTo>
                      <a:pt x="112" y="16"/>
                    </a:lnTo>
                    <a:lnTo>
                      <a:pt x="112" y="0"/>
                    </a:lnTo>
                    <a:lnTo>
                      <a:pt x="64" y="0"/>
                    </a:lnTo>
                    <a:lnTo>
                      <a:pt x="48" y="23"/>
                    </a:lnTo>
                    <a:lnTo>
                      <a:pt x="0" y="23"/>
                    </a:lnTo>
                    <a:close/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84" name="Freeform 358"/>
              <p:cNvSpPr>
                <a:spLocks noChangeAspect="1"/>
              </p:cNvSpPr>
              <p:nvPr/>
            </p:nvSpPr>
            <p:spPr bwMode="auto">
              <a:xfrm>
                <a:off x="759" y="1670"/>
                <a:ext cx="112" cy="39"/>
              </a:xfrm>
              <a:custGeom>
                <a:avLst/>
                <a:gdLst>
                  <a:gd name="T0" fmla="*/ 0 w 112"/>
                  <a:gd name="T1" fmla="*/ 23 h 39"/>
                  <a:gd name="T2" fmla="*/ 8 w 112"/>
                  <a:gd name="T3" fmla="*/ 31 h 39"/>
                  <a:gd name="T4" fmla="*/ 16 w 112"/>
                  <a:gd name="T5" fmla="*/ 31 h 39"/>
                  <a:gd name="T6" fmla="*/ 40 w 112"/>
                  <a:gd name="T7" fmla="*/ 31 h 39"/>
                  <a:gd name="T8" fmla="*/ 56 w 112"/>
                  <a:gd name="T9" fmla="*/ 39 h 39"/>
                  <a:gd name="T10" fmla="*/ 96 w 112"/>
                  <a:gd name="T11" fmla="*/ 31 h 39"/>
                  <a:gd name="T12" fmla="*/ 112 w 112"/>
                  <a:gd name="T13" fmla="*/ 16 h 39"/>
                  <a:gd name="T14" fmla="*/ 112 w 112"/>
                  <a:gd name="T15" fmla="*/ 0 h 39"/>
                  <a:gd name="T16" fmla="*/ 64 w 112"/>
                  <a:gd name="T17" fmla="*/ 0 h 39"/>
                  <a:gd name="T18" fmla="*/ 48 w 112"/>
                  <a:gd name="T19" fmla="*/ 23 h 39"/>
                  <a:gd name="T20" fmla="*/ 0 w 112"/>
                  <a:gd name="T21" fmla="*/ 23 h 39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12" h="39">
                    <a:moveTo>
                      <a:pt x="0" y="23"/>
                    </a:moveTo>
                    <a:lnTo>
                      <a:pt x="8" y="31"/>
                    </a:lnTo>
                    <a:lnTo>
                      <a:pt x="16" y="31"/>
                    </a:lnTo>
                    <a:lnTo>
                      <a:pt x="40" y="31"/>
                    </a:lnTo>
                    <a:lnTo>
                      <a:pt x="56" y="39"/>
                    </a:lnTo>
                    <a:lnTo>
                      <a:pt x="96" y="31"/>
                    </a:lnTo>
                    <a:lnTo>
                      <a:pt x="112" y="16"/>
                    </a:lnTo>
                    <a:lnTo>
                      <a:pt x="112" y="0"/>
                    </a:lnTo>
                    <a:lnTo>
                      <a:pt x="64" y="0"/>
                    </a:lnTo>
                    <a:lnTo>
                      <a:pt x="48" y="23"/>
                    </a:lnTo>
                    <a:lnTo>
                      <a:pt x="0" y="23"/>
                    </a:lnTo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85" name="Freeform 359"/>
              <p:cNvSpPr>
                <a:spLocks noChangeAspect="1"/>
              </p:cNvSpPr>
              <p:nvPr/>
            </p:nvSpPr>
            <p:spPr bwMode="auto">
              <a:xfrm>
                <a:off x="664" y="1622"/>
                <a:ext cx="39" cy="32"/>
              </a:xfrm>
              <a:custGeom>
                <a:avLst/>
                <a:gdLst>
                  <a:gd name="T0" fmla="*/ 0 w 39"/>
                  <a:gd name="T1" fmla="*/ 0 h 32"/>
                  <a:gd name="T2" fmla="*/ 8 w 39"/>
                  <a:gd name="T3" fmla="*/ 0 h 32"/>
                  <a:gd name="T4" fmla="*/ 31 w 39"/>
                  <a:gd name="T5" fmla="*/ 0 h 32"/>
                  <a:gd name="T6" fmla="*/ 39 w 39"/>
                  <a:gd name="T7" fmla="*/ 16 h 32"/>
                  <a:gd name="T8" fmla="*/ 39 w 39"/>
                  <a:gd name="T9" fmla="*/ 24 h 32"/>
                  <a:gd name="T10" fmla="*/ 39 w 39"/>
                  <a:gd name="T11" fmla="*/ 32 h 32"/>
                  <a:gd name="T12" fmla="*/ 0 w 39"/>
                  <a:gd name="T13" fmla="*/ 0 h 3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39" h="32">
                    <a:moveTo>
                      <a:pt x="0" y="0"/>
                    </a:moveTo>
                    <a:lnTo>
                      <a:pt x="8" y="0"/>
                    </a:lnTo>
                    <a:lnTo>
                      <a:pt x="31" y="0"/>
                    </a:lnTo>
                    <a:lnTo>
                      <a:pt x="39" y="16"/>
                    </a:lnTo>
                    <a:lnTo>
                      <a:pt x="39" y="24"/>
                    </a:lnTo>
                    <a:lnTo>
                      <a:pt x="39" y="3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86" name="Freeform 360"/>
              <p:cNvSpPr>
                <a:spLocks noChangeAspect="1"/>
              </p:cNvSpPr>
              <p:nvPr/>
            </p:nvSpPr>
            <p:spPr bwMode="auto">
              <a:xfrm>
                <a:off x="664" y="1622"/>
                <a:ext cx="39" cy="32"/>
              </a:xfrm>
              <a:custGeom>
                <a:avLst/>
                <a:gdLst>
                  <a:gd name="T0" fmla="*/ 0 w 39"/>
                  <a:gd name="T1" fmla="*/ 0 h 32"/>
                  <a:gd name="T2" fmla="*/ 8 w 39"/>
                  <a:gd name="T3" fmla="*/ 0 h 32"/>
                  <a:gd name="T4" fmla="*/ 31 w 39"/>
                  <a:gd name="T5" fmla="*/ 0 h 32"/>
                  <a:gd name="T6" fmla="*/ 39 w 39"/>
                  <a:gd name="T7" fmla="*/ 16 h 32"/>
                  <a:gd name="T8" fmla="*/ 39 w 39"/>
                  <a:gd name="T9" fmla="*/ 24 h 32"/>
                  <a:gd name="T10" fmla="*/ 39 w 39"/>
                  <a:gd name="T11" fmla="*/ 32 h 32"/>
                  <a:gd name="T12" fmla="*/ 0 w 39"/>
                  <a:gd name="T13" fmla="*/ 0 h 3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39" h="32">
                    <a:moveTo>
                      <a:pt x="0" y="0"/>
                    </a:moveTo>
                    <a:lnTo>
                      <a:pt x="8" y="0"/>
                    </a:lnTo>
                    <a:lnTo>
                      <a:pt x="31" y="0"/>
                    </a:lnTo>
                    <a:lnTo>
                      <a:pt x="39" y="16"/>
                    </a:lnTo>
                    <a:lnTo>
                      <a:pt x="39" y="24"/>
                    </a:lnTo>
                    <a:lnTo>
                      <a:pt x="39" y="32"/>
                    </a:lnTo>
                    <a:lnTo>
                      <a:pt x="0" y="0"/>
                    </a:lnTo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87" name="Freeform 361"/>
              <p:cNvSpPr>
                <a:spLocks noChangeAspect="1"/>
              </p:cNvSpPr>
              <p:nvPr/>
            </p:nvSpPr>
            <p:spPr bwMode="auto">
              <a:xfrm>
                <a:off x="951" y="1757"/>
                <a:ext cx="88" cy="56"/>
              </a:xfrm>
              <a:custGeom>
                <a:avLst/>
                <a:gdLst>
                  <a:gd name="T0" fmla="*/ 0 w 88"/>
                  <a:gd name="T1" fmla="*/ 32 h 56"/>
                  <a:gd name="T2" fmla="*/ 0 w 88"/>
                  <a:gd name="T3" fmla="*/ 0 h 56"/>
                  <a:gd name="T4" fmla="*/ 88 w 88"/>
                  <a:gd name="T5" fmla="*/ 0 h 56"/>
                  <a:gd name="T6" fmla="*/ 80 w 88"/>
                  <a:gd name="T7" fmla="*/ 32 h 56"/>
                  <a:gd name="T8" fmla="*/ 80 w 88"/>
                  <a:gd name="T9" fmla="*/ 40 h 56"/>
                  <a:gd name="T10" fmla="*/ 48 w 88"/>
                  <a:gd name="T11" fmla="*/ 48 h 56"/>
                  <a:gd name="T12" fmla="*/ 40 w 88"/>
                  <a:gd name="T13" fmla="*/ 56 h 56"/>
                  <a:gd name="T14" fmla="*/ 0 w 88"/>
                  <a:gd name="T15" fmla="*/ 56 h 56"/>
                  <a:gd name="T16" fmla="*/ 0 w 88"/>
                  <a:gd name="T17" fmla="*/ 32 h 5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88" h="56">
                    <a:moveTo>
                      <a:pt x="0" y="32"/>
                    </a:moveTo>
                    <a:lnTo>
                      <a:pt x="0" y="0"/>
                    </a:lnTo>
                    <a:lnTo>
                      <a:pt x="88" y="0"/>
                    </a:lnTo>
                    <a:lnTo>
                      <a:pt x="80" y="32"/>
                    </a:lnTo>
                    <a:lnTo>
                      <a:pt x="80" y="40"/>
                    </a:lnTo>
                    <a:lnTo>
                      <a:pt x="48" y="48"/>
                    </a:lnTo>
                    <a:lnTo>
                      <a:pt x="40" y="56"/>
                    </a:lnTo>
                    <a:lnTo>
                      <a:pt x="0" y="56"/>
                    </a:lnTo>
                    <a:lnTo>
                      <a:pt x="0" y="32"/>
                    </a:lnTo>
                    <a:close/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88" name="Freeform 362"/>
              <p:cNvSpPr>
                <a:spLocks noChangeAspect="1"/>
              </p:cNvSpPr>
              <p:nvPr/>
            </p:nvSpPr>
            <p:spPr bwMode="auto">
              <a:xfrm>
                <a:off x="951" y="1757"/>
                <a:ext cx="88" cy="56"/>
              </a:xfrm>
              <a:custGeom>
                <a:avLst/>
                <a:gdLst>
                  <a:gd name="T0" fmla="*/ 0 w 88"/>
                  <a:gd name="T1" fmla="*/ 32 h 56"/>
                  <a:gd name="T2" fmla="*/ 0 w 88"/>
                  <a:gd name="T3" fmla="*/ 0 h 56"/>
                  <a:gd name="T4" fmla="*/ 88 w 88"/>
                  <a:gd name="T5" fmla="*/ 0 h 56"/>
                  <a:gd name="T6" fmla="*/ 80 w 88"/>
                  <a:gd name="T7" fmla="*/ 32 h 56"/>
                  <a:gd name="T8" fmla="*/ 80 w 88"/>
                  <a:gd name="T9" fmla="*/ 40 h 56"/>
                  <a:gd name="T10" fmla="*/ 48 w 88"/>
                  <a:gd name="T11" fmla="*/ 48 h 56"/>
                  <a:gd name="T12" fmla="*/ 40 w 88"/>
                  <a:gd name="T13" fmla="*/ 56 h 56"/>
                  <a:gd name="T14" fmla="*/ 0 w 88"/>
                  <a:gd name="T15" fmla="*/ 56 h 56"/>
                  <a:gd name="T16" fmla="*/ 0 w 88"/>
                  <a:gd name="T17" fmla="*/ 32 h 5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88" h="56">
                    <a:moveTo>
                      <a:pt x="0" y="32"/>
                    </a:moveTo>
                    <a:lnTo>
                      <a:pt x="0" y="0"/>
                    </a:lnTo>
                    <a:lnTo>
                      <a:pt x="88" y="0"/>
                    </a:lnTo>
                    <a:lnTo>
                      <a:pt x="80" y="32"/>
                    </a:lnTo>
                    <a:lnTo>
                      <a:pt x="80" y="40"/>
                    </a:lnTo>
                    <a:lnTo>
                      <a:pt x="48" y="48"/>
                    </a:lnTo>
                    <a:lnTo>
                      <a:pt x="40" y="56"/>
                    </a:lnTo>
                    <a:lnTo>
                      <a:pt x="0" y="56"/>
                    </a:lnTo>
                    <a:lnTo>
                      <a:pt x="0" y="32"/>
                    </a:lnTo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89" name="Freeform 363"/>
              <p:cNvSpPr>
                <a:spLocks noChangeAspect="1"/>
              </p:cNvSpPr>
              <p:nvPr/>
            </p:nvSpPr>
            <p:spPr bwMode="auto">
              <a:xfrm>
                <a:off x="1095" y="1909"/>
                <a:ext cx="32" cy="24"/>
              </a:xfrm>
              <a:custGeom>
                <a:avLst/>
                <a:gdLst>
                  <a:gd name="T0" fmla="*/ 0 w 32"/>
                  <a:gd name="T1" fmla="*/ 8 h 24"/>
                  <a:gd name="T2" fmla="*/ 8 w 32"/>
                  <a:gd name="T3" fmla="*/ 24 h 24"/>
                  <a:gd name="T4" fmla="*/ 32 w 32"/>
                  <a:gd name="T5" fmla="*/ 0 h 24"/>
                  <a:gd name="T6" fmla="*/ 0 w 32"/>
                  <a:gd name="T7" fmla="*/ 8 h 24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32" h="24">
                    <a:moveTo>
                      <a:pt x="0" y="8"/>
                    </a:moveTo>
                    <a:lnTo>
                      <a:pt x="8" y="24"/>
                    </a:lnTo>
                    <a:lnTo>
                      <a:pt x="32" y="0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90" name="Freeform 364"/>
              <p:cNvSpPr>
                <a:spLocks noChangeAspect="1"/>
              </p:cNvSpPr>
              <p:nvPr/>
            </p:nvSpPr>
            <p:spPr bwMode="auto">
              <a:xfrm>
                <a:off x="1095" y="1909"/>
                <a:ext cx="32" cy="24"/>
              </a:xfrm>
              <a:custGeom>
                <a:avLst/>
                <a:gdLst>
                  <a:gd name="T0" fmla="*/ 0 w 32"/>
                  <a:gd name="T1" fmla="*/ 8 h 24"/>
                  <a:gd name="T2" fmla="*/ 8 w 32"/>
                  <a:gd name="T3" fmla="*/ 24 h 24"/>
                  <a:gd name="T4" fmla="*/ 32 w 32"/>
                  <a:gd name="T5" fmla="*/ 0 h 24"/>
                  <a:gd name="T6" fmla="*/ 0 w 32"/>
                  <a:gd name="T7" fmla="*/ 8 h 24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32" h="24">
                    <a:moveTo>
                      <a:pt x="0" y="8"/>
                    </a:moveTo>
                    <a:lnTo>
                      <a:pt x="8" y="24"/>
                    </a:lnTo>
                    <a:lnTo>
                      <a:pt x="32" y="0"/>
                    </a:lnTo>
                    <a:lnTo>
                      <a:pt x="0" y="8"/>
                    </a:lnTo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91" name="Freeform 365"/>
              <p:cNvSpPr>
                <a:spLocks noChangeAspect="1"/>
              </p:cNvSpPr>
              <p:nvPr/>
            </p:nvSpPr>
            <p:spPr bwMode="auto">
              <a:xfrm>
                <a:off x="791" y="1622"/>
                <a:ext cx="160" cy="71"/>
              </a:xfrm>
              <a:custGeom>
                <a:avLst/>
                <a:gdLst>
                  <a:gd name="T0" fmla="*/ 0 w 160"/>
                  <a:gd name="T1" fmla="*/ 24 h 71"/>
                  <a:gd name="T2" fmla="*/ 32 w 160"/>
                  <a:gd name="T3" fmla="*/ 48 h 71"/>
                  <a:gd name="T4" fmla="*/ 80 w 160"/>
                  <a:gd name="T5" fmla="*/ 48 h 71"/>
                  <a:gd name="T6" fmla="*/ 80 w 160"/>
                  <a:gd name="T7" fmla="*/ 64 h 71"/>
                  <a:gd name="T8" fmla="*/ 104 w 160"/>
                  <a:gd name="T9" fmla="*/ 71 h 71"/>
                  <a:gd name="T10" fmla="*/ 136 w 160"/>
                  <a:gd name="T11" fmla="*/ 56 h 71"/>
                  <a:gd name="T12" fmla="*/ 152 w 160"/>
                  <a:gd name="T13" fmla="*/ 56 h 71"/>
                  <a:gd name="T14" fmla="*/ 160 w 160"/>
                  <a:gd name="T15" fmla="*/ 40 h 71"/>
                  <a:gd name="T16" fmla="*/ 120 w 160"/>
                  <a:gd name="T17" fmla="*/ 40 h 71"/>
                  <a:gd name="T18" fmla="*/ 40 w 160"/>
                  <a:gd name="T19" fmla="*/ 8 h 71"/>
                  <a:gd name="T20" fmla="*/ 32 w 160"/>
                  <a:gd name="T21" fmla="*/ 0 h 71"/>
                  <a:gd name="T22" fmla="*/ 0 w 160"/>
                  <a:gd name="T23" fmla="*/ 24 h 71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160" h="71">
                    <a:moveTo>
                      <a:pt x="0" y="24"/>
                    </a:moveTo>
                    <a:lnTo>
                      <a:pt x="32" y="48"/>
                    </a:lnTo>
                    <a:lnTo>
                      <a:pt x="80" y="48"/>
                    </a:lnTo>
                    <a:lnTo>
                      <a:pt x="80" y="64"/>
                    </a:lnTo>
                    <a:lnTo>
                      <a:pt x="104" y="71"/>
                    </a:lnTo>
                    <a:lnTo>
                      <a:pt x="136" y="56"/>
                    </a:lnTo>
                    <a:lnTo>
                      <a:pt x="152" y="56"/>
                    </a:lnTo>
                    <a:lnTo>
                      <a:pt x="160" y="40"/>
                    </a:lnTo>
                    <a:lnTo>
                      <a:pt x="120" y="40"/>
                    </a:lnTo>
                    <a:lnTo>
                      <a:pt x="40" y="8"/>
                    </a:lnTo>
                    <a:lnTo>
                      <a:pt x="32" y="0"/>
                    </a:lnTo>
                    <a:lnTo>
                      <a:pt x="0" y="24"/>
                    </a:lnTo>
                    <a:close/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92" name="Freeform 366"/>
              <p:cNvSpPr>
                <a:spLocks noChangeAspect="1"/>
              </p:cNvSpPr>
              <p:nvPr/>
            </p:nvSpPr>
            <p:spPr bwMode="auto">
              <a:xfrm>
                <a:off x="791" y="1622"/>
                <a:ext cx="160" cy="71"/>
              </a:xfrm>
              <a:custGeom>
                <a:avLst/>
                <a:gdLst>
                  <a:gd name="T0" fmla="*/ 0 w 160"/>
                  <a:gd name="T1" fmla="*/ 24 h 71"/>
                  <a:gd name="T2" fmla="*/ 32 w 160"/>
                  <a:gd name="T3" fmla="*/ 48 h 71"/>
                  <a:gd name="T4" fmla="*/ 80 w 160"/>
                  <a:gd name="T5" fmla="*/ 48 h 71"/>
                  <a:gd name="T6" fmla="*/ 80 w 160"/>
                  <a:gd name="T7" fmla="*/ 64 h 71"/>
                  <a:gd name="T8" fmla="*/ 104 w 160"/>
                  <a:gd name="T9" fmla="*/ 71 h 71"/>
                  <a:gd name="T10" fmla="*/ 136 w 160"/>
                  <a:gd name="T11" fmla="*/ 56 h 71"/>
                  <a:gd name="T12" fmla="*/ 152 w 160"/>
                  <a:gd name="T13" fmla="*/ 56 h 71"/>
                  <a:gd name="T14" fmla="*/ 160 w 160"/>
                  <a:gd name="T15" fmla="*/ 40 h 71"/>
                  <a:gd name="T16" fmla="*/ 120 w 160"/>
                  <a:gd name="T17" fmla="*/ 40 h 71"/>
                  <a:gd name="T18" fmla="*/ 40 w 160"/>
                  <a:gd name="T19" fmla="*/ 8 h 71"/>
                  <a:gd name="T20" fmla="*/ 32 w 160"/>
                  <a:gd name="T21" fmla="*/ 0 h 71"/>
                  <a:gd name="T22" fmla="*/ 0 w 160"/>
                  <a:gd name="T23" fmla="*/ 24 h 71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160" h="71">
                    <a:moveTo>
                      <a:pt x="0" y="24"/>
                    </a:moveTo>
                    <a:lnTo>
                      <a:pt x="32" y="48"/>
                    </a:lnTo>
                    <a:lnTo>
                      <a:pt x="80" y="48"/>
                    </a:lnTo>
                    <a:lnTo>
                      <a:pt x="80" y="64"/>
                    </a:lnTo>
                    <a:lnTo>
                      <a:pt x="104" y="71"/>
                    </a:lnTo>
                    <a:lnTo>
                      <a:pt x="136" y="56"/>
                    </a:lnTo>
                    <a:lnTo>
                      <a:pt x="152" y="56"/>
                    </a:lnTo>
                    <a:lnTo>
                      <a:pt x="160" y="40"/>
                    </a:lnTo>
                    <a:lnTo>
                      <a:pt x="120" y="40"/>
                    </a:lnTo>
                    <a:lnTo>
                      <a:pt x="40" y="8"/>
                    </a:lnTo>
                    <a:lnTo>
                      <a:pt x="32" y="0"/>
                    </a:lnTo>
                    <a:lnTo>
                      <a:pt x="0" y="24"/>
                    </a:lnTo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93" name="Freeform 367"/>
              <p:cNvSpPr>
                <a:spLocks noChangeAspect="1"/>
              </p:cNvSpPr>
              <p:nvPr/>
            </p:nvSpPr>
            <p:spPr bwMode="auto">
              <a:xfrm>
                <a:off x="743" y="1486"/>
                <a:ext cx="40" cy="64"/>
              </a:xfrm>
              <a:custGeom>
                <a:avLst/>
                <a:gdLst>
                  <a:gd name="T0" fmla="*/ 0 w 40"/>
                  <a:gd name="T1" fmla="*/ 48 h 64"/>
                  <a:gd name="T2" fmla="*/ 0 w 40"/>
                  <a:gd name="T3" fmla="*/ 16 h 64"/>
                  <a:gd name="T4" fmla="*/ 32 w 40"/>
                  <a:gd name="T5" fmla="*/ 0 h 64"/>
                  <a:gd name="T6" fmla="*/ 24 w 40"/>
                  <a:gd name="T7" fmla="*/ 24 h 64"/>
                  <a:gd name="T8" fmla="*/ 40 w 40"/>
                  <a:gd name="T9" fmla="*/ 32 h 64"/>
                  <a:gd name="T10" fmla="*/ 16 w 40"/>
                  <a:gd name="T11" fmla="*/ 48 h 64"/>
                  <a:gd name="T12" fmla="*/ 16 w 40"/>
                  <a:gd name="T13" fmla="*/ 64 h 64"/>
                  <a:gd name="T14" fmla="*/ 8 w 40"/>
                  <a:gd name="T15" fmla="*/ 64 h 64"/>
                  <a:gd name="T16" fmla="*/ 0 w 40"/>
                  <a:gd name="T17" fmla="*/ 48 h 6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40" h="64">
                    <a:moveTo>
                      <a:pt x="0" y="48"/>
                    </a:moveTo>
                    <a:lnTo>
                      <a:pt x="0" y="16"/>
                    </a:lnTo>
                    <a:lnTo>
                      <a:pt x="32" y="0"/>
                    </a:lnTo>
                    <a:lnTo>
                      <a:pt x="24" y="24"/>
                    </a:lnTo>
                    <a:lnTo>
                      <a:pt x="40" y="32"/>
                    </a:lnTo>
                    <a:lnTo>
                      <a:pt x="16" y="48"/>
                    </a:lnTo>
                    <a:lnTo>
                      <a:pt x="16" y="64"/>
                    </a:lnTo>
                    <a:lnTo>
                      <a:pt x="8" y="64"/>
                    </a:lnTo>
                    <a:lnTo>
                      <a:pt x="0" y="48"/>
                    </a:lnTo>
                    <a:close/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94" name="Freeform 368"/>
              <p:cNvSpPr>
                <a:spLocks noChangeAspect="1"/>
              </p:cNvSpPr>
              <p:nvPr/>
            </p:nvSpPr>
            <p:spPr bwMode="auto">
              <a:xfrm>
                <a:off x="743" y="1486"/>
                <a:ext cx="40" cy="64"/>
              </a:xfrm>
              <a:custGeom>
                <a:avLst/>
                <a:gdLst>
                  <a:gd name="T0" fmla="*/ 0 w 40"/>
                  <a:gd name="T1" fmla="*/ 48 h 64"/>
                  <a:gd name="T2" fmla="*/ 0 w 40"/>
                  <a:gd name="T3" fmla="*/ 16 h 64"/>
                  <a:gd name="T4" fmla="*/ 32 w 40"/>
                  <a:gd name="T5" fmla="*/ 0 h 64"/>
                  <a:gd name="T6" fmla="*/ 24 w 40"/>
                  <a:gd name="T7" fmla="*/ 24 h 64"/>
                  <a:gd name="T8" fmla="*/ 40 w 40"/>
                  <a:gd name="T9" fmla="*/ 32 h 64"/>
                  <a:gd name="T10" fmla="*/ 16 w 40"/>
                  <a:gd name="T11" fmla="*/ 48 h 64"/>
                  <a:gd name="T12" fmla="*/ 16 w 40"/>
                  <a:gd name="T13" fmla="*/ 64 h 64"/>
                  <a:gd name="T14" fmla="*/ 8 w 40"/>
                  <a:gd name="T15" fmla="*/ 64 h 64"/>
                  <a:gd name="T16" fmla="*/ 0 w 40"/>
                  <a:gd name="T17" fmla="*/ 48 h 6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40" h="64">
                    <a:moveTo>
                      <a:pt x="0" y="48"/>
                    </a:moveTo>
                    <a:lnTo>
                      <a:pt x="0" y="16"/>
                    </a:lnTo>
                    <a:lnTo>
                      <a:pt x="32" y="0"/>
                    </a:lnTo>
                    <a:lnTo>
                      <a:pt x="24" y="24"/>
                    </a:lnTo>
                    <a:lnTo>
                      <a:pt x="40" y="32"/>
                    </a:lnTo>
                    <a:lnTo>
                      <a:pt x="16" y="48"/>
                    </a:lnTo>
                    <a:lnTo>
                      <a:pt x="16" y="64"/>
                    </a:lnTo>
                    <a:lnTo>
                      <a:pt x="8" y="64"/>
                    </a:lnTo>
                    <a:lnTo>
                      <a:pt x="0" y="48"/>
                    </a:lnTo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95" name="Freeform 369"/>
              <p:cNvSpPr>
                <a:spLocks noChangeAspect="1"/>
              </p:cNvSpPr>
              <p:nvPr/>
            </p:nvSpPr>
            <p:spPr bwMode="auto">
              <a:xfrm>
                <a:off x="767" y="1534"/>
                <a:ext cx="16" cy="8"/>
              </a:xfrm>
              <a:custGeom>
                <a:avLst/>
                <a:gdLst>
                  <a:gd name="T0" fmla="*/ 0 w 16"/>
                  <a:gd name="T1" fmla="*/ 8 h 8"/>
                  <a:gd name="T2" fmla="*/ 8 w 16"/>
                  <a:gd name="T3" fmla="*/ 0 h 8"/>
                  <a:gd name="T4" fmla="*/ 16 w 16"/>
                  <a:gd name="T5" fmla="*/ 0 h 8"/>
                  <a:gd name="T6" fmla="*/ 0 w 16"/>
                  <a:gd name="T7" fmla="*/ 8 h 8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6" h="8">
                    <a:moveTo>
                      <a:pt x="0" y="8"/>
                    </a:moveTo>
                    <a:lnTo>
                      <a:pt x="8" y="0"/>
                    </a:lnTo>
                    <a:lnTo>
                      <a:pt x="16" y="0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96" name="Freeform 370"/>
              <p:cNvSpPr>
                <a:spLocks noChangeAspect="1"/>
              </p:cNvSpPr>
              <p:nvPr/>
            </p:nvSpPr>
            <p:spPr bwMode="auto">
              <a:xfrm>
                <a:off x="767" y="1534"/>
                <a:ext cx="16" cy="8"/>
              </a:xfrm>
              <a:custGeom>
                <a:avLst/>
                <a:gdLst>
                  <a:gd name="T0" fmla="*/ 0 w 16"/>
                  <a:gd name="T1" fmla="*/ 8 h 8"/>
                  <a:gd name="T2" fmla="*/ 8 w 16"/>
                  <a:gd name="T3" fmla="*/ 0 h 8"/>
                  <a:gd name="T4" fmla="*/ 16 w 16"/>
                  <a:gd name="T5" fmla="*/ 0 h 8"/>
                  <a:gd name="T6" fmla="*/ 0 w 16"/>
                  <a:gd name="T7" fmla="*/ 8 h 8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6" h="8">
                    <a:moveTo>
                      <a:pt x="0" y="8"/>
                    </a:moveTo>
                    <a:lnTo>
                      <a:pt x="8" y="0"/>
                    </a:lnTo>
                    <a:lnTo>
                      <a:pt x="16" y="0"/>
                    </a:lnTo>
                    <a:lnTo>
                      <a:pt x="0" y="8"/>
                    </a:lnTo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97" name="Freeform 371"/>
              <p:cNvSpPr>
                <a:spLocks noChangeAspect="1"/>
              </p:cNvSpPr>
              <p:nvPr/>
            </p:nvSpPr>
            <p:spPr bwMode="auto">
              <a:xfrm>
                <a:off x="783" y="1526"/>
                <a:ext cx="24" cy="16"/>
              </a:xfrm>
              <a:custGeom>
                <a:avLst/>
                <a:gdLst>
                  <a:gd name="T0" fmla="*/ 0 w 24"/>
                  <a:gd name="T1" fmla="*/ 8 h 16"/>
                  <a:gd name="T2" fmla="*/ 16 w 24"/>
                  <a:gd name="T3" fmla="*/ 16 h 16"/>
                  <a:gd name="T4" fmla="*/ 24 w 24"/>
                  <a:gd name="T5" fmla="*/ 8 h 16"/>
                  <a:gd name="T6" fmla="*/ 16 w 24"/>
                  <a:gd name="T7" fmla="*/ 0 h 16"/>
                  <a:gd name="T8" fmla="*/ 0 w 24"/>
                  <a:gd name="T9" fmla="*/ 8 h 1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4" h="16">
                    <a:moveTo>
                      <a:pt x="0" y="8"/>
                    </a:moveTo>
                    <a:lnTo>
                      <a:pt x="16" y="16"/>
                    </a:lnTo>
                    <a:lnTo>
                      <a:pt x="24" y="8"/>
                    </a:lnTo>
                    <a:lnTo>
                      <a:pt x="16" y="0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98" name="Freeform 372"/>
              <p:cNvSpPr>
                <a:spLocks noChangeAspect="1"/>
              </p:cNvSpPr>
              <p:nvPr/>
            </p:nvSpPr>
            <p:spPr bwMode="auto">
              <a:xfrm>
                <a:off x="783" y="1526"/>
                <a:ext cx="24" cy="16"/>
              </a:xfrm>
              <a:custGeom>
                <a:avLst/>
                <a:gdLst>
                  <a:gd name="T0" fmla="*/ 0 w 24"/>
                  <a:gd name="T1" fmla="*/ 8 h 16"/>
                  <a:gd name="T2" fmla="*/ 16 w 24"/>
                  <a:gd name="T3" fmla="*/ 16 h 16"/>
                  <a:gd name="T4" fmla="*/ 24 w 24"/>
                  <a:gd name="T5" fmla="*/ 8 h 16"/>
                  <a:gd name="T6" fmla="*/ 16 w 24"/>
                  <a:gd name="T7" fmla="*/ 0 h 16"/>
                  <a:gd name="T8" fmla="*/ 0 w 24"/>
                  <a:gd name="T9" fmla="*/ 8 h 1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4" h="16">
                    <a:moveTo>
                      <a:pt x="0" y="8"/>
                    </a:moveTo>
                    <a:lnTo>
                      <a:pt x="16" y="16"/>
                    </a:lnTo>
                    <a:lnTo>
                      <a:pt x="24" y="8"/>
                    </a:lnTo>
                    <a:lnTo>
                      <a:pt x="16" y="0"/>
                    </a:lnTo>
                    <a:lnTo>
                      <a:pt x="0" y="8"/>
                    </a:lnTo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99" name="Freeform 373"/>
              <p:cNvSpPr>
                <a:spLocks noChangeAspect="1"/>
              </p:cNvSpPr>
              <p:nvPr/>
            </p:nvSpPr>
            <p:spPr bwMode="auto">
              <a:xfrm>
                <a:off x="919" y="1191"/>
                <a:ext cx="160" cy="247"/>
              </a:xfrm>
              <a:custGeom>
                <a:avLst/>
                <a:gdLst>
                  <a:gd name="T0" fmla="*/ 0 w 160"/>
                  <a:gd name="T1" fmla="*/ 32 h 247"/>
                  <a:gd name="T2" fmla="*/ 16 w 160"/>
                  <a:gd name="T3" fmla="*/ 16 h 247"/>
                  <a:gd name="T4" fmla="*/ 32 w 160"/>
                  <a:gd name="T5" fmla="*/ 40 h 247"/>
                  <a:gd name="T6" fmla="*/ 56 w 160"/>
                  <a:gd name="T7" fmla="*/ 40 h 247"/>
                  <a:gd name="T8" fmla="*/ 72 w 160"/>
                  <a:gd name="T9" fmla="*/ 32 h 247"/>
                  <a:gd name="T10" fmla="*/ 80 w 160"/>
                  <a:gd name="T11" fmla="*/ 8 h 247"/>
                  <a:gd name="T12" fmla="*/ 112 w 160"/>
                  <a:gd name="T13" fmla="*/ 0 h 247"/>
                  <a:gd name="T14" fmla="*/ 128 w 160"/>
                  <a:gd name="T15" fmla="*/ 8 h 247"/>
                  <a:gd name="T16" fmla="*/ 128 w 160"/>
                  <a:gd name="T17" fmla="*/ 32 h 247"/>
                  <a:gd name="T18" fmla="*/ 120 w 160"/>
                  <a:gd name="T19" fmla="*/ 48 h 247"/>
                  <a:gd name="T20" fmla="*/ 144 w 160"/>
                  <a:gd name="T21" fmla="*/ 64 h 247"/>
                  <a:gd name="T22" fmla="*/ 128 w 160"/>
                  <a:gd name="T23" fmla="*/ 80 h 247"/>
                  <a:gd name="T24" fmla="*/ 144 w 160"/>
                  <a:gd name="T25" fmla="*/ 112 h 247"/>
                  <a:gd name="T26" fmla="*/ 136 w 160"/>
                  <a:gd name="T27" fmla="*/ 136 h 247"/>
                  <a:gd name="T28" fmla="*/ 160 w 160"/>
                  <a:gd name="T29" fmla="*/ 184 h 247"/>
                  <a:gd name="T30" fmla="*/ 112 w 160"/>
                  <a:gd name="T31" fmla="*/ 231 h 247"/>
                  <a:gd name="T32" fmla="*/ 32 w 160"/>
                  <a:gd name="T33" fmla="*/ 247 h 247"/>
                  <a:gd name="T34" fmla="*/ 32 w 160"/>
                  <a:gd name="T35" fmla="*/ 239 h 247"/>
                  <a:gd name="T36" fmla="*/ 16 w 160"/>
                  <a:gd name="T37" fmla="*/ 223 h 247"/>
                  <a:gd name="T38" fmla="*/ 8 w 160"/>
                  <a:gd name="T39" fmla="*/ 184 h 247"/>
                  <a:gd name="T40" fmla="*/ 72 w 160"/>
                  <a:gd name="T41" fmla="*/ 128 h 247"/>
                  <a:gd name="T42" fmla="*/ 48 w 160"/>
                  <a:gd name="T43" fmla="*/ 112 h 247"/>
                  <a:gd name="T44" fmla="*/ 40 w 160"/>
                  <a:gd name="T45" fmla="*/ 56 h 247"/>
                  <a:gd name="T46" fmla="*/ 0 w 160"/>
                  <a:gd name="T47" fmla="*/ 32 h 247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0" t="0" r="r" b="b"/>
                <a:pathLst>
                  <a:path w="160" h="247">
                    <a:moveTo>
                      <a:pt x="0" y="32"/>
                    </a:moveTo>
                    <a:lnTo>
                      <a:pt x="16" y="16"/>
                    </a:lnTo>
                    <a:lnTo>
                      <a:pt x="32" y="40"/>
                    </a:lnTo>
                    <a:lnTo>
                      <a:pt x="56" y="40"/>
                    </a:lnTo>
                    <a:lnTo>
                      <a:pt x="72" y="32"/>
                    </a:lnTo>
                    <a:lnTo>
                      <a:pt x="80" y="8"/>
                    </a:lnTo>
                    <a:lnTo>
                      <a:pt x="112" y="0"/>
                    </a:lnTo>
                    <a:lnTo>
                      <a:pt x="128" y="8"/>
                    </a:lnTo>
                    <a:lnTo>
                      <a:pt x="128" y="32"/>
                    </a:lnTo>
                    <a:lnTo>
                      <a:pt x="120" y="48"/>
                    </a:lnTo>
                    <a:lnTo>
                      <a:pt x="144" y="64"/>
                    </a:lnTo>
                    <a:lnTo>
                      <a:pt x="128" y="80"/>
                    </a:lnTo>
                    <a:lnTo>
                      <a:pt x="144" y="112"/>
                    </a:lnTo>
                    <a:lnTo>
                      <a:pt x="136" y="136"/>
                    </a:lnTo>
                    <a:lnTo>
                      <a:pt x="160" y="184"/>
                    </a:lnTo>
                    <a:lnTo>
                      <a:pt x="112" y="231"/>
                    </a:lnTo>
                    <a:lnTo>
                      <a:pt x="32" y="247"/>
                    </a:lnTo>
                    <a:lnTo>
                      <a:pt x="32" y="239"/>
                    </a:lnTo>
                    <a:lnTo>
                      <a:pt x="16" y="223"/>
                    </a:lnTo>
                    <a:lnTo>
                      <a:pt x="8" y="184"/>
                    </a:lnTo>
                    <a:lnTo>
                      <a:pt x="72" y="128"/>
                    </a:lnTo>
                    <a:lnTo>
                      <a:pt x="48" y="112"/>
                    </a:lnTo>
                    <a:lnTo>
                      <a:pt x="40" y="56"/>
                    </a:lnTo>
                    <a:lnTo>
                      <a:pt x="0" y="32"/>
                    </a:lnTo>
                    <a:close/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00" name="Freeform 374"/>
              <p:cNvSpPr>
                <a:spLocks noChangeAspect="1"/>
              </p:cNvSpPr>
              <p:nvPr/>
            </p:nvSpPr>
            <p:spPr bwMode="auto">
              <a:xfrm>
                <a:off x="919" y="1191"/>
                <a:ext cx="160" cy="247"/>
              </a:xfrm>
              <a:custGeom>
                <a:avLst/>
                <a:gdLst>
                  <a:gd name="T0" fmla="*/ 0 w 160"/>
                  <a:gd name="T1" fmla="*/ 32 h 247"/>
                  <a:gd name="T2" fmla="*/ 16 w 160"/>
                  <a:gd name="T3" fmla="*/ 16 h 247"/>
                  <a:gd name="T4" fmla="*/ 32 w 160"/>
                  <a:gd name="T5" fmla="*/ 40 h 247"/>
                  <a:gd name="T6" fmla="*/ 56 w 160"/>
                  <a:gd name="T7" fmla="*/ 40 h 247"/>
                  <a:gd name="T8" fmla="*/ 72 w 160"/>
                  <a:gd name="T9" fmla="*/ 32 h 247"/>
                  <a:gd name="T10" fmla="*/ 80 w 160"/>
                  <a:gd name="T11" fmla="*/ 8 h 247"/>
                  <a:gd name="T12" fmla="*/ 112 w 160"/>
                  <a:gd name="T13" fmla="*/ 0 h 247"/>
                  <a:gd name="T14" fmla="*/ 128 w 160"/>
                  <a:gd name="T15" fmla="*/ 8 h 247"/>
                  <a:gd name="T16" fmla="*/ 128 w 160"/>
                  <a:gd name="T17" fmla="*/ 32 h 247"/>
                  <a:gd name="T18" fmla="*/ 120 w 160"/>
                  <a:gd name="T19" fmla="*/ 48 h 247"/>
                  <a:gd name="T20" fmla="*/ 144 w 160"/>
                  <a:gd name="T21" fmla="*/ 64 h 247"/>
                  <a:gd name="T22" fmla="*/ 128 w 160"/>
                  <a:gd name="T23" fmla="*/ 80 h 247"/>
                  <a:gd name="T24" fmla="*/ 144 w 160"/>
                  <a:gd name="T25" fmla="*/ 112 h 247"/>
                  <a:gd name="T26" fmla="*/ 136 w 160"/>
                  <a:gd name="T27" fmla="*/ 136 h 247"/>
                  <a:gd name="T28" fmla="*/ 160 w 160"/>
                  <a:gd name="T29" fmla="*/ 184 h 247"/>
                  <a:gd name="T30" fmla="*/ 112 w 160"/>
                  <a:gd name="T31" fmla="*/ 231 h 247"/>
                  <a:gd name="T32" fmla="*/ 32 w 160"/>
                  <a:gd name="T33" fmla="*/ 247 h 247"/>
                  <a:gd name="T34" fmla="*/ 32 w 160"/>
                  <a:gd name="T35" fmla="*/ 239 h 247"/>
                  <a:gd name="T36" fmla="*/ 16 w 160"/>
                  <a:gd name="T37" fmla="*/ 223 h 247"/>
                  <a:gd name="T38" fmla="*/ 8 w 160"/>
                  <a:gd name="T39" fmla="*/ 184 h 247"/>
                  <a:gd name="T40" fmla="*/ 72 w 160"/>
                  <a:gd name="T41" fmla="*/ 128 h 247"/>
                  <a:gd name="T42" fmla="*/ 48 w 160"/>
                  <a:gd name="T43" fmla="*/ 112 h 247"/>
                  <a:gd name="T44" fmla="*/ 40 w 160"/>
                  <a:gd name="T45" fmla="*/ 56 h 247"/>
                  <a:gd name="T46" fmla="*/ 0 w 160"/>
                  <a:gd name="T47" fmla="*/ 32 h 247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0" t="0" r="r" b="b"/>
                <a:pathLst>
                  <a:path w="160" h="247">
                    <a:moveTo>
                      <a:pt x="0" y="32"/>
                    </a:moveTo>
                    <a:lnTo>
                      <a:pt x="16" y="16"/>
                    </a:lnTo>
                    <a:lnTo>
                      <a:pt x="32" y="40"/>
                    </a:lnTo>
                    <a:lnTo>
                      <a:pt x="56" y="40"/>
                    </a:lnTo>
                    <a:lnTo>
                      <a:pt x="72" y="32"/>
                    </a:lnTo>
                    <a:lnTo>
                      <a:pt x="80" y="8"/>
                    </a:lnTo>
                    <a:lnTo>
                      <a:pt x="112" y="0"/>
                    </a:lnTo>
                    <a:lnTo>
                      <a:pt x="128" y="8"/>
                    </a:lnTo>
                    <a:lnTo>
                      <a:pt x="128" y="32"/>
                    </a:lnTo>
                    <a:lnTo>
                      <a:pt x="120" y="48"/>
                    </a:lnTo>
                    <a:lnTo>
                      <a:pt x="144" y="64"/>
                    </a:lnTo>
                    <a:lnTo>
                      <a:pt x="128" y="80"/>
                    </a:lnTo>
                    <a:lnTo>
                      <a:pt x="144" y="112"/>
                    </a:lnTo>
                    <a:lnTo>
                      <a:pt x="136" y="136"/>
                    </a:lnTo>
                    <a:lnTo>
                      <a:pt x="160" y="184"/>
                    </a:lnTo>
                    <a:lnTo>
                      <a:pt x="112" y="231"/>
                    </a:lnTo>
                    <a:lnTo>
                      <a:pt x="32" y="247"/>
                    </a:lnTo>
                    <a:lnTo>
                      <a:pt x="32" y="239"/>
                    </a:lnTo>
                    <a:lnTo>
                      <a:pt x="16" y="223"/>
                    </a:lnTo>
                    <a:lnTo>
                      <a:pt x="8" y="184"/>
                    </a:lnTo>
                    <a:lnTo>
                      <a:pt x="72" y="128"/>
                    </a:lnTo>
                    <a:lnTo>
                      <a:pt x="48" y="112"/>
                    </a:lnTo>
                    <a:lnTo>
                      <a:pt x="40" y="56"/>
                    </a:lnTo>
                    <a:lnTo>
                      <a:pt x="0" y="32"/>
                    </a:lnTo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01" name="Freeform 375"/>
              <p:cNvSpPr>
                <a:spLocks noChangeAspect="1"/>
              </p:cNvSpPr>
              <p:nvPr/>
            </p:nvSpPr>
            <p:spPr bwMode="auto">
              <a:xfrm>
                <a:off x="552" y="1622"/>
                <a:ext cx="191" cy="167"/>
              </a:xfrm>
              <a:custGeom>
                <a:avLst/>
                <a:gdLst>
                  <a:gd name="T0" fmla="*/ 0 w 191"/>
                  <a:gd name="T1" fmla="*/ 56 h 167"/>
                  <a:gd name="T2" fmla="*/ 16 w 191"/>
                  <a:gd name="T3" fmla="*/ 71 h 167"/>
                  <a:gd name="T4" fmla="*/ 56 w 191"/>
                  <a:gd name="T5" fmla="*/ 79 h 167"/>
                  <a:gd name="T6" fmla="*/ 48 w 191"/>
                  <a:gd name="T7" fmla="*/ 79 h 167"/>
                  <a:gd name="T8" fmla="*/ 64 w 191"/>
                  <a:gd name="T9" fmla="*/ 95 h 167"/>
                  <a:gd name="T10" fmla="*/ 64 w 191"/>
                  <a:gd name="T11" fmla="*/ 119 h 167"/>
                  <a:gd name="T12" fmla="*/ 48 w 191"/>
                  <a:gd name="T13" fmla="*/ 143 h 167"/>
                  <a:gd name="T14" fmla="*/ 96 w 191"/>
                  <a:gd name="T15" fmla="*/ 159 h 167"/>
                  <a:gd name="T16" fmla="*/ 96 w 191"/>
                  <a:gd name="T17" fmla="*/ 167 h 167"/>
                  <a:gd name="T18" fmla="*/ 120 w 191"/>
                  <a:gd name="T19" fmla="*/ 167 h 167"/>
                  <a:gd name="T20" fmla="*/ 120 w 191"/>
                  <a:gd name="T21" fmla="*/ 151 h 167"/>
                  <a:gd name="T22" fmla="*/ 128 w 191"/>
                  <a:gd name="T23" fmla="*/ 143 h 167"/>
                  <a:gd name="T24" fmla="*/ 167 w 191"/>
                  <a:gd name="T25" fmla="*/ 151 h 167"/>
                  <a:gd name="T26" fmla="*/ 183 w 191"/>
                  <a:gd name="T27" fmla="*/ 135 h 167"/>
                  <a:gd name="T28" fmla="*/ 175 w 191"/>
                  <a:gd name="T29" fmla="*/ 127 h 167"/>
                  <a:gd name="T30" fmla="*/ 175 w 191"/>
                  <a:gd name="T31" fmla="*/ 103 h 167"/>
                  <a:gd name="T32" fmla="*/ 151 w 191"/>
                  <a:gd name="T33" fmla="*/ 87 h 167"/>
                  <a:gd name="T34" fmla="*/ 183 w 191"/>
                  <a:gd name="T35" fmla="*/ 71 h 167"/>
                  <a:gd name="T36" fmla="*/ 191 w 191"/>
                  <a:gd name="T37" fmla="*/ 48 h 167"/>
                  <a:gd name="T38" fmla="*/ 167 w 191"/>
                  <a:gd name="T39" fmla="*/ 32 h 167"/>
                  <a:gd name="T40" fmla="*/ 151 w 191"/>
                  <a:gd name="T41" fmla="*/ 32 h 167"/>
                  <a:gd name="T42" fmla="*/ 112 w 191"/>
                  <a:gd name="T43" fmla="*/ 0 h 167"/>
                  <a:gd name="T44" fmla="*/ 96 w 191"/>
                  <a:gd name="T45" fmla="*/ 8 h 167"/>
                  <a:gd name="T46" fmla="*/ 88 w 191"/>
                  <a:gd name="T47" fmla="*/ 32 h 167"/>
                  <a:gd name="T48" fmla="*/ 48 w 191"/>
                  <a:gd name="T49" fmla="*/ 32 h 167"/>
                  <a:gd name="T50" fmla="*/ 56 w 191"/>
                  <a:gd name="T51" fmla="*/ 48 h 167"/>
                  <a:gd name="T52" fmla="*/ 0 w 191"/>
                  <a:gd name="T53" fmla="*/ 56 h 167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</a:gdLst>
                <a:ahLst/>
                <a:cxnLst>
                  <a:cxn ang="T54">
                    <a:pos x="T0" y="T1"/>
                  </a:cxn>
                  <a:cxn ang="T55">
                    <a:pos x="T2" y="T3"/>
                  </a:cxn>
                  <a:cxn ang="T56">
                    <a:pos x="T4" y="T5"/>
                  </a:cxn>
                  <a:cxn ang="T57">
                    <a:pos x="T6" y="T7"/>
                  </a:cxn>
                  <a:cxn ang="T58">
                    <a:pos x="T8" y="T9"/>
                  </a:cxn>
                  <a:cxn ang="T59">
                    <a:pos x="T10" y="T11"/>
                  </a:cxn>
                  <a:cxn ang="T60">
                    <a:pos x="T12" y="T13"/>
                  </a:cxn>
                  <a:cxn ang="T61">
                    <a:pos x="T14" y="T15"/>
                  </a:cxn>
                  <a:cxn ang="T62">
                    <a:pos x="T16" y="T17"/>
                  </a:cxn>
                  <a:cxn ang="T63">
                    <a:pos x="T18" y="T19"/>
                  </a:cxn>
                  <a:cxn ang="T64">
                    <a:pos x="T20" y="T21"/>
                  </a:cxn>
                  <a:cxn ang="T65">
                    <a:pos x="T22" y="T23"/>
                  </a:cxn>
                  <a:cxn ang="T66">
                    <a:pos x="T24" y="T25"/>
                  </a:cxn>
                  <a:cxn ang="T67">
                    <a:pos x="T26" y="T27"/>
                  </a:cxn>
                  <a:cxn ang="T68">
                    <a:pos x="T28" y="T29"/>
                  </a:cxn>
                  <a:cxn ang="T69">
                    <a:pos x="T30" y="T31"/>
                  </a:cxn>
                  <a:cxn ang="T70">
                    <a:pos x="T32" y="T33"/>
                  </a:cxn>
                  <a:cxn ang="T71">
                    <a:pos x="T34" y="T35"/>
                  </a:cxn>
                  <a:cxn ang="T72">
                    <a:pos x="T36" y="T37"/>
                  </a:cxn>
                  <a:cxn ang="T73">
                    <a:pos x="T38" y="T39"/>
                  </a:cxn>
                  <a:cxn ang="T74">
                    <a:pos x="T40" y="T41"/>
                  </a:cxn>
                  <a:cxn ang="T75">
                    <a:pos x="T42" y="T43"/>
                  </a:cxn>
                  <a:cxn ang="T76">
                    <a:pos x="T44" y="T45"/>
                  </a:cxn>
                  <a:cxn ang="T77">
                    <a:pos x="T46" y="T47"/>
                  </a:cxn>
                  <a:cxn ang="T78">
                    <a:pos x="T48" y="T49"/>
                  </a:cxn>
                  <a:cxn ang="T79">
                    <a:pos x="T50" y="T51"/>
                  </a:cxn>
                  <a:cxn ang="T80">
                    <a:pos x="T52" y="T53"/>
                  </a:cxn>
                </a:cxnLst>
                <a:rect l="0" t="0" r="r" b="b"/>
                <a:pathLst>
                  <a:path w="191" h="167">
                    <a:moveTo>
                      <a:pt x="0" y="56"/>
                    </a:moveTo>
                    <a:lnTo>
                      <a:pt x="16" y="71"/>
                    </a:lnTo>
                    <a:lnTo>
                      <a:pt x="56" y="79"/>
                    </a:lnTo>
                    <a:lnTo>
                      <a:pt x="48" y="79"/>
                    </a:lnTo>
                    <a:lnTo>
                      <a:pt x="64" y="95"/>
                    </a:lnTo>
                    <a:lnTo>
                      <a:pt x="64" y="119"/>
                    </a:lnTo>
                    <a:lnTo>
                      <a:pt x="48" y="143"/>
                    </a:lnTo>
                    <a:lnTo>
                      <a:pt x="96" y="159"/>
                    </a:lnTo>
                    <a:lnTo>
                      <a:pt x="96" y="167"/>
                    </a:lnTo>
                    <a:lnTo>
                      <a:pt x="120" y="167"/>
                    </a:lnTo>
                    <a:lnTo>
                      <a:pt x="120" y="151"/>
                    </a:lnTo>
                    <a:lnTo>
                      <a:pt x="128" y="143"/>
                    </a:lnTo>
                    <a:lnTo>
                      <a:pt x="167" y="151"/>
                    </a:lnTo>
                    <a:lnTo>
                      <a:pt x="183" y="135"/>
                    </a:lnTo>
                    <a:lnTo>
                      <a:pt x="175" y="127"/>
                    </a:lnTo>
                    <a:lnTo>
                      <a:pt x="175" y="103"/>
                    </a:lnTo>
                    <a:lnTo>
                      <a:pt x="151" y="87"/>
                    </a:lnTo>
                    <a:lnTo>
                      <a:pt x="183" y="71"/>
                    </a:lnTo>
                    <a:lnTo>
                      <a:pt x="191" y="48"/>
                    </a:lnTo>
                    <a:lnTo>
                      <a:pt x="167" y="32"/>
                    </a:lnTo>
                    <a:lnTo>
                      <a:pt x="151" y="32"/>
                    </a:lnTo>
                    <a:lnTo>
                      <a:pt x="112" y="0"/>
                    </a:lnTo>
                    <a:lnTo>
                      <a:pt x="96" y="8"/>
                    </a:lnTo>
                    <a:lnTo>
                      <a:pt x="88" y="32"/>
                    </a:lnTo>
                    <a:lnTo>
                      <a:pt x="48" y="32"/>
                    </a:lnTo>
                    <a:lnTo>
                      <a:pt x="56" y="48"/>
                    </a:lnTo>
                    <a:lnTo>
                      <a:pt x="0" y="56"/>
                    </a:lnTo>
                    <a:close/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02" name="Freeform 376"/>
              <p:cNvSpPr>
                <a:spLocks noChangeAspect="1"/>
              </p:cNvSpPr>
              <p:nvPr/>
            </p:nvSpPr>
            <p:spPr bwMode="auto">
              <a:xfrm>
                <a:off x="552" y="1622"/>
                <a:ext cx="191" cy="167"/>
              </a:xfrm>
              <a:custGeom>
                <a:avLst/>
                <a:gdLst>
                  <a:gd name="T0" fmla="*/ 0 w 191"/>
                  <a:gd name="T1" fmla="*/ 56 h 167"/>
                  <a:gd name="T2" fmla="*/ 16 w 191"/>
                  <a:gd name="T3" fmla="*/ 71 h 167"/>
                  <a:gd name="T4" fmla="*/ 56 w 191"/>
                  <a:gd name="T5" fmla="*/ 79 h 167"/>
                  <a:gd name="T6" fmla="*/ 48 w 191"/>
                  <a:gd name="T7" fmla="*/ 79 h 167"/>
                  <a:gd name="T8" fmla="*/ 64 w 191"/>
                  <a:gd name="T9" fmla="*/ 95 h 167"/>
                  <a:gd name="T10" fmla="*/ 64 w 191"/>
                  <a:gd name="T11" fmla="*/ 119 h 167"/>
                  <a:gd name="T12" fmla="*/ 48 w 191"/>
                  <a:gd name="T13" fmla="*/ 143 h 167"/>
                  <a:gd name="T14" fmla="*/ 96 w 191"/>
                  <a:gd name="T15" fmla="*/ 159 h 167"/>
                  <a:gd name="T16" fmla="*/ 96 w 191"/>
                  <a:gd name="T17" fmla="*/ 167 h 167"/>
                  <a:gd name="T18" fmla="*/ 120 w 191"/>
                  <a:gd name="T19" fmla="*/ 167 h 167"/>
                  <a:gd name="T20" fmla="*/ 120 w 191"/>
                  <a:gd name="T21" fmla="*/ 151 h 167"/>
                  <a:gd name="T22" fmla="*/ 128 w 191"/>
                  <a:gd name="T23" fmla="*/ 143 h 167"/>
                  <a:gd name="T24" fmla="*/ 167 w 191"/>
                  <a:gd name="T25" fmla="*/ 151 h 167"/>
                  <a:gd name="T26" fmla="*/ 183 w 191"/>
                  <a:gd name="T27" fmla="*/ 135 h 167"/>
                  <a:gd name="T28" fmla="*/ 175 w 191"/>
                  <a:gd name="T29" fmla="*/ 127 h 167"/>
                  <a:gd name="T30" fmla="*/ 175 w 191"/>
                  <a:gd name="T31" fmla="*/ 103 h 167"/>
                  <a:gd name="T32" fmla="*/ 151 w 191"/>
                  <a:gd name="T33" fmla="*/ 87 h 167"/>
                  <a:gd name="T34" fmla="*/ 183 w 191"/>
                  <a:gd name="T35" fmla="*/ 71 h 167"/>
                  <a:gd name="T36" fmla="*/ 191 w 191"/>
                  <a:gd name="T37" fmla="*/ 48 h 167"/>
                  <a:gd name="T38" fmla="*/ 167 w 191"/>
                  <a:gd name="T39" fmla="*/ 32 h 167"/>
                  <a:gd name="T40" fmla="*/ 151 w 191"/>
                  <a:gd name="T41" fmla="*/ 32 h 167"/>
                  <a:gd name="T42" fmla="*/ 112 w 191"/>
                  <a:gd name="T43" fmla="*/ 0 h 167"/>
                  <a:gd name="T44" fmla="*/ 96 w 191"/>
                  <a:gd name="T45" fmla="*/ 8 h 167"/>
                  <a:gd name="T46" fmla="*/ 88 w 191"/>
                  <a:gd name="T47" fmla="*/ 32 h 167"/>
                  <a:gd name="T48" fmla="*/ 48 w 191"/>
                  <a:gd name="T49" fmla="*/ 32 h 167"/>
                  <a:gd name="T50" fmla="*/ 56 w 191"/>
                  <a:gd name="T51" fmla="*/ 48 h 167"/>
                  <a:gd name="T52" fmla="*/ 0 w 191"/>
                  <a:gd name="T53" fmla="*/ 56 h 167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</a:gdLst>
                <a:ahLst/>
                <a:cxnLst>
                  <a:cxn ang="T54">
                    <a:pos x="T0" y="T1"/>
                  </a:cxn>
                  <a:cxn ang="T55">
                    <a:pos x="T2" y="T3"/>
                  </a:cxn>
                  <a:cxn ang="T56">
                    <a:pos x="T4" y="T5"/>
                  </a:cxn>
                  <a:cxn ang="T57">
                    <a:pos x="T6" y="T7"/>
                  </a:cxn>
                  <a:cxn ang="T58">
                    <a:pos x="T8" y="T9"/>
                  </a:cxn>
                  <a:cxn ang="T59">
                    <a:pos x="T10" y="T11"/>
                  </a:cxn>
                  <a:cxn ang="T60">
                    <a:pos x="T12" y="T13"/>
                  </a:cxn>
                  <a:cxn ang="T61">
                    <a:pos x="T14" y="T15"/>
                  </a:cxn>
                  <a:cxn ang="T62">
                    <a:pos x="T16" y="T17"/>
                  </a:cxn>
                  <a:cxn ang="T63">
                    <a:pos x="T18" y="T19"/>
                  </a:cxn>
                  <a:cxn ang="T64">
                    <a:pos x="T20" y="T21"/>
                  </a:cxn>
                  <a:cxn ang="T65">
                    <a:pos x="T22" y="T23"/>
                  </a:cxn>
                  <a:cxn ang="T66">
                    <a:pos x="T24" y="T25"/>
                  </a:cxn>
                  <a:cxn ang="T67">
                    <a:pos x="T26" y="T27"/>
                  </a:cxn>
                  <a:cxn ang="T68">
                    <a:pos x="T28" y="T29"/>
                  </a:cxn>
                  <a:cxn ang="T69">
                    <a:pos x="T30" y="T31"/>
                  </a:cxn>
                  <a:cxn ang="T70">
                    <a:pos x="T32" y="T33"/>
                  </a:cxn>
                  <a:cxn ang="T71">
                    <a:pos x="T34" y="T35"/>
                  </a:cxn>
                  <a:cxn ang="T72">
                    <a:pos x="T36" y="T37"/>
                  </a:cxn>
                  <a:cxn ang="T73">
                    <a:pos x="T38" y="T39"/>
                  </a:cxn>
                  <a:cxn ang="T74">
                    <a:pos x="T40" y="T41"/>
                  </a:cxn>
                  <a:cxn ang="T75">
                    <a:pos x="T42" y="T43"/>
                  </a:cxn>
                  <a:cxn ang="T76">
                    <a:pos x="T44" y="T45"/>
                  </a:cxn>
                  <a:cxn ang="T77">
                    <a:pos x="T46" y="T47"/>
                  </a:cxn>
                  <a:cxn ang="T78">
                    <a:pos x="T48" y="T49"/>
                  </a:cxn>
                  <a:cxn ang="T79">
                    <a:pos x="T50" y="T51"/>
                  </a:cxn>
                  <a:cxn ang="T80">
                    <a:pos x="T52" y="T53"/>
                  </a:cxn>
                </a:cxnLst>
                <a:rect l="0" t="0" r="r" b="b"/>
                <a:pathLst>
                  <a:path w="191" h="167">
                    <a:moveTo>
                      <a:pt x="0" y="56"/>
                    </a:moveTo>
                    <a:lnTo>
                      <a:pt x="16" y="71"/>
                    </a:lnTo>
                    <a:lnTo>
                      <a:pt x="56" y="79"/>
                    </a:lnTo>
                    <a:lnTo>
                      <a:pt x="48" y="79"/>
                    </a:lnTo>
                    <a:lnTo>
                      <a:pt x="64" y="95"/>
                    </a:lnTo>
                    <a:lnTo>
                      <a:pt x="64" y="119"/>
                    </a:lnTo>
                    <a:lnTo>
                      <a:pt x="48" y="143"/>
                    </a:lnTo>
                    <a:lnTo>
                      <a:pt x="96" y="159"/>
                    </a:lnTo>
                    <a:lnTo>
                      <a:pt x="96" y="167"/>
                    </a:lnTo>
                    <a:lnTo>
                      <a:pt x="120" y="167"/>
                    </a:lnTo>
                    <a:lnTo>
                      <a:pt x="120" y="151"/>
                    </a:lnTo>
                    <a:lnTo>
                      <a:pt x="128" y="143"/>
                    </a:lnTo>
                    <a:lnTo>
                      <a:pt x="167" y="151"/>
                    </a:lnTo>
                    <a:lnTo>
                      <a:pt x="183" y="135"/>
                    </a:lnTo>
                    <a:lnTo>
                      <a:pt x="175" y="127"/>
                    </a:lnTo>
                    <a:lnTo>
                      <a:pt x="175" y="103"/>
                    </a:lnTo>
                    <a:lnTo>
                      <a:pt x="151" y="87"/>
                    </a:lnTo>
                    <a:lnTo>
                      <a:pt x="183" y="71"/>
                    </a:lnTo>
                    <a:lnTo>
                      <a:pt x="191" y="48"/>
                    </a:lnTo>
                    <a:lnTo>
                      <a:pt x="167" y="32"/>
                    </a:lnTo>
                    <a:lnTo>
                      <a:pt x="151" y="32"/>
                    </a:lnTo>
                    <a:lnTo>
                      <a:pt x="112" y="0"/>
                    </a:lnTo>
                    <a:lnTo>
                      <a:pt x="96" y="8"/>
                    </a:lnTo>
                    <a:lnTo>
                      <a:pt x="88" y="32"/>
                    </a:lnTo>
                    <a:lnTo>
                      <a:pt x="48" y="32"/>
                    </a:lnTo>
                    <a:lnTo>
                      <a:pt x="56" y="48"/>
                    </a:lnTo>
                    <a:lnTo>
                      <a:pt x="0" y="56"/>
                    </a:lnTo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03" name="Freeform 377"/>
              <p:cNvSpPr>
                <a:spLocks noChangeAspect="1"/>
              </p:cNvSpPr>
              <p:nvPr/>
            </p:nvSpPr>
            <p:spPr bwMode="auto">
              <a:xfrm>
                <a:off x="751" y="1773"/>
                <a:ext cx="8" cy="40"/>
              </a:xfrm>
              <a:custGeom>
                <a:avLst/>
                <a:gdLst>
                  <a:gd name="T0" fmla="*/ 0 w 8"/>
                  <a:gd name="T1" fmla="*/ 16 h 40"/>
                  <a:gd name="T2" fmla="*/ 8 w 8"/>
                  <a:gd name="T3" fmla="*/ 40 h 40"/>
                  <a:gd name="T4" fmla="*/ 8 w 8"/>
                  <a:gd name="T5" fmla="*/ 0 h 40"/>
                  <a:gd name="T6" fmla="*/ 0 w 8"/>
                  <a:gd name="T7" fmla="*/ 16 h 4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8" h="40">
                    <a:moveTo>
                      <a:pt x="0" y="16"/>
                    </a:moveTo>
                    <a:lnTo>
                      <a:pt x="8" y="40"/>
                    </a:lnTo>
                    <a:lnTo>
                      <a:pt x="8" y="0"/>
                    </a:lnTo>
                    <a:lnTo>
                      <a:pt x="0" y="16"/>
                    </a:lnTo>
                    <a:close/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04" name="Freeform 378"/>
              <p:cNvSpPr>
                <a:spLocks noChangeAspect="1"/>
              </p:cNvSpPr>
              <p:nvPr/>
            </p:nvSpPr>
            <p:spPr bwMode="auto">
              <a:xfrm>
                <a:off x="751" y="1773"/>
                <a:ext cx="8" cy="40"/>
              </a:xfrm>
              <a:custGeom>
                <a:avLst/>
                <a:gdLst>
                  <a:gd name="T0" fmla="*/ 0 w 8"/>
                  <a:gd name="T1" fmla="*/ 16 h 40"/>
                  <a:gd name="T2" fmla="*/ 8 w 8"/>
                  <a:gd name="T3" fmla="*/ 40 h 40"/>
                  <a:gd name="T4" fmla="*/ 8 w 8"/>
                  <a:gd name="T5" fmla="*/ 0 h 40"/>
                  <a:gd name="T6" fmla="*/ 0 w 8"/>
                  <a:gd name="T7" fmla="*/ 16 h 4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8" h="40">
                    <a:moveTo>
                      <a:pt x="0" y="16"/>
                    </a:moveTo>
                    <a:lnTo>
                      <a:pt x="8" y="40"/>
                    </a:lnTo>
                    <a:lnTo>
                      <a:pt x="8" y="0"/>
                    </a:lnTo>
                    <a:lnTo>
                      <a:pt x="0" y="16"/>
                    </a:lnTo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05" name="Freeform 379"/>
              <p:cNvSpPr>
                <a:spLocks noChangeAspect="1"/>
              </p:cNvSpPr>
              <p:nvPr/>
            </p:nvSpPr>
            <p:spPr bwMode="auto">
              <a:xfrm>
                <a:off x="703" y="1550"/>
                <a:ext cx="128" cy="143"/>
              </a:xfrm>
              <a:custGeom>
                <a:avLst/>
                <a:gdLst>
                  <a:gd name="T0" fmla="*/ 0 w 128"/>
                  <a:gd name="T1" fmla="*/ 56 h 143"/>
                  <a:gd name="T2" fmla="*/ 0 w 128"/>
                  <a:gd name="T3" fmla="*/ 88 h 143"/>
                  <a:gd name="T4" fmla="*/ 0 w 128"/>
                  <a:gd name="T5" fmla="*/ 96 h 143"/>
                  <a:gd name="T6" fmla="*/ 16 w 128"/>
                  <a:gd name="T7" fmla="*/ 104 h 143"/>
                  <a:gd name="T8" fmla="*/ 40 w 128"/>
                  <a:gd name="T9" fmla="*/ 120 h 143"/>
                  <a:gd name="T10" fmla="*/ 32 w 128"/>
                  <a:gd name="T11" fmla="*/ 143 h 143"/>
                  <a:gd name="T12" fmla="*/ 56 w 128"/>
                  <a:gd name="T13" fmla="*/ 143 h 143"/>
                  <a:gd name="T14" fmla="*/ 104 w 128"/>
                  <a:gd name="T15" fmla="*/ 143 h 143"/>
                  <a:gd name="T16" fmla="*/ 120 w 128"/>
                  <a:gd name="T17" fmla="*/ 120 h 143"/>
                  <a:gd name="T18" fmla="*/ 88 w 128"/>
                  <a:gd name="T19" fmla="*/ 96 h 143"/>
                  <a:gd name="T20" fmla="*/ 120 w 128"/>
                  <a:gd name="T21" fmla="*/ 72 h 143"/>
                  <a:gd name="T22" fmla="*/ 128 w 128"/>
                  <a:gd name="T23" fmla="*/ 80 h 143"/>
                  <a:gd name="T24" fmla="*/ 120 w 128"/>
                  <a:gd name="T25" fmla="*/ 24 h 143"/>
                  <a:gd name="T26" fmla="*/ 104 w 128"/>
                  <a:gd name="T27" fmla="*/ 8 h 143"/>
                  <a:gd name="T28" fmla="*/ 72 w 128"/>
                  <a:gd name="T29" fmla="*/ 16 h 143"/>
                  <a:gd name="T30" fmla="*/ 80 w 128"/>
                  <a:gd name="T31" fmla="*/ 8 h 143"/>
                  <a:gd name="T32" fmla="*/ 56 w 128"/>
                  <a:gd name="T33" fmla="*/ 0 h 143"/>
                  <a:gd name="T34" fmla="*/ 48 w 128"/>
                  <a:gd name="T35" fmla="*/ 0 h 143"/>
                  <a:gd name="T36" fmla="*/ 48 w 128"/>
                  <a:gd name="T37" fmla="*/ 32 h 143"/>
                  <a:gd name="T38" fmla="*/ 32 w 128"/>
                  <a:gd name="T39" fmla="*/ 24 h 143"/>
                  <a:gd name="T40" fmla="*/ 24 w 128"/>
                  <a:gd name="T41" fmla="*/ 32 h 143"/>
                  <a:gd name="T42" fmla="*/ 24 w 128"/>
                  <a:gd name="T43" fmla="*/ 48 h 143"/>
                  <a:gd name="T44" fmla="*/ 0 w 128"/>
                  <a:gd name="T45" fmla="*/ 56 h 143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128" h="143">
                    <a:moveTo>
                      <a:pt x="0" y="56"/>
                    </a:moveTo>
                    <a:lnTo>
                      <a:pt x="0" y="88"/>
                    </a:lnTo>
                    <a:lnTo>
                      <a:pt x="0" y="96"/>
                    </a:lnTo>
                    <a:lnTo>
                      <a:pt x="16" y="104"/>
                    </a:lnTo>
                    <a:lnTo>
                      <a:pt x="40" y="120"/>
                    </a:lnTo>
                    <a:lnTo>
                      <a:pt x="32" y="143"/>
                    </a:lnTo>
                    <a:lnTo>
                      <a:pt x="56" y="143"/>
                    </a:lnTo>
                    <a:lnTo>
                      <a:pt x="104" y="143"/>
                    </a:lnTo>
                    <a:lnTo>
                      <a:pt x="120" y="120"/>
                    </a:lnTo>
                    <a:lnTo>
                      <a:pt x="88" y="96"/>
                    </a:lnTo>
                    <a:lnTo>
                      <a:pt x="120" y="72"/>
                    </a:lnTo>
                    <a:lnTo>
                      <a:pt x="128" y="80"/>
                    </a:lnTo>
                    <a:lnTo>
                      <a:pt x="120" y="24"/>
                    </a:lnTo>
                    <a:lnTo>
                      <a:pt x="104" y="8"/>
                    </a:lnTo>
                    <a:lnTo>
                      <a:pt x="72" y="16"/>
                    </a:lnTo>
                    <a:lnTo>
                      <a:pt x="80" y="8"/>
                    </a:lnTo>
                    <a:lnTo>
                      <a:pt x="56" y="0"/>
                    </a:lnTo>
                    <a:lnTo>
                      <a:pt x="48" y="0"/>
                    </a:lnTo>
                    <a:lnTo>
                      <a:pt x="48" y="32"/>
                    </a:lnTo>
                    <a:lnTo>
                      <a:pt x="32" y="24"/>
                    </a:lnTo>
                    <a:lnTo>
                      <a:pt x="24" y="32"/>
                    </a:lnTo>
                    <a:lnTo>
                      <a:pt x="24" y="48"/>
                    </a:lnTo>
                    <a:lnTo>
                      <a:pt x="0" y="56"/>
                    </a:lnTo>
                    <a:close/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06" name="Freeform 380"/>
              <p:cNvSpPr>
                <a:spLocks noChangeAspect="1"/>
              </p:cNvSpPr>
              <p:nvPr/>
            </p:nvSpPr>
            <p:spPr bwMode="auto">
              <a:xfrm>
                <a:off x="703" y="1550"/>
                <a:ext cx="128" cy="143"/>
              </a:xfrm>
              <a:custGeom>
                <a:avLst/>
                <a:gdLst>
                  <a:gd name="T0" fmla="*/ 0 w 128"/>
                  <a:gd name="T1" fmla="*/ 56 h 143"/>
                  <a:gd name="T2" fmla="*/ 0 w 128"/>
                  <a:gd name="T3" fmla="*/ 88 h 143"/>
                  <a:gd name="T4" fmla="*/ 0 w 128"/>
                  <a:gd name="T5" fmla="*/ 96 h 143"/>
                  <a:gd name="T6" fmla="*/ 16 w 128"/>
                  <a:gd name="T7" fmla="*/ 104 h 143"/>
                  <a:gd name="T8" fmla="*/ 40 w 128"/>
                  <a:gd name="T9" fmla="*/ 120 h 143"/>
                  <a:gd name="T10" fmla="*/ 32 w 128"/>
                  <a:gd name="T11" fmla="*/ 143 h 143"/>
                  <a:gd name="T12" fmla="*/ 56 w 128"/>
                  <a:gd name="T13" fmla="*/ 143 h 143"/>
                  <a:gd name="T14" fmla="*/ 104 w 128"/>
                  <a:gd name="T15" fmla="*/ 143 h 143"/>
                  <a:gd name="T16" fmla="*/ 120 w 128"/>
                  <a:gd name="T17" fmla="*/ 120 h 143"/>
                  <a:gd name="T18" fmla="*/ 88 w 128"/>
                  <a:gd name="T19" fmla="*/ 96 h 143"/>
                  <a:gd name="T20" fmla="*/ 120 w 128"/>
                  <a:gd name="T21" fmla="*/ 72 h 143"/>
                  <a:gd name="T22" fmla="*/ 128 w 128"/>
                  <a:gd name="T23" fmla="*/ 80 h 143"/>
                  <a:gd name="T24" fmla="*/ 120 w 128"/>
                  <a:gd name="T25" fmla="*/ 24 h 143"/>
                  <a:gd name="T26" fmla="*/ 104 w 128"/>
                  <a:gd name="T27" fmla="*/ 8 h 143"/>
                  <a:gd name="T28" fmla="*/ 72 w 128"/>
                  <a:gd name="T29" fmla="*/ 16 h 143"/>
                  <a:gd name="T30" fmla="*/ 80 w 128"/>
                  <a:gd name="T31" fmla="*/ 8 h 143"/>
                  <a:gd name="T32" fmla="*/ 56 w 128"/>
                  <a:gd name="T33" fmla="*/ 0 h 143"/>
                  <a:gd name="T34" fmla="*/ 48 w 128"/>
                  <a:gd name="T35" fmla="*/ 0 h 143"/>
                  <a:gd name="T36" fmla="*/ 48 w 128"/>
                  <a:gd name="T37" fmla="*/ 32 h 143"/>
                  <a:gd name="T38" fmla="*/ 32 w 128"/>
                  <a:gd name="T39" fmla="*/ 24 h 143"/>
                  <a:gd name="T40" fmla="*/ 24 w 128"/>
                  <a:gd name="T41" fmla="*/ 32 h 143"/>
                  <a:gd name="T42" fmla="*/ 24 w 128"/>
                  <a:gd name="T43" fmla="*/ 48 h 143"/>
                  <a:gd name="T44" fmla="*/ 0 w 128"/>
                  <a:gd name="T45" fmla="*/ 56 h 143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128" h="143">
                    <a:moveTo>
                      <a:pt x="0" y="56"/>
                    </a:moveTo>
                    <a:lnTo>
                      <a:pt x="0" y="88"/>
                    </a:lnTo>
                    <a:lnTo>
                      <a:pt x="0" y="96"/>
                    </a:lnTo>
                    <a:lnTo>
                      <a:pt x="16" y="104"/>
                    </a:lnTo>
                    <a:lnTo>
                      <a:pt x="40" y="120"/>
                    </a:lnTo>
                    <a:lnTo>
                      <a:pt x="32" y="143"/>
                    </a:lnTo>
                    <a:lnTo>
                      <a:pt x="56" y="143"/>
                    </a:lnTo>
                    <a:lnTo>
                      <a:pt x="104" y="143"/>
                    </a:lnTo>
                    <a:lnTo>
                      <a:pt x="120" y="120"/>
                    </a:lnTo>
                    <a:lnTo>
                      <a:pt x="88" y="96"/>
                    </a:lnTo>
                    <a:lnTo>
                      <a:pt x="120" y="72"/>
                    </a:lnTo>
                    <a:lnTo>
                      <a:pt x="128" y="80"/>
                    </a:lnTo>
                    <a:lnTo>
                      <a:pt x="120" y="24"/>
                    </a:lnTo>
                    <a:lnTo>
                      <a:pt x="104" y="8"/>
                    </a:lnTo>
                    <a:lnTo>
                      <a:pt x="72" y="16"/>
                    </a:lnTo>
                    <a:lnTo>
                      <a:pt x="80" y="8"/>
                    </a:lnTo>
                    <a:lnTo>
                      <a:pt x="56" y="0"/>
                    </a:lnTo>
                    <a:lnTo>
                      <a:pt x="48" y="0"/>
                    </a:lnTo>
                    <a:lnTo>
                      <a:pt x="48" y="32"/>
                    </a:lnTo>
                    <a:lnTo>
                      <a:pt x="32" y="24"/>
                    </a:lnTo>
                    <a:lnTo>
                      <a:pt x="24" y="32"/>
                    </a:lnTo>
                    <a:lnTo>
                      <a:pt x="24" y="48"/>
                    </a:lnTo>
                    <a:lnTo>
                      <a:pt x="0" y="56"/>
                    </a:lnTo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07" name="Freeform 381"/>
              <p:cNvSpPr>
                <a:spLocks noChangeAspect="1"/>
              </p:cNvSpPr>
              <p:nvPr/>
            </p:nvSpPr>
            <p:spPr bwMode="auto">
              <a:xfrm>
                <a:off x="919" y="1805"/>
                <a:ext cx="80" cy="88"/>
              </a:xfrm>
              <a:custGeom>
                <a:avLst/>
                <a:gdLst>
                  <a:gd name="T0" fmla="*/ 0 w 80"/>
                  <a:gd name="T1" fmla="*/ 32 h 88"/>
                  <a:gd name="T2" fmla="*/ 8 w 80"/>
                  <a:gd name="T3" fmla="*/ 8 h 88"/>
                  <a:gd name="T4" fmla="*/ 32 w 80"/>
                  <a:gd name="T5" fmla="*/ 8 h 88"/>
                  <a:gd name="T6" fmla="*/ 72 w 80"/>
                  <a:gd name="T7" fmla="*/ 8 h 88"/>
                  <a:gd name="T8" fmla="*/ 80 w 80"/>
                  <a:gd name="T9" fmla="*/ 0 h 88"/>
                  <a:gd name="T10" fmla="*/ 80 w 80"/>
                  <a:gd name="T11" fmla="*/ 8 h 88"/>
                  <a:gd name="T12" fmla="*/ 56 w 80"/>
                  <a:gd name="T13" fmla="*/ 8 h 88"/>
                  <a:gd name="T14" fmla="*/ 48 w 80"/>
                  <a:gd name="T15" fmla="*/ 24 h 88"/>
                  <a:gd name="T16" fmla="*/ 32 w 80"/>
                  <a:gd name="T17" fmla="*/ 16 h 88"/>
                  <a:gd name="T18" fmla="*/ 40 w 80"/>
                  <a:gd name="T19" fmla="*/ 40 h 88"/>
                  <a:gd name="T20" fmla="*/ 32 w 80"/>
                  <a:gd name="T21" fmla="*/ 48 h 88"/>
                  <a:gd name="T22" fmla="*/ 48 w 80"/>
                  <a:gd name="T23" fmla="*/ 64 h 88"/>
                  <a:gd name="T24" fmla="*/ 48 w 80"/>
                  <a:gd name="T25" fmla="*/ 72 h 88"/>
                  <a:gd name="T26" fmla="*/ 32 w 80"/>
                  <a:gd name="T27" fmla="*/ 72 h 88"/>
                  <a:gd name="T28" fmla="*/ 40 w 80"/>
                  <a:gd name="T29" fmla="*/ 88 h 88"/>
                  <a:gd name="T30" fmla="*/ 16 w 80"/>
                  <a:gd name="T31" fmla="*/ 80 h 88"/>
                  <a:gd name="T32" fmla="*/ 8 w 80"/>
                  <a:gd name="T33" fmla="*/ 72 h 88"/>
                  <a:gd name="T34" fmla="*/ 40 w 80"/>
                  <a:gd name="T35" fmla="*/ 64 h 88"/>
                  <a:gd name="T36" fmla="*/ 16 w 80"/>
                  <a:gd name="T37" fmla="*/ 56 h 88"/>
                  <a:gd name="T38" fmla="*/ 0 w 80"/>
                  <a:gd name="T39" fmla="*/ 32 h 88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0" t="0" r="r" b="b"/>
                <a:pathLst>
                  <a:path w="80" h="88">
                    <a:moveTo>
                      <a:pt x="0" y="32"/>
                    </a:moveTo>
                    <a:lnTo>
                      <a:pt x="8" y="8"/>
                    </a:lnTo>
                    <a:lnTo>
                      <a:pt x="32" y="8"/>
                    </a:lnTo>
                    <a:lnTo>
                      <a:pt x="72" y="8"/>
                    </a:lnTo>
                    <a:lnTo>
                      <a:pt x="80" y="0"/>
                    </a:lnTo>
                    <a:lnTo>
                      <a:pt x="80" y="8"/>
                    </a:lnTo>
                    <a:lnTo>
                      <a:pt x="56" y="8"/>
                    </a:lnTo>
                    <a:lnTo>
                      <a:pt x="48" y="24"/>
                    </a:lnTo>
                    <a:lnTo>
                      <a:pt x="32" y="16"/>
                    </a:lnTo>
                    <a:lnTo>
                      <a:pt x="40" y="40"/>
                    </a:lnTo>
                    <a:lnTo>
                      <a:pt x="32" y="48"/>
                    </a:lnTo>
                    <a:lnTo>
                      <a:pt x="48" y="64"/>
                    </a:lnTo>
                    <a:lnTo>
                      <a:pt x="48" y="72"/>
                    </a:lnTo>
                    <a:lnTo>
                      <a:pt x="32" y="72"/>
                    </a:lnTo>
                    <a:lnTo>
                      <a:pt x="40" y="88"/>
                    </a:lnTo>
                    <a:lnTo>
                      <a:pt x="16" y="80"/>
                    </a:lnTo>
                    <a:lnTo>
                      <a:pt x="8" y="72"/>
                    </a:lnTo>
                    <a:lnTo>
                      <a:pt x="40" y="64"/>
                    </a:lnTo>
                    <a:lnTo>
                      <a:pt x="16" y="56"/>
                    </a:lnTo>
                    <a:lnTo>
                      <a:pt x="0" y="32"/>
                    </a:lnTo>
                    <a:close/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08" name="Freeform 382"/>
              <p:cNvSpPr>
                <a:spLocks noChangeAspect="1"/>
              </p:cNvSpPr>
              <p:nvPr/>
            </p:nvSpPr>
            <p:spPr bwMode="auto">
              <a:xfrm>
                <a:off x="919" y="1805"/>
                <a:ext cx="80" cy="88"/>
              </a:xfrm>
              <a:custGeom>
                <a:avLst/>
                <a:gdLst>
                  <a:gd name="T0" fmla="*/ 0 w 80"/>
                  <a:gd name="T1" fmla="*/ 32 h 88"/>
                  <a:gd name="T2" fmla="*/ 8 w 80"/>
                  <a:gd name="T3" fmla="*/ 8 h 88"/>
                  <a:gd name="T4" fmla="*/ 32 w 80"/>
                  <a:gd name="T5" fmla="*/ 8 h 88"/>
                  <a:gd name="T6" fmla="*/ 72 w 80"/>
                  <a:gd name="T7" fmla="*/ 8 h 88"/>
                  <a:gd name="T8" fmla="*/ 80 w 80"/>
                  <a:gd name="T9" fmla="*/ 0 h 88"/>
                  <a:gd name="T10" fmla="*/ 80 w 80"/>
                  <a:gd name="T11" fmla="*/ 8 h 88"/>
                  <a:gd name="T12" fmla="*/ 56 w 80"/>
                  <a:gd name="T13" fmla="*/ 8 h 88"/>
                  <a:gd name="T14" fmla="*/ 48 w 80"/>
                  <a:gd name="T15" fmla="*/ 24 h 88"/>
                  <a:gd name="T16" fmla="*/ 32 w 80"/>
                  <a:gd name="T17" fmla="*/ 16 h 88"/>
                  <a:gd name="T18" fmla="*/ 40 w 80"/>
                  <a:gd name="T19" fmla="*/ 40 h 88"/>
                  <a:gd name="T20" fmla="*/ 32 w 80"/>
                  <a:gd name="T21" fmla="*/ 48 h 88"/>
                  <a:gd name="T22" fmla="*/ 48 w 80"/>
                  <a:gd name="T23" fmla="*/ 64 h 88"/>
                  <a:gd name="T24" fmla="*/ 48 w 80"/>
                  <a:gd name="T25" fmla="*/ 72 h 88"/>
                  <a:gd name="T26" fmla="*/ 32 w 80"/>
                  <a:gd name="T27" fmla="*/ 72 h 88"/>
                  <a:gd name="T28" fmla="*/ 40 w 80"/>
                  <a:gd name="T29" fmla="*/ 88 h 88"/>
                  <a:gd name="T30" fmla="*/ 16 w 80"/>
                  <a:gd name="T31" fmla="*/ 80 h 88"/>
                  <a:gd name="T32" fmla="*/ 8 w 80"/>
                  <a:gd name="T33" fmla="*/ 72 h 88"/>
                  <a:gd name="T34" fmla="*/ 40 w 80"/>
                  <a:gd name="T35" fmla="*/ 64 h 88"/>
                  <a:gd name="T36" fmla="*/ 16 w 80"/>
                  <a:gd name="T37" fmla="*/ 56 h 88"/>
                  <a:gd name="T38" fmla="*/ 0 w 80"/>
                  <a:gd name="T39" fmla="*/ 32 h 88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0" t="0" r="r" b="b"/>
                <a:pathLst>
                  <a:path w="80" h="88">
                    <a:moveTo>
                      <a:pt x="0" y="32"/>
                    </a:moveTo>
                    <a:lnTo>
                      <a:pt x="8" y="8"/>
                    </a:lnTo>
                    <a:lnTo>
                      <a:pt x="32" y="8"/>
                    </a:lnTo>
                    <a:lnTo>
                      <a:pt x="72" y="8"/>
                    </a:lnTo>
                    <a:lnTo>
                      <a:pt x="80" y="0"/>
                    </a:lnTo>
                    <a:lnTo>
                      <a:pt x="80" y="8"/>
                    </a:lnTo>
                    <a:lnTo>
                      <a:pt x="56" y="8"/>
                    </a:lnTo>
                    <a:lnTo>
                      <a:pt x="48" y="24"/>
                    </a:lnTo>
                    <a:lnTo>
                      <a:pt x="32" y="16"/>
                    </a:lnTo>
                    <a:lnTo>
                      <a:pt x="40" y="40"/>
                    </a:lnTo>
                    <a:lnTo>
                      <a:pt x="32" y="48"/>
                    </a:lnTo>
                    <a:lnTo>
                      <a:pt x="48" y="64"/>
                    </a:lnTo>
                    <a:lnTo>
                      <a:pt x="48" y="72"/>
                    </a:lnTo>
                    <a:lnTo>
                      <a:pt x="32" y="72"/>
                    </a:lnTo>
                    <a:lnTo>
                      <a:pt x="40" y="88"/>
                    </a:lnTo>
                    <a:lnTo>
                      <a:pt x="16" y="80"/>
                    </a:lnTo>
                    <a:lnTo>
                      <a:pt x="8" y="72"/>
                    </a:lnTo>
                    <a:lnTo>
                      <a:pt x="40" y="64"/>
                    </a:lnTo>
                    <a:lnTo>
                      <a:pt x="16" y="56"/>
                    </a:lnTo>
                    <a:lnTo>
                      <a:pt x="0" y="32"/>
                    </a:lnTo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09" name="Freeform 383"/>
              <p:cNvSpPr>
                <a:spLocks noChangeAspect="1"/>
              </p:cNvSpPr>
              <p:nvPr/>
            </p:nvSpPr>
            <p:spPr bwMode="auto">
              <a:xfrm>
                <a:off x="959" y="1909"/>
                <a:ext cx="40" cy="8"/>
              </a:xfrm>
              <a:custGeom>
                <a:avLst/>
                <a:gdLst>
                  <a:gd name="T0" fmla="*/ 0 w 40"/>
                  <a:gd name="T1" fmla="*/ 8 h 8"/>
                  <a:gd name="T2" fmla="*/ 8 w 40"/>
                  <a:gd name="T3" fmla="*/ 0 h 8"/>
                  <a:gd name="T4" fmla="*/ 40 w 40"/>
                  <a:gd name="T5" fmla="*/ 8 h 8"/>
                  <a:gd name="T6" fmla="*/ 16 w 40"/>
                  <a:gd name="T7" fmla="*/ 8 h 8"/>
                  <a:gd name="T8" fmla="*/ 0 w 40"/>
                  <a:gd name="T9" fmla="*/ 8 h 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0" h="8">
                    <a:moveTo>
                      <a:pt x="0" y="8"/>
                    </a:moveTo>
                    <a:lnTo>
                      <a:pt x="8" y="0"/>
                    </a:lnTo>
                    <a:lnTo>
                      <a:pt x="40" y="8"/>
                    </a:lnTo>
                    <a:lnTo>
                      <a:pt x="16" y="8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10" name="Freeform 384"/>
              <p:cNvSpPr>
                <a:spLocks noChangeAspect="1"/>
              </p:cNvSpPr>
              <p:nvPr/>
            </p:nvSpPr>
            <p:spPr bwMode="auto">
              <a:xfrm>
                <a:off x="959" y="1909"/>
                <a:ext cx="40" cy="8"/>
              </a:xfrm>
              <a:custGeom>
                <a:avLst/>
                <a:gdLst>
                  <a:gd name="T0" fmla="*/ 0 w 40"/>
                  <a:gd name="T1" fmla="*/ 8 h 8"/>
                  <a:gd name="T2" fmla="*/ 8 w 40"/>
                  <a:gd name="T3" fmla="*/ 0 h 8"/>
                  <a:gd name="T4" fmla="*/ 40 w 40"/>
                  <a:gd name="T5" fmla="*/ 8 h 8"/>
                  <a:gd name="T6" fmla="*/ 16 w 40"/>
                  <a:gd name="T7" fmla="*/ 8 h 8"/>
                  <a:gd name="T8" fmla="*/ 0 w 40"/>
                  <a:gd name="T9" fmla="*/ 8 h 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0" h="8">
                    <a:moveTo>
                      <a:pt x="0" y="8"/>
                    </a:moveTo>
                    <a:lnTo>
                      <a:pt x="8" y="0"/>
                    </a:lnTo>
                    <a:lnTo>
                      <a:pt x="40" y="8"/>
                    </a:lnTo>
                    <a:lnTo>
                      <a:pt x="16" y="8"/>
                    </a:lnTo>
                    <a:lnTo>
                      <a:pt x="0" y="8"/>
                    </a:lnTo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11" name="Freeform 385"/>
              <p:cNvSpPr>
                <a:spLocks noChangeAspect="1"/>
              </p:cNvSpPr>
              <p:nvPr/>
            </p:nvSpPr>
            <p:spPr bwMode="auto">
              <a:xfrm>
                <a:off x="855" y="1678"/>
                <a:ext cx="96" cy="47"/>
              </a:xfrm>
              <a:custGeom>
                <a:avLst/>
                <a:gdLst>
                  <a:gd name="T0" fmla="*/ 0 w 96"/>
                  <a:gd name="T1" fmla="*/ 23 h 47"/>
                  <a:gd name="T2" fmla="*/ 16 w 96"/>
                  <a:gd name="T3" fmla="*/ 8 h 47"/>
                  <a:gd name="T4" fmla="*/ 40 w 96"/>
                  <a:gd name="T5" fmla="*/ 15 h 47"/>
                  <a:gd name="T6" fmla="*/ 72 w 96"/>
                  <a:gd name="T7" fmla="*/ 0 h 47"/>
                  <a:gd name="T8" fmla="*/ 88 w 96"/>
                  <a:gd name="T9" fmla="*/ 0 h 47"/>
                  <a:gd name="T10" fmla="*/ 96 w 96"/>
                  <a:gd name="T11" fmla="*/ 8 h 47"/>
                  <a:gd name="T12" fmla="*/ 64 w 96"/>
                  <a:gd name="T13" fmla="*/ 39 h 47"/>
                  <a:gd name="T14" fmla="*/ 32 w 96"/>
                  <a:gd name="T15" fmla="*/ 47 h 47"/>
                  <a:gd name="T16" fmla="*/ 0 w 96"/>
                  <a:gd name="T17" fmla="*/ 23 h 4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96" h="47">
                    <a:moveTo>
                      <a:pt x="0" y="23"/>
                    </a:moveTo>
                    <a:lnTo>
                      <a:pt x="16" y="8"/>
                    </a:lnTo>
                    <a:lnTo>
                      <a:pt x="40" y="15"/>
                    </a:lnTo>
                    <a:lnTo>
                      <a:pt x="72" y="0"/>
                    </a:lnTo>
                    <a:lnTo>
                      <a:pt x="88" y="0"/>
                    </a:lnTo>
                    <a:lnTo>
                      <a:pt x="96" y="8"/>
                    </a:lnTo>
                    <a:lnTo>
                      <a:pt x="64" y="39"/>
                    </a:lnTo>
                    <a:lnTo>
                      <a:pt x="32" y="47"/>
                    </a:lnTo>
                    <a:lnTo>
                      <a:pt x="0" y="23"/>
                    </a:lnTo>
                    <a:close/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12" name="Freeform 386"/>
              <p:cNvSpPr>
                <a:spLocks noChangeAspect="1"/>
              </p:cNvSpPr>
              <p:nvPr/>
            </p:nvSpPr>
            <p:spPr bwMode="auto">
              <a:xfrm>
                <a:off x="855" y="1678"/>
                <a:ext cx="96" cy="47"/>
              </a:xfrm>
              <a:custGeom>
                <a:avLst/>
                <a:gdLst>
                  <a:gd name="T0" fmla="*/ 0 w 96"/>
                  <a:gd name="T1" fmla="*/ 23 h 47"/>
                  <a:gd name="T2" fmla="*/ 16 w 96"/>
                  <a:gd name="T3" fmla="*/ 8 h 47"/>
                  <a:gd name="T4" fmla="*/ 40 w 96"/>
                  <a:gd name="T5" fmla="*/ 15 h 47"/>
                  <a:gd name="T6" fmla="*/ 72 w 96"/>
                  <a:gd name="T7" fmla="*/ 0 h 47"/>
                  <a:gd name="T8" fmla="*/ 88 w 96"/>
                  <a:gd name="T9" fmla="*/ 0 h 47"/>
                  <a:gd name="T10" fmla="*/ 96 w 96"/>
                  <a:gd name="T11" fmla="*/ 8 h 47"/>
                  <a:gd name="T12" fmla="*/ 64 w 96"/>
                  <a:gd name="T13" fmla="*/ 39 h 47"/>
                  <a:gd name="T14" fmla="*/ 32 w 96"/>
                  <a:gd name="T15" fmla="*/ 47 h 47"/>
                  <a:gd name="T16" fmla="*/ 0 w 96"/>
                  <a:gd name="T17" fmla="*/ 23 h 4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96" h="47">
                    <a:moveTo>
                      <a:pt x="0" y="23"/>
                    </a:moveTo>
                    <a:lnTo>
                      <a:pt x="16" y="8"/>
                    </a:lnTo>
                    <a:lnTo>
                      <a:pt x="40" y="15"/>
                    </a:lnTo>
                    <a:lnTo>
                      <a:pt x="72" y="0"/>
                    </a:lnTo>
                    <a:lnTo>
                      <a:pt x="88" y="0"/>
                    </a:lnTo>
                    <a:lnTo>
                      <a:pt x="96" y="8"/>
                    </a:lnTo>
                    <a:lnTo>
                      <a:pt x="64" y="39"/>
                    </a:lnTo>
                    <a:lnTo>
                      <a:pt x="32" y="47"/>
                    </a:lnTo>
                    <a:lnTo>
                      <a:pt x="0" y="23"/>
                    </a:lnTo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13" name="Freeform 387"/>
              <p:cNvSpPr>
                <a:spLocks noChangeAspect="1"/>
              </p:cNvSpPr>
              <p:nvPr/>
            </p:nvSpPr>
            <p:spPr bwMode="auto">
              <a:xfrm>
                <a:off x="727" y="1701"/>
                <a:ext cx="168" cy="168"/>
              </a:xfrm>
              <a:custGeom>
                <a:avLst/>
                <a:gdLst>
                  <a:gd name="T0" fmla="*/ 0 w 168"/>
                  <a:gd name="T1" fmla="*/ 48 h 168"/>
                  <a:gd name="T2" fmla="*/ 0 w 168"/>
                  <a:gd name="T3" fmla="*/ 24 h 168"/>
                  <a:gd name="T4" fmla="*/ 24 w 168"/>
                  <a:gd name="T5" fmla="*/ 8 h 168"/>
                  <a:gd name="T6" fmla="*/ 32 w 168"/>
                  <a:gd name="T7" fmla="*/ 24 h 168"/>
                  <a:gd name="T8" fmla="*/ 48 w 168"/>
                  <a:gd name="T9" fmla="*/ 0 h 168"/>
                  <a:gd name="T10" fmla="*/ 72 w 168"/>
                  <a:gd name="T11" fmla="*/ 0 h 168"/>
                  <a:gd name="T12" fmla="*/ 88 w 168"/>
                  <a:gd name="T13" fmla="*/ 8 h 168"/>
                  <a:gd name="T14" fmla="*/ 88 w 168"/>
                  <a:gd name="T15" fmla="*/ 32 h 168"/>
                  <a:gd name="T16" fmla="*/ 72 w 168"/>
                  <a:gd name="T17" fmla="*/ 32 h 168"/>
                  <a:gd name="T18" fmla="*/ 72 w 168"/>
                  <a:gd name="T19" fmla="*/ 56 h 168"/>
                  <a:gd name="T20" fmla="*/ 104 w 168"/>
                  <a:gd name="T21" fmla="*/ 96 h 168"/>
                  <a:gd name="T22" fmla="*/ 128 w 168"/>
                  <a:gd name="T23" fmla="*/ 96 h 168"/>
                  <a:gd name="T24" fmla="*/ 128 w 168"/>
                  <a:gd name="T25" fmla="*/ 104 h 168"/>
                  <a:gd name="T26" fmla="*/ 168 w 168"/>
                  <a:gd name="T27" fmla="*/ 128 h 168"/>
                  <a:gd name="T28" fmla="*/ 144 w 168"/>
                  <a:gd name="T29" fmla="*/ 120 h 168"/>
                  <a:gd name="T30" fmla="*/ 144 w 168"/>
                  <a:gd name="T31" fmla="*/ 152 h 168"/>
                  <a:gd name="T32" fmla="*/ 128 w 168"/>
                  <a:gd name="T33" fmla="*/ 168 h 168"/>
                  <a:gd name="T34" fmla="*/ 120 w 168"/>
                  <a:gd name="T35" fmla="*/ 128 h 168"/>
                  <a:gd name="T36" fmla="*/ 56 w 168"/>
                  <a:gd name="T37" fmla="*/ 88 h 168"/>
                  <a:gd name="T38" fmla="*/ 40 w 168"/>
                  <a:gd name="T39" fmla="*/ 56 h 168"/>
                  <a:gd name="T40" fmla="*/ 24 w 168"/>
                  <a:gd name="T41" fmla="*/ 56 h 168"/>
                  <a:gd name="T42" fmla="*/ 8 w 168"/>
                  <a:gd name="T43" fmla="*/ 56 h 168"/>
                  <a:gd name="T44" fmla="*/ 0 w 168"/>
                  <a:gd name="T45" fmla="*/ 48 h 168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168" h="168">
                    <a:moveTo>
                      <a:pt x="0" y="48"/>
                    </a:moveTo>
                    <a:lnTo>
                      <a:pt x="0" y="24"/>
                    </a:lnTo>
                    <a:lnTo>
                      <a:pt x="24" y="8"/>
                    </a:lnTo>
                    <a:lnTo>
                      <a:pt x="32" y="24"/>
                    </a:lnTo>
                    <a:lnTo>
                      <a:pt x="48" y="0"/>
                    </a:lnTo>
                    <a:lnTo>
                      <a:pt x="72" y="0"/>
                    </a:lnTo>
                    <a:lnTo>
                      <a:pt x="88" y="8"/>
                    </a:lnTo>
                    <a:lnTo>
                      <a:pt x="88" y="32"/>
                    </a:lnTo>
                    <a:lnTo>
                      <a:pt x="72" y="32"/>
                    </a:lnTo>
                    <a:lnTo>
                      <a:pt x="72" y="56"/>
                    </a:lnTo>
                    <a:lnTo>
                      <a:pt x="104" y="96"/>
                    </a:lnTo>
                    <a:lnTo>
                      <a:pt x="128" y="96"/>
                    </a:lnTo>
                    <a:lnTo>
                      <a:pt x="128" y="104"/>
                    </a:lnTo>
                    <a:lnTo>
                      <a:pt x="168" y="128"/>
                    </a:lnTo>
                    <a:lnTo>
                      <a:pt x="144" y="120"/>
                    </a:lnTo>
                    <a:lnTo>
                      <a:pt x="144" y="152"/>
                    </a:lnTo>
                    <a:lnTo>
                      <a:pt x="128" y="168"/>
                    </a:lnTo>
                    <a:lnTo>
                      <a:pt x="120" y="128"/>
                    </a:lnTo>
                    <a:lnTo>
                      <a:pt x="56" y="88"/>
                    </a:lnTo>
                    <a:lnTo>
                      <a:pt x="40" y="56"/>
                    </a:lnTo>
                    <a:lnTo>
                      <a:pt x="24" y="56"/>
                    </a:lnTo>
                    <a:lnTo>
                      <a:pt x="8" y="56"/>
                    </a:lnTo>
                    <a:lnTo>
                      <a:pt x="0" y="48"/>
                    </a:lnTo>
                    <a:close/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14" name="Freeform 388"/>
              <p:cNvSpPr>
                <a:spLocks noChangeAspect="1"/>
              </p:cNvSpPr>
              <p:nvPr/>
            </p:nvSpPr>
            <p:spPr bwMode="auto">
              <a:xfrm>
                <a:off x="727" y="1701"/>
                <a:ext cx="168" cy="168"/>
              </a:xfrm>
              <a:custGeom>
                <a:avLst/>
                <a:gdLst>
                  <a:gd name="T0" fmla="*/ 0 w 168"/>
                  <a:gd name="T1" fmla="*/ 48 h 168"/>
                  <a:gd name="T2" fmla="*/ 0 w 168"/>
                  <a:gd name="T3" fmla="*/ 24 h 168"/>
                  <a:gd name="T4" fmla="*/ 24 w 168"/>
                  <a:gd name="T5" fmla="*/ 8 h 168"/>
                  <a:gd name="T6" fmla="*/ 32 w 168"/>
                  <a:gd name="T7" fmla="*/ 24 h 168"/>
                  <a:gd name="T8" fmla="*/ 48 w 168"/>
                  <a:gd name="T9" fmla="*/ 0 h 168"/>
                  <a:gd name="T10" fmla="*/ 72 w 168"/>
                  <a:gd name="T11" fmla="*/ 0 h 168"/>
                  <a:gd name="T12" fmla="*/ 88 w 168"/>
                  <a:gd name="T13" fmla="*/ 8 h 168"/>
                  <a:gd name="T14" fmla="*/ 88 w 168"/>
                  <a:gd name="T15" fmla="*/ 32 h 168"/>
                  <a:gd name="T16" fmla="*/ 72 w 168"/>
                  <a:gd name="T17" fmla="*/ 32 h 168"/>
                  <a:gd name="T18" fmla="*/ 72 w 168"/>
                  <a:gd name="T19" fmla="*/ 56 h 168"/>
                  <a:gd name="T20" fmla="*/ 104 w 168"/>
                  <a:gd name="T21" fmla="*/ 96 h 168"/>
                  <a:gd name="T22" fmla="*/ 128 w 168"/>
                  <a:gd name="T23" fmla="*/ 96 h 168"/>
                  <a:gd name="T24" fmla="*/ 128 w 168"/>
                  <a:gd name="T25" fmla="*/ 104 h 168"/>
                  <a:gd name="T26" fmla="*/ 168 w 168"/>
                  <a:gd name="T27" fmla="*/ 128 h 168"/>
                  <a:gd name="T28" fmla="*/ 144 w 168"/>
                  <a:gd name="T29" fmla="*/ 120 h 168"/>
                  <a:gd name="T30" fmla="*/ 144 w 168"/>
                  <a:gd name="T31" fmla="*/ 152 h 168"/>
                  <a:gd name="T32" fmla="*/ 128 w 168"/>
                  <a:gd name="T33" fmla="*/ 168 h 168"/>
                  <a:gd name="T34" fmla="*/ 120 w 168"/>
                  <a:gd name="T35" fmla="*/ 128 h 168"/>
                  <a:gd name="T36" fmla="*/ 56 w 168"/>
                  <a:gd name="T37" fmla="*/ 88 h 168"/>
                  <a:gd name="T38" fmla="*/ 40 w 168"/>
                  <a:gd name="T39" fmla="*/ 56 h 168"/>
                  <a:gd name="T40" fmla="*/ 24 w 168"/>
                  <a:gd name="T41" fmla="*/ 56 h 168"/>
                  <a:gd name="T42" fmla="*/ 8 w 168"/>
                  <a:gd name="T43" fmla="*/ 56 h 168"/>
                  <a:gd name="T44" fmla="*/ 0 w 168"/>
                  <a:gd name="T45" fmla="*/ 48 h 168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168" h="168">
                    <a:moveTo>
                      <a:pt x="0" y="48"/>
                    </a:moveTo>
                    <a:lnTo>
                      <a:pt x="0" y="24"/>
                    </a:lnTo>
                    <a:lnTo>
                      <a:pt x="24" y="8"/>
                    </a:lnTo>
                    <a:lnTo>
                      <a:pt x="32" y="24"/>
                    </a:lnTo>
                    <a:lnTo>
                      <a:pt x="48" y="0"/>
                    </a:lnTo>
                    <a:lnTo>
                      <a:pt x="72" y="0"/>
                    </a:lnTo>
                    <a:lnTo>
                      <a:pt x="88" y="8"/>
                    </a:lnTo>
                    <a:lnTo>
                      <a:pt x="88" y="32"/>
                    </a:lnTo>
                    <a:lnTo>
                      <a:pt x="72" y="32"/>
                    </a:lnTo>
                    <a:lnTo>
                      <a:pt x="72" y="56"/>
                    </a:lnTo>
                    <a:lnTo>
                      <a:pt x="104" y="96"/>
                    </a:lnTo>
                    <a:lnTo>
                      <a:pt x="128" y="96"/>
                    </a:lnTo>
                    <a:lnTo>
                      <a:pt x="128" y="104"/>
                    </a:lnTo>
                    <a:lnTo>
                      <a:pt x="168" y="128"/>
                    </a:lnTo>
                    <a:lnTo>
                      <a:pt x="144" y="120"/>
                    </a:lnTo>
                    <a:lnTo>
                      <a:pt x="144" y="152"/>
                    </a:lnTo>
                    <a:lnTo>
                      <a:pt x="128" y="168"/>
                    </a:lnTo>
                    <a:lnTo>
                      <a:pt x="120" y="128"/>
                    </a:lnTo>
                    <a:lnTo>
                      <a:pt x="56" y="88"/>
                    </a:lnTo>
                    <a:lnTo>
                      <a:pt x="40" y="56"/>
                    </a:lnTo>
                    <a:lnTo>
                      <a:pt x="24" y="56"/>
                    </a:lnTo>
                    <a:lnTo>
                      <a:pt x="8" y="56"/>
                    </a:lnTo>
                    <a:lnTo>
                      <a:pt x="0" y="48"/>
                    </a:lnTo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15" name="Freeform 389"/>
              <p:cNvSpPr>
                <a:spLocks noChangeAspect="1"/>
              </p:cNvSpPr>
              <p:nvPr/>
            </p:nvSpPr>
            <p:spPr bwMode="auto">
              <a:xfrm>
                <a:off x="743" y="1813"/>
                <a:ext cx="24" cy="40"/>
              </a:xfrm>
              <a:custGeom>
                <a:avLst/>
                <a:gdLst>
                  <a:gd name="T0" fmla="*/ 0 w 24"/>
                  <a:gd name="T1" fmla="*/ 0 h 40"/>
                  <a:gd name="T2" fmla="*/ 8 w 24"/>
                  <a:gd name="T3" fmla="*/ 32 h 40"/>
                  <a:gd name="T4" fmla="*/ 16 w 24"/>
                  <a:gd name="T5" fmla="*/ 40 h 40"/>
                  <a:gd name="T6" fmla="*/ 24 w 24"/>
                  <a:gd name="T7" fmla="*/ 8 h 40"/>
                  <a:gd name="T8" fmla="*/ 16 w 24"/>
                  <a:gd name="T9" fmla="*/ 0 h 40"/>
                  <a:gd name="T10" fmla="*/ 0 w 24"/>
                  <a:gd name="T11" fmla="*/ 0 h 4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4" h="40">
                    <a:moveTo>
                      <a:pt x="0" y="0"/>
                    </a:moveTo>
                    <a:lnTo>
                      <a:pt x="8" y="32"/>
                    </a:lnTo>
                    <a:lnTo>
                      <a:pt x="16" y="40"/>
                    </a:lnTo>
                    <a:lnTo>
                      <a:pt x="24" y="8"/>
                    </a:lnTo>
                    <a:lnTo>
                      <a:pt x="16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16" name="Freeform 390"/>
              <p:cNvSpPr>
                <a:spLocks noChangeAspect="1"/>
              </p:cNvSpPr>
              <p:nvPr/>
            </p:nvSpPr>
            <p:spPr bwMode="auto">
              <a:xfrm>
                <a:off x="743" y="1813"/>
                <a:ext cx="24" cy="40"/>
              </a:xfrm>
              <a:custGeom>
                <a:avLst/>
                <a:gdLst>
                  <a:gd name="T0" fmla="*/ 0 w 24"/>
                  <a:gd name="T1" fmla="*/ 0 h 40"/>
                  <a:gd name="T2" fmla="*/ 8 w 24"/>
                  <a:gd name="T3" fmla="*/ 32 h 40"/>
                  <a:gd name="T4" fmla="*/ 16 w 24"/>
                  <a:gd name="T5" fmla="*/ 40 h 40"/>
                  <a:gd name="T6" fmla="*/ 24 w 24"/>
                  <a:gd name="T7" fmla="*/ 8 h 40"/>
                  <a:gd name="T8" fmla="*/ 16 w 24"/>
                  <a:gd name="T9" fmla="*/ 0 h 40"/>
                  <a:gd name="T10" fmla="*/ 0 w 24"/>
                  <a:gd name="T11" fmla="*/ 0 h 4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4" h="40">
                    <a:moveTo>
                      <a:pt x="0" y="0"/>
                    </a:moveTo>
                    <a:lnTo>
                      <a:pt x="8" y="32"/>
                    </a:lnTo>
                    <a:lnTo>
                      <a:pt x="16" y="40"/>
                    </a:lnTo>
                    <a:lnTo>
                      <a:pt x="24" y="8"/>
                    </a:lnTo>
                    <a:lnTo>
                      <a:pt x="16" y="0"/>
                    </a:lnTo>
                    <a:lnTo>
                      <a:pt x="0" y="0"/>
                    </a:lnTo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17" name="Freeform 391"/>
              <p:cNvSpPr>
                <a:spLocks noChangeAspect="1"/>
              </p:cNvSpPr>
              <p:nvPr/>
            </p:nvSpPr>
            <p:spPr bwMode="auto">
              <a:xfrm>
                <a:off x="807" y="1861"/>
                <a:ext cx="40" cy="24"/>
              </a:xfrm>
              <a:custGeom>
                <a:avLst/>
                <a:gdLst>
                  <a:gd name="T0" fmla="*/ 0 w 40"/>
                  <a:gd name="T1" fmla="*/ 16 h 24"/>
                  <a:gd name="T2" fmla="*/ 32 w 40"/>
                  <a:gd name="T3" fmla="*/ 24 h 24"/>
                  <a:gd name="T4" fmla="*/ 40 w 40"/>
                  <a:gd name="T5" fmla="*/ 0 h 24"/>
                  <a:gd name="T6" fmla="*/ 0 w 40"/>
                  <a:gd name="T7" fmla="*/ 16 h 24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40" h="24">
                    <a:moveTo>
                      <a:pt x="0" y="16"/>
                    </a:moveTo>
                    <a:lnTo>
                      <a:pt x="32" y="24"/>
                    </a:lnTo>
                    <a:lnTo>
                      <a:pt x="40" y="0"/>
                    </a:lnTo>
                    <a:lnTo>
                      <a:pt x="0" y="16"/>
                    </a:lnTo>
                    <a:close/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18" name="Freeform 392"/>
              <p:cNvSpPr>
                <a:spLocks noChangeAspect="1"/>
              </p:cNvSpPr>
              <p:nvPr/>
            </p:nvSpPr>
            <p:spPr bwMode="auto">
              <a:xfrm>
                <a:off x="807" y="1861"/>
                <a:ext cx="40" cy="24"/>
              </a:xfrm>
              <a:custGeom>
                <a:avLst/>
                <a:gdLst>
                  <a:gd name="T0" fmla="*/ 0 w 40"/>
                  <a:gd name="T1" fmla="*/ 16 h 24"/>
                  <a:gd name="T2" fmla="*/ 32 w 40"/>
                  <a:gd name="T3" fmla="*/ 24 h 24"/>
                  <a:gd name="T4" fmla="*/ 40 w 40"/>
                  <a:gd name="T5" fmla="*/ 0 h 24"/>
                  <a:gd name="T6" fmla="*/ 0 w 40"/>
                  <a:gd name="T7" fmla="*/ 16 h 24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40" h="24">
                    <a:moveTo>
                      <a:pt x="0" y="16"/>
                    </a:moveTo>
                    <a:lnTo>
                      <a:pt x="32" y="24"/>
                    </a:lnTo>
                    <a:lnTo>
                      <a:pt x="40" y="0"/>
                    </a:lnTo>
                    <a:lnTo>
                      <a:pt x="0" y="16"/>
                    </a:lnTo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19" name="Freeform 393"/>
              <p:cNvSpPr>
                <a:spLocks noChangeAspect="1"/>
              </p:cNvSpPr>
              <p:nvPr/>
            </p:nvSpPr>
            <p:spPr bwMode="auto">
              <a:xfrm>
                <a:off x="703" y="1646"/>
                <a:ext cx="16" cy="8"/>
              </a:xfrm>
              <a:custGeom>
                <a:avLst/>
                <a:gdLst>
                  <a:gd name="T0" fmla="*/ 0 w 16"/>
                  <a:gd name="T1" fmla="*/ 8 h 8"/>
                  <a:gd name="T2" fmla="*/ 0 w 16"/>
                  <a:gd name="T3" fmla="*/ 0 h 8"/>
                  <a:gd name="T4" fmla="*/ 16 w 16"/>
                  <a:gd name="T5" fmla="*/ 8 h 8"/>
                  <a:gd name="T6" fmla="*/ 0 w 16"/>
                  <a:gd name="T7" fmla="*/ 8 h 8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6" h="8">
                    <a:moveTo>
                      <a:pt x="0" y="8"/>
                    </a:moveTo>
                    <a:lnTo>
                      <a:pt x="0" y="0"/>
                    </a:lnTo>
                    <a:lnTo>
                      <a:pt x="16" y="8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20" name="Freeform 394"/>
              <p:cNvSpPr>
                <a:spLocks noChangeAspect="1"/>
              </p:cNvSpPr>
              <p:nvPr/>
            </p:nvSpPr>
            <p:spPr bwMode="auto">
              <a:xfrm>
                <a:off x="703" y="1646"/>
                <a:ext cx="16" cy="8"/>
              </a:xfrm>
              <a:custGeom>
                <a:avLst/>
                <a:gdLst>
                  <a:gd name="T0" fmla="*/ 0 w 16"/>
                  <a:gd name="T1" fmla="*/ 8 h 8"/>
                  <a:gd name="T2" fmla="*/ 0 w 16"/>
                  <a:gd name="T3" fmla="*/ 0 h 8"/>
                  <a:gd name="T4" fmla="*/ 16 w 16"/>
                  <a:gd name="T5" fmla="*/ 8 h 8"/>
                  <a:gd name="T6" fmla="*/ 0 w 16"/>
                  <a:gd name="T7" fmla="*/ 8 h 8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6" h="8">
                    <a:moveTo>
                      <a:pt x="0" y="8"/>
                    </a:moveTo>
                    <a:lnTo>
                      <a:pt x="0" y="0"/>
                    </a:lnTo>
                    <a:lnTo>
                      <a:pt x="16" y="8"/>
                    </a:lnTo>
                    <a:lnTo>
                      <a:pt x="0" y="8"/>
                    </a:lnTo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21" name="Freeform 395"/>
              <p:cNvSpPr>
                <a:spLocks noChangeAspect="1"/>
              </p:cNvSpPr>
              <p:nvPr/>
            </p:nvSpPr>
            <p:spPr bwMode="auto">
              <a:xfrm>
                <a:off x="672" y="1582"/>
                <a:ext cx="55" cy="56"/>
              </a:xfrm>
              <a:custGeom>
                <a:avLst/>
                <a:gdLst>
                  <a:gd name="T0" fmla="*/ 0 w 55"/>
                  <a:gd name="T1" fmla="*/ 40 h 56"/>
                  <a:gd name="T2" fmla="*/ 23 w 55"/>
                  <a:gd name="T3" fmla="*/ 32 h 56"/>
                  <a:gd name="T4" fmla="*/ 16 w 55"/>
                  <a:gd name="T5" fmla="*/ 24 h 56"/>
                  <a:gd name="T6" fmla="*/ 16 w 55"/>
                  <a:gd name="T7" fmla="*/ 8 h 56"/>
                  <a:gd name="T8" fmla="*/ 23 w 55"/>
                  <a:gd name="T9" fmla="*/ 16 h 56"/>
                  <a:gd name="T10" fmla="*/ 31 w 55"/>
                  <a:gd name="T11" fmla="*/ 0 h 56"/>
                  <a:gd name="T12" fmla="*/ 55 w 55"/>
                  <a:gd name="T13" fmla="*/ 0 h 56"/>
                  <a:gd name="T14" fmla="*/ 55 w 55"/>
                  <a:gd name="T15" fmla="*/ 16 h 56"/>
                  <a:gd name="T16" fmla="*/ 31 w 55"/>
                  <a:gd name="T17" fmla="*/ 24 h 56"/>
                  <a:gd name="T18" fmla="*/ 31 w 55"/>
                  <a:gd name="T19" fmla="*/ 56 h 56"/>
                  <a:gd name="T20" fmla="*/ 23 w 55"/>
                  <a:gd name="T21" fmla="*/ 40 h 56"/>
                  <a:gd name="T22" fmla="*/ 0 w 55"/>
                  <a:gd name="T23" fmla="*/ 40 h 5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55" h="56">
                    <a:moveTo>
                      <a:pt x="0" y="40"/>
                    </a:moveTo>
                    <a:lnTo>
                      <a:pt x="23" y="32"/>
                    </a:lnTo>
                    <a:lnTo>
                      <a:pt x="16" y="24"/>
                    </a:lnTo>
                    <a:lnTo>
                      <a:pt x="16" y="8"/>
                    </a:lnTo>
                    <a:lnTo>
                      <a:pt x="23" y="16"/>
                    </a:lnTo>
                    <a:lnTo>
                      <a:pt x="31" y="0"/>
                    </a:lnTo>
                    <a:lnTo>
                      <a:pt x="55" y="0"/>
                    </a:lnTo>
                    <a:lnTo>
                      <a:pt x="55" y="16"/>
                    </a:lnTo>
                    <a:lnTo>
                      <a:pt x="31" y="24"/>
                    </a:lnTo>
                    <a:lnTo>
                      <a:pt x="31" y="56"/>
                    </a:lnTo>
                    <a:lnTo>
                      <a:pt x="23" y="40"/>
                    </a:lnTo>
                    <a:lnTo>
                      <a:pt x="0" y="40"/>
                    </a:lnTo>
                    <a:close/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22" name="Freeform 396"/>
              <p:cNvSpPr>
                <a:spLocks noChangeAspect="1"/>
              </p:cNvSpPr>
              <p:nvPr/>
            </p:nvSpPr>
            <p:spPr bwMode="auto">
              <a:xfrm>
                <a:off x="672" y="1582"/>
                <a:ext cx="55" cy="56"/>
              </a:xfrm>
              <a:custGeom>
                <a:avLst/>
                <a:gdLst>
                  <a:gd name="T0" fmla="*/ 0 w 55"/>
                  <a:gd name="T1" fmla="*/ 40 h 56"/>
                  <a:gd name="T2" fmla="*/ 23 w 55"/>
                  <a:gd name="T3" fmla="*/ 32 h 56"/>
                  <a:gd name="T4" fmla="*/ 16 w 55"/>
                  <a:gd name="T5" fmla="*/ 24 h 56"/>
                  <a:gd name="T6" fmla="*/ 16 w 55"/>
                  <a:gd name="T7" fmla="*/ 8 h 56"/>
                  <a:gd name="T8" fmla="*/ 23 w 55"/>
                  <a:gd name="T9" fmla="*/ 16 h 56"/>
                  <a:gd name="T10" fmla="*/ 31 w 55"/>
                  <a:gd name="T11" fmla="*/ 0 h 56"/>
                  <a:gd name="T12" fmla="*/ 55 w 55"/>
                  <a:gd name="T13" fmla="*/ 0 h 56"/>
                  <a:gd name="T14" fmla="*/ 55 w 55"/>
                  <a:gd name="T15" fmla="*/ 16 h 56"/>
                  <a:gd name="T16" fmla="*/ 31 w 55"/>
                  <a:gd name="T17" fmla="*/ 24 h 56"/>
                  <a:gd name="T18" fmla="*/ 31 w 55"/>
                  <a:gd name="T19" fmla="*/ 56 h 56"/>
                  <a:gd name="T20" fmla="*/ 23 w 55"/>
                  <a:gd name="T21" fmla="*/ 40 h 56"/>
                  <a:gd name="T22" fmla="*/ 0 w 55"/>
                  <a:gd name="T23" fmla="*/ 40 h 5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55" h="56">
                    <a:moveTo>
                      <a:pt x="0" y="40"/>
                    </a:moveTo>
                    <a:lnTo>
                      <a:pt x="23" y="32"/>
                    </a:lnTo>
                    <a:lnTo>
                      <a:pt x="16" y="24"/>
                    </a:lnTo>
                    <a:lnTo>
                      <a:pt x="16" y="8"/>
                    </a:lnTo>
                    <a:lnTo>
                      <a:pt x="23" y="16"/>
                    </a:lnTo>
                    <a:lnTo>
                      <a:pt x="31" y="0"/>
                    </a:lnTo>
                    <a:lnTo>
                      <a:pt x="55" y="0"/>
                    </a:lnTo>
                    <a:lnTo>
                      <a:pt x="55" y="16"/>
                    </a:lnTo>
                    <a:lnTo>
                      <a:pt x="31" y="24"/>
                    </a:lnTo>
                    <a:lnTo>
                      <a:pt x="31" y="56"/>
                    </a:lnTo>
                    <a:lnTo>
                      <a:pt x="23" y="40"/>
                    </a:lnTo>
                    <a:lnTo>
                      <a:pt x="0" y="40"/>
                    </a:lnTo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23" name="Freeform 397"/>
              <p:cNvSpPr>
                <a:spLocks noChangeAspect="1"/>
              </p:cNvSpPr>
              <p:nvPr/>
            </p:nvSpPr>
            <p:spPr bwMode="auto">
              <a:xfrm>
                <a:off x="695" y="1167"/>
                <a:ext cx="376" cy="311"/>
              </a:xfrm>
              <a:custGeom>
                <a:avLst/>
                <a:gdLst>
                  <a:gd name="T0" fmla="*/ 0 w 376"/>
                  <a:gd name="T1" fmla="*/ 247 h 311"/>
                  <a:gd name="T2" fmla="*/ 0 w 376"/>
                  <a:gd name="T3" fmla="*/ 247 h 311"/>
                  <a:gd name="T4" fmla="*/ 0 w 376"/>
                  <a:gd name="T5" fmla="*/ 271 h 311"/>
                  <a:gd name="T6" fmla="*/ 0 w 376"/>
                  <a:gd name="T7" fmla="*/ 279 h 311"/>
                  <a:gd name="T8" fmla="*/ 8 w 376"/>
                  <a:gd name="T9" fmla="*/ 303 h 311"/>
                  <a:gd name="T10" fmla="*/ 72 w 376"/>
                  <a:gd name="T11" fmla="*/ 295 h 311"/>
                  <a:gd name="T12" fmla="*/ 88 w 376"/>
                  <a:gd name="T13" fmla="*/ 295 h 311"/>
                  <a:gd name="T14" fmla="*/ 104 w 376"/>
                  <a:gd name="T15" fmla="*/ 247 h 311"/>
                  <a:gd name="T16" fmla="*/ 104 w 376"/>
                  <a:gd name="T17" fmla="*/ 231 h 311"/>
                  <a:gd name="T18" fmla="*/ 128 w 376"/>
                  <a:gd name="T19" fmla="*/ 176 h 311"/>
                  <a:gd name="T20" fmla="*/ 136 w 376"/>
                  <a:gd name="T21" fmla="*/ 136 h 311"/>
                  <a:gd name="T22" fmla="*/ 176 w 376"/>
                  <a:gd name="T23" fmla="*/ 80 h 311"/>
                  <a:gd name="T24" fmla="*/ 192 w 376"/>
                  <a:gd name="T25" fmla="*/ 72 h 311"/>
                  <a:gd name="T26" fmla="*/ 224 w 376"/>
                  <a:gd name="T27" fmla="*/ 56 h 311"/>
                  <a:gd name="T28" fmla="*/ 256 w 376"/>
                  <a:gd name="T29" fmla="*/ 64 h 311"/>
                  <a:gd name="T30" fmla="*/ 296 w 376"/>
                  <a:gd name="T31" fmla="*/ 56 h 311"/>
                  <a:gd name="T32" fmla="*/ 336 w 376"/>
                  <a:gd name="T33" fmla="*/ 24 h 311"/>
                  <a:gd name="T34" fmla="*/ 352 w 376"/>
                  <a:gd name="T35" fmla="*/ 56 h 311"/>
                  <a:gd name="T36" fmla="*/ 360 w 376"/>
                  <a:gd name="T37" fmla="*/ 32 h 311"/>
                  <a:gd name="T38" fmla="*/ 344 w 376"/>
                  <a:gd name="T39" fmla="*/ 24 h 311"/>
                  <a:gd name="T40" fmla="*/ 352 w 376"/>
                  <a:gd name="T41" fmla="*/ 0 h 311"/>
                  <a:gd name="T42" fmla="*/ 344 w 376"/>
                  <a:gd name="T43" fmla="*/ 0 h 311"/>
                  <a:gd name="T44" fmla="*/ 312 w 376"/>
                  <a:gd name="T45" fmla="*/ 16 h 311"/>
                  <a:gd name="T46" fmla="*/ 288 w 376"/>
                  <a:gd name="T47" fmla="*/ 24 h 311"/>
                  <a:gd name="T48" fmla="*/ 288 w 376"/>
                  <a:gd name="T49" fmla="*/ 0 h 311"/>
                  <a:gd name="T50" fmla="*/ 240 w 376"/>
                  <a:gd name="T51" fmla="*/ 24 h 311"/>
                  <a:gd name="T52" fmla="*/ 240 w 376"/>
                  <a:gd name="T53" fmla="*/ 24 h 311"/>
                  <a:gd name="T54" fmla="*/ 224 w 376"/>
                  <a:gd name="T55" fmla="*/ 32 h 311"/>
                  <a:gd name="T56" fmla="*/ 208 w 376"/>
                  <a:gd name="T57" fmla="*/ 32 h 311"/>
                  <a:gd name="T58" fmla="*/ 192 w 376"/>
                  <a:gd name="T59" fmla="*/ 40 h 311"/>
                  <a:gd name="T60" fmla="*/ 160 w 376"/>
                  <a:gd name="T61" fmla="*/ 72 h 311"/>
                  <a:gd name="T62" fmla="*/ 152 w 376"/>
                  <a:gd name="T63" fmla="*/ 80 h 311"/>
                  <a:gd name="T64" fmla="*/ 152 w 376"/>
                  <a:gd name="T65" fmla="*/ 88 h 311"/>
                  <a:gd name="T66" fmla="*/ 104 w 376"/>
                  <a:gd name="T67" fmla="*/ 152 h 311"/>
                  <a:gd name="T68" fmla="*/ 72 w 376"/>
                  <a:gd name="T69" fmla="*/ 192 h 311"/>
                  <a:gd name="T70" fmla="*/ 56 w 376"/>
                  <a:gd name="T71" fmla="*/ 192 h 311"/>
                  <a:gd name="T72" fmla="*/ 40 w 376"/>
                  <a:gd name="T73" fmla="*/ 215 h 311"/>
                  <a:gd name="T74" fmla="*/ 24 w 376"/>
                  <a:gd name="T75" fmla="*/ 223 h 311"/>
                  <a:gd name="T76" fmla="*/ 24 w 376"/>
                  <a:gd name="T77" fmla="*/ 223 h 311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0" t="0" r="r" b="b"/>
                <a:pathLst>
                  <a:path w="376" h="311">
                    <a:moveTo>
                      <a:pt x="0" y="231"/>
                    </a:moveTo>
                    <a:lnTo>
                      <a:pt x="0" y="247"/>
                    </a:lnTo>
                    <a:lnTo>
                      <a:pt x="40" y="239"/>
                    </a:lnTo>
                    <a:lnTo>
                      <a:pt x="0" y="247"/>
                    </a:lnTo>
                    <a:lnTo>
                      <a:pt x="8" y="247"/>
                    </a:lnTo>
                    <a:lnTo>
                      <a:pt x="0" y="271"/>
                    </a:lnTo>
                    <a:lnTo>
                      <a:pt x="32" y="255"/>
                    </a:lnTo>
                    <a:lnTo>
                      <a:pt x="0" y="279"/>
                    </a:lnTo>
                    <a:lnTo>
                      <a:pt x="24" y="279"/>
                    </a:lnTo>
                    <a:lnTo>
                      <a:pt x="8" y="303"/>
                    </a:lnTo>
                    <a:lnTo>
                      <a:pt x="48" y="311"/>
                    </a:lnTo>
                    <a:lnTo>
                      <a:pt x="72" y="295"/>
                    </a:lnTo>
                    <a:lnTo>
                      <a:pt x="80" y="271"/>
                    </a:lnTo>
                    <a:lnTo>
                      <a:pt x="88" y="295"/>
                    </a:lnTo>
                    <a:lnTo>
                      <a:pt x="104" y="263"/>
                    </a:lnTo>
                    <a:lnTo>
                      <a:pt x="104" y="247"/>
                    </a:lnTo>
                    <a:lnTo>
                      <a:pt x="112" y="239"/>
                    </a:lnTo>
                    <a:lnTo>
                      <a:pt x="104" y="231"/>
                    </a:lnTo>
                    <a:lnTo>
                      <a:pt x="104" y="192"/>
                    </a:lnTo>
                    <a:lnTo>
                      <a:pt x="128" y="176"/>
                    </a:lnTo>
                    <a:lnTo>
                      <a:pt x="128" y="160"/>
                    </a:lnTo>
                    <a:lnTo>
                      <a:pt x="136" y="136"/>
                    </a:lnTo>
                    <a:lnTo>
                      <a:pt x="160" y="104"/>
                    </a:lnTo>
                    <a:lnTo>
                      <a:pt x="176" y="80"/>
                    </a:lnTo>
                    <a:lnTo>
                      <a:pt x="192" y="80"/>
                    </a:lnTo>
                    <a:lnTo>
                      <a:pt x="192" y="72"/>
                    </a:lnTo>
                    <a:lnTo>
                      <a:pt x="216" y="72"/>
                    </a:lnTo>
                    <a:lnTo>
                      <a:pt x="224" y="56"/>
                    </a:lnTo>
                    <a:lnTo>
                      <a:pt x="240" y="40"/>
                    </a:lnTo>
                    <a:lnTo>
                      <a:pt x="256" y="64"/>
                    </a:lnTo>
                    <a:lnTo>
                      <a:pt x="280" y="64"/>
                    </a:lnTo>
                    <a:lnTo>
                      <a:pt x="296" y="56"/>
                    </a:lnTo>
                    <a:lnTo>
                      <a:pt x="304" y="32"/>
                    </a:lnTo>
                    <a:lnTo>
                      <a:pt x="336" y="24"/>
                    </a:lnTo>
                    <a:lnTo>
                      <a:pt x="352" y="32"/>
                    </a:lnTo>
                    <a:lnTo>
                      <a:pt x="352" y="56"/>
                    </a:lnTo>
                    <a:lnTo>
                      <a:pt x="376" y="32"/>
                    </a:lnTo>
                    <a:lnTo>
                      <a:pt x="360" y="32"/>
                    </a:lnTo>
                    <a:lnTo>
                      <a:pt x="368" y="32"/>
                    </a:lnTo>
                    <a:lnTo>
                      <a:pt x="344" y="24"/>
                    </a:lnTo>
                    <a:lnTo>
                      <a:pt x="376" y="16"/>
                    </a:lnTo>
                    <a:lnTo>
                      <a:pt x="352" y="0"/>
                    </a:lnTo>
                    <a:lnTo>
                      <a:pt x="336" y="16"/>
                    </a:lnTo>
                    <a:lnTo>
                      <a:pt x="344" y="0"/>
                    </a:lnTo>
                    <a:lnTo>
                      <a:pt x="336" y="0"/>
                    </a:lnTo>
                    <a:lnTo>
                      <a:pt x="312" y="16"/>
                    </a:lnTo>
                    <a:lnTo>
                      <a:pt x="312" y="0"/>
                    </a:lnTo>
                    <a:lnTo>
                      <a:pt x="288" y="24"/>
                    </a:lnTo>
                    <a:lnTo>
                      <a:pt x="304" y="8"/>
                    </a:lnTo>
                    <a:lnTo>
                      <a:pt x="288" y="0"/>
                    </a:lnTo>
                    <a:lnTo>
                      <a:pt x="264" y="24"/>
                    </a:lnTo>
                    <a:lnTo>
                      <a:pt x="240" y="24"/>
                    </a:lnTo>
                    <a:lnTo>
                      <a:pt x="248" y="32"/>
                    </a:lnTo>
                    <a:lnTo>
                      <a:pt x="240" y="24"/>
                    </a:lnTo>
                    <a:lnTo>
                      <a:pt x="224" y="40"/>
                    </a:lnTo>
                    <a:lnTo>
                      <a:pt x="224" y="32"/>
                    </a:lnTo>
                    <a:lnTo>
                      <a:pt x="216" y="40"/>
                    </a:lnTo>
                    <a:lnTo>
                      <a:pt x="208" y="32"/>
                    </a:lnTo>
                    <a:lnTo>
                      <a:pt x="216" y="48"/>
                    </a:lnTo>
                    <a:lnTo>
                      <a:pt x="192" y="40"/>
                    </a:lnTo>
                    <a:lnTo>
                      <a:pt x="184" y="64"/>
                    </a:lnTo>
                    <a:lnTo>
                      <a:pt x="160" y="72"/>
                    </a:lnTo>
                    <a:lnTo>
                      <a:pt x="184" y="72"/>
                    </a:lnTo>
                    <a:lnTo>
                      <a:pt x="152" y="80"/>
                    </a:lnTo>
                    <a:lnTo>
                      <a:pt x="144" y="88"/>
                    </a:lnTo>
                    <a:lnTo>
                      <a:pt x="152" y="88"/>
                    </a:lnTo>
                    <a:lnTo>
                      <a:pt x="120" y="112"/>
                    </a:lnTo>
                    <a:lnTo>
                      <a:pt x="104" y="152"/>
                    </a:lnTo>
                    <a:lnTo>
                      <a:pt x="72" y="184"/>
                    </a:lnTo>
                    <a:lnTo>
                      <a:pt x="72" y="192"/>
                    </a:lnTo>
                    <a:lnTo>
                      <a:pt x="96" y="184"/>
                    </a:lnTo>
                    <a:lnTo>
                      <a:pt x="56" y="192"/>
                    </a:lnTo>
                    <a:lnTo>
                      <a:pt x="32" y="200"/>
                    </a:lnTo>
                    <a:lnTo>
                      <a:pt x="40" y="215"/>
                    </a:lnTo>
                    <a:lnTo>
                      <a:pt x="24" y="215"/>
                    </a:lnTo>
                    <a:lnTo>
                      <a:pt x="24" y="223"/>
                    </a:lnTo>
                    <a:lnTo>
                      <a:pt x="0" y="223"/>
                    </a:lnTo>
                    <a:lnTo>
                      <a:pt x="24" y="223"/>
                    </a:lnTo>
                    <a:lnTo>
                      <a:pt x="0" y="231"/>
                    </a:lnTo>
                    <a:close/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24" name="Freeform 398"/>
              <p:cNvSpPr>
                <a:spLocks noChangeAspect="1"/>
              </p:cNvSpPr>
              <p:nvPr/>
            </p:nvSpPr>
            <p:spPr bwMode="auto">
              <a:xfrm>
                <a:off x="695" y="1167"/>
                <a:ext cx="376" cy="311"/>
              </a:xfrm>
              <a:custGeom>
                <a:avLst/>
                <a:gdLst>
                  <a:gd name="T0" fmla="*/ 0 w 376"/>
                  <a:gd name="T1" fmla="*/ 247 h 311"/>
                  <a:gd name="T2" fmla="*/ 0 w 376"/>
                  <a:gd name="T3" fmla="*/ 247 h 311"/>
                  <a:gd name="T4" fmla="*/ 0 w 376"/>
                  <a:gd name="T5" fmla="*/ 271 h 311"/>
                  <a:gd name="T6" fmla="*/ 0 w 376"/>
                  <a:gd name="T7" fmla="*/ 279 h 311"/>
                  <a:gd name="T8" fmla="*/ 8 w 376"/>
                  <a:gd name="T9" fmla="*/ 303 h 311"/>
                  <a:gd name="T10" fmla="*/ 72 w 376"/>
                  <a:gd name="T11" fmla="*/ 295 h 311"/>
                  <a:gd name="T12" fmla="*/ 88 w 376"/>
                  <a:gd name="T13" fmla="*/ 295 h 311"/>
                  <a:gd name="T14" fmla="*/ 104 w 376"/>
                  <a:gd name="T15" fmla="*/ 247 h 311"/>
                  <a:gd name="T16" fmla="*/ 104 w 376"/>
                  <a:gd name="T17" fmla="*/ 231 h 311"/>
                  <a:gd name="T18" fmla="*/ 128 w 376"/>
                  <a:gd name="T19" fmla="*/ 176 h 311"/>
                  <a:gd name="T20" fmla="*/ 136 w 376"/>
                  <a:gd name="T21" fmla="*/ 136 h 311"/>
                  <a:gd name="T22" fmla="*/ 176 w 376"/>
                  <a:gd name="T23" fmla="*/ 80 h 311"/>
                  <a:gd name="T24" fmla="*/ 192 w 376"/>
                  <a:gd name="T25" fmla="*/ 72 h 311"/>
                  <a:gd name="T26" fmla="*/ 224 w 376"/>
                  <a:gd name="T27" fmla="*/ 56 h 311"/>
                  <a:gd name="T28" fmla="*/ 256 w 376"/>
                  <a:gd name="T29" fmla="*/ 64 h 311"/>
                  <a:gd name="T30" fmla="*/ 296 w 376"/>
                  <a:gd name="T31" fmla="*/ 56 h 311"/>
                  <a:gd name="T32" fmla="*/ 336 w 376"/>
                  <a:gd name="T33" fmla="*/ 24 h 311"/>
                  <a:gd name="T34" fmla="*/ 352 w 376"/>
                  <a:gd name="T35" fmla="*/ 56 h 311"/>
                  <a:gd name="T36" fmla="*/ 360 w 376"/>
                  <a:gd name="T37" fmla="*/ 32 h 311"/>
                  <a:gd name="T38" fmla="*/ 344 w 376"/>
                  <a:gd name="T39" fmla="*/ 24 h 311"/>
                  <a:gd name="T40" fmla="*/ 352 w 376"/>
                  <a:gd name="T41" fmla="*/ 0 h 311"/>
                  <a:gd name="T42" fmla="*/ 344 w 376"/>
                  <a:gd name="T43" fmla="*/ 0 h 311"/>
                  <a:gd name="T44" fmla="*/ 312 w 376"/>
                  <a:gd name="T45" fmla="*/ 16 h 311"/>
                  <a:gd name="T46" fmla="*/ 288 w 376"/>
                  <a:gd name="T47" fmla="*/ 24 h 311"/>
                  <a:gd name="T48" fmla="*/ 288 w 376"/>
                  <a:gd name="T49" fmla="*/ 0 h 311"/>
                  <a:gd name="T50" fmla="*/ 240 w 376"/>
                  <a:gd name="T51" fmla="*/ 24 h 311"/>
                  <a:gd name="T52" fmla="*/ 240 w 376"/>
                  <a:gd name="T53" fmla="*/ 24 h 311"/>
                  <a:gd name="T54" fmla="*/ 224 w 376"/>
                  <a:gd name="T55" fmla="*/ 32 h 311"/>
                  <a:gd name="T56" fmla="*/ 208 w 376"/>
                  <a:gd name="T57" fmla="*/ 32 h 311"/>
                  <a:gd name="T58" fmla="*/ 192 w 376"/>
                  <a:gd name="T59" fmla="*/ 40 h 311"/>
                  <a:gd name="T60" fmla="*/ 160 w 376"/>
                  <a:gd name="T61" fmla="*/ 72 h 311"/>
                  <a:gd name="T62" fmla="*/ 152 w 376"/>
                  <a:gd name="T63" fmla="*/ 80 h 311"/>
                  <a:gd name="T64" fmla="*/ 152 w 376"/>
                  <a:gd name="T65" fmla="*/ 88 h 311"/>
                  <a:gd name="T66" fmla="*/ 104 w 376"/>
                  <a:gd name="T67" fmla="*/ 152 h 311"/>
                  <a:gd name="T68" fmla="*/ 72 w 376"/>
                  <a:gd name="T69" fmla="*/ 192 h 311"/>
                  <a:gd name="T70" fmla="*/ 56 w 376"/>
                  <a:gd name="T71" fmla="*/ 192 h 311"/>
                  <a:gd name="T72" fmla="*/ 40 w 376"/>
                  <a:gd name="T73" fmla="*/ 215 h 311"/>
                  <a:gd name="T74" fmla="*/ 24 w 376"/>
                  <a:gd name="T75" fmla="*/ 223 h 311"/>
                  <a:gd name="T76" fmla="*/ 24 w 376"/>
                  <a:gd name="T77" fmla="*/ 223 h 311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0" t="0" r="r" b="b"/>
                <a:pathLst>
                  <a:path w="376" h="311">
                    <a:moveTo>
                      <a:pt x="0" y="231"/>
                    </a:moveTo>
                    <a:lnTo>
                      <a:pt x="0" y="247"/>
                    </a:lnTo>
                    <a:lnTo>
                      <a:pt x="40" y="239"/>
                    </a:lnTo>
                    <a:lnTo>
                      <a:pt x="0" y="247"/>
                    </a:lnTo>
                    <a:lnTo>
                      <a:pt x="8" y="247"/>
                    </a:lnTo>
                    <a:lnTo>
                      <a:pt x="0" y="271"/>
                    </a:lnTo>
                    <a:lnTo>
                      <a:pt x="32" y="255"/>
                    </a:lnTo>
                    <a:lnTo>
                      <a:pt x="0" y="279"/>
                    </a:lnTo>
                    <a:lnTo>
                      <a:pt x="24" y="279"/>
                    </a:lnTo>
                    <a:lnTo>
                      <a:pt x="8" y="303"/>
                    </a:lnTo>
                    <a:lnTo>
                      <a:pt x="48" y="311"/>
                    </a:lnTo>
                    <a:lnTo>
                      <a:pt x="72" y="295"/>
                    </a:lnTo>
                    <a:lnTo>
                      <a:pt x="80" y="271"/>
                    </a:lnTo>
                    <a:lnTo>
                      <a:pt x="88" y="295"/>
                    </a:lnTo>
                    <a:lnTo>
                      <a:pt x="104" y="263"/>
                    </a:lnTo>
                    <a:lnTo>
                      <a:pt x="104" y="247"/>
                    </a:lnTo>
                    <a:lnTo>
                      <a:pt x="112" y="239"/>
                    </a:lnTo>
                    <a:lnTo>
                      <a:pt x="104" y="231"/>
                    </a:lnTo>
                    <a:lnTo>
                      <a:pt x="104" y="192"/>
                    </a:lnTo>
                    <a:lnTo>
                      <a:pt x="128" y="176"/>
                    </a:lnTo>
                    <a:lnTo>
                      <a:pt x="128" y="160"/>
                    </a:lnTo>
                    <a:lnTo>
                      <a:pt x="136" y="136"/>
                    </a:lnTo>
                    <a:lnTo>
                      <a:pt x="160" y="104"/>
                    </a:lnTo>
                    <a:lnTo>
                      <a:pt x="176" y="80"/>
                    </a:lnTo>
                    <a:lnTo>
                      <a:pt x="192" y="80"/>
                    </a:lnTo>
                    <a:lnTo>
                      <a:pt x="192" y="72"/>
                    </a:lnTo>
                    <a:lnTo>
                      <a:pt x="216" y="72"/>
                    </a:lnTo>
                    <a:lnTo>
                      <a:pt x="224" y="56"/>
                    </a:lnTo>
                    <a:lnTo>
                      <a:pt x="240" y="40"/>
                    </a:lnTo>
                    <a:lnTo>
                      <a:pt x="256" y="64"/>
                    </a:lnTo>
                    <a:lnTo>
                      <a:pt x="280" y="64"/>
                    </a:lnTo>
                    <a:lnTo>
                      <a:pt x="296" y="56"/>
                    </a:lnTo>
                    <a:lnTo>
                      <a:pt x="304" y="32"/>
                    </a:lnTo>
                    <a:lnTo>
                      <a:pt x="336" y="24"/>
                    </a:lnTo>
                    <a:lnTo>
                      <a:pt x="352" y="32"/>
                    </a:lnTo>
                    <a:lnTo>
                      <a:pt x="352" y="56"/>
                    </a:lnTo>
                    <a:lnTo>
                      <a:pt x="376" y="32"/>
                    </a:lnTo>
                    <a:lnTo>
                      <a:pt x="360" y="32"/>
                    </a:lnTo>
                    <a:lnTo>
                      <a:pt x="368" y="32"/>
                    </a:lnTo>
                    <a:lnTo>
                      <a:pt x="344" y="24"/>
                    </a:lnTo>
                    <a:lnTo>
                      <a:pt x="376" y="16"/>
                    </a:lnTo>
                    <a:lnTo>
                      <a:pt x="352" y="0"/>
                    </a:lnTo>
                    <a:lnTo>
                      <a:pt x="336" y="16"/>
                    </a:lnTo>
                    <a:lnTo>
                      <a:pt x="344" y="0"/>
                    </a:lnTo>
                    <a:lnTo>
                      <a:pt x="336" y="0"/>
                    </a:lnTo>
                    <a:lnTo>
                      <a:pt x="312" y="16"/>
                    </a:lnTo>
                    <a:lnTo>
                      <a:pt x="312" y="0"/>
                    </a:lnTo>
                    <a:lnTo>
                      <a:pt x="288" y="24"/>
                    </a:lnTo>
                    <a:lnTo>
                      <a:pt x="304" y="8"/>
                    </a:lnTo>
                    <a:lnTo>
                      <a:pt x="288" y="0"/>
                    </a:lnTo>
                    <a:lnTo>
                      <a:pt x="264" y="24"/>
                    </a:lnTo>
                    <a:lnTo>
                      <a:pt x="240" y="24"/>
                    </a:lnTo>
                    <a:lnTo>
                      <a:pt x="248" y="32"/>
                    </a:lnTo>
                    <a:lnTo>
                      <a:pt x="240" y="24"/>
                    </a:lnTo>
                    <a:lnTo>
                      <a:pt x="224" y="40"/>
                    </a:lnTo>
                    <a:lnTo>
                      <a:pt x="224" y="32"/>
                    </a:lnTo>
                    <a:lnTo>
                      <a:pt x="216" y="40"/>
                    </a:lnTo>
                    <a:lnTo>
                      <a:pt x="208" y="32"/>
                    </a:lnTo>
                    <a:lnTo>
                      <a:pt x="216" y="48"/>
                    </a:lnTo>
                    <a:lnTo>
                      <a:pt x="192" y="40"/>
                    </a:lnTo>
                    <a:lnTo>
                      <a:pt x="184" y="64"/>
                    </a:lnTo>
                    <a:lnTo>
                      <a:pt x="160" y="72"/>
                    </a:lnTo>
                    <a:lnTo>
                      <a:pt x="184" y="72"/>
                    </a:lnTo>
                    <a:lnTo>
                      <a:pt x="152" y="80"/>
                    </a:lnTo>
                    <a:lnTo>
                      <a:pt x="144" y="88"/>
                    </a:lnTo>
                    <a:lnTo>
                      <a:pt x="152" y="88"/>
                    </a:lnTo>
                    <a:lnTo>
                      <a:pt x="120" y="112"/>
                    </a:lnTo>
                    <a:lnTo>
                      <a:pt x="104" y="152"/>
                    </a:lnTo>
                    <a:lnTo>
                      <a:pt x="72" y="184"/>
                    </a:lnTo>
                    <a:lnTo>
                      <a:pt x="72" y="192"/>
                    </a:lnTo>
                    <a:lnTo>
                      <a:pt x="96" y="184"/>
                    </a:lnTo>
                    <a:lnTo>
                      <a:pt x="56" y="192"/>
                    </a:lnTo>
                    <a:lnTo>
                      <a:pt x="32" y="200"/>
                    </a:lnTo>
                    <a:lnTo>
                      <a:pt x="40" y="215"/>
                    </a:lnTo>
                    <a:lnTo>
                      <a:pt x="24" y="215"/>
                    </a:lnTo>
                    <a:lnTo>
                      <a:pt x="24" y="223"/>
                    </a:lnTo>
                    <a:lnTo>
                      <a:pt x="0" y="223"/>
                    </a:lnTo>
                    <a:lnTo>
                      <a:pt x="24" y="223"/>
                    </a:lnTo>
                    <a:lnTo>
                      <a:pt x="0" y="231"/>
                    </a:lnTo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25" name="Freeform 399"/>
              <p:cNvSpPr>
                <a:spLocks noChangeAspect="1"/>
              </p:cNvSpPr>
              <p:nvPr/>
            </p:nvSpPr>
            <p:spPr bwMode="auto">
              <a:xfrm>
                <a:off x="496" y="1805"/>
                <a:ext cx="40" cy="72"/>
              </a:xfrm>
              <a:custGeom>
                <a:avLst/>
                <a:gdLst>
                  <a:gd name="T0" fmla="*/ 0 w 40"/>
                  <a:gd name="T1" fmla="*/ 48 h 72"/>
                  <a:gd name="T2" fmla="*/ 0 w 40"/>
                  <a:gd name="T3" fmla="*/ 0 h 72"/>
                  <a:gd name="T4" fmla="*/ 40 w 40"/>
                  <a:gd name="T5" fmla="*/ 0 h 72"/>
                  <a:gd name="T6" fmla="*/ 24 w 40"/>
                  <a:gd name="T7" fmla="*/ 32 h 72"/>
                  <a:gd name="T8" fmla="*/ 24 w 40"/>
                  <a:gd name="T9" fmla="*/ 72 h 72"/>
                  <a:gd name="T10" fmla="*/ 0 w 40"/>
                  <a:gd name="T11" fmla="*/ 72 h 72"/>
                  <a:gd name="T12" fmla="*/ 8 w 40"/>
                  <a:gd name="T13" fmla="*/ 56 h 72"/>
                  <a:gd name="T14" fmla="*/ 0 w 40"/>
                  <a:gd name="T15" fmla="*/ 48 h 7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40" h="72">
                    <a:moveTo>
                      <a:pt x="0" y="48"/>
                    </a:moveTo>
                    <a:lnTo>
                      <a:pt x="0" y="0"/>
                    </a:lnTo>
                    <a:lnTo>
                      <a:pt x="40" y="0"/>
                    </a:lnTo>
                    <a:lnTo>
                      <a:pt x="24" y="32"/>
                    </a:lnTo>
                    <a:lnTo>
                      <a:pt x="24" y="72"/>
                    </a:lnTo>
                    <a:lnTo>
                      <a:pt x="0" y="72"/>
                    </a:lnTo>
                    <a:lnTo>
                      <a:pt x="8" y="56"/>
                    </a:lnTo>
                    <a:lnTo>
                      <a:pt x="0" y="48"/>
                    </a:lnTo>
                    <a:close/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26" name="Freeform 400"/>
              <p:cNvSpPr>
                <a:spLocks noChangeAspect="1"/>
              </p:cNvSpPr>
              <p:nvPr/>
            </p:nvSpPr>
            <p:spPr bwMode="auto">
              <a:xfrm>
                <a:off x="496" y="1805"/>
                <a:ext cx="40" cy="72"/>
              </a:xfrm>
              <a:custGeom>
                <a:avLst/>
                <a:gdLst>
                  <a:gd name="T0" fmla="*/ 0 w 40"/>
                  <a:gd name="T1" fmla="*/ 48 h 72"/>
                  <a:gd name="T2" fmla="*/ 0 w 40"/>
                  <a:gd name="T3" fmla="*/ 0 h 72"/>
                  <a:gd name="T4" fmla="*/ 40 w 40"/>
                  <a:gd name="T5" fmla="*/ 0 h 72"/>
                  <a:gd name="T6" fmla="*/ 24 w 40"/>
                  <a:gd name="T7" fmla="*/ 32 h 72"/>
                  <a:gd name="T8" fmla="*/ 24 w 40"/>
                  <a:gd name="T9" fmla="*/ 72 h 72"/>
                  <a:gd name="T10" fmla="*/ 0 w 40"/>
                  <a:gd name="T11" fmla="*/ 72 h 72"/>
                  <a:gd name="T12" fmla="*/ 8 w 40"/>
                  <a:gd name="T13" fmla="*/ 56 h 72"/>
                  <a:gd name="T14" fmla="*/ 0 w 40"/>
                  <a:gd name="T15" fmla="*/ 48 h 7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40" h="72">
                    <a:moveTo>
                      <a:pt x="0" y="48"/>
                    </a:moveTo>
                    <a:lnTo>
                      <a:pt x="0" y="0"/>
                    </a:lnTo>
                    <a:lnTo>
                      <a:pt x="40" y="0"/>
                    </a:lnTo>
                    <a:lnTo>
                      <a:pt x="24" y="32"/>
                    </a:lnTo>
                    <a:lnTo>
                      <a:pt x="24" y="72"/>
                    </a:lnTo>
                    <a:lnTo>
                      <a:pt x="0" y="72"/>
                    </a:lnTo>
                    <a:lnTo>
                      <a:pt x="8" y="56"/>
                    </a:lnTo>
                    <a:lnTo>
                      <a:pt x="0" y="48"/>
                    </a:lnTo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27" name="Freeform 401"/>
              <p:cNvSpPr>
                <a:spLocks noChangeAspect="1"/>
              </p:cNvSpPr>
              <p:nvPr/>
            </p:nvSpPr>
            <p:spPr bwMode="auto">
              <a:xfrm>
                <a:off x="919" y="1678"/>
                <a:ext cx="136" cy="79"/>
              </a:xfrm>
              <a:custGeom>
                <a:avLst/>
                <a:gdLst>
                  <a:gd name="T0" fmla="*/ 0 w 136"/>
                  <a:gd name="T1" fmla="*/ 39 h 79"/>
                  <a:gd name="T2" fmla="*/ 32 w 136"/>
                  <a:gd name="T3" fmla="*/ 79 h 79"/>
                  <a:gd name="T4" fmla="*/ 120 w 136"/>
                  <a:gd name="T5" fmla="*/ 79 h 79"/>
                  <a:gd name="T6" fmla="*/ 136 w 136"/>
                  <a:gd name="T7" fmla="*/ 55 h 79"/>
                  <a:gd name="T8" fmla="*/ 120 w 136"/>
                  <a:gd name="T9" fmla="*/ 55 h 79"/>
                  <a:gd name="T10" fmla="*/ 112 w 136"/>
                  <a:gd name="T11" fmla="*/ 23 h 79"/>
                  <a:gd name="T12" fmla="*/ 88 w 136"/>
                  <a:gd name="T13" fmla="*/ 0 h 79"/>
                  <a:gd name="T14" fmla="*/ 32 w 136"/>
                  <a:gd name="T15" fmla="*/ 8 h 79"/>
                  <a:gd name="T16" fmla="*/ 0 w 136"/>
                  <a:gd name="T17" fmla="*/ 39 h 79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36" h="79">
                    <a:moveTo>
                      <a:pt x="0" y="39"/>
                    </a:moveTo>
                    <a:lnTo>
                      <a:pt x="32" y="79"/>
                    </a:lnTo>
                    <a:lnTo>
                      <a:pt x="120" y="79"/>
                    </a:lnTo>
                    <a:lnTo>
                      <a:pt x="136" y="55"/>
                    </a:lnTo>
                    <a:lnTo>
                      <a:pt x="120" y="55"/>
                    </a:lnTo>
                    <a:lnTo>
                      <a:pt x="112" y="23"/>
                    </a:lnTo>
                    <a:lnTo>
                      <a:pt x="88" y="0"/>
                    </a:lnTo>
                    <a:lnTo>
                      <a:pt x="32" y="8"/>
                    </a:lnTo>
                    <a:lnTo>
                      <a:pt x="0" y="39"/>
                    </a:lnTo>
                    <a:close/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28" name="Freeform 402"/>
              <p:cNvSpPr>
                <a:spLocks noChangeAspect="1"/>
              </p:cNvSpPr>
              <p:nvPr/>
            </p:nvSpPr>
            <p:spPr bwMode="auto">
              <a:xfrm>
                <a:off x="919" y="1678"/>
                <a:ext cx="136" cy="79"/>
              </a:xfrm>
              <a:custGeom>
                <a:avLst/>
                <a:gdLst>
                  <a:gd name="T0" fmla="*/ 0 w 136"/>
                  <a:gd name="T1" fmla="*/ 39 h 79"/>
                  <a:gd name="T2" fmla="*/ 32 w 136"/>
                  <a:gd name="T3" fmla="*/ 79 h 79"/>
                  <a:gd name="T4" fmla="*/ 120 w 136"/>
                  <a:gd name="T5" fmla="*/ 79 h 79"/>
                  <a:gd name="T6" fmla="*/ 136 w 136"/>
                  <a:gd name="T7" fmla="*/ 55 h 79"/>
                  <a:gd name="T8" fmla="*/ 120 w 136"/>
                  <a:gd name="T9" fmla="*/ 55 h 79"/>
                  <a:gd name="T10" fmla="*/ 112 w 136"/>
                  <a:gd name="T11" fmla="*/ 23 h 79"/>
                  <a:gd name="T12" fmla="*/ 88 w 136"/>
                  <a:gd name="T13" fmla="*/ 0 h 79"/>
                  <a:gd name="T14" fmla="*/ 32 w 136"/>
                  <a:gd name="T15" fmla="*/ 8 h 79"/>
                  <a:gd name="T16" fmla="*/ 0 w 136"/>
                  <a:gd name="T17" fmla="*/ 39 h 79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36" h="79">
                    <a:moveTo>
                      <a:pt x="0" y="39"/>
                    </a:moveTo>
                    <a:lnTo>
                      <a:pt x="32" y="79"/>
                    </a:lnTo>
                    <a:lnTo>
                      <a:pt x="120" y="79"/>
                    </a:lnTo>
                    <a:lnTo>
                      <a:pt x="136" y="55"/>
                    </a:lnTo>
                    <a:lnTo>
                      <a:pt x="120" y="55"/>
                    </a:lnTo>
                    <a:lnTo>
                      <a:pt x="112" y="23"/>
                    </a:lnTo>
                    <a:lnTo>
                      <a:pt x="88" y="0"/>
                    </a:lnTo>
                    <a:lnTo>
                      <a:pt x="32" y="8"/>
                    </a:lnTo>
                    <a:lnTo>
                      <a:pt x="0" y="39"/>
                    </a:lnTo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29" name="Freeform 403"/>
              <p:cNvSpPr>
                <a:spLocks noChangeAspect="1"/>
              </p:cNvSpPr>
              <p:nvPr/>
            </p:nvSpPr>
            <p:spPr bwMode="auto">
              <a:xfrm>
                <a:off x="496" y="1765"/>
                <a:ext cx="176" cy="136"/>
              </a:xfrm>
              <a:custGeom>
                <a:avLst/>
                <a:gdLst>
                  <a:gd name="T0" fmla="*/ 0 w 176"/>
                  <a:gd name="T1" fmla="*/ 8 h 136"/>
                  <a:gd name="T2" fmla="*/ 0 w 176"/>
                  <a:gd name="T3" fmla="*/ 40 h 136"/>
                  <a:gd name="T4" fmla="*/ 40 w 176"/>
                  <a:gd name="T5" fmla="*/ 40 h 136"/>
                  <a:gd name="T6" fmla="*/ 24 w 176"/>
                  <a:gd name="T7" fmla="*/ 72 h 136"/>
                  <a:gd name="T8" fmla="*/ 24 w 176"/>
                  <a:gd name="T9" fmla="*/ 112 h 136"/>
                  <a:gd name="T10" fmla="*/ 48 w 176"/>
                  <a:gd name="T11" fmla="*/ 136 h 136"/>
                  <a:gd name="T12" fmla="*/ 104 w 176"/>
                  <a:gd name="T13" fmla="*/ 120 h 136"/>
                  <a:gd name="T14" fmla="*/ 136 w 176"/>
                  <a:gd name="T15" fmla="*/ 96 h 136"/>
                  <a:gd name="T16" fmla="*/ 128 w 176"/>
                  <a:gd name="T17" fmla="*/ 80 h 136"/>
                  <a:gd name="T18" fmla="*/ 144 w 176"/>
                  <a:gd name="T19" fmla="*/ 48 h 136"/>
                  <a:gd name="T20" fmla="*/ 176 w 176"/>
                  <a:gd name="T21" fmla="*/ 40 h 136"/>
                  <a:gd name="T22" fmla="*/ 176 w 176"/>
                  <a:gd name="T23" fmla="*/ 24 h 136"/>
                  <a:gd name="T24" fmla="*/ 152 w 176"/>
                  <a:gd name="T25" fmla="*/ 24 h 136"/>
                  <a:gd name="T26" fmla="*/ 152 w 176"/>
                  <a:gd name="T27" fmla="*/ 16 h 136"/>
                  <a:gd name="T28" fmla="*/ 104 w 176"/>
                  <a:gd name="T29" fmla="*/ 0 h 136"/>
                  <a:gd name="T30" fmla="*/ 8 w 176"/>
                  <a:gd name="T31" fmla="*/ 0 h 136"/>
                  <a:gd name="T32" fmla="*/ 0 w 176"/>
                  <a:gd name="T33" fmla="*/ 8 h 1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176" h="136">
                    <a:moveTo>
                      <a:pt x="0" y="8"/>
                    </a:moveTo>
                    <a:lnTo>
                      <a:pt x="0" y="40"/>
                    </a:lnTo>
                    <a:lnTo>
                      <a:pt x="40" y="40"/>
                    </a:lnTo>
                    <a:lnTo>
                      <a:pt x="24" y="72"/>
                    </a:lnTo>
                    <a:lnTo>
                      <a:pt x="24" y="112"/>
                    </a:lnTo>
                    <a:lnTo>
                      <a:pt x="48" y="136"/>
                    </a:lnTo>
                    <a:lnTo>
                      <a:pt x="104" y="120"/>
                    </a:lnTo>
                    <a:lnTo>
                      <a:pt x="136" y="96"/>
                    </a:lnTo>
                    <a:lnTo>
                      <a:pt x="128" y="80"/>
                    </a:lnTo>
                    <a:lnTo>
                      <a:pt x="144" y="48"/>
                    </a:lnTo>
                    <a:lnTo>
                      <a:pt x="176" y="40"/>
                    </a:lnTo>
                    <a:lnTo>
                      <a:pt x="176" y="24"/>
                    </a:lnTo>
                    <a:lnTo>
                      <a:pt x="152" y="24"/>
                    </a:lnTo>
                    <a:lnTo>
                      <a:pt x="152" y="16"/>
                    </a:lnTo>
                    <a:lnTo>
                      <a:pt x="104" y="0"/>
                    </a:lnTo>
                    <a:lnTo>
                      <a:pt x="8" y="0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30" name="Freeform 404"/>
              <p:cNvSpPr>
                <a:spLocks noChangeAspect="1"/>
              </p:cNvSpPr>
              <p:nvPr/>
            </p:nvSpPr>
            <p:spPr bwMode="auto">
              <a:xfrm>
                <a:off x="496" y="1765"/>
                <a:ext cx="176" cy="136"/>
              </a:xfrm>
              <a:custGeom>
                <a:avLst/>
                <a:gdLst>
                  <a:gd name="T0" fmla="*/ 0 w 176"/>
                  <a:gd name="T1" fmla="*/ 8 h 136"/>
                  <a:gd name="T2" fmla="*/ 0 w 176"/>
                  <a:gd name="T3" fmla="*/ 40 h 136"/>
                  <a:gd name="T4" fmla="*/ 40 w 176"/>
                  <a:gd name="T5" fmla="*/ 40 h 136"/>
                  <a:gd name="T6" fmla="*/ 24 w 176"/>
                  <a:gd name="T7" fmla="*/ 72 h 136"/>
                  <a:gd name="T8" fmla="*/ 24 w 176"/>
                  <a:gd name="T9" fmla="*/ 112 h 136"/>
                  <a:gd name="T10" fmla="*/ 48 w 176"/>
                  <a:gd name="T11" fmla="*/ 136 h 136"/>
                  <a:gd name="T12" fmla="*/ 104 w 176"/>
                  <a:gd name="T13" fmla="*/ 120 h 136"/>
                  <a:gd name="T14" fmla="*/ 136 w 176"/>
                  <a:gd name="T15" fmla="*/ 96 h 136"/>
                  <a:gd name="T16" fmla="*/ 128 w 176"/>
                  <a:gd name="T17" fmla="*/ 80 h 136"/>
                  <a:gd name="T18" fmla="*/ 144 w 176"/>
                  <a:gd name="T19" fmla="*/ 48 h 136"/>
                  <a:gd name="T20" fmla="*/ 176 w 176"/>
                  <a:gd name="T21" fmla="*/ 40 h 136"/>
                  <a:gd name="T22" fmla="*/ 176 w 176"/>
                  <a:gd name="T23" fmla="*/ 24 h 136"/>
                  <a:gd name="T24" fmla="*/ 152 w 176"/>
                  <a:gd name="T25" fmla="*/ 24 h 136"/>
                  <a:gd name="T26" fmla="*/ 152 w 176"/>
                  <a:gd name="T27" fmla="*/ 16 h 136"/>
                  <a:gd name="T28" fmla="*/ 104 w 176"/>
                  <a:gd name="T29" fmla="*/ 0 h 136"/>
                  <a:gd name="T30" fmla="*/ 8 w 176"/>
                  <a:gd name="T31" fmla="*/ 0 h 136"/>
                  <a:gd name="T32" fmla="*/ 0 w 176"/>
                  <a:gd name="T33" fmla="*/ 8 h 1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176" h="136">
                    <a:moveTo>
                      <a:pt x="0" y="8"/>
                    </a:moveTo>
                    <a:lnTo>
                      <a:pt x="0" y="40"/>
                    </a:lnTo>
                    <a:lnTo>
                      <a:pt x="40" y="40"/>
                    </a:lnTo>
                    <a:lnTo>
                      <a:pt x="24" y="72"/>
                    </a:lnTo>
                    <a:lnTo>
                      <a:pt x="24" y="112"/>
                    </a:lnTo>
                    <a:lnTo>
                      <a:pt x="48" y="136"/>
                    </a:lnTo>
                    <a:lnTo>
                      <a:pt x="104" y="120"/>
                    </a:lnTo>
                    <a:lnTo>
                      <a:pt x="136" y="96"/>
                    </a:lnTo>
                    <a:lnTo>
                      <a:pt x="128" y="80"/>
                    </a:lnTo>
                    <a:lnTo>
                      <a:pt x="144" y="48"/>
                    </a:lnTo>
                    <a:lnTo>
                      <a:pt x="176" y="40"/>
                    </a:lnTo>
                    <a:lnTo>
                      <a:pt x="176" y="24"/>
                    </a:lnTo>
                    <a:lnTo>
                      <a:pt x="152" y="24"/>
                    </a:lnTo>
                    <a:lnTo>
                      <a:pt x="152" y="16"/>
                    </a:lnTo>
                    <a:lnTo>
                      <a:pt x="104" y="0"/>
                    </a:lnTo>
                    <a:lnTo>
                      <a:pt x="8" y="0"/>
                    </a:lnTo>
                    <a:lnTo>
                      <a:pt x="0" y="8"/>
                    </a:lnTo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569" name="Freeform 405"/>
            <p:cNvSpPr>
              <a:spLocks noChangeAspect="1"/>
            </p:cNvSpPr>
            <p:nvPr/>
          </p:nvSpPr>
          <p:spPr bwMode="auto">
            <a:xfrm>
              <a:off x="784" y="1400"/>
              <a:ext cx="186" cy="314"/>
            </a:xfrm>
            <a:custGeom>
              <a:avLst/>
              <a:gdLst>
                <a:gd name="T0" fmla="*/ 0 w 184"/>
                <a:gd name="T1" fmla="*/ 261 h 311"/>
                <a:gd name="T2" fmla="*/ 8 w 184"/>
                <a:gd name="T3" fmla="*/ 304 h 311"/>
                <a:gd name="T4" fmla="*/ 24 w 184"/>
                <a:gd name="T5" fmla="*/ 328 h 311"/>
                <a:gd name="T6" fmla="*/ 24 w 184"/>
                <a:gd name="T7" fmla="*/ 344 h 311"/>
                <a:gd name="T8" fmla="*/ 75 w 184"/>
                <a:gd name="T9" fmla="*/ 336 h 311"/>
                <a:gd name="T10" fmla="*/ 99 w 184"/>
                <a:gd name="T11" fmla="*/ 273 h 311"/>
                <a:gd name="T12" fmla="*/ 83 w 184"/>
                <a:gd name="T13" fmla="*/ 273 h 311"/>
                <a:gd name="T14" fmla="*/ 123 w 184"/>
                <a:gd name="T15" fmla="*/ 253 h 311"/>
                <a:gd name="T16" fmla="*/ 83 w 184"/>
                <a:gd name="T17" fmla="*/ 245 h 311"/>
                <a:gd name="T18" fmla="*/ 115 w 184"/>
                <a:gd name="T19" fmla="*/ 253 h 311"/>
                <a:gd name="T20" fmla="*/ 123 w 184"/>
                <a:gd name="T21" fmla="*/ 237 h 311"/>
                <a:gd name="T22" fmla="*/ 107 w 184"/>
                <a:gd name="T23" fmla="*/ 221 h 311"/>
                <a:gd name="T24" fmla="*/ 83 w 184"/>
                <a:gd name="T25" fmla="*/ 229 h 311"/>
                <a:gd name="T26" fmla="*/ 107 w 184"/>
                <a:gd name="T27" fmla="*/ 221 h 311"/>
                <a:gd name="T28" fmla="*/ 107 w 184"/>
                <a:gd name="T29" fmla="*/ 181 h 311"/>
                <a:gd name="T30" fmla="*/ 174 w 184"/>
                <a:gd name="T31" fmla="*/ 123 h 311"/>
                <a:gd name="T32" fmla="*/ 166 w 184"/>
                <a:gd name="T33" fmla="*/ 115 h 311"/>
                <a:gd name="T34" fmla="*/ 182 w 184"/>
                <a:gd name="T35" fmla="*/ 91 h 311"/>
                <a:gd name="T36" fmla="*/ 206 w 184"/>
                <a:gd name="T37" fmla="*/ 91 h 311"/>
                <a:gd name="T38" fmla="*/ 198 w 184"/>
                <a:gd name="T39" fmla="*/ 24 h 311"/>
                <a:gd name="T40" fmla="*/ 156 w 184"/>
                <a:gd name="T41" fmla="*/ 0 h 311"/>
                <a:gd name="T42" fmla="*/ 140 w 184"/>
                <a:gd name="T43" fmla="*/ 16 h 311"/>
                <a:gd name="T44" fmla="*/ 115 w 184"/>
                <a:gd name="T45" fmla="*/ 16 h 311"/>
                <a:gd name="T46" fmla="*/ 115 w 184"/>
                <a:gd name="T47" fmla="*/ 24 h 311"/>
                <a:gd name="T48" fmla="*/ 99 w 184"/>
                <a:gd name="T49" fmla="*/ 24 h 311"/>
                <a:gd name="T50" fmla="*/ 83 w 184"/>
                <a:gd name="T51" fmla="*/ 48 h 311"/>
                <a:gd name="T52" fmla="*/ 59 w 184"/>
                <a:gd name="T53" fmla="*/ 91 h 311"/>
                <a:gd name="T54" fmla="*/ 40 w 184"/>
                <a:gd name="T55" fmla="*/ 115 h 311"/>
                <a:gd name="T56" fmla="*/ 40 w 184"/>
                <a:gd name="T57" fmla="*/ 131 h 311"/>
                <a:gd name="T58" fmla="*/ 16 w 184"/>
                <a:gd name="T59" fmla="*/ 147 h 311"/>
                <a:gd name="T60" fmla="*/ 16 w 184"/>
                <a:gd name="T61" fmla="*/ 197 h 311"/>
                <a:gd name="T62" fmla="*/ 24 w 184"/>
                <a:gd name="T63" fmla="*/ 205 h 311"/>
                <a:gd name="T64" fmla="*/ 16 w 184"/>
                <a:gd name="T65" fmla="*/ 213 h 311"/>
                <a:gd name="T66" fmla="*/ 16 w 184"/>
                <a:gd name="T67" fmla="*/ 229 h 311"/>
                <a:gd name="T68" fmla="*/ 0 w 184"/>
                <a:gd name="T69" fmla="*/ 261 h 311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184" h="311">
                  <a:moveTo>
                    <a:pt x="0" y="239"/>
                  </a:moveTo>
                  <a:lnTo>
                    <a:pt x="8" y="271"/>
                  </a:lnTo>
                  <a:lnTo>
                    <a:pt x="24" y="295"/>
                  </a:lnTo>
                  <a:lnTo>
                    <a:pt x="24" y="311"/>
                  </a:lnTo>
                  <a:lnTo>
                    <a:pt x="64" y="303"/>
                  </a:lnTo>
                  <a:lnTo>
                    <a:pt x="88" y="247"/>
                  </a:lnTo>
                  <a:lnTo>
                    <a:pt x="72" y="247"/>
                  </a:lnTo>
                  <a:lnTo>
                    <a:pt x="112" y="231"/>
                  </a:lnTo>
                  <a:lnTo>
                    <a:pt x="72" y="223"/>
                  </a:lnTo>
                  <a:lnTo>
                    <a:pt x="104" y="231"/>
                  </a:lnTo>
                  <a:lnTo>
                    <a:pt x="112" y="215"/>
                  </a:lnTo>
                  <a:lnTo>
                    <a:pt x="96" y="199"/>
                  </a:lnTo>
                  <a:lnTo>
                    <a:pt x="72" y="207"/>
                  </a:lnTo>
                  <a:lnTo>
                    <a:pt x="96" y="199"/>
                  </a:lnTo>
                  <a:lnTo>
                    <a:pt x="96" y="159"/>
                  </a:lnTo>
                  <a:lnTo>
                    <a:pt x="152" y="112"/>
                  </a:lnTo>
                  <a:lnTo>
                    <a:pt x="144" y="104"/>
                  </a:lnTo>
                  <a:lnTo>
                    <a:pt x="160" y="80"/>
                  </a:lnTo>
                  <a:lnTo>
                    <a:pt x="184" y="80"/>
                  </a:lnTo>
                  <a:lnTo>
                    <a:pt x="176" y="24"/>
                  </a:lnTo>
                  <a:lnTo>
                    <a:pt x="136" y="0"/>
                  </a:lnTo>
                  <a:lnTo>
                    <a:pt x="128" y="16"/>
                  </a:lnTo>
                  <a:lnTo>
                    <a:pt x="104" y="16"/>
                  </a:lnTo>
                  <a:lnTo>
                    <a:pt x="104" y="24"/>
                  </a:lnTo>
                  <a:lnTo>
                    <a:pt x="88" y="24"/>
                  </a:lnTo>
                  <a:lnTo>
                    <a:pt x="72" y="48"/>
                  </a:lnTo>
                  <a:lnTo>
                    <a:pt x="48" y="80"/>
                  </a:lnTo>
                  <a:lnTo>
                    <a:pt x="40" y="104"/>
                  </a:lnTo>
                  <a:lnTo>
                    <a:pt x="40" y="120"/>
                  </a:lnTo>
                  <a:lnTo>
                    <a:pt x="16" y="136"/>
                  </a:lnTo>
                  <a:lnTo>
                    <a:pt x="16" y="175"/>
                  </a:lnTo>
                  <a:lnTo>
                    <a:pt x="24" y="183"/>
                  </a:lnTo>
                  <a:lnTo>
                    <a:pt x="16" y="191"/>
                  </a:lnTo>
                  <a:lnTo>
                    <a:pt x="16" y="207"/>
                  </a:lnTo>
                  <a:lnTo>
                    <a:pt x="0" y="239"/>
                  </a:lnTo>
                  <a:close/>
                </a:path>
              </a:pathLst>
            </a:custGeom>
            <a:grpFill/>
            <a:ln w="12700" cmpd="sng">
              <a:solidFill>
                <a:schemeClr val="accent1">
                  <a:lumMod val="40000"/>
                  <a:lumOff val="6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0" lang="ja-JP" altLang="en-US" sz="14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70" name="Freeform 406"/>
            <p:cNvSpPr>
              <a:spLocks noChangeAspect="1"/>
            </p:cNvSpPr>
            <p:nvPr/>
          </p:nvSpPr>
          <p:spPr bwMode="auto">
            <a:xfrm>
              <a:off x="784" y="1400"/>
              <a:ext cx="186" cy="314"/>
            </a:xfrm>
            <a:custGeom>
              <a:avLst/>
              <a:gdLst>
                <a:gd name="T0" fmla="*/ 0 w 184"/>
                <a:gd name="T1" fmla="*/ 261 h 311"/>
                <a:gd name="T2" fmla="*/ 8 w 184"/>
                <a:gd name="T3" fmla="*/ 304 h 311"/>
                <a:gd name="T4" fmla="*/ 24 w 184"/>
                <a:gd name="T5" fmla="*/ 328 h 311"/>
                <a:gd name="T6" fmla="*/ 24 w 184"/>
                <a:gd name="T7" fmla="*/ 344 h 311"/>
                <a:gd name="T8" fmla="*/ 75 w 184"/>
                <a:gd name="T9" fmla="*/ 336 h 311"/>
                <a:gd name="T10" fmla="*/ 99 w 184"/>
                <a:gd name="T11" fmla="*/ 273 h 311"/>
                <a:gd name="T12" fmla="*/ 83 w 184"/>
                <a:gd name="T13" fmla="*/ 273 h 311"/>
                <a:gd name="T14" fmla="*/ 123 w 184"/>
                <a:gd name="T15" fmla="*/ 253 h 311"/>
                <a:gd name="T16" fmla="*/ 83 w 184"/>
                <a:gd name="T17" fmla="*/ 245 h 311"/>
                <a:gd name="T18" fmla="*/ 115 w 184"/>
                <a:gd name="T19" fmla="*/ 253 h 311"/>
                <a:gd name="T20" fmla="*/ 123 w 184"/>
                <a:gd name="T21" fmla="*/ 237 h 311"/>
                <a:gd name="T22" fmla="*/ 107 w 184"/>
                <a:gd name="T23" fmla="*/ 221 h 311"/>
                <a:gd name="T24" fmla="*/ 83 w 184"/>
                <a:gd name="T25" fmla="*/ 229 h 311"/>
                <a:gd name="T26" fmla="*/ 107 w 184"/>
                <a:gd name="T27" fmla="*/ 221 h 311"/>
                <a:gd name="T28" fmla="*/ 107 w 184"/>
                <a:gd name="T29" fmla="*/ 181 h 311"/>
                <a:gd name="T30" fmla="*/ 174 w 184"/>
                <a:gd name="T31" fmla="*/ 123 h 311"/>
                <a:gd name="T32" fmla="*/ 166 w 184"/>
                <a:gd name="T33" fmla="*/ 115 h 311"/>
                <a:gd name="T34" fmla="*/ 182 w 184"/>
                <a:gd name="T35" fmla="*/ 91 h 311"/>
                <a:gd name="T36" fmla="*/ 206 w 184"/>
                <a:gd name="T37" fmla="*/ 91 h 311"/>
                <a:gd name="T38" fmla="*/ 198 w 184"/>
                <a:gd name="T39" fmla="*/ 24 h 311"/>
                <a:gd name="T40" fmla="*/ 156 w 184"/>
                <a:gd name="T41" fmla="*/ 0 h 311"/>
                <a:gd name="T42" fmla="*/ 140 w 184"/>
                <a:gd name="T43" fmla="*/ 16 h 311"/>
                <a:gd name="T44" fmla="*/ 115 w 184"/>
                <a:gd name="T45" fmla="*/ 16 h 311"/>
                <a:gd name="T46" fmla="*/ 115 w 184"/>
                <a:gd name="T47" fmla="*/ 24 h 311"/>
                <a:gd name="T48" fmla="*/ 99 w 184"/>
                <a:gd name="T49" fmla="*/ 24 h 311"/>
                <a:gd name="T50" fmla="*/ 83 w 184"/>
                <a:gd name="T51" fmla="*/ 48 h 311"/>
                <a:gd name="T52" fmla="*/ 59 w 184"/>
                <a:gd name="T53" fmla="*/ 91 h 311"/>
                <a:gd name="T54" fmla="*/ 40 w 184"/>
                <a:gd name="T55" fmla="*/ 115 h 311"/>
                <a:gd name="T56" fmla="*/ 40 w 184"/>
                <a:gd name="T57" fmla="*/ 131 h 311"/>
                <a:gd name="T58" fmla="*/ 16 w 184"/>
                <a:gd name="T59" fmla="*/ 147 h 311"/>
                <a:gd name="T60" fmla="*/ 16 w 184"/>
                <a:gd name="T61" fmla="*/ 197 h 311"/>
                <a:gd name="T62" fmla="*/ 24 w 184"/>
                <a:gd name="T63" fmla="*/ 205 h 311"/>
                <a:gd name="T64" fmla="*/ 16 w 184"/>
                <a:gd name="T65" fmla="*/ 213 h 311"/>
                <a:gd name="T66" fmla="*/ 16 w 184"/>
                <a:gd name="T67" fmla="*/ 229 h 311"/>
                <a:gd name="T68" fmla="*/ 0 w 184"/>
                <a:gd name="T69" fmla="*/ 261 h 311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184" h="311">
                  <a:moveTo>
                    <a:pt x="0" y="239"/>
                  </a:moveTo>
                  <a:lnTo>
                    <a:pt x="8" y="271"/>
                  </a:lnTo>
                  <a:lnTo>
                    <a:pt x="24" y="295"/>
                  </a:lnTo>
                  <a:lnTo>
                    <a:pt x="24" y="311"/>
                  </a:lnTo>
                  <a:lnTo>
                    <a:pt x="64" y="303"/>
                  </a:lnTo>
                  <a:lnTo>
                    <a:pt x="88" y="247"/>
                  </a:lnTo>
                  <a:lnTo>
                    <a:pt x="72" y="247"/>
                  </a:lnTo>
                  <a:lnTo>
                    <a:pt x="112" y="231"/>
                  </a:lnTo>
                  <a:lnTo>
                    <a:pt x="72" y="223"/>
                  </a:lnTo>
                  <a:lnTo>
                    <a:pt x="104" y="231"/>
                  </a:lnTo>
                  <a:lnTo>
                    <a:pt x="112" y="215"/>
                  </a:lnTo>
                  <a:lnTo>
                    <a:pt x="96" y="199"/>
                  </a:lnTo>
                  <a:lnTo>
                    <a:pt x="72" y="207"/>
                  </a:lnTo>
                  <a:lnTo>
                    <a:pt x="96" y="199"/>
                  </a:lnTo>
                  <a:lnTo>
                    <a:pt x="96" y="159"/>
                  </a:lnTo>
                  <a:lnTo>
                    <a:pt x="152" y="112"/>
                  </a:lnTo>
                  <a:lnTo>
                    <a:pt x="144" y="104"/>
                  </a:lnTo>
                  <a:lnTo>
                    <a:pt x="160" y="80"/>
                  </a:lnTo>
                  <a:lnTo>
                    <a:pt x="184" y="80"/>
                  </a:lnTo>
                  <a:lnTo>
                    <a:pt x="176" y="24"/>
                  </a:lnTo>
                  <a:lnTo>
                    <a:pt x="136" y="0"/>
                  </a:lnTo>
                  <a:lnTo>
                    <a:pt x="128" y="16"/>
                  </a:lnTo>
                  <a:lnTo>
                    <a:pt x="104" y="16"/>
                  </a:lnTo>
                  <a:lnTo>
                    <a:pt x="104" y="24"/>
                  </a:lnTo>
                  <a:lnTo>
                    <a:pt x="88" y="24"/>
                  </a:lnTo>
                  <a:lnTo>
                    <a:pt x="72" y="48"/>
                  </a:lnTo>
                  <a:lnTo>
                    <a:pt x="48" y="80"/>
                  </a:lnTo>
                  <a:lnTo>
                    <a:pt x="40" y="104"/>
                  </a:lnTo>
                  <a:lnTo>
                    <a:pt x="40" y="120"/>
                  </a:lnTo>
                  <a:lnTo>
                    <a:pt x="16" y="136"/>
                  </a:lnTo>
                  <a:lnTo>
                    <a:pt x="16" y="175"/>
                  </a:lnTo>
                  <a:lnTo>
                    <a:pt x="24" y="183"/>
                  </a:lnTo>
                  <a:lnTo>
                    <a:pt x="16" y="191"/>
                  </a:lnTo>
                  <a:lnTo>
                    <a:pt x="16" y="207"/>
                  </a:lnTo>
                  <a:lnTo>
                    <a:pt x="0" y="239"/>
                  </a:lnTo>
                </a:path>
              </a:pathLst>
            </a:custGeom>
            <a:grpFill/>
            <a:ln w="12700" cmpd="sng">
              <a:solidFill>
                <a:schemeClr val="accent1">
                  <a:lumMod val="40000"/>
                  <a:lumOff val="60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0" lang="ja-JP" altLang="en-US" sz="14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71" name="Freeform 407"/>
            <p:cNvSpPr>
              <a:spLocks noChangeAspect="1"/>
            </p:cNvSpPr>
            <p:nvPr/>
          </p:nvSpPr>
          <p:spPr bwMode="auto">
            <a:xfrm>
              <a:off x="704" y="1874"/>
              <a:ext cx="72" cy="32"/>
            </a:xfrm>
            <a:custGeom>
              <a:avLst/>
              <a:gdLst>
                <a:gd name="T0" fmla="*/ 0 w 72"/>
                <a:gd name="T1" fmla="*/ 16 h 32"/>
                <a:gd name="T2" fmla="*/ 24 w 72"/>
                <a:gd name="T3" fmla="*/ 32 h 32"/>
                <a:gd name="T4" fmla="*/ 48 w 72"/>
                <a:gd name="T5" fmla="*/ 16 h 32"/>
                <a:gd name="T6" fmla="*/ 56 w 72"/>
                <a:gd name="T7" fmla="*/ 32 h 32"/>
                <a:gd name="T8" fmla="*/ 72 w 72"/>
                <a:gd name="T9" fmla="*/ 8 h 32"/>
                <a:gd name="T10" fmla="*/ 64 w 72"/>
                <a:gd name="T11" fmla="*/ 8 h 32"/>
                <a:gd name="T12" fmla="*/ 56 w 72"/>
                <a:gd name="T13" fmla="*/ 0 h 32"/>
                <a:gd name="T14" fmla="*/ 32 w 72"/>
                <a:gd name="T15" fmla="*/ 0 h 32"/>
                <a:gd name="T16" fmla="*/ 0 w 72"/>
                <a:gd name="T17" fmla="*/ 16 h 3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72" h="32">
                  <a:moveTo>
                    <a:pt x="0" y="16"/>
                  </a:moveTo>
                  <a:lnTo>
                    <a:pt x="24" y="32"/>
                  </a:lnTo>
                  <a:lnTo>
                    <a:pt x="48" y="16"/>
                  </a:lnTo>
                  <a:lnTo>
                    <a:pt x="56" y="32"/>
                  </a:lnTo>
                  <a:lnTo>
                    <a:pt x="72" y="8"/>
                  </a:lnTo>
                  <a:lnTo>
                    <a:pt x="64" y="8"/>
                  </a:lnTo>
                  <a:lnTo>
                    <a:pt x="56" y="0"/>
                  </a:lnTo>
                  <a:lnTo>
                    <a:pt x="32" y="0"/>
                  </a:lnTo>
                  <a:lnTo>
                    <a:pt x="0" y="16"/>
                  </a:lnTo>
                  <a:close/>
                </a:path>
              </a:pathLst>
            </a:custGeom>
            <a:grpFill/>
            <a:ln w="12700" cmpd="sng">
              <a:solidFill>
                <a:schemeClr val="accent1">
                  <a:lumMod val="40000"/>
                  <a:lumOff val="6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0" lang="ja-JP" altLang="en-US" sz="14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72" name="Freeform 408"/>
            <p:cNvSpPr>
              <a:spLocks noChangeAspect="1"/>
            </p:cNvSpPr>
            <p:nvPr/>
          </p:nvSpPr>
          <p:spPr bwMode="auto">
            <a:xfrm>
              <a:off x="704" y="1874"/>
              <a:ext cx="72" cy="32"/>
            </a:xfrm>
            <a:custGeom>
              <a:avLst/>
              <a:gdLst>
                <a:gd name="T0" fmla="*/ 0 w 72"/>
                <a:gd name="T1" fmla="*/ 16 h 32"/>
                <a:gd name="T2" fmla="*/ 24 w 72"/>
                <a:gd name="T3" fmla="*/ 32 h 32"/>
                <a:gd name="T4" fmla="*/ 48 w 72"/>
                <a:gd name="T5" fmla="*/ 16 h 32"/>
                <a:gd name="T6" fmla="*/ 56 w 72"/>
                <a:gd name="T7" fmla="*/ 32 h 32"/>
                <a:gd name="T8" fmla="*/ 72 w 72"/>
                <a:gd name="T9" fmla="*/ 8 h 32"/>
                <a:gd name="T10" fmla="*/ 64 w 72"/>
                <a:gd name="T11" fmla="*/ 8 h 32"/>
                <a:gd name="T12" fmla="*/ 56 w 72"/>
                <a:gd name="T13" fmla="*/ 0 h 32"/>
                <a:gd name="T14" fmla="*/ 32 w 72"/>
                <a:gd name="T15" fmla="*/ 0 h 32"/>
                <a:gd name="T16" fmla="*/ 0 w 72"/>
                <a:gd name="T17" fmla="*/ 16 h 3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72" h="32">
                  <a:moveTo>
                    <a:pt x="0" y="16"/>
                  </a:moveTo>
                  <a:lnTo>
                    <a:pt x="24" y="32"/>
                  </a:lnTo>
                  <a:lnTo>
                    <a:pt x="48" y="16"/>
                  </a:lnTo>
                  <a:lnTo>
                    <a:pt x="56" y="32"/>
                  </a:lnTo>
                  <a:lnTo>
                    <a:pt x="72" y="8"/>
                  </a:lnTo>
                  <a:lnTo>
                    <a:pt x="64" y="8"/>
                  </a:lnTo>
                  <a:lnTo>
                    <a:pt x="56" y="0"/>
                  </a:lnTo>
                  <a:lnTo>
                    <a:pt x="32" y="0"/>
                  </a:lnTo>
                  <a:lnTo>
                    <a:pt x="0" y="16"/>
                  </a:lnTo>
                </a:path>
              </a:pathLst>
            </a:custGeom>
            <a:grpFill/>
            <a:ln w="12700" cmpd="sng">
              <a:solidFill>
                <a:schemeClr val="accent1">
                  <a:lumMod val="40000"/>
                  <a:lumOff val="60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0" lang="ja-JP" altLang="en-US" sz="14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73" name="Freeform 409"/>
            <p:cNvSpPr>
              <a:spLocks noChangeAspect="1"/>
            </p:cNvSpPr>
            <p:nvPr/>
          </p:nvSpPr>
          <p:spPr bwMode="auto">
            <a:xfrm>
              <a:off x="479" y="1722"/>
              <a:ext cx="57" cy="72"/>
            </a:xfrm>
            <a:custGeom>
              <a:avLst/>
              <a:gdLst>
                <a:gd name="T0" fmla="*/ 0 w 56"/>
                <a:gd name="T1" fmla="*/ 56 h 72"/>
                <a:gd name="T2" fmla="*/ 8 w 56"/>
                <a:gd name="T3" fmla="*/ 64 h 72"/>
                <a:gd name="T4" fmla="*/ 0 w 56"/>
                <a:gd name="T5" fmla="*/ 72 h 72"/>
                <a:gd name="T6" fmla="*/ 59 w 56"/>
                <a:gd name="T7" fmla="*/ 56 h 72"/>
                <a:gd name="T8" fmla="*/ 67 w 56"/>
                <a:gd name="T9" fmla="*/ 24 h 72"/>
                <a:gd name="T10" fmla="*/ 59 w 56"/>
                <a:gd name="T11" fmla="*/ 16 h 72"/>
                <a:gd name="T12" fmla="*/ 43 w 56"/>
                <a:gd name="T13" fmla="*/ 24 h 72"/>
                <a:gd name="T14" fmla="*/ 24 w 56"/>
                <a:gd name="T15" fmla="*/ 16 h 72"/>
                <a:gd name="T16" fmla="*/ 43 w 56"/>
                <a:gd name="T17" fmla="*/ 8 h 72"/>
                <a:gd name="T18" fmla="*/ 24 w 56"/>
                <a:gd name="T19" fmla="*/ 0 h 72"/>
                <a:gd name="T20" fmla="*/ 24 w 56"/>
                <a:gd name="T21" fmla="*/ 16 h 72"/>
                <a:gd name="T22" fmla="*/ 0 w 56"/>
                <a:gd name="T23" fmla="*/ 24 h 72"/>
                <a:gd name="T24" fmla="*/ 8 w 56"/>
                <a:gd name="T25" fmla="*/ 32 h 72"/>
                <a:gd name="T26" fmla="*/ 0 w 56"/>
                <a:gd name="T27" fmla="*/ 40 h 72"/>
                <a:gd name="T28" fmla="*/ 16 w 56"/>
                <a:gd name="T29" fmla="*/ 48 h 72"/>
                <a:gd name="T30" fmla="*/ 0 w 56"/>
                <a:gd name="T31" fmla="*/ 48 h 72"/>
                <a:gd name="T32" fmla="*/ 16 w 56"/>
                <a:gd name="T33" fmla="*/ 48 h 72"/>
                <a:gd name="T34" fmla="*/ 0 w 56"/>
                <a:gd name="T35" fmla="*/ 56 h 72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56" h="72">
                  <a:moveTo>
                    <a:pt x="0" y="56"/>
                  </a:moveTo>
                  <a:lnTo>
                    <a:pt x="8" y="64"/>
                  </a:lnTo>
                  <a:lnTo>
                    <a:pt x="0" y="72"/>
                  </a:lnTo>
                  <a:lnTo>
                    <a:pt x="48" y="56"/>
                  </a:lnTo>
                  <a:lnTo>
                    <a:pt x="56" y="24"/>
                  </a:lnTo>
                  <a:lnTo>
                    <a:pt x="48" y="16"/>
                  </a:lnTo>
                  <a:lnTo>
                    <a:pt x="32" y="24"/>
                  </a:lnTo>
                  <a:lnTo>
                    <a:pt x="24" y="16"/>
                  </a:lnTo>
                  <a:lnTo>
                    <a:pt x="32" y="8"/>
                  </a:lnTo>
                  <a:lnTo>
                    <a:pt x="24" y="0"/>
                  </a:lnTo>
                  <a:lnTo>
                    <a:pt x="24" y="16"/>
                  </a:lnTo>
                  <a:lnTo>
                    <a:pt x="0" y="24"/>
                  </a:lnTo>
                  <a:lnTo>
                    <a:pt x="8" y="32"/>
                  </a:lnTo>
                  <a:lnTo>
                    <a:pt x="0" y="40"/>
                  </a:lnTo>
                  <a:lnTo>
                    <a:pt x="16" y="48"/>
                  </a:lnTo>
                  <a:lnTo>
                    <a:pt x="0" y="48"/>
                  </a:lnTo>
                  <a:lnTo>
                    <a:pt x="16" y="48"/>
                  </a:lnTo>
                  <a:lnTo>
                    <a:pt x="0" y="56"/>
                  </a:lnTo>
                  <a:close/>
                </a:path>
              </a:pathLst>
            </a:custGeom>
            <a:grpFill/>
            <a:ln w="12700" cmpd="sng">
              <a:solidFill>
                <a:schemeClr val="accent1">
                  <a:lumMod val="40000"/>
                  <a:lumOff val="6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0" lang="ja-JP" altLang="en-US" sz="14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74" name="Freeform 410"/>
            <p:cNvSpPr>
              <a:spLocks noChangeAspect="1"/>
            </p:cNvSpPr>
            <p:nvPr/>
          </p:nvSpPr>
          <p:spPr bwMode="auto">
            <a:xfrm>
              <a:off x="479" y="1722"/>
              <a:ext cx="57" cy="72"/>
            </a:xfrm>
            <a:custGeom>
              <a:avLst/>
              <a:gdLst>
                <a:gd name="T0" fmla="*/ 0 w 56"/>
                <a:gd name="T1" fmla="*/ 56 h 72"/>
                <a:gd name="T2" fmla="*/ 8 w 56"/>
                <a:gd name="T3" fmla="*/ 64 h 72"/>
                <a:gd name="T4" fmla="*/ 0 w 56"/>
                <a:gd name="T5" fmla="*/ 72 h 72"/>
                <a:gd name="T6" fmla="*/ 59 w 56"/>
                <a:gd name="T7" fmla="*/ 56 h 72"/>
                <a:gd name="T8" fmla="*/ 67 w 56"/>
                <a:gd name="T9" fmla="*/ 24 h 72"/>
                <a:gd name="T10" fmla="*/ 59 w 56"/>
                <a:gd name="T11" fmla="*/ 16 h 72"/>
                <a:gd name="T12" fmla="*/ 43 w 56"/>
                <a:gd name="T13" fmla="*/ 24 h 72"/>
                <a:gd name="T14" fmla="*/ 24 w 56"/>
                <a:gd name="T15" fmla="*/ 16 h 72"/>
                <a:gd name="T16" fmla="*/ 43 w 56"/>
                <a:gd name="T17" fmla="*/ 8 h 72"/>
                <a:gd name="T18" fmla="*/ 24 w 56"/>
                <a:gd name="T19" fmla="*/ 0 h 72"/>
                <a:gd name="T20" fmla="*/ 24 w 56"/>
                <a:gd name="T21" fmla="*/ 16 h 72"/>
                <a:gd name="T22" fmla="*/ 0 w 56"/>
                <a:gd name="T23" fmla="*/ 24 h 72"/>
                <a:gd name="T24" fmla="*/ 8 w 56"/>
                <a:gd name="T25" fmla="*/ 32 h 72"/>
                <a:gd name="T26" fmla="*/ 0 w 56"/>
                <a:gd name="T27" fmla="*/ 40 h 72"/>
                <a:gd name="T28" fmla="*/ 16 w 56"/>
                <a:gd name="T29" fmla="*/ 48 h 72"/>
                <a:gd name="T30" fmla="*/ 0 w 56"/>
                <a:gd name="T31" fmla="*/ 48 h 72"/>
                <a:gd name="T32" fmla="*/ 16 w 56"/>
                <a:gd name="T33" fmla="*/ 48 h 72"/>
                <a:gd name="T34" fmla="*/ 0 w 56"/>
                <a:gd name="T35" fmla="*/ 56 h 72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56" h="72">
                  <a:moveTo>
                    <a:pt x="0" y="56"/>
                  </a:moveTo>
                  <a:lnTo>
                    <a:pt x="8" y="64"/>
                  </a:lnTo>
                  <a:lnTo>
                    <a:pt x="0" y="72"/>
                  </a:lnTo>
                  <a:lnTo>
                    <a:pt x="48" y="56"/>
                  </a:lnTo>
                  <a:lnTo>
                    <a:pt x="56" y="24"/>
                  </a:lnTo>
                  <a:lnTo>
                    <a:pt x="48" y="16"/>
                  </a:lnTo>
                  <a:lnTo>
                    <a:pt x="32" y="24"/>
                  </a:lnTo>
                  <a:lnTo>
                    <a:pt x="24" y="16"/>
                  </a:lnTo>
                  <a:lnTo>
                    <a:pt x="32" y="8"/>
                  </a:lnTo>
                  <a:lnTo>
                    <a:pt x="24" y="0"/>
                  </a:lnTo>
                  <a:lnTo>
                    <a:pt x="24" y="16"/>
                  </a:lnTo>
                  <a:lnTo>
                    <a:pt x="0" y="24"/>
                  </a:lnTo>
                  <a:lnTo>
                    <a:pt x="8" y="32"/>
                  </a:lnTo>
                  <a:lnTo>
                    <a:pt x="0" y="40"/>
                  </a:lnTo>
                  <a:lnTo>
                    <a:pt x="16" y="48"/>
                  </a:lnTo>
                  <a:lnTo>
                    <a:pt x="0" y="48"/>
                  </a:lnTo>
                  <a:lnTo>
                    <a:pt x="16" y="48"/>
                  </a:lnTo>
                  <a:lnTo>
                    <a:pt x="0" y="56"/>
                  </a:lnTo>
                </a:path>
              </a:pathLst>
            </a:custGeom>
            <a:grpFill/>
            <a:ln w="12700" cmpd="sng">
              <a:solidFill>
                <a:schemeClr val="accent1">
                  <a:lumMod val="40000"/>
                  <a:lumOff val="60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0" lang="ja-JP" altLang="en-US" sz="14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75" name="Freeform 411"/>
            <p:cNvSpPr>
              <a:spLocks noChangeAspect="1"/>
            </p:cNvSpPr>
            <p:nvPr/>
          </p:nvSpPr>
          <p:spPr bwMode="auto">
            <a:xfrm>
              <a:off x="503" y="1714"/>
              <a:ext cx="41" cy="32"/>
            </a:xfrm>
            <a:custGeom>
              <a:avLst/>
              <a:gdLst>
                <a:gd name="T0" fmla="*/ 0 w 40"/>
                <a:gd name="T1" fmla="*/ 24 h 32"/>
                <a:gd name="T2" fmla="*/ 8 w 40"/>
                <a:gd name="T3" fmla="*/ 32 h 32"/>
                <a:gd name="T4" fmla="*/ 35 w 40"/>
                <a:gd name="T5" fmla="*/ 24 h 32"/>
                <a:gd name="T6" fmla="*/ 43 w 40"/>
                <a:gd name="T7" fmla="*/ 32 h 32"/>
                <a:gd name="T8" fmla="*/ 51 w 40"/>
                <a:gd name="T9" fmla="*/ 24 h 32"/>
                <a:gd name="T10" fmla="*/ 43 w 40"/>
                <a:gd name="T11" fmla="*/ 8 h 32"/>
                <a:gd name="T12" fmla="*/ 16 w 40"/>
                <a:gd name="T13" fmla="*/ 0 h 32"/>
                <a:gd name="T14" fmla="*/ 8 w 40"/>
                <a:gd name="T15" fmla="*/ 16 h 32"/>
                <a:gd name="T16" fmla="*/ 0 w 40"/>
                <a:gd name="T17" fmla="*/ 24 h 3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40" h="32">
                  <a:moveTo>
                    <a:pt x="0" y="24"/>
                  </a:moveTo>
                  <a:lnTo>
                    <a:pt x="8" y="32"/>
                  </a:lnTo>
                  <a:lnTo>
                    <a:pt x="24" y="24"/>
                  </a:lnTo>
                  <a:lnTo>
                    <a:pt x="32" y="32"/>
                  </a:lnTo>
                  <a:lnTo>
                    <a:pt x="40" y="24"/>
                  </a:lnTo>
                  <a:lnTo>
                    <a:pt x="32" y="8"/>
                  </a:lnTo>
                  <a:lnTo>
                    <a:pt x="16" y="0"/>
                  </a:lnTo>
                  <a:lnTo>
                    <a:pt x="8" y="16"/>
                  </a:lnTo>
                  <a:lnTo>
                    <a:pt x="0" y="24"/>
                  </a:lnTo>
                  <a:close/>
                </a:path>
              </a:pathLst>
            </a:custGeom>
            <a:grpFill/>
            <a:ln w="12700" cmpd="sng">
              <a:solidFill>
                <a:schemeClr val="accent1">
                  <a:lumMod val="40000"/>
                  <a:lumOff val="6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0" lang="ja-JP" altLang="en-US" sz="14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76" name="Freeform 412"/>
            <p:cNvSpPr>
              <a:spLocks noChangeAspect="1"/>
            </p:cNvSpPr>
            <p:nvPr/>
          </p:nvSpPr>
          <p:spPr bwMode="auto">
            <a:xfrm>
              <a:off x="503" y="1714"/>
              <a:ext cx="41" cy="32"/>
            </a:xfrm>
            <a:custGeom>
              <a:avLst/>
              <a:gdLst>
                <a:gd name="T0" fmla="*/ 0 w 40"/>
                <a:gd name="T1" fmla="*/ 24 h 32"/>
                <a:gd name="T2" fmla="*/ 8 w 40"/>
                <a:gd name="T3" fmla="*/ 32 h 32"/>
                <a:gd name="T4" fmla="*/ 35 w 40"/>
                <a:gd name="T5" fmla="*/ 24 h 32"/>
                <a:gd name="T6" fmla="*/ 43 w 40"/>
                <a:gd name="T7" fmla="*/ 32 h 32"/>
                <a:gd name="T8" fmla="*/ 51 w 40"/>
                <a:gd name="T9" fmla="*/ 24 h 32"/>
                <a:gd name="T10" fmla="*/ 43 w 40"/>
                <a:gd name="T11" fmla="*/ 8 h 32"/>
                <a:gd name="T12" fmla="*/ 16 w 40"/>
                <a:gd name="T13" fmla="*/ 0 h 32"/>
                <a:gd name="T14" fmla="*/ 8 w 40"/>
                <a:gd name="T15" fmla="*/ 16 h 32"/>
                <a:gd name="T16" fmla="*/ 0 w 40"/>
                <a:gd name="T17" fmla="*/ 24 h 3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40" h="32">
                  <a:moveTo>
                    <a:pt x="0" y="24"/>
                  </a:moveTo>
                  <a:lnTo>
                    <a:pt x="8" y="32"/>
                  </a:lnTo>
                  <a:lnTo>
                    <a:pt x="24" y="24"/>
                  </a:lnTo>
                  <a:lnTo>
                    <a:pt x="32" y="32"/>
                  </a:lnTo>
                  <a:lnTo>
                    <a:pt x="40" y="24"/>
                  </a:lnTo>
                  <a:lnTo>
                    <a:pt x="32" y="8"/>
                  </a:lnTo>
                  <a:lnTo>
                    <a:pt x="16" y="0"/>
                  </a:lnTo>
                  <a:lnTo>
                    <a:pt x="8" y="16"/>
                  </a:lnTo>
                  <a:lnTo>
                    <a:pt x="0" y="24"/>
                  </a:lnTo>
                </a:path>
              </a:pathLst>
            </a:custGeom>
            <a:grpFill/>
            <a:ln w="12700" cmpd="sng">
              <a:solidFill>
                <a:schemeClr val="accent1">
                  <a:lumMod val="40000"/>
                  <a:lumOff val="60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0" lang="ja-JP" altLang="en-US" sz="14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77" name="Freeform 413"/>
            <p:cNvSpPr>
              <a:spLocks noChangeAspect="1"/>
            </p:cNvSpPr>
            <p:nvPr/>
          </p:nvSpPr>
          <p:spPr bwMode="auto">
            <a:xfrm>
              <a:off x="520" y="1649"/>
              <a:ext cx="8" cy="16"/>
            </a:xfrm>
            <a:custGeom>
              <a:avLst/>
              <a:gdLst>
                <a:gd name="T0" fmla="*/ 0 w 8"/>
                <a:gd name="T1" fmla="*/ 16 h 16"/>
                <a:gd name="T2" fmla="*/ 0 w 8"/>
                <a:gd name="T3" fmla="*/ 8 h 16"/>
                <a:gd name="T4" fmla="*/ 8 w 8"/>
                <a:gd name="T5" fmla="*/ 0 h 16"/>
                <a:gd name="T6" fmla="*/ 0 w 8"/>
                <a:gd name="T7" fmla="*/ 16 h 16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8" h="16">
                  <a:moveTo>
                    <a:pt x="0" y="16"/>
                  </a:moveTo>
                  <a:lnTo>
                    <a:pt x="0" y="8"/>
                  </a:lnTo>
                  <a:lnTo>
                    <a:pt x="8" y="0"/>
                  </a:lnTo>
                  <a:lnTo>
                    <a:pt x="0" y="16"/>
                  </a:lnTo>
                  <a:close/>
                </a:path>
              </a:pathLst>
            </a:custGeom>
            <a:grpFill/>
            <a:ln w="12700" cmpd="sng">
              <a:solidFill>
                <a:schemeClr val="accent1">
                  <a:lumMod val="40000"/>
                  <a:lumOff val="6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0" lang="ja-JP" altLang="en-US" sz="14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78" name="Freeform 414"/>
            <p:cNvSpPr>
              <a:spLocks noChangeAspect="1"/>
            </p:cNvSpPr>
            <p:nvPr/>
          </p:nvSpPr>
          <p:spPr bwMode="auto">
            <a:xfrm>
              <a:off x="520" y="1649"/>
              <a:ext cx="8" cy="16"/>
            </a:xfrm>
            <a:custGeom>
              <a:avLst/>
              <a:gdLst>
                <a:gd name="T0" fmla="*/ 0 w 8"/>
                <a:gd name="T1" fmla="*/ 16 h 16"/>
                <a:gd name="T2" fmla="*/ 0 w 8"/>
                <a:gd name="T3" fmla="*/ 8 h 16"/>
                <a:gd name="T4" fmla="*/ 8 w 8"/>
                <a:gd name="T5" fmla="*/ 0 h 16"/>
                <a:gd name="T6" fmla="*/ 0 w 8"/>
                <a:gd name="T7" fmla="*/ 16 h 16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8" h="16">
                  <a:moveTo>
                    <a:pt x="0" y="16"/>
                  </a:moveTo>
                  <a:lnTo>
                    <a:pt x="0" y="8"/>
                  </a:lnTo>
                  <a:lnTo>
                    <a:pt x="8" y="0"/>
                  </a:lnTo>
                  <a:lnTo>
                    <a:pt x="0" y="16"/>
                  </a:lnTo>
                </a:path>
              </a:pathLst>
            </a:custGeom>
            <a:grpFill/>
            <a:ln w="12700" cmpd="sng">
              <a:solidFill>
                <a:schemeClr val="accent1">
                  <a:lumMod val="40000"/>
                  <a:lumOff val="60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0" lang="ja-JP" altLang="en-US" sz="14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79" name="Freeform 415"/>
            <p:cNvSpPr>
              <a:spLocks noChangeAspect="1"/>
            </p:cNvSpPr>
            <p:nvPr/>
          </p:nvSpPr>
          <p:spPr bwMode="auto">
            <a:xfrm>
              <a:off x="528" y="1665"/>
              <a:ext cx="8" cy="8"/>
            </a:xfrm>
            <a:custGeom>
              <a:avLst/>
              <a:gdLst>
                <a:gd name="T0" fmla="*/ 0 w 8"/>
                <a:gd name="T1" fmla="*/ 8 h 8"/>
                <a:gd name="T2" fmla="*/ 0 w 8"/>
                <a:gd name="T3" fmla="*/ 0 h 8"/>
                <a:gd name="T4" fmla="*/ 8 w 8"/>
                <a:gd name="T5" fmla="*/ 8 h 8"/>
                <a:gd name="T6" fmla="*/ 0 w 8"/>
                <a:gd name="T7" fmla="*/ 8 h 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8" h="8">
                  <a:moveTo>
                    <a:pt x="0" y="8"/>
                  </a:moveTo>
                  <a:lnTo>
                    <a:pt x="0" y="0"/>
                  </a:lnTo>
                  <a:lnTo>
                    <a:pt x="8" y="8"/>
                  </a:lnTo>
                  <a:lnTo>
                    <a:pt x="0" y="8"/>
                  </a:lnTo>
                  <a:close/>
                </a:path>
              </a:pathLst>
            </a:custGeom>
            <a:grpFill/>
            <a:ln w="12700" cmpd="sng">
              <a:solidFill>
                <a:schemeClr val="accent1">
                  <a:lumMod val="40000"/>
                  <a:lumOff val="6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0" lang="ja-JP" altLang="en-US" sz="14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80" name="Freeform 416"/>
            <p:cNvSpPr>
              <a:spLocks noChangeAspect="1"/>
            </p:cNvSpPr>
            <p:nvPr/>
          </p:nvSpPr>
          <p:spPr bwMode="auto">
            <a:xfrm>
              <a:off x="528" y="1665"/>
              <a:ext cx="8" cy="8"/>
            </a:xfrm>
            <a:custGeom>
              <a:avLst/>
              <a:gdLst>
                <a:gd name="T0" fmla="*/ 0 w 8"/>
                <a:gd name="T1" fmla="*/ 8 h 8"/>
                <a:gd name="T2" fmla="*/ 0 w 8"/>
                <a:gd name="T3" fmla="*/ 0 h 8"/>
                <a:gd name="T4" fmla="*/ 8 w 8"/>
                <a:gd name="T5" fmla="*/ 8 h 8"/>
                <a:gd name="T6" fmla="*/ 0 w 8"/>
                <a:gd name="T7" fmla="*/ 8 h 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8" h="8">
                  <a:moveTo>
                    <a:pt x="0" y="8"/>
                  </a:moveTo>
                  <a:lnTo>
                    <a:pt x="0" y="0"/>
                  </a:lnTo>
                  <a:lnTo>
                    <a:pt x="8" y="8"/>
                  </a:lnTo>
                  <a:lnTo>
                    <a:pt x="0" y="8"/>
                  </a:lnTo>
                </a:path>
              </a:pathLst>
            </a:custGeom>
            <a:grpFill/>
            <a:ln w="12700" cmpd="sng">
              <a:solidFill>
                <a:schemeClr val="accent1">
                  <a:lumMod val="40000"/>
                  <a:lumOff val="60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0" lang="ja-JP" altLang="en-US" sz="14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81" name="Freeform 417"/>
            <p:cNvSpPr>
              <a:spLocks noChangeAspect="1"/>
            </p:cNvSpPr>
            <p:nvPr/>
          </p:nvSpPr>
          <p:spPr bwMode="auto">
            <a:xfrm>
              <a:off x="536" y="1649"/>
              <a:ext cx="113" cy="177"/>
            </a:xfrm>
            <a:custGeom>
              <a:avLst/>
              <a:gdLst>
                <a:gd name="T0" fmla="*/ 0 w 112"/>
                <a:gd name="T1" fmla="*/ 40 h 176"/>
                <a:gd name="T2" fmla="*/ 0 w 112"/>
                <a:gd name="T3" fmla="*/ 16 h 176"/>
                <a:gd name="T4" fmla="*/ 16 w 112"/>
                <a:gd name="T5" fmla="*/ 0 h 176"/>
                <a:gd name="T6" fmla="*/ 48 w 112"/>
                <a:gd name="T7" fmla="*/ 0 h 176"/>
                <a:gd name="T8" fmla="*/ 32 w 112"/>
                <a:gd name="T9" fmla="*/ 16 h 176"/>
                <a:gd name="T10" fmla="*/ 75 w 112"/>
                <a:gd name="T11" fmla="*/ 24 h 176"/>
                <a:gd name="T12" fmla="*/ 48 w 112"/>
                <a:gd name="T13" fmla="*/ 56 h 176"/>
                <a:gd name="T14" fmla="*/ 83 w 112"/>
                <a:gd name="T15" fmla="*/ 64 h 176"/>
                <a:gd name="T16" fmla="*/ 107 w 112"/>
                <a:gd name="T17" fmla="*/ 115 h 176"/>
                <a:gd name="T18" fmla="*/ 99 w 112"/>
                <a:gd name="T19" fmla="*/ 115 h 176"/>
                <a:gd name="T20" fmla="*/ 107 w 112"/>
                <a:gd name="T21" fmla="*/ 123 h 176"/>
                <a:gd name="T22" fmla="*/ 99 w 112"/>
                <a:gd name="T23" fmla="*/ 131 h 176"/>
                <a:gd name="T24" fmla="*/ 123 w 112"/>
                <a:gd name="T25" fmla="*/ 131 h 176"/>
                <a:gd name="T26" fmla="*/ 115 w 112"/>
                <a:gd name="T27" fmla="*/ 163 h 176"/>
                <a:gd name="T28" fmla="*/ 123 w 112"/>
                <a:gd name="T29" fmla="*/ 163 h 176"/>
                <a:gd name="T30" fmla="*/ 8 w 112"/>
                <a:gd name="T31" fmla="*/ 187 h 176"/>
                <a:gd name="T32" fmla="*/ 67 w 112"/>
                <a:gd name="T33" fmla="*/ 155 h 176"/>
                <a:gd name="T34" fmla="*/ 48 w 112"/>
                <a:gd name="T35" fmla="*/ 163 h 176"/>
                <a:gd name="T36" fmla="*/ 16 w 112"/>
                <a:gd name="T37" fmla="*/ 147 h 176"/>
                <a:gd name="T38" fmla="*/ 40 w 112"/>
                <a:gd name="T39" fmla="*/ 131 h 176"/>
                <a:gd name="T40" fmla="*/ 16 w 112"/>
                <a:gd name="T41" fmla="*/ 131 h 176"/>
                <a:gd name="T42" fmla="*/ 48 w 112"/>
                <a:gd name="T43" fmla="*/ 123 h 176"/>
                <a:gd name="T44" fmla="*/ 67 w 112"/>
                <a:gd name="T45" fmla="*/ 107 h 176"/>
                <a:gd name="T46" fmla="*/ 40 w 112"/>
                <a:gd name="T47" fmla="*/ 99 h 176"/>
                <a:gd name="T48" fmla="*/ 48 w 112"/>
                <a:gd name="T49" fmla="*/ 80 h 176"/>
                <a:gd name="T50" fmla="*/ 16 w 112"/>
                <a:gd name="T51" fmla="*/ 80 h 176"/>
                <a:gd name="T52" fmla="*/ 16 w 112"/>
                <a:gd name="T53" fmla="*/ 64 h 176"/>
                <a:gd name="T54" fmla="*/ 0 w 112"/>
                <a:gd name="T55" fmla="*/ 64 h 176"/>
                <a:gd name="T56" fmla="*/ 8 w 112"/>
                <a:gd name="T57" fmla="*/ 48 h 176"/>
                <a:gd name="T58" fmla="*/ 0 w 112"/>
                <a:gd name="T59" fmla="*/ 40 h 17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0" t="0" r="r" b="b"/>
              <a:pathLst>
                <a:path w="112" h="176">
                  <a:moveTo>
                    <a:pt x="0" y="40"/>
                  </a:moveTo>
                  <a:lnTo>
                    <a:pt x="0" y="16"/>
                  </a:lnTo>
                  <a:lnTo>
                    <a:pt x="16" y="0"/>
                  </a:lnTo>
                  <a:lnTo>
                    <a:pt x="48" y="0"/>
                  </a:lnTo>
                  <a:lnTo>
                    <a:pt x="32" y="16"/>
                  </a:lnTo>
                  <a:lnTo>
                    <a:pt x="64" y="24"/>
                  </a:lnTo>
                  <a:lnTo>
                    <a:pt x="48" y="56"/>
                  </a:lnTo>
                  <a:lnTo>
                    <a:pt x="72" y="64"/>
                  </a:lnTo>
                  <a:lnTo>
                    <a:pt x="96" y="104"/>
                  </a:lnTo>
                  <a:lnTo>
                    <a:pt x="88" y="104"/>
                  </a:lnTo>
                  <a:lnTo>
                    <a:pt x="96" y="112"/>
                  </a:lnTo>
                  <a:lnTo>
                    <a:pt x="88" y="120"/>
                  </a:lnTo>
                  <a:lnTo>
                    <a:pt x="112" y="120"/>
                  </a:lnTo>
                  <a:lnTo>
                    <a:pt x="104" y="152"/>
                  </a:lnTo>
                  <a:lnTo>
                    <a:pt x="112" y="152"/>
                  </a:lnTo>
                  <a:lnTo>
                    <a:pt x="8" y="176"/>
                  </a:lnTo>
                  <a:lnTo>
                    <a:pt x="56" y="144"/>
                  </a:lnTo>
                  <a:lnTo>
                    <a:pt x="48" y="152"/>
                  </a:lnTo>
                  <a:lnTo>
                    <a:pt x="16" y="136"/>
                  </a:lnTo>
                  <a:lnTo>
                    <a:pt x="40" y="120"/>
                  </a:lnTo>
                  <a:lnTo>
                    <a:pt x="16" y="120"/>
                  </a:lnTo>
                  <a:lnTo>
                    <a:pt x="48" y="112"/>
                  </a:lnTo>
                  <a:lnTo>
                    <a:pt x="56" y="96"/>
                  </a:lnTo>
                  <a:lnTo>
                    <a:pt x="40" y="88"/>
                  </a:lnTo>
                  <a:lnTo>
                    <a:pt x="48" y="80"/>
                  </a:lnTo>
                  <a:lnTo>
                    <a:pt x="16" y="80"/>
                  </a:lnTo>
                  <a:lnTo>
                    <a:pt x="16" y="64"/>
                  </a:lnTo>
                  <a:lnTo>
                    <a:pt x="0" y="64"/>
                  </a:lnTo>
                  <a:lnTo>
                    <a:pt x="8" y="48"/>
                  </a:lnTo>
                  <a:lnTo>
                    <a:pt x="0" y="40"/>
                  </a:lnTo>
                  <a:close/>
                </a:path>
              </a:pathLst>
            </a:custGeom>
            <a:grpFill/>
            <a:ln w="12700" cmpd="sng">
              <a:solidFill>
                <a:schemeClr val="accent1">
                  <a:lumMod val="40000"/>
                  <a:lumOff val="6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0" lang="ja-JP" altLang="en-US" sz="14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82" name="Freeform 418"/>
            <p:cNvSpPr>
              <a:spLocks noChangeAspect="1"/>
            </p:cNvSpPr>
            <p:nvPr/>
          </p:nvSpPr>
          <p:spPr bwMode="auto">
            <a:xfrm>
              <a:off x="536" y="1649"/>
              <a:ext cx="113" cy="177"/>
            </a:xfrm>
            <a:custGeom>
              <a:avLst/>
              <a:gdLst>
                <a:gd name="T0" fmla="*/ 0 w 112"/>
                <a:gd name="T1" fmla="*/ 40 h 176"/>
                <a:gd name="T2" fmla="*/ 0 w 112"/>
                <a:gd name="T3" fmla="*/ 16 h 176"/>
                <a:gd name="T4" fmla="*/ 16 w 112"/>
                <a:gd name="T5" fmla="*/ 0 h 176"/>
                <a:gd name="T6" fmla="*/ 48 w 112"/>
                <a:gd name="T7" fmla="*/ 0 h 176"/>
                <a:gd name="T8" fmla="*/ 32 w 112"/>
                <a:gd name="T9" fmla="*/ 16 h 176"/>
                <a:gd name="T10" fmla="*/ 75 w 112"/>
                <a:gd name="T11" fmla="*/ 24 h 176"/>
                <a:gd name="T12" fmla="*/ 48 w 112"/>
                <a:gd name="T13" fmla="*/ 56 h 176"/>
                <a:gd name="T14" fmla="*/ 83 w 112"/>
                <a:gd name="T15" fmla="*/ 64 h 176"/>
                <a:gd name="T16" fmla="*/ 107 w 112"/>
                <a:gd name="T17" fmla="*/ 115 h 176"/>
                <a:gd name="T18" fmla="*/ 99 w 112"/>
                <a:gd name="T19" fmla="*/ 115 h 176"/>
                <a:gd name="T20" fmla="*/ 107 w 112"/>
                <a:gd name="T21" fmla="*/ 123 h 176"/>
                <a:gd name="T22" fmla="*/ 99 w 112"/>
                <a:gd name="T23" fmla="*/ 131 h 176"/>
                <a:gd name="T24" fmla="*/ 123 w 112"/>
                <a:gd name="T25" fmla="*/ 131 h 176"/>
                <a:gd name="T26" fmla="*/ 115 w 112"/>
                <a:gd name="T27" fmla="*/ 163 h 176"/>
                <a:gd name="T28" fmla="*/ 123 w 112"/>
                <a:gd name="T29" fmla="*/ 163 h 176"/>
                <a:gd name="T30" fmla="*/ 8 w 112"/>
                <a:gd name="T31" fmla="*/ 187 h 176"/>
                <a:gd name="T32" fmla="*/ 67 w 112"/>
                <a:gd name="T33" fmla="*/ 155 h 176"/>
                <a:gd name="T34" fmla="*/ 48 w 112"/>
                <a:gd name="T35" fmla="*/ 163 h 176"/>
                <a:gd name="T36" fmla="*/ 16 w 112"/>
                <a:gd name="T37" fmla="*/ 147 h 176"/>
                <a:gd name="T38" fmla="*/ 40 w 112"/>
                <a:gd name="T39" fmla="*/ 131 h 176"/>
                <a:gd name="T40" fmla="*/ 16 w 112"/>
                <a:gd name="T41" fmla="*/ 131 h 176"/>
                <a:gd name="T42" fmla="*/ 48 w 112"/>
                <a:gd name="T43" fmla="*/ 123 h 176"/>
                <a:gd name="T44" fmla="*/ 67 w 112"/>
                <a:gd name="T45" fmla="*/ 107 h 176"/>
                <a:gd name="T46" fmla="*/ 40 w 112"/>
                <a:gd name="T47" fmla="*/ 99 h 176"/>
                <a:gd name="T48" fmla="*/ 48 w 112"/>
                <a:gd name="T49" fmla="*/ 80 h 176"/>
                <a:gd name="T50" fmla="*/ 16 w 112"/>
                <a:gd name="T51" fmla="*/ 80 h 176"/>
                <a:gd name="T52" fmla="*/ 16 w 112"/>
                <a:gd name="T53" fmla="*/ 64 h 176"/>
                <a:gd name="T54" fmla="*/ 0 w 112"/>
                <a:gd name="T55" fmla="*/ 64 h 176"/>
                <a:gd name="T56" fmla="*/ 8 w 112"/>
                <a:gd name="T57" fmla="*/ 48 h 176"/>
                <a:gd name="T58" fmla="*/ 0 w 112"/>
                <a:gd name="T59" fmla="*/ 40 h 17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0" t="0" r="r" b="b"/>
              <a:pathLst>
                <a:path w="112" h="176">
                  <a:moveTo>
                    <a:pt x="0" y="40"/>
                  </a:moveTo>
                  <a:lnTo>
                    <a:pt x="0" y="16"/>
                  </a:lnTo>
                  <a:lnTo>
                    <a:pt x="16" y="0"/>
                  </a:lnTo>
                  <a:lnTo>
                    <a:pt x="48" y="0"/>
                  </a:lnTo>
                  <a:lnTo>
                    <a:pt x="32" y="16"/>
                  </a:lnTo>
                  <a:lnTo>
                    <a:pt x="64" y="24"/>
                  </a:lnTo>
                  <a:lnTo>
                    <a:pt x="48" y="56"/>
                  </a:lnTo>
                  <a:lnTo>
                    <a:pt x="72" y="64"/>
                  </a:lnTo>
                  <a:lnTo>
                    <a:pt x="96" y="104"/>
                  </a:lnTo>
                  <a:lnTo>
                    <a:pt x="88" y="104"/>
                  </a:lnTo>
                  <a:lnTo>
                    <a:pt x="96" y="112"/>
                  </a:lnTo>
                  <a:lnTo>
                    <a:pt x="88" y="120"/>
                  </a:lnTo>
                  <a:lnTo>
                    <a:pt x="112" y="120"/>
                  </a:lnTo>
                  <a:lnTo>
                    <a:pt x="104" y="152"/>
                  </a:lnTo>
                  <a:lnTo>
                    <a:pt x="112" y="152"/>
                  </a:lnTo>
                  <a:lnTo>
                    <a:pt x="8" y="176"/>
                  </a:lnTo>
                  <a:lnTo>
                    <a:pt x="56" y="144"/>
                  </a:lnTo>
                  <a:lnTo>
                    <a:pt x="48" y="152"/>
                  </a:lnTo>
                  <a:lnTo>
                    <a:pt x="16" y="136"/>
                  </a:lnTo>
                  <a:lnTo>
                    <a:pt x="40" y="120"/>
                  </a:lnTo>
                  <a:lnTo>
                    <a:pt x="16" y="120"/>
                  </a:lnTo>
                  <a:lnTo>
                    <a:pt x="48" y="112"/>
                  </a:lnTo>
                  <a:lnTo>
                    <a:pt x="56" y="96"/>
                  </a:lnTo>
                  <a:lnTo>
                    <a:pt x="40" y="88"/>
                  </a:lnTo>
                  <a:lnTo>
                    <a:pt x="48" y="80"/>
                  </a:lnTo>
                  <a:lnTo>
                    <a:pt x="16" y="80"/>
                  </a:lnTo>
                  <a:lnTo>
                    <a:pt x="16" y="64"/>
                  </a:lnTo>
                  <a:lnTo>
                    <a:pt x="0" y="64"/>
                  </a:lnTo>
                  <a:lnTo>
                    <a:pt x="8" y="48"/>
                  </a:lnTo>
                  <a:lnTo>
                    <a:pt x="0" y="40"/>
                  </a:lnTo>
                </a:path>
              </a:pathLst>
            </a:custGeom>
            <a:grpFill/>
            <a:ln w="12700" cmpd="sng">
              <a:solidFill>
                <a:schemeClr val="accent1">
                  <a:lumMod val="40000"/>
                  <a:lumOff val="60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0" lang="ja-JP" altLang="en-US" sz="14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83" name="Freeform 419"/>
            <p:cNvSpPr>
              <a:spLocks noChangeAspect="1"/>
            </p:cNvSpPr>
            <p:nvPr/>
          </p:nvSpPr>
          <p:spPr bwMode="auto">
            <a:xfrm>
              <a:off x="817" y="1882"/>
              <a:ext cx="40" cy="40"/>
            </a:xfrm>
            <a:custGeom>
              <a:avLst/>
              <a:gdLst>
                <a:gd name="T0" fmla="*/ 24 w 40"/>
                <a:gd name="T1" fmla="*/ 24 h 40"/>
                <a:gd name="T2" fmla="*/ 16 w 40"/>
                <a:gd name="T3" fmla="*/ 24 h 40"/>
                <a:gd name="T4" fmla="*/ 8 w 40"/>
                <a:gd name="T5" fmla="*/ 40 h 40"/>
                <a:gd name="T6" fmla="*/ 0 w 40"/>
                <a:gd name="T7" fmla="*/ 32 h 40"/>
                <a:gd name="T8" fmla="*/ 0 w 40"/>
                <a:gd name="T9" fmla="*/ 8 h 40"/>
                <a:gd name="T10" fmla="*/ 40 w 40"/>
                <a:gd name="T11" fmla="*/ 0 h 40"/>
                <a:gd name="T12" fmla="*/ 40 w 40"/>
                <a:gd name="T13" fmla="*/ 8 h 40"/>
                <a:gd name="T14" fmla="*/ 24 w 40"/>
                <a:gd name="T15" fmla="*/ 24 h 4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40" h="40">
                  <a:moveTo>
                    <a:pt x="24" y="24"/>
                  </a:moveTo>
                  <a:lnTo>
                    <a:pt x="16" y="24"/>
                  </a:lnTo>
                  <a:lnTo>
                    <a:pt x="8" y="40"/>
                  </a:lnTo>
                  <a:lnTo>
                    <a:pt x="0" y="32"/>
                  </a:lnTo>
                  <a:lnTo>
                    <a:pt x="0" y="8"/>
                  </a:lnTo>
                  <a:lnTo>
                    <a:pt x="40" y="0"/>
                  </a:lnTo>
                  <a:lnTo>
                    <a:pt x="40" y="8"/>
                  </a:lnTo>
                  <a:lnTo>
                    <a:pt x="24" y="24"/>
                  </a:lnTo>
                  <a:close/>
                </a:path>
              </a:pathLst>
            </a:custGeom>
            <a:grpFill/>
            <a:ln w="12700" cmpd="sng">
              <a:solidFill>
                <a:schemeClr val="accent1">
                  <a:lumMod val="40000"/>
                  <a:lumOff val="6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0" lang="ja-JP" altLang="en-US" sz="14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84" name="Freeform 420"/>
            <p:cNvSpPr>
              <a:spLocks noChangeAspect="1"/>
            </p:cNvSpPr>
            <p:nvPr/>
          </p:nvSpPr>
          <p:spPr bwMode="auto">
            <a:xfrm>
              <a:off x="817" y="1882"/>
              <a:ext cx="40" cy="40"/>
            </a:xfrm>
            <a:custGeom>
              <a:avLst/>
              <a:gdLst>
                <a:gd name="T0" fmla="*/ 24 w 40"/>
                <a:gd name="T1" fmla="*/ 24 h 40"/>
                <a:gd name="T2" fmla="*/ 16 w 40"/>
                <a:gd name="T3" fmla="*/ 24 h 40"/>
                <a:gd name="T4" fmla="*/ 8 w 40"/>
                <a:gd name="T5" fmla="*/ 40 h 40"/>
                <a:gd name="T6" fmla="*/ 0 w 40"/>
                <a:gd name="T7" fmla="*/ 32 h 40"/>
                <a:gd name="T8" fmla="*/ 0 w 40"/>
                <a:gd name="T9" fmla="*/ 8 h 40"/>
                <a:gd name="T10" fmla="*/ 40 w 40"/>
                <a:gd name="T11" fmla="*/ 0 h 40"/>
                <a:gd name="T12" fmla="*/ 40 w 40"/>
                <a:gd name="T13" fmla="*/ 8 h 40"/>
                <a:gd name="T14" fmla="*/ 24 w 40"/>
                <a:gd name="T15" fmla="*/ 24 h 4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40" h="40">
                  <a:moveTo>
                    <a:pt x="24" y="24"/>
                  </a:moveTo>
                  <a:lnTo>
                    <a:pt x="16" y="24"/>
                  </a:lnTo>
                  <a:lnTo>
                    <a:pt x="8" y="40"/>
                  </a:lnTo>
                  <a:lnTo>
                    <a:pt x="0" y="32"/>
                  </a:lnTo>
                  <a:lnTo>
                    <a:pt x="0" y="8"/>
                  </a:lnTo>
                  <a:lnTo>
                    <a:pt x="40" y="0"/>
                  </a:lnTo>
                  <a:lnTo>
                    <a:pt x="40" y="8"/>
                  </a:lnTo>
                  <a:lnTo>
                    <a:pt x="24" y="24"/>
                  </a:lnTo>
                </a:path>
              </a:pathLst>
            </a:custGeom>
            <a:grpFill/>
            <a:ln w="12700" cmpd="sng">
              <a:solidFill>
                <a:schemeClr val="accent1">
                  <a:lumMod val="40000"/>
                  <a:lumOff val="60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0" lang="ja-JP" altLang="en-US" sz="14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85" name="Freeform 421"/>
            <p:cNvSpPr>
              <a:spLocks noChangeAspect="1"/>
            </p:cNvSpPr>
            <p:nvPr/>
          </p:nvSpPr>
          <p:spPr bwMode="auto">
            <a:xfrm>
              <a:off x="929" y="1706"/>
              <a:ext cx="81" cy="48"/>
            </a:xfrm>
            <a:custGeom>
              <a:avLst/>
              <a:gdLst>
                <a:gd name="T0" fmla="*/ 24 w 80"/>
                <a:gd name="T1" fmla="*/ 24 h 48"/>
                <a:gd name="T2" fmla="*/ 24 w 80"/>
                <a:gd name="T3" fmla="*/ 40 h 48"/>
                <a:gd name="T4" fmla="*/ 32 w 80"/>
                <a:gd name="T5" fmla="*/ 40 h 48"/>
                <a:gd name="T6" fmla="*/ 51 w 80"/>
                <a:gd name="T7" fmla="*/ 48 h 48"/>
                <a:gd name="T8" fmla="*/ 91 w 80"/>
                <a:gd name="T9" fmla="*/ 24 h 48"/>
                <a:gd name="T10" fmla="*/ 91 w 80"/>
                <a:gd name="T11" fmla="*/ 8 h 48"/>
                <a:gd name="T12" fmla="*/ 75 w 80"/>
                <a:gd name="T13" fmla="*/ 0 h 48"/>
                <a:gd name="T14" fmla="*/ 16 w 80"/>
                <a:gd name="T15" fmla="*/ 0 h 48"/>
                <a:gd name="T16" fmla="*/ 0 w 80"/>
                <a:gd name="T17" fmla="*/ 8 h 48"/>
                <a:gd name="T18" fmla="*/ 8 w 80"/>
                <a:gd name="T19" fmla="*/ 16 h 48"/>
                <a:gd name="T20" fmla="*/ 24 w 80"/>
                <a:gd name="T21" fmla="*/ 24 h 4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80" h="48">
                  <a:moveTo>
                    <a:pt x="24" y="24"/>
                  </a:moveTo>
                  <a:lnTo>
                    <a:pt x="24" y="40"/>
                  </a:lnTo>
                  <a:lnTo>
                    <a:pt x="32" y="40"/>
                  </a:lnTo>
                  <a:lnTo>
                    <a:pt x="40" y="48"/>
                  </a:lnTo>
                  <a:lnTo>
                    <a:pt x="80" y="24"/>
                  </a:lnTo>
                  <a:lnTo>
                    <a:pt x="80" y="8"/>
                  </a:lnTo>
                  <a:lnTo>
                    <a:pt x="64" y="0"/>
                  </a:lnTo>
                  <a:lnTo>
                    <a:pt x="16" y="0"/>
                  </a:lnTo>
                  <a:lnTo>
                    <a:pt x="0" y="8"/>
                  </a:lnTo>
                  <a:lnTo>
                    <a:pt x="8" y="16"/>
                  </a:lnTo>
                  <a:lnTo>
                    <a:pt x="24" y="24"/>
                  </a:lnTo>
                  <a:close/>
                </a:path>
              </a:pathLst>
            </a:custGeom>
            <a:grpFill/>
            <a:ln w="12700" cmpd="sng">
              <a:solidFill>
                <a:schemeClr val="accent1">
                  <a:lumMod val="40000"/>
                  <a:lumOff val="6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0" lang="ja-JP" altLang="en-US" sz="14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86" name="Freeform 422"/>
            <p:cNvSpPr>
              <a:spLocks noChangeAspect="1"/>
            </p:cNvSpPr>
            <p:nvPr/>
          </p:nvSpPr>
          <p:spPr bwMode="auto">
            <a:xfrm>
              <a:off x="929" y="1706"/>
              <a:ext cx="81" cy="48"/>
            </a:xfrm>
            <a:custGeom>
              <a:avLst/>
              <a:gdLst>
                <a:gd name="T0" fmla="*/ 24 w 80"/>
                <a:gd name="T1" fmla="*/ 24 h 48"/>
                <a:gd name="T2" fmla="*/ 24 w 80"/>
                <a:gd name="T3" fmla="*/ 40 h 48"/>
                <a:gd name="T4" fmla="*/ 32 w 80"/>
                <a:gd name="T5" fmla="*/ 40 h 48"/>
                <a:gd name="T6" fmla="*/ 51 w 80"/>
                <a:gd name="T7" fmla="*/ 48 h 48"/>
                <a:gd name="T8" fmla="*/ 91 w 80"/>
                <a:gd name="T9" fmla="*/ 24 h 48"/>
                <a:gd name="T10" fmla="*/ 91 w 80"/>
                <a:gd name="T11" fmla="*/ 8 h 48"/>
                <a:gd name="T12" fmla="*/ 75 w 80"/>
                <a:gd name="T13" fmla="*/ 0 h 48"/>
                <a:gd name="T14" fmla="*/ 16 w 80"/>
                <a:gd name="T15" fmla="*/ 0 h 48"/>
                <a:gd name="T16" fmla="*/ 0 w 80"/>
                <a:gd name="T17" fmla="*/ 8 h 48"/>
                <a:gd name="T18" fmla="*/ 8 w 80"/>
                <a:gd name="T19" fmla="*/ 16 h 48"/>
                <a:gd name="T20" fmla="*/ 24 w 80"/>
                <a:gd name="T21" fmla="*/ 24 h 4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80" h="48">
                  <a:moveTo>
                    <a:pt x="24" y="24"/>
                  </a:moveTo>
                  <a:lnTo>
                    <a:pt x="24" y="40"/>
                  </a:lnTo>
                  <a:lnTo>
                    <a:pt x="32" y="40"/>
                  </a:lnTo>
                  <a:lnTo>
                    <a:pt x="40" y="48"/>
                  </a:lnTo>
                  <a:lnTo>
                    <a:pt x="80" y="24"/>
                  </a:lnTo>
                  <a:lnTo>
                    <a:pt x="80" y="8"/>
                  </a:lnTo>
                  <a:lnTo>
                    <a:pt x="64" y="0"/>
                  </a:lnTo>
                  <a:lnTo>
                    <a:pt x="16" y="0"/>
                  </a:lnTo>
                  <a:lnTo>
                    <a:pt x="0" y="8"/>
                  </a:lnTo>
                  <a:lnTo>
                    <a:pt x="8" y="16"/>
                  </a:lnTo>
                  <a:lnTo>
                    <a:pt x="24" y="24"/>
                  </a:lnTo>
                </a:path>
              </a:pathLst>
            </a:custGeom>
            <a:grpFill/>
            <a:ln w="12700" cmpd="sng">
              <a:solidFill>
                <a:schemeClr val="accent1">
                  <a:lumMod val="40000"/>
                  <a:lumOff val="60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0" lang="ja-JP" altLang="en-US" sz="14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87" name="Freeform 423"/>
            <p:cNvSpPr>
              <a:spLocks noChangeAspect="1"/>
            </p:cNvSpPr>
            <p:nvPr/>
          </p:nvSpPr>
          <p:spPr bwMode="auto">
            <a:xfrm>
              <a:off x="3358" y="1537"/>
              <a:ext cx="49" cy="8"/>
            </a:xfrm>
            <a:custGeom>
              <a:avLst/>
              <a:gdLst>
                <a:gd name="T0" fmla="*/ 0 w 48"/>
                <a:gd name="T1" fmla="*/ 0 h 8"/>
                <a:gd name="T2" fmla="*/ 35 w 48"/>
                <a:gd name="T3" fmla="*/ 0 h 8"/>
                <a:gd name="T4" fmla="*/ 59 w 48"/>
                <a:gd name="T5" fmla="*/ 0 h 8"/>
                <a:gd name="T6" fmla="*/ 51 w 48"/>
                <a:gd name="T7" fmla="*/ 8 h 8"/>
                <a:gd name="T8" fmla="*/ 0 w 48"/>
                <a:gd name="T9" fmla="*/ 0 h 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8" h="8">
                  <a:moveTo>
                    <a:pt x="0" y="0"/>
                  </a:moveTo>
                  <a:lnTo>
                    <a:pt x="24" y="0"/>
                  </a:lnTo>
                  <a:lnTo>
                    <a:pt x="48" y="0"/>
                  </a:lnTo>
                  <a:lnTo>
                    <a:pt x="40" y="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 cmpd="sng">
              <a:solidFill>
                <a:schemeClr val="accent1">
                  <a:lumMod val="40000"/>
                  <a:lumOff val="6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0" lang="ja-JP" altLang="en-US" sz="14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88" name="Freeform 424"/>
            <p:cNvSpPr>
              <a:spLocks noChangeAspect="1"/>
            </p:cNvSpPr>
            <p:nvPr/>
          </p:nvSpPr>
          <p:spPr bwMode="auto">
            <a:xfrm>
              <a:off x="3358" y="1537"/>
              <a:ext cx="49" cy="8"/>
            </a:xfrm>
            <a:custGeom>
              <a:avLst/>
              <a:gdLst>
                <a:gd name="T0" fmla="*/ 0 w 48"/>
                <a:gd name="T1" fmla="*/ 0 h 8"/>
                <a:gd name="T2" fmla="*/ 35 w 48"/>
                <a:gd name="T3" fmla="*/ 0 h 8"/>
                <a:gd name="T4" fmla="*/ 59 w 48"/>
                <a:gd name="T5" fmla="*/ 0 h 8"/>
                <a:gd name="T6" fmla="*/ 51 w 48"/>
                <a:gd name="T7" fmla="*/ 8 h 8"/>
                <a:gd name="T8" fmla="*/ 0 w 48"/>
                <a:gd name="T9" fmla="*/ 0 h 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8" h="8">
                  <a:moveTo>
                    <a:pt x="0" y="0"/>
                  </a:moveTo>
                  <a:lnTo>
                    <a:pt x="24" y="0"/>
                  </a:lnTo>
                  <a:lnTo>
                    <a:pt x="48" y="0"/>
                  </a:lnTo>
                  <a:lnTo>
                    <a:pt x="40" y="8"/>
                  </a:lnTo>
                  <a:lnTo>
                    <a:pt x="0" y="0"/>
                  </a:lnTo>
                </a:path>
              </a:pathLst>
            </a:custGeom>
            <a:grpFill/>
            <a:ln w="12700" cmpd="sng">
              <a:solidFill>
                <a:schemeClr val="accent1">
                  <a:lumMod val="40000"/>
                  <a:lumOff val="60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0" lang="ja-JP" altLang="en-US" sz="14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89" name="Freeform 425"/>
            <p:cNvSpPr>
              <a:spLocks noChangeAspect="1"/>
            </p:cNvSpPr>
            <p:nvPr/>
          </p:nvSpPr>
          <p:spPr bwMode="auto">
            <a:xfrm>
              <a:off x="1195" y="1938"/>
              <a:ext cx="105" cy="57"/>
            </a:xfrm>
            <a:custGeom>
              <a:avLst/>
              <a:gdLst>
                <a:gd name="T0" fmla="*/ 8 w 104"/>
                <a:gd name="T1" fmla="*/ 0 h 56"/>
                <a:gd name="T2" fmla="*/ 67 w 104"/>
                <a:gd name="T3" fmla="*/ 8 h 56"/>
                <a:gd name="T4" fmla="*/ 115 w 104"/>
                <a:gd name="T5" fmla="*/ 51 h 56"/>
                <a:gd name="T6" fmla="*/ 107 w 104"/>
                <a:gd name="T7" fmla="*/ 51 h 56"/>
                <a:gd name="T8" fmla="*/ 115 w 104"/>
                <a:gd name="T9" fmla="*/ 59 h 56"/>
                <a:gd name="T10" fmla="*/ 107 w 104"/>
                <a:gd name="T11" fmla="*/ 67 h 56"/>
                <a:gd name="T12" fmla="*/ 99 w 104"/>
                <a:gd name="T13" fmla="*/ 59 h 56"/>
                <a:gd name="T14" fmla="*/ 91 w 104"/>
                <a:gd name="T15" fmla="*/ 67 h 56"/>
                <a:gd name="T16" fmla="*/ 67 w 104"/>
                <a:gd name="T17" fmla="*/ 67 h 56"/>
                <a:gd name="T18" fmla="*/ 67 w 104"/>
                <a:gd name="T19" fmla="*/ 59 h 56"/>
                <a:gd name="T20" fmla="*/ 32 w 104"/>
                <a:gd name="T21" fmla="*/ 59 h 56"/>
                <a:gd name="T22" fmla="*/ 32 w 104"/>
                <a:gd name="T23" fmla="*/ 24 h 56"/>
                <a:gd name="T24" fmla="*/ 0 w 104"/>
                <a:gd name="T25" fmla="*/ 0 h 56"/>
                <a:gd name="T26" fmla="*/ 8 w 104"/>
                <a:gd name="T27" fmla="*/ 0 h 5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04" h="56">
                  <a:moveTo>
                    <a:pt x="8" y="0"/>
                  </a:moveTo>
                  <a:lnTo>
                    <a:pt x="56" y="8"/>
                  </a:lnTo>
                  <a:lnTo>
                    <a:pt x="104" y="40"/>
                  </a:lnTo>
                  <a:lnTo>
                    <a:pt x="96" y="40"/>
                  </a:lnTo>
                  <a:lnTo>
                    <a:pt x="104" y="48"/>
                  </a:lnTo>
                  <a:lnTo>
                    <a:pt x="96" y="56"/>
                  </a:lnTo>
                  <a:lnTo>
                    <a:pt x="88" y="48"/>
                  </a:lnTo>
                  <a:lnTo>
                    <a:pt x="80" y="56"/>
                  </a:lnTo>
                  <a:lnTo>
                    <a:pt x="56" y="56"/>
                  </a:lnTo>
                  <a:lnTo>
                    <a:pt x="56" y="48"/>
                  </a:lnTo>
                  <a:lnTo>
                    <a:pt x="32" y="48"/>
                  </a:lnTo>
                  <a:lnTo>
                    <a:pt x="32" y="24"/>
                  </a:lnTo>
                  <a:lnTo>
                    <a:pt x="0" y="0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12700" cmpd="sng">
              <a:solidFill>
                <a:schemeClr val="accent1">
                  <a:lumMod val="40000"/>
                  <a:lumOff val="6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0" lang="ja-JP" altLang="en-US" sz="14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90" name="Freeform 426"/>
            <p:cNvSpPr>
              <a:spLocks noChangeAspect="1"/>
            </p:cNvSpPr>
            <p:nvPr/>
          </p:nvSpPr>
          <p:spPr bwMode="auto">
            <a:xfrm>
              <a:off x="1195" y="1938"/>
              <a:ext cx="105" cy="57"/>
            </a:xfrm>
            <a:custGeom>
              <a:avLst/>
              <a:gdLst>
                <a:gd name="T0" fmla="*/ 8 w 104"/>
                <a:gd name="T1" fmla="*/ 0 h 56"/>
                <a:gd name="T2" fmla="*/ 67 w 104"/>
                <a:gd name="T3" fmla="*/ 8 h 56"/>
                <a:gd name="T4" fmla="*/ 115 w 104"/>
                <a:gd name="T5" fmla="*/ 51 h 56"/>
                <a:gd name="T6" fmla="*/ 107 w 104"/>
                <a:gd name="T7" fmla="*/ 51 h 56"/>
                <a:gd name="T8" fmla="*/ 115 w 104"/>
                <a:gd name="T9" fmla="*/ 59 h 56"/>
                <a:gd name="T10" fmla="*/ 107 w 104"/>
                <a:gd name="T11" fmla="*/ 67 h 56"/>
                <a:gd name="T12" fmla="*/ 99 w 104"/>
                <a:gd name="T13" fmla="*/ 59 h 56"/>
                <a:gd name="T14" fmla="*/ 91 w 104"/>
                <a:gd name="T15" fmla="*/ 67 h 56"/>
                <a:gd name="T16" fmla="*/ 67 w 104"/>
                <a:gd name="T17" fmla="*/ 67 h 56"/>
                <a:gd name="T18" fmla="*/ 67 w 104"/>
                <a:gd name="T19" fmla="*/ 59 h 56"/>
                <a:gd name="T20" fmla="*/ 32 w 104"/>
                <a:gd name="T21" fmla="*/ 59 h 56"/>
                <a:gd name="T22" fmla="*/ 32 w 104"/>
                <a:gd name="T23" fmla="*/ 24 h 56"/>
                <a:gd name="T24" fmla="*/ 0 w 104"/>
                <a:gd name="T25" fmla="*/ 0 h 56"/>
                <a:gd name="T26" fmla="*/ 8 w 104"/>
                <a:gd name="T27" fmla="*/ 0 h 5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04" h="56">
                  <a:moveTo>
                    <a:pt x="8" y="0"/>
                  </a:moveTo>
                  <a:lnTo>
                    <a:pt x="56" y="8"/>
                  </a:lnTo>
                  <a:lnTo>
                    <a:pt x="104" y="40"/>
                  </a:lnTo>
                  <a:lnTo>
                    <a:pt x="96" y="40"/>
                  </a:lnTo>
                  <a:lnTo>
                    <a:pt x="104" y="48"/>
                  </a:lnTo>
                  <a:lnTo>
                    <a:pt x="96" y="56"/>
                  </a:lnTo>
                  <a:lnTo>
                    <a:pt x="88" y="48"/>
                  </a:lnTo>
                  <a:lnTo>
                    <a:pt x="80" y="56"/>
                  </a:lnTo>
                  <a:lnTo>
                    <a:pt x="56" y="56"/>
                  </a:lnTo>
                  <a:lnTo>
                    <a:pt x="56" y="48"/>
                  </a:lnTo>
                  <a:lnTo>
                    <a:pt x="32" y="48"/>
                  </a:lnTo>
                  <a:lnTo>
                    <a:pt x="32" y="24"/>
                  </a:lnTo>
                  <a:lnTo>
                    <a:pt x="0" y="0"/>
                  </a:lnTo>
                  <a:lnTo>
                    <a:pt x="8" y="0"/>
                  </a:lnTo>
                </a:path>
              </a:pathLst>
            </a:custGeom>
            <a:grpFill/>
            <a:ln w="12700" cmpd="sng">
              <a:solidFill>
                <a:schemeClr val="accent1">
                  <a:lumMod val="40000"/>
                  <a:lumOff val="60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0" lang="ja-JP" altLang="en-US" sz="14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91" name="Freeform 427"/>
            <p:cNvSpPr>
              <a:spLocks noChangeAspect="1"/>
            </p:cNvSpPr>
            <p:nvPr/>
          </p:nvSpPr>
          <p:spPr bwMode="auto">
            <a:xfrm>
              <a:off x="1010" y="1851"/>
              <a:ext cx="56" cy="63"/>
            </a:xfrm>
            <a:custGeom>
              <a:avLst/>
              <a:gdLst>
                <a:gd name="T0" fmla="*/ 40 w 56"/>
                <a:gd name="T1" fmla="*/ 39 h 63"/>
                <a:gd name="T2" fmla="*/ 56 w 56"/>
                <a:gd name="T3" fmla="*/ 31 h 63"/>
                <a:gd name="T4" fmla="*/ 40 w 56"/>
                <a:gd name="T5" fmla="*/ 16 h 63"/>
                <a:gd name="T6" fmla="*/ 16 w 56"/>
                <a:gd name="T7" fmla="*/ 0 h 63"/>
                <a:gd name="T8" fmla="*/ 0 w 56"/>
                <a:gd name="T9" fmla="*/ 8 h 63"/>
                <a:gd name="T10" fmla="*/ 24 w 56"/>
                <a:gd name="T11" fmla="*/ 31 h 63"/>
                <a:gd name="T12" fmla="*/ 32 w 56"/>
                <a:gd name="T13" fmla="*/ 63 h 63"/>
                <a:gd name="T14" fmla="*/ 40 w 56"/>
                <a:gd name="T15" fmla="*/ 39 h 63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56" h="63">
                  <a:moveTo>
                    <a:pt x="40" y="39"/>
                  </a:moveTo>
                  <a:lnTo>
                    <a:pt x="56" y="31"/>
                  </a:lnTo>
                  <a:lnTo>
                    <a:pt x="40" y="16"/>
                  </a:lnTo>
                  <a:lnTo>
                    <a:pt x="16" y="0"/>
                  </a:lnTo>
                  <a:lnTo>
                    <a:pt x="0" y="8"/>
                  </a:lnTo>
                  <a:lnTo>
                    <a:pt x="24" y="31"/>
                  </a:lnTo>
                  <a:lnTo>
                    <a:pt x="32" y="63"/>
                  </a:lnTo>
                  <a:lnTo>
                    <a:pt x="40" y="39"/>
                  </a:lnTo>
                  <a:close/>
                </a:path>
              </a:pathLst>
            </a:custGeom>
            <a:grpFill/>
            <a:ln w="12700" cmpd="sng">
              <a:solidFill>
                <a:schemeClr val="accent1">
                  <a:lumMod val="40000"/>
                  <a:lumOff val="6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0" lang="ja-JP" altLang="en-US" sz="14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92" name="Freeform 428"/>
            <p:cNvSpPr>
              <a:spLocks noChangeAspect="1"/>
            </p:cNvSpPr>
            <p:nvPr/>
          </p:nvSpPr>
          <p:spPr bwMode="auto">
            <a:xfrm>
              <a:off x="1010" y="1851"/>
              <a:ext cx="56" cy="63"/>
            </a:xfrm>
            <a:custGeom>
              <a:avLst/>
              <a:gdLst>
                <a:gd name="T0" fmla="*/ 40 w 56"/>
                <a:gd name="T1" fmla="*/ 39 h 63"/>
                <a:gd name="T2" fmla="*/ 56 w 56"/>
                <a:gd name="T3" fmla="*/ 31 h 63"/>
                <a:gd name="T4" fmla="*/ 40 w 56"/>
                <a:gd name="T5" fmla="*/ 16 h 63"/>
                <a:gd name="T6" fmla="*/ 16 w 56"/>
                <a:gd name="T7" fmla="*/ 0 h 63"/>
                <a:gd name="T8" fmla="*/ 0 w 56"/>
                <a:gd name="T9" fmla="*/ 8 h 63"/>
                <a:gd name="T10" fmla="*/ 24 w 56"/>
                <a:gd name="T11" fmla="*/ 31 h 63"/>
                <a:gd name="T12" fmla="*/ 32 w 56"/>
                <a:gd name="T13" fmla="*/ 63 h 63"/>
                <a:gd name="T14" fmla="*/ 40 w 56"/>
                <a:gd name="T15" fmla="*/ 39 h 63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56" h="63">
                  <a:moveTo>
                    <a:pt x="40" y="39"/>
                  </a:moveTo>
                  <a:lnTo>
                    <a:pt x="56" y="31"/>
                  </a:lnTo>
                  <a:lnTo>
                    <a:pt x="40" y="16"/>
                  </a:lnTo>
                  <a:lnTo>
                    <a:pt x="16" y="0"/>
                  </a:lnTo>
                  <a:lnTo>
                    <a:pt x="0" y="8"/>
                  </a:lnTo>
                  <a:lnTo>
                    <a:pt x="24" y="31"/>
                  </a:lnTo>
                  <a:lnTo>
                    <a:pt x="32" y="63"/>
                  </a:lnTo>
                  <a:lnTo>
                    <a:pt x="40" y="39"/>
                  </a:lnTo>
                </a:path>
              </a:pathLst>
            </a:custGeom>
            <a:grpFill/>
            <a:ln w="12700" cmpd="sng">
              <a:solidFill>
                <a:schemeClr val="accent1">
                  <a:lumMod val="40000"/>
                  <a:lumOff val="60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0" lang="ja-JP" altLang="en-US" sz="14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93" name="Freeform 429"/>
            <p:cNvSpPr>
              <a:spLocks noChangeAspect="1"/>
            </p:cNvSpPr>
            <p:nvPr/>
          </p:nvSpPr>
          <p:spPr bwMode="auto">
            <a:xfrm>
              <a:off x="1300" y="1714"/>
              <a:ext cx="603" cy="281"/>
            </a:xfrm>
            <a:custGeom>
              <a:avLst/>
              <a:gdLst>
                <a:gd name="T0" fmla="*/ 178 w 599"/>
                <a:gd name="T1" fmla="*/ 202 h 279"/>
                <a:gd name="T2" fmla="*/ 227 w 599"/>
                <a:gd name="T3" fmla="*/ 194 h 279"/>
                <a:gd name="T4" fmla="*/ 227 w 599"/>
                <a:gd name="T5" fmla="*/ 237 h 279"/>
                <a:gd name="T6" fmla="*/ 243 w 599"/>
                <a:gd name="T7" fmla="*/ 261 h 279"/>
                <a:gd name="T8" fmla="*/ 285 w 599"/>
                <a:gd name="T9" fmla="*/ 253 h 279"/>
                <a:gd name="T10" fmla="*/ 285 w 599"/>
                <a:gd name="T11" fmla="*/ 301 h 279"/>
                <a:gd name="T12" fmla="*/ 333 w 599"/>
                <a:gd name="T13" fmla="*/ 301 h 279"/>
                <a:gd name="T14" fmla="*/ 373 w 599"/>
                <a:gd name="T15" fmla="*/ 269 h 279"/>
                <a:gd name="T16" fmla="*/ 424 w 599"/>
                <a:gd name="T17" fmla="*/ 269 h 279"/>
                <a:gd name="T18" fmla="*/ 504 w 599"/>
                <a:gd name="T19" fmla="*/ 277 h 279"/>
                <a:gd name="T20" fmla="*/ 529 w 599"/>
                <a:gd name="T21" fmla="*/ 253 h 279"/>
                <a:gd name="T22" fmla="*/ 561 w 599"/>
                <a:gd name="T23" fmla="*/ 226 h 279"/>
                <a:gd name="T24" fmla="*/ 611 w 599"/>
                <a:gd name="T25" fmla="*/ 178 h 279"/>
                <a:gd name="T26" fmla="*/ 643 w 599"/>
                <a:gd name="T27" fmla="*/ 147 h 279"/>
                <a:gd name="T28" fmla="*/ 539 w 599"/>
                <a:gd name="T29" fmla="*/ 99 h 279"/>
                <a:gd name="T30" fmla="*/ 448 w 599"/>
                <a:gd name="T31" fmla="*/ 40 h 279"/>
                <a:gd name="T32" fmla="*/ 396 w 599"/>
                <a:gd name="T33" fmla="*/ 0 h 279"/>
                <a:gd name="T34" fmla="*/ 253 w 599"/>
                <a:gd name="T35" fmla="*/ 32 h 279"/>
                <a:gd name="T36" fmla="*/ 243 w 599"/>
                <a:gd name="T37" fmla="*/ 56 h 279"/>
                <a:gd name="T38" fmla="*/ 261 w 599"/>
                <a:gd name="T39" fmla="*/ 99 h 279"/>
                <a:gd name="T40" fmla="*/ 138 w 599"/>
                <a:gd name="T41" fmla="*/ 115 h 279"/>
                <a:gd name="T42" fmla="*/ 63 w 599"/>
                <a:gd name="T43" fmla="*/ 83 h 279"/>
                <a:gd name="T44" fmla="*/ 31 w 599"/>
                <a:gd name="T45" fmla="*/ 123 h 279"/>
                <a:gd name="T46" fmla="*/ 0 w 599"/>
                <a:gd name="T47" fmla="*/ 147 h 279"/>
                <a:gd name="T48" fmla="*/ 106 w 599"/>
                <a:gd name="T49" fmla="*/ 178 h 279"/>
                <a:gd name="T50" fmla="*/ 98 w 599"/>
                <a:gd name="T51" fmla="*/ 210 h 279"/>
                <a:gd name="T52" fmla="*/ 90 w 599"/>
                <a:gd name="T53" fmla="*/ 237 h 279"/>
                <a:gd name="T54" fmla="*/ 71 w 599"/>
                <a:gd name="T55" fmla="*/ 261 h 279"/>
                <a:gd name="T56" fmla="*/ 106 w 599"/>
                <a:gd name="T57" fmla="*/ 277 h 279"/>
                <a:gd name="T58" fmla="*/ 130 w 599"/>
                <a:gd name="T59" fmla="*/ 277 h 279"/>
                <a:gd name="T60" fmla="*/ 146 w 599"/>
                <a:gd name="T61" fmla="*/ 293 h 279"/>
                <a:gd name="T62" fmla="*/ 170 w 599"/>
                <a:gd name="T63" fmla="*/ 210 h 279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599" h="279">
                  <a:moveTo>
                    <a:pt x="159" y="199"/>
                  </a:moveTo>
                  <a:lnTo>
                    <a:pt x="167" y="191"/>
                  </a:lnTo>
                  <a:lnTo>
                    <a:pt x="183" y="183"/>
                  </a:lnTo>
                  <a:lnTo>
                    <a:pt x="215" y="183"/>
                  </a:lnTo>
                  <a:lnTo>
                    <a:pt x="215" y="207"/>
                  </a:lnTo>
                  <a:lnTo>
                    <a:pt x="215" y="215"/>
                  </a:lnTo>
                  <a:lnTo>
                    <a:pt x="199" y="223"/>
                  </a:lnTo>
                  <a:lnTo>
                    <a:pt x="223" y="239"/>
                  </a:lnTo>
                  <a:lnTo>
                    <a:pt x="247" y="239"/>
                  </a:lnTo>
                  <a:lnTo>
                    <a:pt x="263" y="231"/>
                  </a:lnTo>
                  <a:lnTo>
                    <a:pt x="271" y="271"/>
                  </a:lnTo>
                  <a:lnTo>
                    <a:pt x="263" y="279"/>
                  </a:lnTo>
                  <a:lnTo>
                    <a:pt x="271" y="279"/>
                  </a:lnTo>
                  <a:lnTo>
                    <a:pt x="311" y="279"/>
                  </a:lnTo>
                  <a:lnTo>
                    <a:pt x="343" y="271"/>
                  </a:lnTo>
                  <a:lnTo>
                    <a:pt x="351" y="247"/>
                  </a:lnTo>
                  <a:lnTo>
                    <a:pt x="383" y="255"/>
                  </a:lnTo>
                  <a:lnTo>
                    <a:pt x="391" y="247"/>
                  </a:lnTo>
                  <a:lnTo>
                    <a:pt x="431" y="247"/>
                  </a:lnTo>
                  <a:lnTo>
                    <a:pt x="471" y="255"/>
                  </a:lnTo>
                  <a:lnTo>
                    <a:pt x="487" y="263"/>
                  </a:lnTo>
                  <a:lnTo>
                    <a:pt x="495" y="231"/>
                  </a:lnTo>
                  <a:lnTo>
                    <a:pt x="487" y="215"/>
                  </a:lnTo>
                  <a:lnTo>
                    <a:pt x="519" y="207"/>
                  </a:lnTo>
                  <a:lnTo>
                    <a:pt x="527" y="167"/>
                  </a:lnTo>
                  <a:lnTo>
                    <a:pt x="567" y="167"/>
                  </a:lnTo>
                  <a:lnTo>
                    <a:pt x="567" y="144"/>
                  </a:lnTo>
                  <a:lnTo>
                    <a:pt x="599" y="136"/>
                  </a:lnTo>
                  <a:lnTo>
                    <a:pt x="543" y="96"/>
                  </a:lnTo>
                  <a:lnTo>
                    <a:pt x="503" y="88"/>
                  </a:lnTo>
                  <a:lnTo>
                    <a:pt x="439" y="16"/>
                  </a:lnTo>
                  <a:lnTo>
                    <a:pt x="415" y="40"/>
                  </a:lnTo>
                  <a:lnTo>
                    <a:pt x="383" y="24"/>
                  </a:lnTo>
                  <a:lnTo>
                    <a:pt x="367" y="0"/>
                  </a:lnTo>
                  <a:lnTo>
                    <a:pt x="335" y="0"/>
                  </a:lnTo>
                  <a:lnTo>
                    <a:pt x="231" y="32"/>
                  </a:lnTo>
                  <a:lnTo>
                    <a:pt x="239" y="56"/>
                  </a:lnTo>
                  <a:lnTo>
                    <a:pt x="223" y="56"/>
                  </a:lnTo>
                  <a:lnTo>
                    <a:pt x="215" y="80"/>
                  </a:lnTo>
                  <a:lnTo>
                    <a:pt x="239" y="88"/>
                  </a:lnTo>
                  <a:lnTo>
                    <a:pt x="231" y="104"/>
                  </a:lnTo>
                  <a:lnTo>
                    <a:pt x="127" y="104"/>
                  </a:lnTo>
                  <a:lnTo>
                    <a:pt x="103" y="88"/>
                  </a:lnTo>
                  <a:lnTo>
                    <a:pt x="63" y="72"/>
                  </a:lnTo>
                  <a:lnTo>
                    <a:pt x="39" y="96"/>
                  </a:lnTo>
                  <a:lnTo>
                    <a:pt x="31" y="112"/>
                  </a:lnTo>
                  <a:lnTo>
                    <a:pt x="16" y="112"/>
                  </a:lnTo>
                  <a:lnTo>
                    <a:pt x="0" y="136"/>
                  </a:lnTo>
                  <a:lnTo>
                    <a:pt x="55" y="167"/>
                  </a:lnTo>
                  <a:lnTo>
                    <a:pt x="95" y="167"/>
                  </a:lnTo>
                  <a:lnTo>
                    <a:pt x="95" y="191"/>
                  </a:lnTo>
                  <a:lnTo>
                    <a:pt x="87" y="199"/>
                  </a:lnTo>
                  <a:lnTo>
                    <a:pt x="71" y="207"/>
                  </a:lnTo>
                  <a:lnTo>
                    <a:pt x="79" y="215"/>
                  </a:lnTo>
                  <a:lnTo>
                    <a:pt x="55" y="215"/>
                  </a:lnTo>
                  <a:lnTo>
                    <a:pt x="71" y="239"/>
                  </a:lnTo>
                  <a:lnTo>
                    <a:pt x="95" y="247"/>
                  </a:lnTo>
                  <a:lnTo>
                    <a:pt x="95" y="255"/>
                  </a:lnTo>
                  <a:lnTo>
                    <a:pt x="103" y="247"/>
                  </a:lnTo>
                  <a:lnTo>
                    <a:pt x="119" y="255"/>
                  </a:lnTo>
                  <a:lnTo>
                    <a:pt x="127" y="271"/>
                  </a:lnTo>
                  <a:lnTo>
                    <a:pt x="135" y="271"/>
                  </a:lnTo>
                  <a:lnTo>
                    <a:pt x="135" y="215"/>
                  </a:lnTo>
                  <a:lnTo>
                    <a:pt x="159" y="199"/>
                  </a:lnTo>
                  <a:close/>
                </a:path>
              </a:pathLst>
            </a:custGeom>
            <a:grpFill/>
            <a:ln w="12700" cmpd="sng">
              <a:solidFill>
                <a:schemeClr val="accent1">
                  <a:lumMod val="40000"/>
                  <a:lumOff val="6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0" lang="ja-JP" altLang="en-US" sz="14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94" name="Freeform 430"/>
            <p:cNvSpPr>
              <a:spLocks noChangeAspect="1"/>
            </p:cNvSpPr>
            <p:nvPr/>
          </p:nvSpPr>
          <p:spPr bwMode="auto">
            <a:xfrm>
              <a:off x="1300" y="1714"/>
              <a:ext cx="603" cy="281"/>
            </a:xfrm>
            <a:custGeom>
              <a:avLst/>
              <a:gdLst>
                <a:gd name="T0" fmla="*/ 178 w 599"/>
                <a:gd name="T1" fmla="*/ 202 h 279"/>
                <a:gd name="T2" fmla="*/ 227 w 599"/>
                <a:gd name="T3" fmla="*/ 194 h 279"/>
                <a:gd name="T4" fmla="*/ 227 w 599"/>
                <a:gd name="T5" fmla="*/ 237 h 279"/>
                <a:gd name="T6" fmla="*/ 243 w 599"/>
                <a:gd name="T7" fmla="*/ 261 h 279"/>
                <a:gd name="T8" fmla="*/ 285 w 599"/>
                <a:gd name="T9" fmla="*/ 253 h 279"/>
                <a:gd name="T10" fmla="*/ 285 w 599"/>
                <a:gd name="T11" fmla="*/ 301 h 279"/>
                <a:gd name="T12" fmla="*/ 333 w 599"/>
                <a:gd name="T13" fmla="*/ 301 h 279"/>
                <a:gd name="T14" fmla="*/ 373 w 599"/>
                <a:gd name="T15" fmla="*/ 269 h 279"/>
                <a:gd name="T16" fmla="*/ 424 w 599"/>
                <a:gd name="T17" fmla="*/ 269 h 279"/>
                <a:gd name="T18" fmla="*/ 504 w 599"/>
                <a:gd name="T19" fmla="*/ 277 h 279"/>
                <a:gd name="T20" fmla="*/ 529 w 599"/>
                <a:gd name="T21" fmla="*/ 253 h 279"/>
                <a:gd name="T22" fmla="*/ 561 w 599"/>
                <a:gd name="T23" fmla="*/ 226 h 279"/>
                <a:gd name="T24" fmla="*/ 611 w 599"/>
                <a:gd name="T25" fmla="*/ 178 h 279"/>
                <a:gd name="T26" fmla="*/ 643 w 599"/>
                <a:gd name="T27" fmla="*/ 147 h 279"/>
                <a:gd name="T28" fmla="*/ 539 w 599"/>
                <a:gd name="T29" fmla="*/ 99 h 279"/>
                <a:gd name="T30" fmla="*/ 448 w 599"/>
                <a:gd name="T31" fmla="*/ 40 h 279"/>
                <a:gd name="T32" fmla="*/ 396 w 599"/>
                <a:gd name="T33" fmla="*/ 0 h 279"/>
                <a:gd name="T34" fmla="*/ 253 w 599"/>
                <a:gd name="T35" fmla="*/ 32 h 279"/>
                <a:gd name="T36" fmla="*/ 243 w 599"/>
                <a:gd name="T37" fmla="*/ 56 h 279"/>
                <a:gd name="T38" fmla="*/ 261 w 599"/>
                <a:gd name="T39" fmla="*/ 99 h 279"/>
                <a:gd name="T40" fmla="*/ 138 w 599"/>
                <a:gd name="T41" fmla="*/ 115 h 279"/>
                <a:gd name="T42" fmla="*/ 63 w 599"/>
                <a:gd name="T43" fmla="*/ 83 h 279"/>
                <a:gd name="T44" fmla="*/ 31 w 599"/>
                <a:gd name="T45" fmla="*/ 123 h 279"/>
                <a:gd name="T46" fmla="*/ 0 w 599"/>
                <a:gd name="T47" fmla="*/ 147 h 279"/>
                <a:gd name="T48" fmla="*/ 106 w 599"/>
                <a:gd name="T49" fmla="*/ 178 h 279"/>
                <a:gd name="T50" fmla="*/ 98 w 599"/>
                <a:gd name="T51" fmla="*/ 210 h 279"/>
                <a:gd name="T52" fmla="*/ 90 w 599"/>
                <a:gd name="T53" fmla="*/ 237 h 279"/>
                <a:gd name="T54" fmla="*/ 71 w 599"/>
                <a:gd name="T55" fmla="*/ 261 h 279"/>
                <a:gd name="T56" fmla="*/ 106 w 599"/>
                <a:gd name="T57" fmla="*/ 277 h 279"/>
                <a:gd name="T58" fmla="*/ 130 w 599"/>
                <a:gd name="T59" fmla="*/ 277 h 279"/>
                <a:gd name="T60" fmla="*/ 146 w 599"/>
                <a:gd name="T61" fmla="*/ 293 h 279"/>
                <a:gd name="T62" fmla="*/ 170 w 599"/>
                <a:gd name="T63" fmla="*/ 210 h 279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599" h="279">
                  <a:moveTo>
                    <a:pt x="159" y="199"/>
                  </a:moveTo>
                  <a:lnTo>
                    <a:pt x="167" y="191"/>
                  </a:lnTo>
                  <a:lnTo>
                    <a:pt x="183" y="183"/>
                  </a:lnTo>
                  <a:lnTo>
                    <a:pt x="215" y="183"/>
                  </a:lnTo>
                  <a:lnTo>
                    <a:pt x="215" y="207"/>
                  </a:lnTo>
                  <a:lnTo>
                    <a:pt x="215" y="215"/>
                  </a:lnTo>
                  <a:lnTo>
                    <a:pt x="199" y="223"/>
                  </a:lnTo>
                  <a:lnTo>
                    <a:pt x="223" y="239"/>
                  </a:lnTo>
                  <a:lnTo>
                    <a:pt x="247" y="239"/>
                  </a:lnTo>
                  <a:lnTo>
                    <a:pt x="263" y="231"/>
                  </a:lnTo>
                  <a:lnTo>
                    <a:pt x="271" y="271"/>
                  </a:lnTo>
                  <a:lnTo>
                    <a:pt x="263" y="279"/>
                  </a:lnTo>
                  <a:lnTo>
                    <a:pt x="271" y="279"/>
                  </a:lnTo>
                  <a:lnTo>
                    <a:pt x="311" y="279"/>
                  </a:lnTo>
                  <a:lnTo>
                    <a:pt x="343" y="271"/>
                  </a:lnTo>
                  <a:lnTo>
                    <a:pt x="351" y="247"/>
                  </a:lnTo>
                  <a:lnTo>
                    <a:pt x="383" y="255"/>
                  </a:lnTo>
                  <a:lnTo>
                    <a:pt x="391" y="247"/>
                  </a:lnTo>
                  <a:lnTo>
                    <a:pt x="431" y="247"/>
                  </a:lnTo>
                  <a:lnTo>
                    <a:pt x="471" y="255"/>
                  </a:lnTo>
                  <a:lnTo>
                    <a:pt x="487" y="263"/>
                  </a:lnTo>
                  <a:lnTo>
                    <a:pt x="495" y="231"/>
                  </a:lnTo>
                  <a:lnTo>
                    <a:pt x="487" y="215"/>
                  </a:lnTo>
                  <a:lnTo>
                    <a:pt x="519" y="207"/>
                  </a:lnTo>
                  <a:lnTo>
                    <a:pt x="527" y="167"/>
                  </a:lnTo>
                  <a:lnTo>
                    <a:pt x="567" y="167"/>
                  </a:lnTo>
                  <a:lnTo>
                    <a:pt x="567" y="144"/>
                  </a:lnTo>
                  <a:lnTo>
                    <a:pt x="599" y="136"/>
                  </a:lnTo>
                  <a:lnTo>
                    <a:pt x="543" y="96"/>
                  </a:lnTo>
                  <a:lnTo>
                    <a:pt x="503" y="88"/>
                  </a:lnTo>
                  <a:lnTo>
                    <a:pt x="439" y="16"/>
                  </a:lnTo>
                  <a:lnTo>
                    <a:pt x="415" y="40"/>
                  </a:lnTo>
                  <a:lnTo>
                    <a:pt x="383" y="24"/>
                  </a:lnTo>
                  <a:lnTo>
                    <a:pt x="367" y="0"/>
                  </a:lnTo>
                  <a:lnTo>
                    <a:pt x="335" y="0"/>
                  </a:lnTo>
                  <a:lnTo>
                    <a:pt x="231" y="32"/>
                  </a:lnTo>
                  <a:lnTo>
                    <a:pt x="239" y="56"/>
                  </a:lnTo>
                  <a:lnTo>
                    <a:pt x="223" y="56"/>
                  </a:lnTo>
                  <a:lnTo>
                    <a:pt x="215" y="80"/>
                  </a:lnTo>
                  <a:lnTo>
                    <a:pt x="239" y="88"/>
                  </a:lnTo>
                  <a:lnTo>
                    <a:pt x="231" y="104"/>
                  </a:lnTo>
                  <a:lnTo>
                    <a:pt x="127" y="104"/>
                  </a:lnTo>
                  <a:lnTo>
                    <a:pt x="103" y="88"/>
                  </a:lnTo>
                  <a:lnTo>
                    <a:pt x="63" y="72"/>
                  </a:lnTo>
                  <a:lnTo>
                    <a:pt x="39" y="96"/>
                  </a:lnTo>
                  <a:lnTo>
                    <a:pt x="31" y="112"/>
                  </a:lnTo>
                  <a:lnTo>
                    <a:pt x="16" y="112"/>
                  </a:lnTo>
                  <a:lnTo>
                    <a:pt x="0" y="136"/>
                  </a:lnTo>
                  <a:lnTo>
                    <a:pt x="55" y="167"/>
                  </a:lnTo>
                  <a:lnTo>
                    <a:pt x="95" y="167"/>
                  </a:lnTo>
                  <a:lnTo>
                    <a:pt x="95" y="191"/>
                  </a:lnTo>
                  <a:lnTo>
                    <a:pt x="87" y="199"/>
                  </a:lnTo>
                  <a:lnTo>
                    <a:pt x="71" y="207"/>
                  </a:lnTo>
                  <a:lnTo>
                    <a:pt x="79" y="215"/>
                  </a:lnTo>
                  <a:lnTo>
                    <a:pt x="55" y="215"/>
                  </a:lnTo>
                  <a:lnTo>
                    <a:pt x="71" y="239"/>
                  </a:lnTo>
                  <a:lnTo>
                    <a:pt x="95" y="247"/>
                  </a:lnTo>
                  <a:lnTo>
                    <a:pt x="95" y="255"/>
                  </a:lnTo>
                  <a:lnTo>
                    <a:pt x="103" y="247"/>
                  </a:lnTo>
                  <a:lnTo>
                    <a:pt x="119" y="255"/>
                  </a:lnTo>
                  <a:lnTo>
                    <a:pt x="127" y="271"/>
                  </a:lnTo>
                  <a:lnTo>
                    <a:pt x="135" y="271"/>
                  </a:lnTo>
                  <a:lnTo>
                    <a:pt x="135" y="215"/>
                  </a:lnTo>
                  <a:lnTo>
                    <a:pt x="159" y="199"/>
                  </a:lnTo>
                </a:path>
              </a:pathLst>
            </a:custGeom>
            <a:grpFill/>
            <a:ln w="12700" cmpd="sng">
              <a:solidFill>
                <a:schemeClr val="accent1">
                  <a:lumMod val="40000"/>
                  <a:lumOff val="60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0" lang="ja-JP" altLang="en-US" sz="14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95" name="Freeform 431"/>
            <p:cNvSpPr>
              <a:spLocks noChangeAspect="1"/>
            </p:cNvSpPr>
            <p:nvPr/>
          </p:nvSpPr>
          <p:spPr bwMode="auto">
            <a:xfrm>
              <a:off x="962" y="1714"/>
              <a:ext cx="121" cy="88"/>
            </a:xfrm>
            <a:custGeom>
              <a:avLst/>
              <a:gdLst>
                <a:gd name="T0" fmla="*/ 48 w 120"/>
                <a:gd name="T1" fmla="*/ 0 h 88"/>
                <a:gd name="T2" fmla="*/ 48 w 120"/>
                <a:gd name="T3" fmla="*/ 16 h 88"/>
                <a:gd name="T4" fmla="*/ 8 w 120"/>
                <a:gd name="T5" fmla="*/ 40 h 88"/>
                <a:gd name="T6" fmla="*/ 8 w 120"/>
                <a:gd name="T7" fmla="*/ 56 h 88"/>
                <a:gd name="T8" fmla="*/ 0 w 120"/>
                <a:gd name="T9" fmla="*/ 64 h 88"/>
                <a:gd name="T10" fmla="*/ 8 w 120"/>
                <a:gd name="T11" fmla="*/ 88 h 88"/>
                <a:gd name="T12" fmla="*/ 16 w 120"/>
                <a:gd name="T13" fmla="*/ 72 h 88"/>
                <a:gd name="T14" fmla="*/ 48 w 120"/>
                <a:gd name="T15" fmla="*/ 80 h 88"/>
                <a:gd name="T16" fmla="*/ 107 w 120"/>
                <a:gd name="T17" fmla="*/ 88 h 88"/>
                <a:gd name="T18" fmla="*/ 123 w 120"/>
                <a:gd name="T19" fmla="*/ 64 h 88"/>
                <a:gd name="T20" fmla="*/ 131 w 120"/>
                <a:gd name="T21" fmla="*/ 56 h 88"/>
                <a:gd name="T22" fmla="*/ 131 w 120"/>
                <a:gd name="T23" fmla="*/ 32 h 88"/>
                <a:gd name="T24" fmla="*/ 131 w 120"/>
                <a:gd name="T25" fmla="*/ 24 h 88"/>
                <a:gd name="T26" fmla="*/ 123 w 120"/>
                <a:gd name="T27" fmla="*/ 24 h 88"/>
                <a:gd name="T28" fmla="*/ 115 w 120"/>
                <a:gd name="T29" fmla="*/ 0 h 88"/>
                <a:gd name="T30" fmla="*/ 91 w 120"/>
                <a:gd name="T31" fmla="*/ 0 h 88"/>
                <a:gd name="T32" fmla="*/ 99 w 120"/>
                <a:gd name="T33" fmla="*/ 0 h 88"/>
                <a:gd name="T34" fmla="*/ 83 w 120"/>
                <a:gd name="T35" fmla="*/ 0 h 88"/>
                <a:gd name="T36" fmla="*/ 48 w 120"/>
                <a:gd name="T37" fmla="*/ 0 h 88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120" h="88">
                  <a:moveTo>
                    <a:pt x="48" y="0"/>
                  </a:moveTo>
                  <a:lnTo>
                    <a:pt x="48" y="16"/>
                  </a:lnTo>
                  <a:lnTo>
                    <a:pt x="8" y="40"/>
                  </a:lnTo>
                  <a:lnTo>
                    <a:pt x="8" y="56"/>
                  </a:lnTo>
                  <a:lnTo>
                    <a:pt x="0" y="64"/>
                  </a:lnTo>
                  <a:lnTo>
                    <a:pt x="8" y="88"/>
                  </a:lnTo>
                  <a:lnTo>
                    <a:pt x="16" y="72"/>
                  </a:lnTo>
                  <a:lnTo>
                    <a:pt x="48" y="80"/>
                  </a:lnTo>
                  <a:lnTo>
                    <a:pt x="96" y="88"/>
                  </a:lnTo>
                  <a:lnTo>
                    <a:pt x="112" y="64"/>
                  </a:lnTo>
                  <a:lnTo>
                    <a:pt x="120" y="56"/>
                  </a:lnTo>
                  <a:lnTo>
                    <a:pt x="120" y="32"/>
                  </a:lnTo>
                  <a:lnTo>
                    <a:pt x="120" y="24"/>
                  </a:lnTo>
                  <a:lnTo>
                    <a:pt x="112" y="24"/>
                  </a:lnTo>
                  <a:lnTo>
                    <a:pt x="104" y="0"/>
                  </a:lnTo>
                  <a:lnTo>
                    <a:pt x="80" y="0"/>
                  </a:lnTo>
                  <a:lnTo>
                    <a:pt x="88" y="0"/>
                  </a:lnTo>
                  <a:lnTo>
                    <a:pt x="72" y="0"/>
                  </a:lnTo>
                  <a:lnTo>
                    <a:pt x="48" y="0"/>
                  </a:lnTo>
                  <a:close/>
                </a:path>
              </a:pathLst>
            </a:custGeom>
            <a:grpFill/>
            <a:ln w="12700" cmpd="sng">
              <a:solidFill>
                <a:schemeClr val="accent1">
                  <a:lumMod val="40000"/>
                  <a:lumOff val="6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0" lang="ja-JP" altLang="en-US" sz="14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96" name="Freeform 432"/>
            <p:cNvSpPr>
              <a:spLocks noChangeAspect="1"/>
            </p:cNvSpPr>
            <p:nvPr/>
          </p:nvSpPr>
          <p:spPr bwMode="auto">
            <a:xfrm>
              <a:off x="962" y="1714"/>
              <a:ext cx="121" cy="88"/>
            </a:xfrm>
            <a:custGeom>
              <a:avLst/>
              <a:gdLst>
                <a:gd name="T0" fmla="*/ 48 w 120"/>
                <a:gd name="T1" fmla="*/ 0 h 88"/>
                <a:gd name="T2" fmla="*/ 48 w 120"/>
                <a:gd name="T3" fmla="*/ 16 h 88"/>
                <a:gd name="T4" fmla="*/ 8 w 120"/>
                <a:gd name="T5" fmla="*/ 40 h 88"/>
                <a:gd name="T6" fmla="*/ 8 w 120"/>
                <a:gd name="T7" fmla="*/ 56 h 88"/>
                <a:gd name="T8" fmla="*/ 0 w 120"/>
                <a:gd name="T9" fmla="*/ 64 h 88"/>
                <a:gd name="T10" fmla="*/ 8 w 120"/>
                <a:gd name="T11" fmla="*/ 88 h 88"/>
                <a:gd name="T12" fmla="*/ 16 w 120"/>
                <a:gd name="T13" fmla="*/ 72 h 88"/>
                <a:gd name="T14" fmla="*/ 48 w 120"/>
                <a:gd name="T15" fmla="*/ 80 h 88"/>
                <a:gd name="T16" fmla="*/ 107 w 120"/>
                <a:gd name="T17" fmla="*/ 88 h 88"/>
                <a:gd name="T18" fmla="*/ 123 w 120"/>
                <a:gd name="T19" fmla="*/ 64 h 88"/>
                <a:gd name="T20" fmla="*/ 131 w 120"/>
                <a:gd name="T21" fmla="*/ 56 h 88"/>
                <a:gd name="T22" fmla="*/ 131 w 120"/>
                <a:gd name="T23" fmla="*/ 32 h 88"/>
                <a:gd name="T24" fmla="*/ 131 w 120"/>
                <a:gd name="T25" fmla="*/ 24 h 88"/>
                <a:gd name="T26" fmla="*/ 123 w 120"/>
                <a:gd name="T27" fmla="*/ 24 h 88"/>
                <a:gd name="T28" fmla="*/ 115 w 120"/>
                <a:gd name="T29" fmla="*/ 0 h 88"/>
                <a:gd name="T30" fmla="*/ 91 w 120"/>
                <a:gd name="T31" fmla="*/ 0 h 88"/>
                <a:gd name="T32" fmla="*/ 99 w 120"/>
                <a:gd name="T33" fmla="*/ 0 h 88"/>
                <a:gd name="T34" fmla="*/ 83 w 120"/>
                <a:gd name="T35" fmla="*/ 0 h 88"/>
                <a:gd name="T36" fmla="*/ 48 w 120"/>
                <a:gd name="T37" fmla="*/ 0 h 88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120" h="88">
                  <a:moveTo>
                    <a:pt x="48" y="0"/>
                  </a:moveTo>
                  <a:lnTo>
                    <a:pt x="48" y="16"/>
                  </a:lnTo>
                  <a:lnTo>
                    <a:pt x="8" y="40"/>
                  </a:lnTo>
                  <a:lnTo>
                    <a:pt x="8" y="56"/>
                  </a:lnTo>
                  <a:lnTo>
                    <a:pt x="0" y="64"/>
                  </a:lnTo>
                  <a:lnTo>
                    <a:pt x="8" y="88"/>
                  </a:lnTo>
                  <a:lnTo>
                    <a:pt x="16" y="72"/>
                  </a:lnTo>
                  <a:lnTo>
                    <a:pt x="48" y="80"/>
                  </a:lnTo>
                  <a:lnTo>
                    <a:pt x="96" y="88"/>
                  </a:lnTo>
                  <a:lnTo>
                    <a:pt x="112" y="64"/>
                  </a:lnTo>
                  <a:lnTo>
                    <a:pt x="120" y="56"/>
                  </a:lnTo>
                  <a:lnTo>
                    <a:pt x="120" y="32"/>
                  </a:lnTo>
                  <a:lnTo>
                    <a:pt x="120" y="24"/>
                  </a:lnTo>
                  <a:lnTo>
                    <a:pt x="112" y="24"/>
                  </a:lnTo>
                  <a:lnTo>
                    <a:pt x="104" y="0"/>
                  </a:lnTo>
                  <a:lnTo>
                    <a:pt x="80" y="0"/>
                  </a:lnTo>
                  <a:lnTo>
                    <a:pt x="88" y="0"/>
                  </a:lnTo>
                  <a:lnTo>
                    <a:pt x="72" y="0"/>
                  </a:lnTo>
                  <a:lnTo>
                    <a:pt x="48" y="0"/>
                  </a:lnTo>
                </a:path>
              </a:pathLst>
            </a:custGeom>
            <a:grpFill/>
            <a:ln w="12700" cmpd="sng">
              <a:solidFill>
                <a:schemeClr val="accent1">
                  <a:lumMod val="40000"/>
                  <a:lumOff val="60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0" lang="ja-JP" altLang="en-US" sz="14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97" name="Freeform 433"/>
            <p:cNvSpPr>
              <a:spLocks noChangeAspect="1"/>
            </p:cNvSpPr>
            <p:nvPr/>
          </p:nvSpPr>
          <p:spPr bwMode="auto">
            <a:xfrm>
              <a:off x="1331" y="1384"/>
              <a:ext cx="24" cy="25"/>
            </a:xfrm>
            <a:custGeom>
              <a:avLst/>
              <a:gdLst>
                <a:gd name="T0" fmla="*/ 0 w 24"/>
                <a:gd name="T1" fmla="*/ 35 h 24"/>
                <a:gd name="T2" fmla="*/ 8 w 24"/>
                <a:gd name="T3" fmla="*/ 0 h 24"/>
                <a:gd name="T4" fmla="*/ 24 w 24"/>
                <a:gd name="T5" fmla="*/ 8 h 24"/>
                <a:gd name="T6" fmla="*/ 0 w 24"/>
                <a:gd name="T7" fmla="*/ 35 h 2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4" h="24">
                  <a:moveTo>
                    <a:pt x="0" y="24"/>
                  </a:moveTo>
                  <a:lnTo>
                    <a:pt x="8" y="0"/>
                  </a:lnTo>
                  <a:lnTo>
                    <a:pt x="24" y="8"/>
                  </a:lnTo>
                  <a:lnTo>
                    <a:pt x="0" y="24"/>
                  </a:lnTo>
                  <a:close/>
                </a:path>
              </a:pathLst>
            </a:custGeom>
            <a:grpFill/>
            <a:ln w="12700" cmpd="sng">
              <a:solidFill>
                <a:schemeClr val="accent1">
                  <a:lumMod val="40000"/>
                  <a:lumOff val="6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0" lang="ja-JP" altLang="en-US" sz="14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98" name="Freeform 434"/>
            <p:cNvSpPr>
              <a:spLocks noChangeAspect="1"/>
            </p:cNvSpPr>
            <p:nvPr/>
          </p:nvSpPr>
          <p:spPr bwMode="auto">
            <a:xfrm>
              <a:off x="1331" y="1384"/>
              <a:ext cx="24" cy="25"/>
            </a:xfrm>
            <a:custGeom>
              <a:avLst/>
              <a:gdLst>
                <a:gd name="T0" fmla="*/ 0 w 24"/>
                <a:gd name="T1" fmla="*/ 35 h 24"/>
                <a:gd name="T2" fmla="*/ 8 w 24"/>
                <a:gd name="T3" fmla="*/ 0 h 24"/>
                <a:gd name="T4" fmla="*/ 24 w 24"/>
                <a:gd name="T5" fmla="*/ 8 h 24"/>
                <a:gd name="T6" fmla="*/ 0 w 24"/>
                <a:gd name="T7" fmla="*/ 35 h 2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4" h="24">
                  <a:moveTo>
                    <a:pt x="0" y="24"/>
                  </a:moveTo>
                  <a:lnTo>
                    <a:pt x="8" y="0"/>
                  </a:lnTo>
                  <a:lnTo>
                    <a:pt x="24" y="8"/>
                  </a:lnTo>
                  <a:lnTo>
                    <a:pt x="0" y="24"/>
                  </a:lnTo>
                </a:path>
              </a:pathLst>
            </a:custGeom>
            <a:grpFill/>
            <a:ln w="12700" cmpd="sng">
              <a:solidFill>
                <a:schemeClr val="accent1">
                  <a:lumMod val="40000"/>
                  <a:lumOff val="60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0" lang="ja-JP" altLang="en-US" sz="14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99" name="Freeform 435"/>
            <p:cNvSpPr>
              <a:spLocks noChangeAspect="1"/>
            </p:cNvSpPr>
            <p:nvPr/>
          </p:nvSpPr>
          <p:spPr bwMode="auto">
            <a:xfrm>
              <a:off x="1380" y="1280"/>
              <a:ext cx="80" cy="72"/>
            </a:xfrm>
            <a:custGeom>
              <a:avLst/>
              <a:gdLst>
                <a:gd name="T0" fmla="*/ 0 w 80"/>
                <a:gd name="T1" fmla="*/ 32 h 72"/>
                <a:gd name="T2" fmla="*/ 0 w 80"/>
                <a:gd name="T3" fmla="*/ 48 h 72"/>
                <a:gd name="T4" fmla="*/ 16 w 80"/>
                <a:gd name="T5" fmla="*/ 48 h 72"/>
                <a:gd name="T6" fmla="*/ 24 w 80"/>
                <a:gd name="T7" fmla="*/ 56 h 72"/>
                <a:gd name="T8" fmla="*/ 32 w 80"/>
                <a:gd name="T9" fmla="*/ 48 h 72"/>
                <a:gd name="T10" fmla="*/ 32 w 80"/>
                <a:gd name="T11" fmla="*/ 72 h 72"/>
                <a:gd name="T12" fmla="*/ 80 w 80"/>
                <a:gd name="T13" fmla="*/ 72 h 72"/>
                <a:gd name="T14" fmla="*/ 56 w 80"/>
                <a:gd name="T15" fmla="*/ 56 h 72"/>
                <a:gd name="T16" fmla="*/ 48 w 80"/>
                <a:gd name="T17" fmla="*/ 32 h 72"/>
                <a:gd name="T18" fmla="*/ 48 w 80"/>
                <a:gd name="T19" fmla="*/ 16 h 72"/>
                <a:gd name="T20" fmla="*/ 64 w 80"/>
                <a:gd name="T21" fmla="*/ 0 h 72"/>
                <a:gd name="T22" fmla="*/ 16 w 80"/>
                <a:gd name="T23" fmla="*/ 8 h 72"/>
                <a:gd name="T24" fmla="*/ 8 w 80"/>
                <a:gd name="T25" fmla="*/ 32 h 72"/>
                <a:gd name="T26" fmla="*/ 0 w 80"/>
                <a:gd name="T27" fmla="*/ 32 h 72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80" h="72">
                  <a:moveTo>
                    <a:pt x="0" y="32"/>
                  </a:moveTo>
                  <a:lnTo>
                    <a:pt x="0" y="48"/>
                  </a:lnTo>
                  <a:lnTo>
                    <a:pt x="16" y="48"/>
                  </a:lnTo>
                  <a:lnTo>
                    <a:pt x="24" y="56"/>
                  </a:lnTo>
                  <a:lnTo>
                    <a:pt x="32" y="48"/>
                  </a:lnTo>
                  <a:lnTo>
                    <a:pt x="32" y="72"/>
                  </a:lnTo>
                  <a:lnTo>
                    <a:pt x="80" y="72"/>
                  </a:lnTo>
                  <a:lnTo>
                    <a:pt x="56" y="56"/>
                  </a:lnTo>
                  <a:lnTo>
                    <a:pt x="48" y="32"/>
                  </a:lnTo>
                  <a:lnTo>
                    <a:pt x="48" y="16"/>
                  </a:lnTo>
                  <a:lnTo>
                    <a:pt x="64" y="0"/>
                  </a:lnTo>
                  <a:lnTo>
                    <a:pt x="16" y="8"/>
                  </a:lnTo>
                  <a:lnTo>
                    <a:pt x="8" y="32"/>
                  </a:lnTo>
                  <a:lnTo>
                    <a:pt x="0" y="32"/>
                  </a:lnTo>
                  <a:close/>
                </a:path>
              </a:pathLst>
            </a:custGeom>
            <a:grpFill/>
            <a:ln w="12700" cmpd="sng">
              <a:solidFill>
                <a:schemeClr val="accent1">
                  <a:lumMod val="40000"/>
                  <a:lumOff val="6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0" lang="ja-JP" altLang="en-US" sz="14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00" name="Freeform 436"/>
            <p:cNvSpPr>
              <a:spLocks noChangeAspect="1"/>
            </p:cNvSpPr>
            <p:nvPr/>
          </p:nvSpPr>
          <p:spPr bwMode="auto">
            <a:xfrm>
              <a:off x="1380" y="1280"/>
              <a:ext cx="80" cy="72"/>
            </a:xfrm>
            <a:custGeom>
              <a:avLst/>
              <a:gdLst>
                <a:gd name="T0" fmla="*/ 0 w 80"/>
                <a:gd name="T1" fmla="*/ 32 h 72"/>
                <a:gd name="T2" fmla="*/ 0 w 80"/>
                <a:gd name="T3" fmla="*/ 48 h 72"/>
                <a:gd name="T4" fmla="*/ 16 w 80"/>
                <a:gd name="T5" fmla="*/ 48 h 72"/>
                <a:gd name="T6" fmla="*/ 24 w 80"/>
                <a:gd name="T7" fmla="*/ 56 h 72"/>
                <a:gd name="T8" fmla="*/ 32 w 80"/>
                <a:gd name="T9" fmla="*/ 48 h 72"/>
                <a:gd name="T10" fmla="*/ 32 w 80"/>
                <a:gd name="T11" fmla="*/ 72 h 72"/>
                <a:gd name="T12" fmla="*/ 80 w 80"/>
                <a:gd name="T13" fmla="*/ 72 h 72"/>
                <a:gd name="T14" fmla="*/ 56 w 80"/>
                <a:gd name="T15" fmla="*/ 56 h 72"/>
                <a:gd name="T16" fmla="*/ 48 w 80"/>
                <a:gd name="T17" fmla="*/ 32 h 72"/>
                <a:gd name="T18" fmla="*/ 48 w 80"/>
                <a:gd name="T19" fmla="*/ 16 h 72"/>
                <a:gd name="T20" fmla="*/ 64 w 80"/>
                <a:gd name="T21" fmla="*/ 0 h 72"/>
                <a:gd name="T22" fmla="*/ 16 w 80"/>
                <a:gd name="T23" fmla="*/ 8 h 72"/>
                <a:gd name="T24" fmla="*/ 8 w 80"/>
                <a:gd name="T25" fmla="*/ 32 h 72"/>
                <a:gd name="T26" fmla="*/ 0 w 80"/>
                <a:gd name="T27" fmla="*/ 32 h 72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80" h="72">
                  <a:moveTo>
                    <a:pt x="0" y="32"/>
                  </a:moveTo>
                  <a:lnTo>
                    <a:pt x="0" y="48"/>
                  </a:lnTo>
                  <a:lnTo>
                    <a:pt x="16" y="48"/>
                  </a:lnTo>
                  <a:lnTo>
                    <a:pt x="24" y="56"/>
                  </a:lnTo>
                  <a:lnTo>
                    <a:pt x="32" y="48"/>
                  </a:lnTo>
                  <a:lnTo>
                    <a:pt x="32" y="72"/>
                  </a:lnTo>
                  <a:lnTo>
                    <a:pt x="80" y="72"/>
                  </a:lnTo>
                  <a:lnTo>
                    <a:pt x="56" y="56"/>
                  </a:lnTo>
                  <a:lnTo>
                    <a:pt x="48" y="32"/>
                  </a:lnTo>
                  <a:lnTo>
                    <a:pt x="48" y="16"/>
                  </a:lnTo>
                  <a:lnTo>
                    <a:pt x="64" y="0"/>
                  </a:lnTo>
                  <a:lnTo>
                    <a:pt x="16" y="8"/>
                  </a:lnTo>
                  <a:lnTo>
                    <a:pt x="8" y="32"/>
                  </a:lnTo>
                  <a:lnTo>
                    <a:pt x="0" y="32"/>
                  </a:lnTo>
                </a:path>
              </a:pathLst>
            </a:custGeom>
            <a:grpFill/>
            <a:ln w="12700" cmpd="sng">
              <a:solidFill>
                <a:schemeClr val="accent1">
                  <a:lumMod val="40000"/>
                  <a:lumOff val="60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0" lang="ja-JP" altLang="en-US" sz="14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01" name="Freeform 437"/>
            <p:cNvSpPr>
              <a:spLocks noChangeAspect="1"/>
            </p:cNvSpPr>
            <p:nvPr/>
          </p:nvSpPr>
          <p:spPr bwMode="auto">
            <a:xfrm>
              <a:off x="1404" y="1168"/>
              <a:ext cx="217" cy="112"/>
            </a:xfrm>
            <a:custGeom>
              <a:avLst/>
              <a:gdLst>
                <a:gd name="T0" fmla="*/ 0 w 216"/>
                <a:gd name="T1" fmla="*/ 106 h 111"/>
                <a:gd name="T2" fmla="*/ 24 w 216"/>
                <a:gd name="T3" fmla="*/ 106 h 111"/>
                <a:gd name="T4" fmla="*/ 8 w 216"/>
                <a:gd name="T5" fmla="*/ 122 h 111"/>
                <a:gd name="T6" fmla="*/ 40 w 216"/>
                <a:gd name="T7" fmla="*/ 122 h 111"/>
                <a:gd name="T8" fmla="*/ 48 w 216"/>
                <a:gd name="T9" fmla="*/ 106 h 111"/>
                <a:gd name="T10" fmla="*/ 56 w 216"/>
                <a:gd name="T11" fmla="*/ 106 h 111"/>
                <a:gd name="T12" fmla="*/ 40 w 216"/>
                <a:gd name="T13" fmla="*/ 106 h 111"/>
                <a:gd name="T14" fmla="*/ 56 w 216"/>
                <a:gd name="T15" fmla="*/ 106 h 111"/>
                <a:gd name="T16" fmla="*/ 56 w 216"/>
                <a:gd name="T17" fmla="*/ 90 h 111"/>
                <a:gd name="T18" fmla="*/ 64 w 216"/>
                <a:gd name="T19" fmla="*/ 98 h 111"/>
                <a:gd name="T20" fmla="*/ 80 w 216"/>
                <a:gd name="T21" fmla="*/ 90 h 111"/>
                <a:gd name="T22" fmla="*/ 64 w 216"/>
                <a:gd name="T23" fmla="*/ 90 h 111"/>
                <a:gd name="T24" fmla="*/ 96 w 216"/>
                <a:gd name="T25" fmla="*/ 90 h 111"/>
                <a:gd name="T26" fmla="*/ 88 w 216"/>
                <a:gd name="T27" fmla="*/ 83 h 111"/>
                <a:gd name="T28" fmla="*/ 96 w 216"/>
                <a:gd name="T29" fmla="*/ 83 h 111"/>
                <a:gd name="T30" fmla="*/ 104 w 216"/>
                <a:gd name="T31" fmla="*/ 75 h 111"/>
                <a:gd name="T32" fmla="*/ 219 w 216"/>
                <a:gd name="T33" fmla="*/ 24 h 111"/>
                <a:gd name="T34" fmla="*/ 227 w 216"/>
                <a:gd name="T35" fmla="*/ 16 h 111"/>
                <a:gd name="T36" fmla="*/ 211 w 216"/>
                <a:gd name="T37" fmla="*/ 0 h 111"/>
                <a:gd name="T38" fmla="*/ 171 w 216"/>
                <a:gd name="T39" fmla="*/ 24 h 111"/>
                <a:gd name="T40" fmla="*/ 123 w 216"/>
                <a:gd name="T41" fmla="*/ 24 h 111"/>
                <a:gd name="T42" fmla="*/ 56 w 216"/>
                <a:gd name="T43" fmla="*/ 67 h 111"/>
                <a:gd name="T44" fmla="*/ 24 w 216"/>
                <a:gd name="T45" fmla="*/ 67 h 111"/>
                <a:gd name="T46" fmla="*/ 24 w 216"/>
                <a:gd name="T47" fmla="*/ 83 h 111"/>
                <a:gd name="T48" fmla="*/ 40 w 216"/>
                <a:gd name="T49" fmla="*/ 83 h 111"/>
                <a:gd name="T50" fmla="*/ 24 w 216"/>
                <a:gd name="T51" fmla="*/ 83 h 111"/>
                <a:gd name="T52" fmla="*/ 32 w 216"/>
                <a:gd name="T53" fmla="*/ 90 h 111"/>
                <a:gd name="T54" fmla="*/ 24 w 216"/>
                <a:gd name="T55" fmla="*/ 90 h 111"/>
                <a:gd name="T56" fmla="*/ 32 w 216"/>
                <a:gd name="T57" fmla="*/ 98 h 111"/>
                <a:gd name="T58" fmla="*/ 0 w 216"/>
                <a:gd name="T59" fmla="*/ 106 h 111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0" t="0" r="r" b="b"/>
              <a:pathLst>
                <a:path w="216" h="111">
                  <a:moveTo>
                    <a:pt x="0" y="95"/>
                  </a:moveTo>
                  <a:lnTo>
                    <a:pt x="24" y="95"/>
                  </a:lnTo>
                  <a:lnTo>
                    <a:pt x="8" y="111"/>
                  </a:lnTo>
                  <a:lnTo>
                    <a:pt x="40" y="111"/>
                  </a:lnTo>
                  <a:lnTo>
                    <a:pt x="48" y="95"/>
                  </a:lnTo>
                  <a:lnTo>
                    <a:pt x="56" y="95"/>
                  </a:lnTo>
                  <a:lnTo>
                    <a:pt x="40" y="95"/>
                  </a:lnTo>
                  <a:lnTo>
                    <a:pt x="56" y="95"/>
                  </a:lnTo>
                  <a:lnTo>
                    <a:pt x="56" y="79"/>
                  </a:lnTo>
                  <a:lnTo>
                    <a:pt x="64" y="87"/>
                  </a:lnTo>
                  <a:lnTo>
                    <a:pt x="80" y="79"/>
                  </a:lnTo>
                  <a:lnTo>
                    <a:pt x="64" y="79"/>
                  </a:lnTo>
                  <a:lnTo>
                    <a:pt x="96" y="79"/>
                  </a:lnTo>
                  <a:lnTo>
                    <a:pt x="88" y="72"/>
                  </a:lnTo>
                  <a:lnTo>
                    <a:pt x="96" y="72"/>
                  </a:lnTo>
                  <a:lnTo>
                    <a:pt x="104" y="64"/>
                  </a:lnTo>
                  <a:lnTo>
                    <a:pt x="208" y="24"/>
                  </a:lnTo>
                  <a:lnTo>
                    <a:pt x="216" y="16"/>
                  </a:lnTo>
                  <a:lnTo>
                    <a:pt x="200" y="0"/>
                  </a:lnTo>
                  <a:lnTo>
                    <a:pt x="160" y="24"/>
                  </a:lnTo>
                  <a:lnTo>
                    <a:pt x="112" y="24"/>
                  </a:lnTo>
                  <a:lnTo>
                    <a:pt x="56" y="56"/>
                  </a:lnTo>
                  <a:lnTo>
                    <a:pt x="24" y="56"/>
                  </a:lnTo>
                  <a:lnTo>
                    <a:pt x="24" y="72"/>
                  </a:lnTo>
                  <a:lnTo>
                    <a:pt x="40" y="72"/>
                  </a:lnTo>
                  <a:lnTo>
                    <a:pt x="24" y="72"/>
                  </a:lnTo>
                  <a:lnTo>
                    <a:pt x="32" y="79"/>
                  </a:lnTo>
                  <a:lnTo>
                    <a:pt x="24" y="79"/>
                  </a:lnTo>
                  <a:lnTo>
                    <a:pt x="32" y="87"/>
                  </a:lnTo>
                  <a:lnTo>
                    <a:pt x="0" y="95"/>
                  </a:lnTo>
                  <a:close/>
                </a:path>
              </a:pathLst>
            </a:custGeom>
            <a:grpFill/>
            <a:ln w="12700" cmpd="sng">
              <a:solidFill>
                <a:schemeClr val="accent1">
                  <a:lumMod val="40000"/>
                  <a:lumOff val="6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0" lang="ja-JP" altLang="en-US" sz="14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02" name="Freeform 438"/>
            <p:cNvSpPr>
              <a:spLocks noChangeAspect="1"/>
            </p:cNvSpPr>
            <p:nvPr/>
          </p:nvSpPr>
          <p:spPr bwMode="auto">
            <a:xfrm>
              <a:off x="1404" y="1168"/>
              <a:ext cx="217" cy="112"/>
            </a:xfrm>
            <a:custGeom>
              <a:avLst/>
              <a:gdLst>
                <a:gd name="T0" fmla="*/ 0 w 216"/>
                <a:gd name="T1" fmla="*/ 106 h 111"/>
                <a:gd name="T2" fmla="*/ 24 w 216"/>
                <a:gd name="T3" fmla="*/ 106 h 111"/>
                <a:gd name="T4" fmla="*/ 8 w 216"/>
                <a:gd name="T5" fmla="*/ 122 h 111"/>
                <a:gd name="T6" fmla="*/ 40 w 216"/>
                <a:gd name="T7" fmla="*/ 122 h 111"/>
                <a:gd name="T8" fmla="*/ 48 w 216"/>
                <a:gd name="T9" fmla="*/ 106 h 111"/>
                <a:gd name="T10" fmla="*/ 56 w 216"/>
                <a:gd name="T11" fmla="*/ 106 h 111"/>
                <a:gd name="T12" fmla="*/ 40 w 216"/>
                <a:gd name="T13" fmla="*/ 106 h 111"/>
                <a:gd name="T14" fmla="*/ 56 w 216"/>
                <a:gd name="T15" fmla="*/ 106 h 111"/>
                <a:gd name="T16" fmla="*/ 56 w 216"/>
                <a:gd name="T17" fmla="*/ 90 h 111"/>
                <a:gd name="T18" fmla="*/ 64 w 216"/>
                <a:gd name="T19" fmla="*/ 98 h 111"/>
                <a:gd name="T20" fmla="*/ 80 w 216"/>
                <a:gd name="T21" fmla="*/ 90 h 111"/>
                <a:gd name="T22" fmla="*/ 64 w 216"/>
                <a:gd name="T23" fmla="*/ 90 h 111"/>
                <a:gd name="T24" fmla="*/ 96 w 216"/>
                <a:gd name="T25" fmla="*/ 90 h 111"/>
                <a:gd name="T26" fmla="*/ 88 w 216"/>
                <a:gd name="T27" fmla="*/ 83 h 111"/>
                <a:gd name="T28" fmla="*/ 96 w 216"/>
                <a:gd name="T29" fmla="*/ 83 h 111"/>
                <a:gd name="T30" fmla="*/ 104 w 216"/>
                <a:gd name="T31" fmla="*/ 75 h 111"/>
                <a:gd name="T32" fmla="*/ 219 w 216"/>
                <a:gd name="T33" fmla="*/ 24 h 111"/>
                <a:gd name="T34" fmla="*/ 227 w 216"/>
                <a:gd name="T35" fmla="*/ 16 h 111"/>
                <a:gd name="T36" fmla="*/ 211 w 216"/>
                <a:gd name="T37" fmla="*/ 0 h 111"/>
                <a:gd name="T38" fmla="*/ 171 w 216"/>
                <a:gd name="T39" fmla="*/ 24 h 111"/>
                <a:gd name="T40" fmla="*/ 123 w 216"/>
                <a:gd name="T41" fmla="*/ 24 h 111"/>
                <a:gd name="T42" fmla="*/ 56 w 216"/>
                <a:gd name="T43" fmla="*/ 67 h 111"/>
                <a:gd name="T44" fmla="*/ 24 w 216"/>
                <a:gd name="T45" fmla="*/ 67 h 111"/>
                <a:gd name="T46" fmla="*/ 24 w 216"/>
                <a:gd name="T47" fmla="*/ 83 h 111"/>
                <a:gd name="T48" fmla="*/ 40 w 216"/>
                <a:gd name="T49" fmla="*/ 83 h 111"/>
                <a:gd name="T50" fmla="*/ 24 w 216"/>
                <a:gd name="T51" fmla="*/ 83 h 111"/>
                <a:gd name="T52" fmla="*/ 32 w 216"/>
                <a:gd name="T53" fmla="*/ 90 h 111"/>
                <a:gd name="T54" fmla="*/ 24 w 216"/>
                <a:gd name="T55" fmla="*/ 90 h 111"/>
                <a:gd name="T56" fmla="*/ 32 w 216"/>
                <a:gd name="T57" fmla="*/ 98 h 111"/>
                <a:gd name="T58" fmla="*/ 0 w 216"/>
                <a:gd name="T59" fmla="*/ 106 h 111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0" t="0" r="r" b="b"/>
              <a:pathLst>
                <a:path w="216" h="111">
                  <a:moveTo>
                    <a:pt x="0" y="95"/>
                  </a:moveTo>
                  <a:lnTo>
                    <a:pt x="24" y="95"/>
                  </a:lnTo>
                  <a:lnTo>
                    <a:pt x="8" y="111"/>
                  </a:lnTo>
                  <a:lnTo>
                    <a:pt x="40" y="111"/>
                  </a:lnTo>
                  <a:lnTo>
                    <a:pt x="48" y="95"/>
                  </a:lnTo>
                  <a:lnTo>
                    <a:pt x="56" y="95"/>
                  </a:lnTo>
                  <a:lnTo>
                    <a:pt x="40" y="95"/>
                  </a:lnTo>
                  <a:lnTo>
                    <a:pt x="56" y="95"/>
                  </a:lnTo>
                  <a:lnTo>
                    <a:pt x="56" y="79"/>
                  </a:lnTo>
                  <a:lnTo>
                    <a:pt x="64" y="87"/>
                  </a:lnTo>
                  <a:lnTo>
                    <a:pt x="80" y="79"/>
                  </a:lnTo>
                  <a:lnTo>
                    <a:pt x="64" y="79"/>
                  </a:lnTo>
                  <a:lnTo>
                    <a:pt x="96" y="79"/>
                  </a:lnTo>
                  <a:lnTo>
                    <a:pt x="88" y="72"/>
                  </a:lnTo>
                  <a:lnTo>
                    <a:pt x="96" y="72"/>
                  </a:lnTo>
                  <a:lnTo>
                    <a:pt x="104" y="64"/>
                  </a:lnTo>
                  <a:lnTo>
                    <a:pt x="208" y="24"/>
                  </a:lnTo>
                  <a:lnTo>
                    <a:pt x="216" y="16"/>
                  </a:lnTo>
                  <a:lnTo>
                    <a:pt x="200" y="0"/>
                  </a:lnTo>
                  <a:lnTo>
                    <a:pt x="160" y="24"/>
                  </a:lnTo>
                  <a:lnTo>
                    <a:pt x="112" y="24"/>
                  </a:lnTo>
                  <a:lnTo>
                    <a:pt x="56" y="56"/>
                  </a:lnTo>
                  <a:lnTo>
                    <a:pt x="24" y="56"/>
                  </a:lnTo>
                  <a:lnTo>
                    <a:pt x="24" y="72"/>
                  </a:lnTo>
                  <a:lnTo>
                    <a:pt x="40" y="72"/>
                  </a:lnTo>
                  <a:lnTo>
                    <a:pt x="24" y="72"/>
                  </a:lnTo>
                  <a:lnTo>
                    <a:pt x="32" y="79"/>
                  </a:lnTo>
                  <a:lnTo>
                    <a:pt x="24" y="79"/>
                  </a:lnTo>
                  <a:lnTo>
                    <a:pt x="32" y="87"/>
                  </a:lnTo>
                  <a:lnTo>
                    <a:pt x="0" y="95"/>
                  </a:lnTo>
                </a:path>
              </a:pathLst>
            </a:custGeom>
            <a:grpFill/>
            <a:ln w="12700" cmpd="sng">
              <a:solidFill>
                <a:schemeClr val="accent1">
                  <a:lumMod val="40000"/>
                  <a:lumOff val="60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0" lang="ja-JP" altLang="en-US" sz="14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03" name="Freeform 439"/>
            <p:cNvSpPr>
              <a:spLocks noChangeAspect="1"/>
            </p:cNvSpPr>
            <p:nvPr/>
          </p:nvSpPr>
          <p:spPr bwMode="auto">
            <a:xfrm>
              <a:off x="2071" y="1087"/>
              <a:ext cx="89" cy="49"/>
            </a:xfrm>
            <a:custGeom>
              <a:avLst/>
              <a:gdLst>
                <a:gd name="T0" fmla="*/ 0 w 88"/>
                <a:gd name="T1" fmla="*/ 59 h 48"/>
                <a:gd name="T2" fmla="*/ 91 w 88"/>
                <a:gd name="T3" fmla="*/ 51 h 48"/>
                <a:gd name="T4" fmla="*/ 99 w 88"/>
                <a:gd name="T5" fmla="*/ 35 h 48"/>
                <a:gd name="T6" fmla="*/ 83 w 88"/>
                <a:gd name="T7" fmla="*/ 8 h 48"/>
                <a:gd name="T8" fmla="*/ 59 w 88"/>
                <a:gd name="T9" fmla="*/ 16 h 48"/>
                <a:gd name="T10" fmla="*/ 67 w 88"/>
                <a:gd name="T11" fmla="*/ 0 h 48"/>
                <a:gd name="T12" fmla="*/ 59 w 88"/>
                <a:gd name="T13" fmla="*/ 0 h 48"/>
                <a:gd name="T14" fmla="*/ 8 w 88"/>
                <a:gd name="T15" fmla="*/ 43 h 48"/>
                <a:gd name="T16" fmla="*/ 0 w 88"/>
                <a:gd name="T17" fmla="*/ 59 h 48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88" h="48">
                  <a:moveTo>
                    <a:pt x="0" y="48"/>
                  </a:moveTo>
                  <a:lnTo>
                    <a:pt x="80" y="40"/>
                  </a:lnTo>
                  <a:lnTo>
                    <a:pt x="88" y="24"/>
                  </a:lnTo>
                  <a:lnTo>
                    <a:pt x="72" y="8"/>
                  </a:lnTo>
                  <a:lnTo>
                    <a:pt x="48" y="16"/>
                  </a:lnTo>
                  <a:lnTo>
                    <a:pt x="56" y="0"/>
                  </a:lnTo>
                  <a:lnTo>
                    <a:pt x="48" y="0"/>
                  </a:lnTo>
                  <a:lnTo>
                    <a:pt x="8" y="32"/>
                  </a:lnTo>
                  <a:lnTo>
                    <a:pt x="0" y="48"/>
                  </a:lnTo>
                  <a:close/>
                </a:path>
              </a:pathLst>
            </a:custGeom>
            <a:grpFill/>
            <a:ln w="12700" cmpd="sng">
              <a:solidFill>
                <a:schemeClr val="accent1">
                  <a:lumMod val="40000"/>
                  <a:lumOff val="6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0" lang="ja-JP" altLang="en-US" sz="14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04" name="Freeform 440"/>
            <p:cNvSpPr>
              <a:spLocks noChangeAspect="1"/>
            </p:cNvSpPr>
            <p:nvPr/>
          </p:nvSpPr>
          <p:spPr bwMode="auto">
            <a:xfrm>
              <a:off x="2071" y="1087"/>
              <a:ext cx="89" cy="49"/>
            </a:xfrm>
            <a:custGeom>
              <a:avLst/>
              <a:gdLst>
                <a:gd name="T0" fmla="*/ 0 w 88"/>
                <a:gd name="T1" fmla="*/ 59 h 48"/>
                <a:gd name="T2" fmla="*/ 91 w 88"/>
                <a:gd name="T3" fmla="*/ 51 h 48"/>
                <a:gd name="T4" fmla="*/ 99 w 88"/>
                <a:gd name="T5" fmla="*/ 35 h 48"/>
                <a:gd name="T6" fmla="*/ 83 w 88"/>
                <a:gd name="T7" fmla="*/ 8 h 48"/>
                <a:gd name="T8" fmla="*/ 59 w 88"/>
                <a:gd name="T9" fmla="*/ 16 h 48"/>
                <a:gd name="T10" fmla="*/ 67 w 88"/>
                <a:gd name="T11" fmla="*/ 0 h 48"/>
                <a:gd name="T12" fmla="*/ 59 w 88"/>
                <a:gd name="T13" fmla="*/ 0 h 48"/>
                <a:gd name="T14" fmla="*/ 8 w 88"/>
                <a:gd name="T15" fmla="*/ 43 h 48"/>
                <a:gd name="T16" fmla="*/ 0 w 88"/>
                <a:gd name="T17" fmla="*/ 59 h 48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88" h="48">
                  <a:moveTo>
                    <a:pt x="0" y="48"/>
                  </a:moveTo>
                  <a:lnTo>
                    <a:pt x="80" y="40"/>
                  </a:lnTo>
                  <a:lnTo>
                    <a:pt x="88" y="24"/>
                  </a:lnTo>
                  <a:lnTo>
                    <a:pt x="72" y="8"/>
                  </a:lnTo>
                  <a:lnTo>
                    <a:pt x="48" y="16"/>
                  </a:lnTo>
                  <a:lnTo>
                    <a:pt x="56" y="0"/>
                  </a:lnTo>
                  <a:lnTo>
                    <a:pt x="48" y="0"/>
                  </a:lnTo>
                  <a:lnTo>
                    <a:pt x="8" y="32"/>
                  </a:lnTo>
                  <a:lnTo>
                    <a:pt x="0" y="48"/>
                  </a:lnTo>
                </a:path>
              </a:pathLst>
            </a:custGeom>
            <a:grpFill/>
            <a:ln w="12700" cmpd="sng">
              <a:solidFill>
                <a:schemeClr val="accent1">
                  <a:lumMod val="40000"/>
                  <a:lumOff val="60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0" lang="ja-JP" altLang="en-US" sz="14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05" name="Freeform 441"/>
            <p:cNvSpPr>
              <a:spLocks noChangeAspect="1"/>
            </p:cNvSpPr>
            <p:nvPr/>
          </p:nvSpPr>
          <p:spPr bwMode="auto">
            <a:xfrm>
              <a:off x="2610" y="1192"/>
              <a:ext cx="105" cy="48"/>
            </a:xfrm>
            <a:custGeom>
              <a:avLst/>
              <a:gdLst>
                <a:gd name="T0" fmla="*/ 0 w 104"/>
                <a:gd name="T1" fmla="*/ 24 h 48"/>
                <a:gd name="T2" fmla="*/ 24 w 104"/>
                <a:gd name="T3" fmla="*/ 0 h 48"/>
                <a:gd name="T4" fmla="*/ 32 w 104"/>
                <a:gd name="T5" fmla="*/ 0 h 48"/>
                <a:gd name="T6" fmla="*/ 67 w 104"/>
                <a:gd name="T7" fmla="*/ 16 h 48"/>
                <a:gd name="T8" fmla="*/ 67 w 104"/>
                <a:gd name="T9" fmla="*/ 0 h 48"/>
                <a:gd name="T10" fmla="*/ 99 w 104"/>
                <a:gd name="T11" fmla="*/ 16 h 48"/>
                <a:gd name="T12" fmla="*/ 99 w 104"/>
                <a:gd name="T13" fmla="*/ 32 h 48"/>
                <a:gd name="T14" fmla="*/ 115 w 104"/>
                <a:gd name="T15" fmla="*/ 40 h 48"/>
                <a:gd name="T16" fmla="*/ 48 w 104"/>
                <a:gd name="T17" fmla="*/ 48 h 48"/>
                <a:gd name="T18" fmla="*/ 40 w 104"/>
                <a:gd name="T19" fmla="*/ 32 h 48"/>
                <a:gd name="T20" fmla="*/ 40 w 104"/>
                <a:gd name="T21" fmla="*/ 48 h 48"/>
                <a:gd name="T22" fmla="*/ 0 w 104"/>
                <a:gd name="T23" fmla="*/ 24 h 48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04" h="48">
                  <a:moveTo>
                    <a:pt x="0" y="24"/>
                  </a:moveTo>
                  <a:lnTo>
                    <a:pt x="24" y="0"/>
                  </a:lnTo>
                  <a:lnTo>
                    <a:pt x="32" y="0"/>
                  </a:lnTo>
                  <a:lnTo>
                    <a:pt x="56" y="16"/>
                  </a:lnTo>
                  <a:lnTo>
                    <a:pt x="56" y="0"/>
                  </a:lnTo>
                  <a:lnTo>
                    <a:pt x="88" y="16"/>
                  </a:lnTo>
                  <a:lnTo>
                    <a:pt x="88" y="32"/>
                  </a:lnTo>
                  <a:lnTo>
                    <a:pt x="104" y="40"/>
                  </a:lnTo>
                  <a:lnTo>
                    <a:pt x="48" y="48"/>
                  </a:lnTo>
                  <a:lnTo>
                    <a:pt x="40" y="32"/>
                  </a:lnTo>
                  <a:lnTo>
                    <a:pt x="40" y="48"/>
                  </a:lnTo>
                  <a:lnTo>
                    <a:pt x="0" y="24"/>
                  </a:lnTo>
                  <a:close/>
                </a:path>
              </a:pathLst>
            </a:custGeom>
            <a:grpFill/>
            <a:ln w="12700" cmpd="sng">
              <a:solidFill>
                <a:schemeClr val="accent1">
                  <a:lumMod val="40000"/>
                  <a:lumOff val="6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0" lang="ja-JP" altLang="en-US" sz="14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06" name="Freeform 442"/>
            <p:cNvSpPr>
              <a:spLocks noChangeAspect="1"/>
            </p:cNvSpPr>
            <p:nvPr/>
          </p:nvSpPr>
          <p:spPr bwMode="auto">
            <a:xfrm>
              <a:off x="2610" y="1192"/>
              <a:ext cx="105" cy="48"/>
            </a:xfrm>
            <a:custGeom>
              <a:avLst/>
              <a:gdLst>
                <a:gd name="T0" fmla="*/ 0 w 104"/>
                <a:gd name="T1" fmla="*/ 24 h 48"/>
                <a:gd name="T2" fmla="*/ 24 w 104"/>
                <a:gd name="T3" fmla="*/ 0 h 48"/>
                <a:gd name="T4" fmla="*/ 32 w 104"/>
                <a:gd name="T5" fmla="*/ 0 h 48"/>
                <a:gd name="T6" fmla="*/ 67 w 104"/>
                <a:gd name="T7" fmla="*/ 16 h 48"/>
                <a:gd name="T8" fmla="*/ 67 w 104"/>
                <a:gd name="T9" fmla="*/ 0 h 48"/>
                <a:gd name="T10" fmla="*/ 99 w 104"/>
                <a:gd name="T11" fmla="*/ 16 h 48"/>
                <a:gd name="T12" fmla="*/ 99 w 104"/>
                <a:gd name="T13" fmla="*/ 32 h 48"/>
                <a:gd name="T14" fmla="*/ 115 w 104"/>
                <a:gd name="T15" fmla="*/ 40 h 48"/>
                <a:gd name="T16" fmla="*/ 48 w 104"/>
                <a:gd name="T17" fmla="*/ 48 h 48"/>
                <a:gd name="T18" fmla="*/ 40 w 104"/>
                <a:gd name="T19" fmla="*/ 32 h 48"/>
                <a:gd name="T20" fmla="*/ 40 w 104"/>
                <a:gd name="T21" fmla="*/ 48 h 48"/>
                <a:gd name="T22" fmla="*/ 0 w 104"/>
                <a:gd name="T23" fmla="*/ 24 h 48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04" h="48">
                  <a:moveTo>
                    <a:pt x="0" y="24"/>
                  </a:moveTo>
                  <a:lnTo>
                    <a:pt x="24" y="0"/>
                  </a:lnTo>
                  <a:lnTo>
                    <a:pt x="32" y="0"/>
                  </a:lnTo>
                  <a:lnTo>
                    <a:pt x="56" y="16"/>
                  </a:lnTo>
                  <a:lnTo>
                    <a:pt x="56" y="0"/>
                  </a:lnTo>
                  <a:lnTo>
                    <a:pt x="88" y="16"/>
                  </a:lnTo>
                  <a:lnTo>
                    <a:pt x="88" y="32"/>
                  </a:lnTo>
                  <a:lnTo>
                    <a:pt x="104" y="40"/>
                  </a:lnTo>
                  <a:lnTo>
                    <a:pt x="48" y="48"/>
                  </a:lnTo>
                  <a:lnTo>
                    <a:pt x="40" y="32"/>
                  </a:lnTo>
                  <a:lnTo>
                    <a:pt x="40" y="48"/>
                  </a:lnTo>
                  <a:lnTo>
                    <a:pt x="0" y="24"/>
                  </a:lnTo>
                </a:path>
              </a:pathLst>
            </a:custGeom>
            <a:grpFill/>
            <a:ln w="12700" cmpd="sng">
              <a:solidFill>
                <a:schemeClr val="accent1">
                  <a:lumMod val="40000"/>
                  <a:lumOff val="60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0" lang="ja-JP" altLang="en-US" sz="14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07" name="Freeform 443"/>
            <p:cNvSpPr>
              <a:spLocks noChangeAspect="1"/>
            </p:cNvSpPr>
            <p:nvPr/>
          </p:nvSpPr>
          <p:spPr bwMode="auto">
            <a:xfrm>
              <a:off x="2675" y="1192"/>
              <a:ext cx="64" cy="32"/>
            </a:xfrm>
            <a:custGeom>
              <a:avLst/>
              <a:gdLst>
                <a:gd name="T0" fmla="*/ 0 w 64"/>
                <a:gd name="T1" fmla="*/ 0 h 32"/>
                <a:gd name="T2" fmla="*/ 32 w 64"/>
                <a:gd name="T3" fmla="*/ 8 h 32"/>
                <a:gd name="T4" fmla="*/ 24 w 64"/>
                <a:gd name="T5" fmla="*/ 24 h 32"/>
                <a:gd name="T6" fmla="*/ 32 w 64"/>
                <a:gd name="T7" fmla="*/ 32 h 32"/>
                <a:gd name="T8" fmla="*/ 48 w 64"/>
                <a:gd name="T9" fmla="*/ 32 h 32"/>
                <a:gd name="T10" fmla="*/ 64 w 64"/>
                <a:gd name="T11" fmla="*/ 24 h 32"/>
                <a:gd name="T12" fmla="*/ 0 w 64"/>
                <a:gd name="T13" fmla="*/ 0 h 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4" h="32">
                  <a:moveTo>
                    <a:pt x="0" y="0"/>
                  </a:moveTo>
                  <a:lnTo>
                    <a:pt x="32" y="8"/>
                  </a:lnTo>
                  <a:lnTo>
                    <a:pt x="24" y="24"/>
                  </a:lnTo>
                  <a:lnTo>
                    <a:pt x="32" y="32"/>
                  </a:lnTo>
                  <a:lnTo>
                    <a:pt x="48" y="32"/>
                  </a:lnTo>
                  <a:lnTo>
                    <a:pt x="64" y="24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 cmpd="sng">
              <a:solidFill>
                <a:schemeClr val="accent1">
                  <a:lumMod val="40000"/>
                  <a:lumOff val="6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0" lang="ja-JP" altLang="en-US" sz="14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08" name="Freeform 444"/>
            <p:cNvSpPr>
              <a:spLocks noChangeAspect="1"/>
            </p:cNvSpPr>
            <p:nvPr/>
          </p:nvSpPr>
          <p:spPr bwMode="auto">
            <a:xfrm>
              <a:off x="2675" y="1192"/>
              <a:ext cx="64" cy="32"/>
            </a:xfrm>
            <a:custGeom>
              <a:avLst/>
              <a:gdLst>
                <a:gd name="T0" fmla="*/ 0 w 64"/>
                <a:gd name="T1" fmla="*/ 0 h 32"/>
                <a:gd name="T2" fmla="*/ 32 w 64"/>
                <a:gd name="T3" fmla="*/ 8 h 32"/>
                <a:gd name="T4" fmla="*/ 24 w 64"/>
                <a:gd name="T5" fmla="*/ 24 h 32"/>
                <a:gd name="T6" fmla="*/ 32 w 64"/>
                <a:gd name="T7" fmla="*/ 32 h 32"/>
                <a:gd name="T8" fmla="*/ 48 w 64"/>
                <a:gd name="T9" fmla="*/ 32 h 32"/>
                <a:gd name="T10" fmla="*/ 64 w 64"/>
                <a:gd name="T11" fmla="*/ 24 h 32"/>
                <a:gd name="T12" fmla="*/ 0 w 64"/>
                <a:gd name="T13" fmla="*/ 0 h 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4" h="32">
                  <a:moveTo>
                    <a:pt x="0" y="0"/>
                  </a:moveTo>
                  <a:lnTo>
                    <a:pt x="32" y="8"/>
                  </a:lnTo>
                  <a:lnTo>
                    <a:pt x="24" y="24"/>
                  </a:lnTo>
                  <a:lnTo>
                    <a:pt x="32" y="32"/>
                  </a:lnTo>
                  <a:lnTo>
                    <a:pt x="48" y="32"/>
                  </a:lnTo>
                  <a:lnTo>
                    <a:pt x="64" y="24"/>
                  </a:lnTo>
                  <a:lnTo>
                    <a:pt x="0" y="0"/>
                  </a:lnTo>
                </a:path>
              </a:pathLst>
            </a:custGeom>
            <a:grpFill/>
            <a:ln w="12700" cmpd="sng">
              <a:solidFill>
                <a:schemeClr val="accent1">
                  <a:lumMod val="40000"/>
                  <a:lumOff val="60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0" lang="ja-JP" altLang="en-US" sz="14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09" name="Freeform 445"/>
            <p:cNvSpPr>
              <a:spLocks noChangeAspect="1"/>
            </p:cNvSpPr>
            <p:nvPr/>
          </p:nvSpPr>
          <p:spPr bwMode="auto">
            <a:xfrm>
              <a:off x="2683" y="1738"/>
              <a:ext cx="48" cy="168"/>
            </a:xfrm>
            <a:custGeom>
              <a:avLst/>
              <a:gdLst>
                <a:gd name="T0" fmla="*/ 0 w 48"/>
                <a:gd name="T1" fmla="*/ 40 h 167"/>
                <a:gd name="T2" fmla="*/ 16 w 48"/>
                <a:gd name="T3" fmla="*/ 64 h 167"/>
                <a:gd name="T4" fmla="*/ 16 w 48"/>
                <a:gd name="T5" fmla="*/ 178 h 167"/>
                <a:gd name="T6" fmla="*/ 24 w 48"/>
                <a:gd name="T7" fmla="*/ 162 h 167"/>
                <a:gd name="T8" fmla="*/ 32 w 48"/>
                <a:gd name="T9" fmla="*/ 170 h 167"/>
                <a:gd name="T10" fmla="*/ 24 w 48"/>
                <a:gd name="T11" fmla="*/ 146 h 167"/>
                <a:gd name="T12" fmla="*/ 32 w 48"/>
                <a:gd name="T13" fmla="*/ 115 h 167"/>
                <a:gd name="T14" fmla="*/ 48 w 48"/>
                <a:gd name="T15" fmla="*/ 123 h 167"/>
                <a:gd name="T16" fmla="*/ 32 w 48"/>
                <a:gd name="T17" fmla="*/ 64 h 167"/>
                <a:gd name="T18" fmla="*/ 24 w 48"/>
                <a:gd name="T19" fmla="*/ 0 h 167"/>
                <a:gd name="T20" fmla="*/ 0 w 48"/>
                <a:gd name="T21" fmla="*/ 40 h 16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48" h="167">
                  <a:moveTo>
                    <a:pt x="0" y="40"/>
                  </a:moveTo>
                  <a:lnTo>
                    <a:pt x="16" y="64"/>
                  </a:lnTo>
                  <a:lnTo>
                    <a:pt x="16" y="167"/>
                  </a:lnTo>
                  <a:lnTo>
                    <a:pt x="24" y="151"/>
                  </a:lnTo>
                  <a:lnTo>
                    <a:pt x="32" y="159"/>
                  </a:lnTo>
                  <a:lnTo>
                    <a:pt x="24" y="135"/>
                  </a:lnTo>
                  <a:lnTo>
                    <a:pt x="32" y="104"/>
                  </a:lnTo>
                  <a:lnTo>
                    <a:pt x="48" y="112"/>
                  </a:lnTo>
                  <a:lnTo>
                    <a:pt x="32" y="64"/>
                  </a:lnTo>
                  <a:lnTo>
                    <a:pt x="24" y="0"/>
                  </a:lnTo>
                  <a:lnTo>
                    <a:pt x="0" y="40"/>
                  </a:lnTo>
                  <a:close/>
                </a:path>
              </a:pathLst>
            </a:custGeom>
            <a:grpFill/>
            <a:ln w="12700" cmpd="sng">
              <a:solidFill>
                <a:schemeClr val="accent1">
                  <a:lumMod val="40000"/>
                  <a:lumOff val="6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0" lang="ja-JP" altLang="en-US" sz="14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10" name="Freeform 446"/>
            <p:cNvSpPr>
              <a:spLocks noChangeAspect="1"/>
            </p:cNvSpPr>
            <p:nvPr/>
          </p:nvSpPr>
          <p:spPr bwMode="auto">
            <a:xfrm>
              <a:off x="2683" y="1738"/>
              <a:ext cx="48" cy="168"/>
            </a:xfrm>
            <a:custGeom>
              <a:avLst/>
              <a:gdLst>
                <a:gd name="T0" fmla="*/ 0 w 48"/>
                <a:gd name="T1" fmla="*/ 40 h 167"/>
                <a:gd name="T2" fmla="*/ 16 w 48"/>
                <a:gd name="T3" fmla="*/ 64 h 167"/>
                <a:gd name="T4" fmla="*/ 16 w 48"/>
                <a:gd name="T5" fmla="*/ 178 h 167"/>
                <a:gd name="T6" fmla="*/ 24 w 48"/>
                <a:gd name="T7" fmla="*/ 162 h 167"/>
                <a:gd name="T8" fmla="*/ 32 w 48"/>
                <a:gd name="T9" fmla="*/ 170 h 167"/>
                <a:gd name="T10" fmla="*/ 24 w 48"/>
                <a:gd name="T11" fmla="*/ 146 h 167"/>
                <a:gd name="T12" fmla="*/ 32 w 48"/>
                <a:gd name="T13" fmla="*/ 115 h 167"/>
                <a:gd name="T14" fmla="*/ 48 w 48"/>
                <a:gd name="T15" fmla="*/ 123 h 167"/>
                <a:gd name="T16" fmla="*/ 32 w 48"/>
                <a:gd name="T17" fmla="*/ 64 h 167"/>
                <a:gd name="T18" fmla="*/ 24 w 48"/>
                <a:gd name="T19" fmla="*/ 0 h 167"/>
                <a:gd name="T20" fmla="*/ 0 w 48"/>
                <a:gd name="T21" fmla="*/ 40 h 16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48" h="167">
                  <a:moveTo>
                    <a:pt x="0" y="40"/>
                  </a:moveTo>
                  <a:lnTo>
                    <a:pt x="16" y="64"/>
                  </a:lnTo>
                  <a:lnTo>
                    <a:pt x="16" y="167"/>
                  </a:lnTo>
                  <a:lnTo>
                    <a:pt x="24" y="151"/>
                  </a:lnTo>
                  <a:lnTo>
                    <a:pt x="32" y="159"/>
                  </a:lnTo>
                  <a:lnTo>
                    <a:pt x="24" y="135"/>
                  </a:lnTo>
                  <a:lnTo>
                    <a:pt x="32" y="104"/>
                  </a:lnTo>
                  <a:lnTo>
                    <a:pt x="48" y="112"/>
                  </a:lnTo>
                  <a:lnTo>
                    <a:pt x="32" y="64"/>
                  </a:lnTo>
                  <a:lnTo>
                    <a:pt x="24" y="0"/>
                  </a:lnTo>
                  <a:lnTo>
                    <a:pt x="0" y="40"/>
                  </a:lnTo>
                </a:path>
              </a:pathLst>
            </a:custGeom>
            <a:grpFill/>
            <a:ln w="12700" cmpd="sng">
              <a:solidFill>
                <a:schemeClr val="accent1">
                  <a:lumMod val="40000"/>
                  <a:lumOff val="60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0" lang="ja-JP" altLang="en-US" sz="14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11" name="Freeform 447"/>
            <p:cNvSpPr>
              <a:spLocks noChangeAspect="1"/>
            </p:cNvSpPr>
            <p:nvPr/>
          </p:nvSpPr>
          <p:spPr bwMode="auto">
            <a:xfrm>
              <a:off x="2755" y="1208"/>
              <a:ext cx="65" cy="32"/>
            </a:xfrm>
            <a:custGeom>
              <a:avLst/>
              <a:gdLst>
                <a:gd name="T0" fmla="*/ 0 w 64"/>
                <a:gd name="T1" fmla="*/ 0 h 32"/>
                <a:gd name="T2" fmla="*/ 8 w 64"/>
                <a:gd name="T3" fmla="*/ 24 h 32"/>
                <a:gd name="T4" fmla="*/ 51 w 64"/>
                <a:gd name="T5" fmla="*/ 32 h 32"/>
                <a:gd name="T6" fmla="*/ 75 w 64"/>
                <a:gd name="T7" fmla="*/ 24 h 32"/>
                <a:gd name="T8" fmla="*/ 0 w 64"/>
                <a:gd name="T9" fmla="*/ 0 h 3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4" h="32">
                  <a:moveTo>
                    <a:pt x="0" y="0"/>
                  </a:moveTo>
                  <a:lnTo>
                    <a:pt x="8" y="24"/>
                  </a:lnTo>
                  <a:lnTo>
                    <a:pt x="40" y="32"/>
                  </a:lnTo>
                  <a:lnTo>
                    <a:pt x="64" y="24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 cmpd="sng">
              <a:solidFill>
                <a:schemeClr val="accent1">
                  <a:lumMod val="40000"/>
                  <a:lumOff val="6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0" lang="ja-JP" altLang="en-US" sz="14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12" name="Freeform 448"/>
            <p:cNvSpPr>
              <a:spLocks noChangeAspect="1"/>
            </p:cNvSpPr>
            <p:nvPr/>
          </p:nvSpPr>
          <p:spPr bwMode="auto">
            <a:xfrm>
              <a:off x="2755" y="1208"/>
              <a:ext cx="65" cy="32"/>
            </a:xfrm>
            <a:custGeom>
              <a:avLst/>
              <a:gdLst>
                <a:gd name="T0" fmla="*/ 0 w 64"/>
                <a:gd name="T1" fmla="*/ 0 h 32"/>
                <a:gd name="T2" fmla="*/ 8 w 64"/>
                <a:gd name="T3" fmla="*/ 24 h 32"/>
                <a:gd name="T4" fmla="*/ 51 w 64"/>
                <a:gd name="T5" fmla="*/ 32 h 32"/>
                <a:gd name="T6" fmla="*/ 75 w 64"/>
                <a:gd name="T7" fmla="*/ 24 h 32"/>
                <a:gd name="T8" fmla="*/ 0 w 64"/>
                <a:gd name="T9" fmla="*/ 0 h 3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4" h="32">
                  <a:moveTo>
                    <a:pt x="0" y="0"/>
                  </a:moveTo>
                  <a:lnTo>
                    <a:pt x="8" y="24"/>
                  </a:lnTo>
                  <a:lnTo>
                    <a:pt x="40" y="32"/>
                  </a:lnTo>
                  <a:lnTo>
                    <a:pt x="64" y="24"/>
                  </a:lnTo>
                  <a:lnTo>
                    <a:pt x="0" y="0"/>
                  </a:lnTo>
                </a:path>
              </a:pathLst>
            </a:custGeom>
            <a:grpFill/>
            <a:ln w="12700" cmpd="sng">
              <a:solidFill>
                <a:schemeClr val="accent1">
                  <a:lumMod val="40000"/>
                  <a:lumOff val="60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0" lang="ja-JP" altLang="en-US" sz="14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13" name="Freeform 449"/>
            <p:cNvSpPr>
              <a:spLocks noChangeAspect="1"/>
            </p:cNvSpPr>
            <p:nvPr/>
          </p:nvSpPr>
          <p:spPr bwMode="auto">
            <a:xfrm>
              <a:off x="1026" y="1144"/>
              <a:ext cx="2365" cy="851"/>
            </a:xfrm>
            <a:custGeom>
              <a:avLst/>
              <a:gdLst>
                <a:gd name="T0" fmla="*/ 710 w 2348"/>
                <a:gd name="T1" fmla="*/ 634 h 845"/>
                <a:gd name="T2" fmla="*/ 531 w 2348"/>
                <a:gd name="T3" fmla="*/ 701 h 845"/>
                <a:gd name="T4" fmla="*/ 333 w 2348"/>
                <a:gd name="T5" fmla="*/ 717 h 845"/>
                <a:gd name="T6" fmla="*/ 333 w 2348"/>
                <a:gd name="T7" fmla="*/ 800 h 845"/>
                <a:gd name="T8" fmla="*/ 310 w 2348"/>
                <a:gd name="T9" fmla="*/ 911 h 845"/>
                <a:gd name="T10" fmla="*/ 139 w 2348"/>
                <a:gd name="T11" fmla="*/ 838 h 845"/>
                <a:gd name="T12" fmla="*/ 187 w 2348"/>
                <a:gd name="T13" fmla="*/ 749 h 845"/>
                <a:gd name="T14" fmla="*/ 56 w 2348"/>
                <a:gd name="T15" fmla="*/ 674 h 845"/>
                <a:gd name="T16" fmla="*/ 24 w 2348"/>
                <a:gd name="T17" fmla="*/ 610 h 845"/>
                <a:gd name="T18" fmla="*/ 0 w 2348"/>
                <a:gd name="T19" fmla="*/ 538 h 845"/>
                <a:gd name="T20" fmla="*/ 8 w 2348"/>
                <a:gd name="T21" fmla="*/ 487 h 845"/>
                <a:gd name="T22" fmla="*/ 16 w 2348"/>
                <a:gd name="T23" fmla="*/ 293 h 845"/>
                <a:gd name="T24" fmla="*/ 83 w 2348"/>
                <a:gd name="T25" fmla="*/ 261 h 845"/>
                <a:gd name="T26" fmla="*/ 115 w 2348"/>
                <a:gd name="T27" fmla="*/ 359 h 845"/>
                <a:gd name="T28" fmla="*/ 139 w 2348"/>
                <a:gd name="T29" fmla="*/ 383 h 845"/>
                <a:gd name="T30" fmla="*/ 262 w 2348"/>
                <a:gd name="T31" fmla="*/ 293 h 845"/>
                <a:gd name="T32" fmla="*/ 416 w 2348"/>
                <a:gd name="T33" fmla="*/ 277 h 845"/>
                <a:gd name="T34" fmla="*/ 521 w 2348"/>
                <a:gd name="T35" fmla="*/ 277 h 845"/>
                <a:gd name="T36" fmla="*/ 628 w 2348"/>
                <a:gd name="T37" fmla="*/ 261 h 845"/>
                <a:gd name="T38" fmla="*/ 658 w 2348"/>
                <a:gd name="T39" fmla="*/ 154 h 845"/>
                <a:gd name="T40" fmla="*/ 718 w 2348"/>
                <a:gd name="T41" fmla="*/ 293 h 845"/>
                <a:gd name="T42" fmla="*/ 734 w 2348"/>
                <a:gd name="T43" fmla="*/ 285 h 845"/>
                <a:gd name="T44" fmla="*/ 776 w 2348"/>
                <a:gd name="T45" fmla="*/ 301 h 845"/>
                <a:gd name="T46" fmla="*/ 742 w 2348"/>
                <a:gd name="T47" fmla="*/ 170 h 845"/>
                <a:gd name="T48" fmla="*/ 750 w 2348"/>
                <a:gd name="T49" fmla="*/ 178 h 845"/>
                <a:gd name="T50" fmla="*/ 857 w 2348"/>
                <a:gd name="T51" fmla="*/ 237 h 845"/>
                <a:gd name="T52" fmla="*/ 906 w 2348"/>
                <a:gd name="T53" fmla="*/ 107 h 845"/>
                <a:gd name="T54" fmla="*/ 1062 w 2348"/>
                <a:gd name="T55" fmla="*/ 48 h 845"/>
                <a:gd name="T56" fmla="*/ 1150 w 2348"/>
                <a:gd name="T57" fmla="*/ 40 h 845"/>
                <a:gd name="T58" fmla="*/ 1228 w 2348"/>
                <a:gd name="T59" fmla="*/ 40 h 845"/>
                <a:gd name="T60" fmla="*/ 1339 w 2348"/>
                <a:gd name="T61" fmla="*/ 99 h 845"/>
                <a:gd name="T62" fmla="*/ 1289 w 2348"/>
                <a:gd name="T63" fmla="*/ 122 h 845"/>
                <a:gd name="T64" fmla="*/ 1384 w 2348"/>
                <a:gd name="T65" fmla="*/ 130 h 845"/>
                <a:gd name="T66" fmla="*/ 1513 w 2348"/>
                <a:gd name="T67" fmla="*/ 130 h 845"/>
                <a:gd name="T68" fmla="*/ 1694 w 2348"/>
                <a:gd name="T69" fmla="*/ 194 h 845"/>
                <a:gd name="T70" fmla="*/ 1911 w 2348"/>
                <a:gd name="T71" fmla="*/ 186 h 845"/>
                <a:gd name="T72" fmla="*/ 2067 w 2348"/>
                <a:gd name="T73" fmla="*/ 253 h 845"/>
                <a:gd name="T74" fmla="*/ 2231 w 2348"/>
                <a:gd name="T75" fmla="*/ 285 h 845"/>
                <a:gd name="T76" fmla="*/ 2464 w 2348"/>
                <a:gd name="T77" fmla="*/ 309 h 845"/>
                <a:gd name="T78" fmla="*/ 2541 w 2348"/>
                <a:gd name="T79" fmla="*/ 349 h 845"/>
                <a:gd name="T80" fmla="*/ 2474 w 2348"/>
                <a:gd name="T81" fmla="*/ 383 h 845"/>
                <a:gd name="T82" fmla="*/ 2394 w 2348"/>
                <a:gd name="T83" fmla="*/ 349 h 845"/>
                <a:gd name="T84" fmla="*/ 2377 w 2348"/>
                <a:gd name="T85" fmla="*/ 432 h 845"/>
                <a:gd name="T86" fmla="*/ 2197 w 2348"/>
                <a:gd name="T87" fmla="*/ 487 h 845"/>
                <a:gd name="T88" fmla="*/ 2127 w 2348"/>
                <a:gd name="T89" fmla="*/ 562 h 845"/>
                <a:gd name="T90" fmla="*/ 2067 w 2348"/>
                <a:gd name="T91" fmla="*/ 644 h 845"/>
                <a:gd name="T92" fmla="*/ 2006 w 2348"/>
                <a:gd name="T93" fmla="*/ 586 h 845"/>
                <a:gd name="T94" fmla="*/ 2153 w 2348"/>
                <a:gd name="T95" fmla="*/ 447 h 845"/>
                <a:gd name="T96" fmla="*/ 1988 w 2348"/>
                <a:gd name="T97" fmla="*/ 506 h 845"/>
                <a:gd name="T98" fmla="*/ 1894 w 2348"/>
                <a:gd name="T99" fmla="*/ 538 h 845"/>
                <a:gd name="T100" fmla="*/ 1721 w 2348"/>
                <a:gd name="T101" fmla="*/ 664 h 845"/>
                <a:gd name="T102" fmla="*/ 1755 w 2348"/>
                <a:gd name="T103" fmla="*/ 674 h 845"/>
                <a:gd name="T104" fmla="*/ 1661 w 2348"/>
                <a:gd name="T105" fmla="*/ 879 h 845"/>
                <a:gd name="T106" fmla="*/ 1677 w 2348"/>
                <a:gd name="T107" fmla="*/ 765 h 845"/>
                <a:gd name="T108" fmla="*/ 1444 w 2348"/>
                <a:gd name="T109" fmla="*/ 674 h 845"/>
                <a:gd name="T110" fmla="*/ 1281 w 2348"/>
                <a:gd name="T111" fmla="*/ 749 h 845"/>
                <a:gd name="T112" fmla="*/ 1098 w 2348"/>
                <a:gd name="T113" fmla="*/ 733 h 845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2348" h="845">
                  <a:moveTo>
                    <a:pt x="871" y="702"/>
                  </a:moveTo>
                  <a:lnTo>
                    <a:pt x="815" y="662"/>
                  </a:lnTo>
                  <a:lnTo>
                    <a:pt x="775" y="654"/>
                  </a:lnTo>
                  <a:lnTo>
                    <a:pt x="711" y="582"/>
                  </a:lnTo>
                  <a:lnTo>
                    <a:pt x="687" y="606"/>
                  </a:lnTo>
                  <a:lnTo>
                    <a:pt x="655" y="590"/>
                  </a:lnTo>
                  <a:lnTo>
                    <a:pt x="639" y="566"/>
                  </a:lnTo>
                  <a:lnTo>
                    <a:pt x="607" y="566"/>
                  </a:lnTo>
                  <a:lnTo>
                    <a:pt x="503" y="598"/>
                  </a:lnTo>
                  <a:lnTo>
                    <a:pt x="511" y="622"/>
                  </a:lnTo>
                  <a:lnTo>
                    <a:pt x="495" y="622"/>
                  </a:lnTo>
                  <a:lnTo>
                    <a:pt x="487" y="646"/>
                  </a:lnTo>
                  <a:lnTo>
                    <a:pt x="511" y="654"/>
                  </a:lnTo>
                  <a:lnTo>
                    <a:pt x="503" y="670"/>
                  </a:lnTo>
                  <a:lnTo>
                    <a:pt x="399" y="670"/>
                  </a:lnTo>
                  <a:lnTo>
                    <a:pt x="375" y="654"/>
                  </a:lnTo>
                  <a:lnTo>
                    <a:pt x="335" y="638"/>
                  </a:lnTo>
                  <a:lnTo>
                    <a:pt x="311" y="662"/>
                  </a:lnTo>
                  <a:lnTo>
                    <a:pt x="303" y="678"/>
                  </a:lnTo>
                  <a:lnTo>
                    <a:pt x="288" y="678"/>
                  </a:lnTo>
                  <a:lnTo>
                    <a:pt x="272" y="702"/>
                  </a:lnTo>
                  <a:lnTo>
                    <a:pt x="327" y="733"/>
                  </a:lnTo>
                  <a:lnTo>
                    <a:pt x="303" y="741"/>
                  </a:lnTo>
                  <a:lnTo>
                    <a:pt x="311" y="741"/>
                  </a:lnTo>
                  <a:lnTo>
                    <a:pt x="303" y="757"/>
                  </a:lnTo>
                  <a:lnTo>
                    <a:pt x="288" y="741"/>
                  </a:lnTo>
                  <a:lnTo>
                    <a:pt x="272" y="789"/>
                  </a:lnTo>
                  <a:lnTo>
                    <a:pt x="288" y="789"/>
                  </a:lnTo>
                  <a:lnTo>
                    <a:pt x="303" y="837"/>
                  </a:lnTo>
                  <a:lnTo>
                    <a:pt x="288" y="845"/>
                  </a:lnTo>
                  <a:lnTo>
                    <a:pt x="280" y="829"/>
                  </a:lnTo>
                  <a:lnTo>
                    <a:pt x="272" y="829"/>
                  </a:lnTo>
                  <a:lnTo>
                    <a:pt x="224" y="797"/>
                  </a:lnTo>
                  <a:lnTo>
                    <a:pt x="176" y="789"/>
                  </a:lnTo>
                  <a:lnTo>
                    <a:pt x="168" y="789"/>
                  </a:lnTo>
                  <a:lnTo>
                    <a:pt x="128" y="773"/>
                  </a:lnTo>
                  <a:lnTo>
                    <a:pt x="160" y="749"/>
                  </a:lnTo>
                  <a:lnTo>
                    <a:pt x="152" y="741"/>
                  </a:lnTo>
                  <a:lnTo>
                    <a:pt x="168" y="733"/>
                  </a:lnTo>
                  <a:lnTo>
                    <a:pt x="160" y="733"/>
                  </a:lnTo>
                  <a:lnTo>
                    <a:pt x="168" y="718"/>
                  </a:lnTo>
                  <a:lnTo>
                    <a:pt x="176" y="694"/>
                  </a:lnTo>
                  <a:lnTo>
                    <a:pt x="112" y="662"/>
                  </a:lnTo>
                  <a:lnTo>
                    <a:pt x="104" y="646"/>
                  </a:lnTo>
                  <a:lnTo>
                    <a:pt x="72" y="630"/>
                  </a:lnTo>
                  <a:lnTo>
                    <a:pt x="56" y="638"/>
                  </a:lnTo>
                  <a:lnTo>
                    <a:pt x="48" y="630"/>
                  </a:lnTo>
                  <a:lnTo>
                    <a:pt x="56" y="622"/>
                  </a:lnTo>
                  <a:lnTo>
                    <a:pt x="56" y="598"/>
                  </a:lnTo>
                  <a:lnTo>
                    <a:pt x="56" y="590"/>
                  </a:lnTo>
                  <a:lnTo>
                    <a:pt x="48" y="590"/>
                  </a:lnTo>
                  <a:lnTo>
                    <a:pt x="40" y="566"/>
                  </a:lnTo>
                  <a:lnTo>
                    <a:pt x="16" y="566"/>
                  </a:lnTo>
                  <a:lnTo>
                    <a:pt x="24" y="566"/>
                  </a:lnTo>
                  <a:lnTo>
                    <a:pt x="8" y="566"/>
                  </a:lnTo>
                  <a:lnTo>
                    <a:pt x="8" y="542"/>
                  </a:lnTo>
                  <a:lnTo>
                    <a:pt x="8" y="526"/>
                  </a:lnTo>
                  <a:lnTo>
                    <a:pt x="0" y="518"/>
                  </a:lnTo>
                  <a:lnTo>
                    <a:pt x="8" y="502"/>
                  </a:lnTo>
                  <a:lnTo>
                    <a:pt x="0" y="494"/>
                  </a:lnTo>
                  <a:lnTo>
                    <a:pt x="0" y="478"/>
                  </a:lnTo>
                  <a:lnTo>
                    <a:pt x="8" y="478"/>
                  </a:lnTo>
                  <a:lnTo>
                    <a:pt x="40" y="470"/>
                  </a:lnTo>
                  <a:lnTo>
                    <a:pt x="16" y="462"/>
                  </a:lnTo>
                  <a:lnTo>
                    <a:pt x="16" y="446"/>
                  </a:lnTo>
                  <a:lnTo>
                    <a:pt x="8" y="454"/>
                  </a:lnTo>
                  <a:lnTo>
                    <a:pt x="56" y="407"/>
                  </a:lnTo>
                  <a:lnTo>
                    <a:pt x="32" y="359"/>
                  </a:lnTo>
                  <a:lnTo>
                    <a:pt x="40" y="335"/>
                  </a:lnTo>
                  <a:lnTo>
                    <a:pt x="24" y="303"/>
                  </a:lnTo>
                  <a:lnTo>
                    <a:pt x="40" y="287"/>
                  </a:lnTo>
                  <a:lnTo>
                    <a:pt x="16" y="271"/>
                  </a:lnTo>
                  <a:lnTo>
                    <a:pt x="24" y="255"/>
                  </a:lnTo>
                  <a:lnTo>
                    <a:pt x="48" y="231"/>
                  </a:lnTo>
                  <a:lnTo>
                    <a:pt x="64" y="231"/>
                  </a:lnTo>
                  <a:lnTo>
                    <a:pt x="80" y="231"/>
                  </a:lnTo>
                  <a:lnTo>
                    <a:pt x="64" y="239"/>
                  </a:lnTo>
                  <a:lnTo>
                    <a:pt x="72" y="239"/>
                  </a:lnTo>
                  <a:lnTo>
                    <a:pt x="120" y="247"/>
                  </a:lnTo>
                  <a:lnTo>
                    <a:pt x="192" y="287"/>
                  </a:lnTo>
                  <a:lnTo>
                    <a:pt x="200" y="311"/>
                  </a:lnTo>
                  <a:lnTo>
                    <a:pt x="168" y="335"/>
                  </a:lnTo>
                  <a:lnTo>
                    <a:pt x="64" y="303"/>
                  </a:lnTo>
                  <a:lnTo>
                    <a:pt x="104" y="335"/>
                  </a:lnTo>
                  <a:lnTo>
                    <a:pt x="104" y="367"/>
                  </a:lnTo>
                  <a:lnTo>
                    <a:pt x="152" y="383"/>
                  </a:lnTo>
                  <a:lnTo>
                    <a:pt x="160" y="383"/>
                  </a:lnTo>
                  <a:lnTo>
                    <a:pt x="152" y="367"/>
                  </a:lnTo>
                  <a:lnTo>
                    <a:pt x="128" y="359"/>
                  </a:lnTo>
                  <a:lnTo>
                    <a:pt x="128" y="351"/>
                  </a:lnTo>
                  <a:lnTo>
                    <a:pt x="160" y="359"/>
                  </a:lnTo>
                  <a:lnTo>
                    <a:pt x="192" y="367"/>
                  </a:lnTo>
                  <a:lnTo>
                    <a:pt x="176" y="335"/>
                  </a:lnTo>
                  <a:lnTo>
                    <a:pt x="216" y="319"/>
                  </a:lnTo>
                  <a:lnTo>
                    <a:pt x="240" y="335"/>
                  </a:lnTo>
                  <a:lnTo>
                    <a:pt x="240" y="271"/>
                  </a:lnTo>
                  <a:lnTo>
                    <a:pt x="232" y="263"/>
                  </a:lnTo>
                  <a:lnTo>
                    <a:pt x="272" y="279"/>
                  </a:lnTo>
                  <a:lnTo>
                    <a:pt x="248" y="287"/>
                  </a:lnTo>
                  <a:lnTo>
                    <a:pt x="272" y="311"/>
                  </a:lnTo>
                  <a:lnTo>
                    <a:pt x="303" y="287"/>
                  </a:lnTo>
                  <a:lnTo>
                    <a:pt x="383" y="255"/>
                  </a:lnTo>
                  <a:lnTo>
                    <a:pt x="391" y="255"/>
                  </a:lnTo>
                  <a:lnTo>
                    <a:pt x="383" y="263"/>
                  </a:lnTo>
                  <a:lnTo>
                    <a:pt x="391" y="279"/>
                  </a:lnTo>
                  <a:lnTo>
                    <a:pt x="455" y="255"/>
                  </a:lnTo>
                  <a:lnTo>
                    <a:pt x="471" y="271"/>
                  </a:lnTo>
                  <a:lnTo>
                    <a:pt x="479" y="255"/>
                  </a:lnTo>
                  <a:lnTo>
                    <a:pt x="471" y="239"/>
                  </a:lnTo>
                  <a:lnTo>
                    <a:pt x="487" y="231"/>
                  </a:lnTo>
                  <a:lnTo>
                    <a:pt x="527" y="239"/>
                  </a:lnTo>
                  <a:lnTo>
                    <a:pt x="583" y="279"/>
                  </a:lnTo>
                  <a:lnTo>
                    <a:pt x="607" y="263"/>
                  </a:lnTo>
                  <a:lnTo>
                    <a:pt x="583" y="239"/>
                  </a:lnTo>
                  <a:lnTo>
                    <a:pt x="567" y="231"/>
                  </a:lnTo>
                  <a:lnTo>
                    <a:pt x="575" y="207"/>
                  </a:lnTo>
                  <a:lnTo>
                    <a:pt x="559" y="207"/>
                  </a:lnTo>
                  <a:lnTo>
                    <a:pt x="567" y="191"/>
                  </a:lnTo>
                  <a:lnTo>
                    <a:pt x="583" y="175"/>
                  </a:lnTo>
                  <a:lnTo>
                    <a:pt x="607" y="143"/>
                  </a:lnTo>
                  <a:lnTo>
                    <a:pt x="639" y="143"/>
                  </a:lnTo>
                  <a:lnTo>
                    <a:pt x="647" y="151"/>
                  </a:lnTo>
                  <a:lnTo>
                    <a:pt x="639" y="183"/>
                  </a:lnTo>
                  <a:lnTo>
                    <a:pt x="655" y="199"/>
                  </a:lnTo>
                  <a:lnTo>
                    <a:pt x="647" y="255"/>
                  </a:lnTo>
                  <a:lnTo>
                    <a:pt x="663" y="271"/>
                  </a:lnTo>
                  <a:lnTo>
                    <a:pt x="655" y="279"/>
                  </a:lnTo>
                  <a:lnTo>
                    <a:pt x="639" y="303"/>
                  </a:lnTo>
                  <a:lnTo>
                    <a:pt x="615" y="311"/>
                  </a:lnTo>
                  <a:lnTo>
                    <a:pt x="647" y="327"/>
                  </a:lnTo>
                  <a:lnTo>
                    <a:pt x="679" y="279"/>
                  </a:lnTo>
                  <a:lnTo>
                    <a:pt x="679" y="263"/>
                  </a:lnTo>
                  <a:lnTo>
                    <a:pt x="687" y="263"/>
                  </a:lnTo>
                  <a:lnTo>
                    <a:pt x="711" y="255"/>
                  </a:lnTo>
                  <a:lnTo>
                    <a:pt x="719" y="271"/>
                  </a:lnTo>
                  <a:lnTo>
                    <a:pt x="711" y="279"/>
                  </a:lnTo>
                  <a:lnTo>
                    <a:pt x="735" y="287"/>
                  </a:lnTo>
                  <a:lnTo>
                    <a:pt x="719" y="279"/>
                  </a:lnTo>
                  <a:lnTo>
                    <a:pt x="727" y="279"/>
                  </a:lnTo>
                  <a:lnTo>
                    <a:pt x="719" y="263"/>
                  </a:lnTo>
                  <a:lnTo>
                    <a:pt x="671" y="247"/>
                  </a:lnTo>
                  <a:lnTo>
                    <a:pt x="679" y="215"/>
                  </a:lnTo>
                  <a:lnTo>
                    <a:pt x="655" y="183"/>
                  </a:lnTo>
                  <a:lnTo>
                    <a:pt x="687" y="159"/>
                  </a:lnTo>
                  <a:lnTo>
                    <a:pt x="679" y="151"/>
                  </a:lnTo>
                  <a:lnTo>
                    <a:pt x="695" y="159"/>
                  </a:lnTo>
                  <a:lnTo>
                    <a:pt x="687" y="183"/>
                  </a:lnTo>
                  <a:lnTo>
                    <a:pt x="695" y="191"/>
                  </a:lnTo>
                  <a:lnTo>
                    <a:pt x="735" y="199"/>
                  </a:lnTo>
                  <a:lnTo>
                    <a:pt x="695" y="167"/>
                  </a:lnTo>
                  <a:lnTo>
                    <a:pt x="727" y="175"/>
                  </a:lnTo>
                  <a:lnTo>
                    <a:pt x="719" y="167"/>
                  </a:lnTo>
                  <a:lnTo>
                    <a:pt x="735" y="159"/>
                  </a:lnTo>
                  <a:lnTo>
                    <a:pt x="807" y="183"/>
                  </a:lnTo>
                  <a:lnTo>
                    <a:pt x="791" y="191"/>
                  </a:lnTo>
                  <a:lnTo>
                    <a:pt x="791" y="215"/>
                  </a:lnTo>
                  <a:lnTo>
                    <a:pt x="807" y="223"/>
                  </a:lnTo>
                  <a:lnTo>
                    <a:pt x="815" y="183"/>
                  </a:lnTo>
                  <a:lnTo>
                    <a:pt x="775" y="159"/>
                  </a:lnTo>
                  <a:lnTo>
                    <a:pt x="767" y="127"/>
                  </a:lnTo>
                  <a:lnTo>
                    <a:pt x="855" y="111"/>
                  </a:lnTo>
                  <a:lnTo>
                    <a:pt x="839" y="96"/>
                  </a:lnTo>
                  <a:lnTo>
                    <a:pt x="855" y="96"/>
                  </a:lnTo>
                  <a:lnTo>
                    <a:pt x="863" y="88"/>
                  </a:lnTo>
                  <a:lnTo>
                    <a:pt x="855" y="80"/>
                  </a:lnTo>
                  <a:lnTo>
                    <a:pt x="950" y="56"/>
                  </a:lnTo>
                  <a:lnTo>
                    <a:pt x="942" y="48"/>
                  </a:lnTo>
                  <a:lnTo>
                    <a:pt x="982" y="48"/>
                  </a:lnTo>
                  <a:lnTo>
                    <a:pt x="982" y="56"/>
                  </a:lnTo>
                  <a:lnTo>
                    <a:pt x="998" y="56"/>
                  </a:lnTo>
                  <a:lnTo>
                    <a:pt x="1022" y="48"/>
                  </a:lnTo>
                  <a:lnTo>
                    <a:pt x="1038" y="48"/>
                  </a:lnTo>
                  <a:lnTo>
                    <a:pt x="1022" y="40"/>
                  </a:lnTo>
                  <a:lnTo>
                    <a:pt x="1062" y="40"/>
                  </a:lnTo>
                  <a:lnTo>
                    <a:pt x="1070" y="24"/>
                  </a:lnTo>
                  <a:lnTo>
                    <a:pt x="1110" y="0"/>
                  </a:lnTo>
                  <a:lnTo>
                    <a:pt x="1134" y="8"/>
                  </a:lnTo>
                  <a:lnTo>
                    <a:pt x="1110" y="24"/>
                  </a:lnTo>
                  <a:lnTo>
                    <a:pt x="1150" y="24"/>
                  </a:lnTo>
                  <a:lnTo>
                    <a:pt x="1134" y="40"/>
                  </a:lnTo>
                  <a:lnTo>
                    <a:pt x="1198" y="32"/>
                  </a:lnTo>
                  <a:lnTo>
                    <a:pt x="1246" y="56"/>
                  </a:lnTo>
                  <a:lnTo>
                    <a:pt x="1246" y="64"/>
                  </a:lnTo>
                  <a:lnTo>
                    <a:pt x="1230" y="56"/>
                  </a:lnTo>
                  <a:lnTo>
                    <a:pt x="1246" y="72"/>
                  </a:lnTo>
                  <a:lnTo>
                    <a:pt x="1238" y="88"/>
                  </a:lnTo>
                  <a:lnTo>
                    <a:pt x="1110" y="159"/>
                  </a:lnTo>
                  <a:lnTo>
                    <a:pt x="1150" y="151"/>
                  </a:lnTo>
                  <a:lnTo>
                    <a:pt x="1134" y="135"/>
                  </a:lnTo>
                  <a:lnTo>
                    <a:pt x="1198" y="119"/>
                  </a:lnTo>
                  <a:lnTo>
                    <a:pt x="1182" y="119"/>
                  </a:lnTo>
                  <a:lnTo>
                    <a:pt x="1190" y="111"/>
                  </a:lnTo>
                  <a:lnTo>
                    <a:pt x="1230" y="119"/>
                  </a:lnTo>
                  <a:lnTo>
                    <a:pt x="1238" y="111"/>
                  </a:lnTo>
                  <a:lnTo>
                    <a:pt x="1246" y="135"/>
                  </a:lnTo>
                  <a:lnTo>
                    <a:pt x="1262" y="135"/>
                  </a:lnTo>
                  <a:lnTo>
                    <a:pt x="1246" y="127"/>
                  </a:lnTo>
                  <a:lnTo>
                    <a:pt x="1278" y="119"/>
                  </a:lnTo>
                  <a:lnTo>
                    <a:pt x="1318" y="127"/>
                  </a:lnTo>
                  <a:lnTo>
                    <a:pt x="1310" y="135"/>
                  </a:lnTo>
                  <a:lnTo>
                    <a:pt x="1350" y="143"/>
                  </a:lnTo>
                  <a:lnTo>
                    <a:pt x="1390" y="143"/>
                  </a:lnTo>
                  <a:lnTo>
                    <a:pt x="1390" y="119"/>
                  </a:lnTo>
                  <a:lnTo>
                    <a:pt x="1398" y="119"/>
                  </a:lnTo>
                  <a:lnTo>
                    <a:pt x="1470" y="143"/>
                  </a:lnTo>
                  <a:lnTo>
                    <a:pt x="1462" y="183"/>
                  </a:lnTo>
                  <a:lnTo>
                    <a:pt x="1494" y="207"/>
                  </a:lnTo>
                  <a:lnTo>
                    <a:pt x="1526" y="167"/>
                  </a:lnTo>
                  <a:lnTo>
                    <a:pt x="1534" y="183"/>
                  </a:lnTo>
                  <a:lnTo>
                    <a:pt x="1565" y="183"/>
                  </a:lnTo>
                  <a:lnTo>
                    <a:pt x="1597" y="191"/>
                  </a:lnTo>
                  <a:lnTo>
                    <a:pt x="1621" y="183"/>
                  </a:lnTo>
                  <a:lnTo>
                    <a:pt x="1621" y="167"/>
                  </a:lnTo>
                  <a:lnTo>
                    <a:pt x="1637" y="151"/>
                  </a:lnTo>
                  <a:lnTo>
                    <a:pt x="1757" y="159"/>
                  </a:lnTo>
                  <a:lnTo>
                    <a:pt x="1765" y="175"/>
                  </a:lnTo>
                  <a:lnTo>
                    <a:pt x="1749" y="175"/>
                  </a:lnTo>
                  <a:lnTo>
                    <a:pt x="1789" y="183"/>
                  </a:lnTo>
                  <a:lnTo>
                    <a:pt x="1813" y="207"/>
                  </a:lnTo>
                  <a:lnTo>
                    <a:pt x="1893" y="199"/>
                  </a:lnTo>
                  <a:lnTo>
                    <a:pt x="1917" y="215"/>
                  </a:lnTo>
                  <a:lnTo>
                    <a:pt x="1909" y="231"/>
                  </a:lnTo>
                  <a:lnTo>
                    <a:pt x="1933" y="239"/>
                  </a:lnTo>
                  <a:lnTo>
                    <a:pt x="1941" y="231"/>
                  </a:lnTo>
                  <a:lnTo>
                    <a:pt x="2013" y="239"/>
                  </a:lnTo>
                  <a:lnTo>
                    <a:pt x="2029" y="231"/>
                  </a:lnTo>
                  <a:lnTo>
                    <a:pt x="2037" y="247"/>
                  </a:lnTo>
                  <a:lnTo>
                    <a:pt x="2061" y="263"/>
                  </a:lnTo>
                  <a:lnTo>
                    <a:pt x="2069" y="247"/>
                  </a:lnTo>
                  <a:lnTo>
                    <a:pt x="2061" y="239"/>
                  </a:lnTo>
                  <a:lnTo>
                    <a:pt x="2069" y="223"/>
                  </a:lnTo>
                  <a:lnTo>
                    <a:pt x="2180" y="239"/>
                  </a:lnTo>
                  <a:lnTo>
                    <a:pt x="2252" y="287"/>
                  </a:lnTo>
                  <a:lnTo>
                    <a:pt x="2276" y="287"/>
                  </a:lnTo>
                  <a:lnTo>
                    <a:pt x="2292" y="327"/>
                  </a:lnTo>
                  <a:lnTo>
                    <a:pt x="2284" y="303"/>
                  </a:lnTo>
                  <a:lnTo>
                    <a:pt x="2292" y="303"/>
                  </a:lnTo>
                  <a:lnTo>
                    <a:pt x="2300" y="303"/>
                  </a:lnTo>
                  <a:lnTo>
                    <a:pt x="2324" y="303"/>
                  </a:lnTo>
                  <a:lnTo>
                    <a:pt x="2348" y="327"/>
                  </a:lnTo>
                  <a:lnTo>
                    <a:pt x="2308" y="343"/>
                  </a:lnTo>
                  <a:lnTo>
                    <a:pt x="2316" y="351"/>
                  </a:lnTo>
                  <a:lnTo>
                    <a:pt x="2300" y="359"/>
                  </a:lnTo>
                  <a:lnTo>
                    <a:pt x="2316" y="367"/>
                  </a:lnTo>
                  <a:lnTo>
                    <a:pt x="2292" y="367"/>
                  </a:lnTo>
                  <a:lnTo>
                    <a:pt x="2284" y="351"/>
                  </a:lnTo>
                  <a:lnTo>
                    <a:pt x="2276" y="359"/>
                  </a:lnTo>
                  <a:lnTo>
                    <a:pt x="2252" y="335"/>
                  </a:lnTo>
                  <a:lnTo>
                    <a:pt x="2220" y="335"/>
                  </a:lnTo>
                  <a:lnTo>
                    <a:pt x="2212" y="335"/>
                  </a:lnTo>
                  <a:lnTo>
                    <a:pt x="2220" y="327"/>
                  </a:lnTo>
                  <a:lnTo>
                    <a:pt x="2212" y="327"/>
                  </a:lnTo>
                  <a:lnTo>
                    <a:pt x="2204" y="327"/>
                  </a:lnTo>
                  <a:lnTo>
                    <a:pt x="2212" y="335"/>
                  </a:lnTo>
                  <a:lnTo>
                    <a:pt x="2204" y="351"/>
                  </a:lnTo>
                  <a:lnTo>
                    <a:pt x="2180" y="367"/>
                  </a:lnTo>
                  <a:lnTo>
                    <a:pt x="2165" y="359"/>
                  </a:lnTo>
                  <a:lnTo>
                    <a:pt x="2196" y="399"/>
                  </a:lnTo>
                  <a:lnTo>
                    <a:pt x="2188" y="414"/>
                  </a:lnTo>
                  <a:lnTo>
                    <a:pt x="2165" y="399"/>
                  </a:lnTo>
                  <a:lnTo>
                    <a:pt x="2165" y="414"/>
                  </a:lnTo>
                  <a:lnTo>
                    <a:pt x="2101" y="430"/>
                  </a:lnTo>
                  <a:lnTo>
                    <a:pt x="2061" y="470"/>
                  </a:lnTo>
                  <a:lnTo>
                    <a:pt x="2029" y="454"/>
                  </a:lnTo>
                  <a:lnTo>
                    <a:pt x="2005" y="470"/>
                  </a:lnTo>
                  <a:lnTo>
                    <a:pt x="2005" y="454"/>
                  </a:lnTo>
                  <a:lnTo>
                    <a:pt x="1989" y="470"/>
                  </a:lnTo>
                  <a:lnTo>
                    <a:pt x="1965" y="470"/>
                  </a:lnTo>
                  <a:lnTo>
                    <a:pt x="1941" y="510"/>
                  </a:lnTo>
                  <a:lnTo>
                    <a:pt x="1965" y="518"/>
                  </a:lnTo>
                  <a:lnTo>
                    <a:pt x="1949" y="534"/>
                  </a:lnTo>
                  <a:lnTo>
                    <a:pt x="1965" y="558"/>
                  </a:lnTo>
                  <a:lnTo>
                    <a:pt x="1941" y="550"/>
                  </a:lnTo>
                  <a:lnTo>
                    <a:pt x="1933" y="566"/>
                  </a:lnTo>
                  <a:lnTo>
                    <a:pt x="1941" y="582"/>
                  </a:lnTo>
                  <a:lnTo>
                    <a:pt x="1909" y="598"/>
                  </a:lnTo>
                  <a:lnTo>
                    <a:pt x="1917" y="622"/>
                  </a:lnTo>
                  <a:lnTo>
                    <a:pt x="1893" y="622"/>
                  </a:lnTo>
                  <a:lnTo>
                    <a:pt x="1885" y="638"/>
                  </a:lnTo>
                  <a:lnTo>
                    <a:pt x="1869" y="662"/>
                  </a:lnTo>
                  <a:lnTo>
                    <a:pt x="1853" y="582"/>
                  </a:lnTo>
                  <a:lnTo>
                    <a:pt x="1853" y="542"/>
                  </a:lnTo>
                  <a:lnTo>
                    <a:pt x="1869" y="518"/>
                  </a:lnTo>
                  <a:lnTo>
                    <a:pt x="1893" y="510"/>
                  </a:lnTo>
                  <a:lnTo>
                    <a:pt x="1941" y="462"/>
                  </a:lnTo>
                  <a:lnTo>
                    <a:pt x="1973" y="446"/>
                  </a:lnTo>
                  <a:lnTo>
                    <a:pt x="1981" y="422"/>
                  </a:lnTo>
                  <a:lnTo>
                    <a:pt x="1989" y="414"/>
                  </a:lnTo>
                  <a:lnTo>
                    <a:pt x="1973" y="414"/>
                  </a:lnTo>
                  <a:lnTo>
                    <a:pt x="1965" y="438"/>
                  </a:lnTo>
                  <a:lnTo>
                    <a:pt x="1917" y="454"/>
                  </a:lnTo>
                  <a:lnTo>
                    <a:pt x="1917" y="422"/>
                  </a:lnTo>
                  <a:lnTo>
                    <a:pt x="1877" y="430"/>
                  </a:lnTo>
                  <a:lnTo>
                    <a:pt x="1837" y="470"/>
                  </a:lnTo>
                  <a:lnTo>
                    <a:pt x="1837" y="494"/>
                  </a:lnTo>
                  <a:lnTo>
                    <a:pt x="1789" y="494"/>
                  </a:lnTo>
                  <a:lnTo>
                    <a:pt x="1781" y="494"/>
                  </a:lnTo>
                  <a:lnTo>
                    <a:pt x="1797" y="494"/>
                  </a:lnTo>
                  <a:lnTo>
                    <a:pt x="1757" y="478"/>
                  </a:lnTo>
                  <a:lnTo>
                    <a:pt x="1749" y="494"/>
                  </a:lnTo>
                  <a:lnTo>
                    <a:pt x="1669" y="494"/>
                  </a:lnTo>
                  <a:lnTo>
                    <a:pt x="1557" y="582"/>
                  </a:lnTo>
                  <a:lnTo>
                    <a:pt x="1581" y="582"/>
                  </a:lnTo>
                  <a:lnTo>
                    <a:pt x="1581" y="606"/>
                  </a:lnTo>
                  <a:lnTo>
                    <a:pt x="1589" y="590"/>
                  </a:lnTo>
                  <a:lnTo>
                    <a:pt x="1589" y="614"/>
                  </a:lnTo>
                  <a:lnTo>
                    <a:pt x="1605" y="598"/>
                  </a:lnTo>
                  <a:lnTo>
                    <a:pt x="1605" y="614"/>
                  </a:lnTo>
                  <a:lnTo>
                    <a:pt x="1605" y="590"/>
                  </a:lnTo>
                  <a:lnTo>
                    <a:pt x="1621" y="590"/>
                  </a:lnTo>
                  <a:lnTo>
                    <a:pt x="1637" y="614"/>
                  </a:lnTo>
                  <a:lnTo>
                    <a:pt x="1621" y="622"/>
                  </a:lnTo>
                  <a:lnTo>
                    <a:pt x="1637" y="622"/>
                  </a:lnTo>
                  <a:lnTo>
                    <a:pt x="1645" y="630"/>
                  </a:lnTo>
                  <a:lnTo>
                    <a:pt x="1629" y="670"/>
                  </a:lnTo>
                  <a:lnTo>
                    <a:pt x="1629" y="710"/>
                  </a:lnTo>
                  <a:lnTo>
                    <a:pt x="1557" y="797"/>
                  </a:lnTo>
                  <a:lnTo>
                    <a:pt x="1534" y="813"/>
                  </a:lnTo>
                  <a:lnTo>
                    <a:pt x="1502" y="797"/>
                  </a:lnTo>
                  <a:lnTo>
                    <a:pt x="1486" y="821"/>
                  </a:lnTo>
                  <a:lnTo>
                    <a:pt x="1494" y="797"/>
                  </a:lnTo>
                  <a:lnTo>
                    <a:pt x="1494" y="781"/>
                  </a:lnTo>
                  <a:lnTo>
                    <a:pt x="1526" y="773"/>
                  </a:lnTo>
                  <a:lnTo>
                    <a:pt x="1549" y="710"/>
                  </a:lnTo>
                  <a:lnTo>
                    <a:pt x="1494" y="725"/>
                  </a:lnTo>
                  <a:lnTo>
                    <a:pt x="1486" y="702"/>
                  </a:lnTo>
                  <a:lnTo>
                    <a:pt x="1446" y="686"/>
                  </a:lnTo>
                  <a:lnTo>
                    <a:pt x="1422" y="622"/>
                  </a:lnTo>
                  <a:lnTo>
                    <a:pt x="1390" y="614"/>
                  </a:lnTo>
                  <a:lnTo>
                    <a:pt x="1334" y="622"/>
                  </a:lnTo>
                  <a:lnTo>
                    <a:pt x="1342" y="638"/>
                  </a:lnTo>
                  <a:lnTo>
                    <a:pt x="1318" y="678"/>
                  </a:lnTo>
                  <a:lnTo>
                    <a:pt x="1302" y="686"/>
                  </a:lnTo>
                  <a:lnTo>
                    <a:pt x="1286" y="678"/>
                  </a:lnTo>
                  <a:lnTo>
                    <a:pt x="1262" y="678"/>
                  </a:lnTo>
                  <a:lnTo>
                    <a:pt x="1182" y="694"/>
                  </a:lnTo>
                  <a:lnTo>
                    <a:pt x="1126" y="670"/>
                  </a:lnTo>
                  <a:lnTo>
                    <a:pt x="1086" y="678"/>
                  </a:lnTo>
                  <a:lnTo>
                    <a:pt x="1078" y="654"/>
                  </a:lnTo>
                  <a:lnTo>
                    <a:pt x="1030" y="630"/>
                  </a:lnTo>
                  <a:lnTo>
                    <a:pt x="1014" y="654"/>
                  </a:lnTo>
                  <a:lnTo>
                    <a:pt x="1014" y="678"/>
                  </a:lnTo>
                  <a:lnTo>
                    <a:pt x="926" y="670"/>
                  </a:lnTo>
                  <a:lnTo>
                    <a:pt x="871" y="702"/>
                  </a:lnTo>
                  <a:close/>
                </a:path>
              </a:pathLst>
            </a:custGeom>
            <a:grpFill/>
            <a:ln w="12700" cmpd="sng">
              <a:solidFill>
                <a:schemeClr val="accent1">
                  <a:lumMod val="40000"/>
                  <a:lumOff val="6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0" lang="ja-JP" altLang="en-US" sz="14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14" name="Freeform 450"/>
            <p:cNvSpPr>
              <a:spLocks noChangeAspect="1"/>
            </p:cNvSpPr>
            <p:nvPr/>
          </p:nvSpPr>
          <p:spPr bwMode="auto">
            <a:xfrm>
              <a:off x="1026" y="1144"/>
              <a:ext cx="2365" cy="851"/>
            </a:xfrm>
            <a:custGeom>
              <a:avLst/>
              <a:gdLst>
                <a:gd name="T0" fmla="*/ 710 w 2348"/>
                <a:gd name="T1" fmla="*/ 634 h 845"/>
                <a:gd name="T2" fmla="*/ 531 w 2348"/>
                <a:gd name="T3" fmla="*/ 701 h 845"/>
                <a:gd name="T4" fmla="*/ 333 w 2348"/>
                <a:gd name="T5" fmla="*/ 717 h 845"/>
                <a:gd name="T6" fmla="*/ 333 w 2348"/>
                <a:gd name="T7" fmla="*/ 800 h 845"/>
                <a:gd name="T8" fmla="*/ 310 w 2348"/>
                <a:gd name="T9" fmla="*/ 911 h 845"/>
                <a:gd name="T10" fmla="*/ 139 w 2348"/>
                <a:gd name="T11" fmla="*/ 838 h 845"/>
                <a:gd name="T12" fmla="*/ 187 w 2348"/>
                <a:gd name="T13" fmla="*/ 749 h 845"/>
                <a:gd name="T14" fmla="*/ 56 w 2348"/>
                <a:gd name="T15" fmla="*/ 674 h 845"/>
                <a:gd name="T16" fmla="*/ 24 w 2348"/>
                <a:gd name="T17" fmla="*/ 610 h 845"/>
                <a:gd name="T18" fmla="*/ 0 w 2348"/>
                <a:gd name="T19" fmla="*/ 538 h 845"/>
                <a:gd name="T20" fmla="*/ 8 w 2348"/>
                <a:gd name="T21" fmla="*/ 487 h 845"/>
                <a:gd name="T22" fmla="*/ 16 w 2348"/>
                <a:gd name="T23" fmla="*/ 293 h 845"/>
                <a:gd name="T24" fmla="*/ 83 w 2348"/>
                <a:gd name="T25" fmla="*/ 261 h 845"/>
                <a:gd name="T26" fmla="*/ 115 w 2348"/>
                <a:gd name="T27" fmla="*/ 359 h 845"/>
                <a:gd name="T28" fmla="*/ 139 w 2348"/>
                <a:gd name="T29" fmla="*/ 383 h 845"/>
                <a:gd name="T30" fmla="*/ 262 w 2348"/>
                <a:gd name="T31" fmla="*/ 293 h 845"/>
                <a:gd name="T32" fmla="*/ 416 w 2348"/>
                <a:gd name="T33" fmla="*/ 277 h 845"/>
                <a:gd name="T34" fmla="*/ 521 w 2348"/>
                <a:gd name="T35" fmla="*/ 277 h 845"/>
                <a:gd name="T36" fmla="*/ 628 w 2348"/>
                <a:gd name="T37" fmla="*/ 261 h 845"/>
                <a:gd name="T38" fmla="*/ 658 w 2348"/>
                <a:gd name="T39" fmla="*/ 154 h 845"/>
                <a:gd name="T40" fmla="*/ 718 w 2348"/>
                <a:gd name="T41" fmla="*/ 293 h 845"/>
                <a:gd name="T42" fmla="*/ 734 w 2348"/>
                <a:gd name="T43" fmla="*/ 285 h 845"/>
                <a:gd name="T44" fmla="*/ 776 w 2348"/>
                <a:gd name="T45" fmla="*/ 301 h 845"/>
                <a:gd name="T46" fmla="*/ 742 w 2348"/>
                <a:gd name="T47" fmla="*/ 170 h 845"/>
                <a:gd name="T48" fmla="*/ 750 w 2348"/>
                <a:gd name="T49" fmla="*/ 178 h 845"/>
                <a:gd name="T50" fmla="*/ 857 w 2348"/>
                <a:gd name="T51" fmla="*/ 237 h 845"/>
                <a:gd name="T52" fmla="*/ 906 w 2348"/>
                <a:gd name="T53" fmla="*/ 107 h 845"/>
                <a:gd name="T54" fmla="*/ 1062 w 2348"/>
                <a:gd name="T55" fmla="*/ 48 h 845"/>
                <a:gd name="T56" fmla="*/ 1150 w 2348"/>
                <a:gd name="T57" fmla="*/ 40 h 845"/>
                <a:gd name="T58" fmla="*/ 1228 w 2348"/>
                <a:gd name="T59" fmla="*/ 40 h 845"/>
                <a:gd name="T60" fmla="*/ 1339 w 2348"/>
                <a:gd name="T61" fmla="*/ 99 h 845"/>
                <a:gd name="T62" fmla="*/ 1289 w 2348"/>
                <a:gd name="T63" fmla="*/ 122 h 845"/>
                <a:gd name="T64" fmla="*/ 1384 w 2348"/>
                <a:gd name="T65" fmla="*/ 130 h 845"/>
                <a:gd name="T66" fmla="*/ 1513 w 2348"/>
                <a:gd name="T67" fmla="*/ 130 h 845"/>
                <a:gd name="T68" fmla="*/ 1694 w 2348"/>
                <a:gd name="T69" fmla="*/ 194 h 845"/>
                <a:gd name="T70" fmla="*/ 1911 w 2348"/>
                <a:gd name="T71" fmla="*/ 186 h 845"/>
                <a:gd name="T72" fmla="*/ 2067 w 2348"/>
                <a:gd name="T73" fmla="*/ 253 h 845"/>
                <a:gd name="T74" fmla="*/ 2231 w 2348"/>
                <a:gd name="T75" fmla="*/ 285 h 845"/>
                <a:gd name="T76" fmla="*/ 2464 w 2348"/>
                <a:gd name="T77" fmla="*/ 309 h 845"/>
                <a:gd name="T78" fmla="*/ 2541 w 2348"/>
                <a:gd name="T79" fmla="*/ 349 h 845"/>
                <a:gd name="T80" fmla="*/ 2474 w 2348"/>
                <a:gd name="T81" fmla="*/ 383 h 845"/>
                <a:gd name="T82" fmla="*/ 2394 w 2348"/>
                <a:gd name="T83" fmla="*/ 349 h 845"/>
                <a:gd name="T84" fmla="*/ 2377 w 2348"/>
                <a:gd name="T85" fmla="*/ 432 h 845"/>
                <a:gd name="T86" fmla="*/ 2197 w 2348"/>
                <a:gd name="T87" fmla="*/ 487 h 845"/>
                <a:gd name="T88" fmla="*/ 2127 w 2348"/>
                <a:gd name="T89" fmla="*/ 562 h 845"/>
                <a:gd name="T90" fmla="*/ 2067 w 2348"/>
                <a:gd name="T91" fmla="*/ 644 h 845"/>
                <a:gd name="T92" fmla="*/ 2006 w 2348"/>
                <a:gd name="T93" fmla="*/ 586 h 845"/>
                <a:gd name="T94" fmla="*/ 2153 w 2348"/>
                <a:gd name="T95" fmla="*/ 447 h 845"/>
                <a:gd name="T96" fmla="*/ 1988 w 2348"/>
                <a:gd name="T97" fmla="*/ 506 h 845"/>
                <a:gd name="T98" fmla="*/ 1894 w 2348"/>
                <a:gd name="T99" fmla="*/ 538 h 845"/>
                <a:gd name="T100" fmla="*/ 1721 w 2348"/>
                <a:gd name="T101" fmla="*/ 664 h 845"/>
                <a:gd name="T102" fmla="*/ 1755 w 2348"/>
                <a:gd name="T103" fmla="*/ 674 h 845"/>
                <a:gd name="T104" fmla="*/ 1661 w 2348"/>
                <a:gd name="T105" fmla="*/ 879 h 845"/>
                <a:gd name="T106" fmla="*/ 1677 w 2348"/>
                <a:gd name="T107" fmla="*/ 765 h 845"/>
                <a:gd name="T108" fmla="*/ 1444 w 2348"/>
                <a:gd name="T109" fmla="*/ 674 h 845"/>
                <a:gd name="T110" fmla="*/ 1281 w 2348"/>
                <a:gd name="T111" fmla="*/ 749 h 845"/>
                <a:gd name="T112" fmla="*/ 1098 w 2348"/>
                <a:gd name="T113" fmla="*/ 733 h 845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2348" h="845">
                  <a:moveTo>
                    <a:pt x="871" y="702"/>
                  </a:moveTo>
                  <a:lnTo>
                    <a:pt x="815" y="662"/>
                  </a:lnTo>
                  <a:lnTo>
                    <a:pt x="775" y="654"/>
                  </a:lnTo>
                  <a:lnTo>
                    <a:pt x="711" y="582"/>
                  </a:lnTo>
                  <a:lnTo>
                    <a:pt x="687" y="606"/>
                  </a:lnTo>
                  <a:lnTo>
                    <a:pt x="655" y="590"/>
                  </a:lnTo>
                  <a:lnTo>
                    <a:pt x="639" y="566"/>
                  </a:lnTo>
                  <a:lnTo>
                    <a:pt x="607" y="566"/>
                  </a:lnTo>
                  <a:lnTo>
                    <a:pt x="503" y="598"/>
                  </a:lnTo>
                  <a:lnTo>
                    <a:pt x="511" y="622"/>
                  </a:lnTo>
                  <a:lnTo>
                    <a:pt x="495" y="622"/>
                  </a:lnTo>
                  <a:lnTo>
                    <a:pt x="487" y="646"/>
                  </a:lnTo>
                  <a:lnTo>
                    <a:pt x="511" y="654"/>
                  </a:lnTo>
                  <a:lnTo>
                    <a:pt x="503" y="670"/>
                  </a:lnTo>
                  <a:lnTo>
                    <a:pt x="399" y="670"/>
                  </a:lnTo>
                  <a:lnTo>
                    <a:pt x="375" y="654"/>
                  </a:lnTo>
                  <a:lnTo>
                    <a:pt x="335" y="638"/>
                  </a:lnTo>
                  <a:lnTo>
                    <a:pt x="311" y="662"/>
                  </a:lnTo>
                  <a:lnTo>
                    <a:pt x="303" y="678"/>
                  </a:lnTo>
                  <a:lnTo>
                    <a:pt x="288" y="678"/>
                  </a:lnTo>
                  <a:lnTo>
                    <a:pt x="272" y="702"/>
                  </a:lnTo>
                  <a:lnTo>
                    <a:pt x="327" y="733"/>
                  </a:lnTo>
                  <a:lnTo>
                    <a:pt x="303" y="741"/>
                  </a:lnTo>
                  <a:lnTo>
                    <a:pt x="311" y="741"/>
                  </a:lnTo>
                  <a:lnTo>
                    <a:pt x="303" y="757"/>
                  </a:lnTo>
                  <a:lnTo>
                    <a:pt x="288" y="741"/>
                  </a:lnTo>
                  <a:lnTo>
                    <a:pt x="272" y="789"/>
                  </a:lnTo>
                  <a:lnTo>
                    <a:pt x="288" y="789"/>
                  </a:lnTo>
                  <a:lnTo>
                    <a:pt x="303" y="837"/>
                  </a:lnTo>
                  <a:lnTo>
                    <a:pt x="288" y="845"/>
                  </a:lnTo>
                  <a:lnTo>
                    <a:pt x="280" y="829"/>
                  </a:lnTo>
                  <a:lnTo>
                    <a:pt x="272" y="829"/>
                  </a:lnTo>
                  <a:lnTo>
                    <a:pt x="224" y="797"/>
                  </a:lnTo>
                  <a:lnTo>
                    <a:pt x="176" y="789"/>
                  </a:lnTo>
                  <a:lnTo>
                    <a:pt x="168" y="789"/>
                  </a:lnTo>
                  <a:lnTo>
                    <a:pt x="128" y="773"/>
                  </a:lnTo>
                  <a:lnTo>
                    <a:pt x="160" y="749"/>
                  </a:lnTo>
                  <a:lnTo>
                    <a:pt x="152" y="741"/>
                  </a:lnTo>
                  <a:lnTo>
                    <a:pt x="168" y="733"/>
                  </a:lnTo>
                  <a:lnTo>
                    <a:pt x="160" y="733"/>
                  </a:lnTo>
                  <a:lnTo>
                    <a:pt x="168" y="718"/>
                  </a:lnTo>
                  <a:lnTo>
                    <a:pt x="176" y="694"/>
                  </a:lnTo>
                  <a:lnTo>
                    <a:pt x="112" y="662"/>
                  </a:lnTo>
                  <a:lnTo>
                    <a:pt x="104" y="646"/>
                  </a:lnTo>
                  <a:lnTo>
                    <a:pt x="72" y="630"/>
                  </a:lnTo>
                  <a:lnTo>
                    <a:pt x="56" y="638"/>
                  </a:lnTo>
                  <a:lnTo>
                    <a:pt x="48" y="630"/>
                  </a:lnTo>
                  <a:lnTo>
                    <a:pt x="56" y="622"/>
                  </a:lnTo>
                  <a:lnTo>
                    <a:pt x="56" y="598"/>
                  </a:lnTo>
                  <a:lnTo>
                    <a:pt x="56" y="590"/>
                  </a:lnTo>
                  <a:lnTo>
                    <a:pt x="48" y="590"/>
                  </a:lnTo>
                  <a:lnTo>
                    <a:pt x="40" y="566"/>
                  </a:lnTo>
                  <a:lnTo>
                    <a:pt x="16" y="566"/>
                  </a:lnTo>
                  <a:lnTo>
                    <a:pt x="24" y="566"/>
                  </a:lnTo>
                  <a:lnTo>
                    <a:pt x="8" y="566"/>
                  </a:lnTo>
                  <a:lnTo>
                    <a:pt x="8" y="542"/>
                  </a:lnTo>
                  <a:lnTo>
                    <a:pt x="8" y="526"/>
                  </a:lnTo>
                  <a:lnTo>
                    <a:pt x="0" y="518"/>
                  </a:lnTo>
                  <a:lnTo>
                    <a:pt x="8" y="502"/>
                  </a:lnTo>
                  <a:lnTo>
                    <a:pt x="0" y="494"/>
                  </a:lnTo>
                  <a:lnTo>
                    <a:pt x="0" y="478"/>
                  </a:lnTo>
                  <a:lnTo>
                    <a:pt x="8" y="478"/>
                  </a:lnTo>
                  <a:lnTo>
                    <a:pt x="40" y="470"/>
                  </a:lnTo>
                  <a:lnTo>
                    <a:pt x="16" y="462"/>
                  </a:lnTo>
                  <a:lnTo>
                    <a:pt x="16" y="446"/>
                  </a:lnTo>
                  <a:lnTo>
                    <a:pt x="8" y="454"/>
                  </a:lnTo>
                  <a:lnTo>
                    <a:pt x="56" y="407"/>
                  </a:lnTo>
                  <a:lnTo>
                    <a:pt x="32" y="359"/>
                  </a:lnTo>
                  <a:lnTo>
                    <a:pt x="40" y="335"/>
                  </a:lnTo>
                  <a:lnTo>
                    <a:pt x="24" y="303"/>
                  </a:lnTo>
                  <a:lnTo>
                    <a:pt x="40" y="287"/>
                  </a:lnTo>
                  <a:lnTo>
                    <a:pt x="16" y="271"/>
                  </a:lnTo>
                  <a:lnTo>
                    <a:pt x="24" y="255"/>
                  </a:lnTo>
                  <a:lnTo>
                    <a:pt x="48" y="231"/>
                  </a:lnTo>
                  <a:lnTo>
                    <a:pt x="64" y="231"/>
                  </a:lnTo>
                  <a:lnTo>
                    <a:pt x="80" y="231"/>
                  </a:lnTo>
                  <a:lnTo>
                    <a:pt x="64" y="239"/>
                  </a:lnTo>
                  <a:lnTo>
                    <a:pt x="72" y="239"/>
                  </a:lnTo>
                  <a:lnTo>
                    <a:pt x="120" y="247"/>
                  </a:lnTo>
                  <a:lnTo>
                    <a:pt x="192" y="287"/>
                  </a:lnTo>
                  <a:lnTo>
                    <a:pt x="200" y="311"/>
                  </a:lnTo>
                  <a:lnTo>
                    <a:pt x="168" y="335"/>
                  </a:lnTo>
                  <a:lnTo>
                    <a:pt x="64" y="303"/>
                  </a:lnTo>
                  <a:lnTo>
                    <a:pt x="104" y="335"/>
                  </a:lnTo>
                  <a:lnTo>
                    <a:pt x="104" y="367"/>
                  </a:lnTo>
                  <a:lnTo>
                    <a:pt x="152" y="383"/>
                  </a:lnTo>
                  <a:lnTo>
                    <a:pt x="160" y="383"/>
                  </a:lnTo>
                  <a:lnTo>
                    <a:pt x="152" y="367"/>
                  </a:lnTo>
                  <a:lnTo>
                    <a:pt x="128" y="359"/>
                  </a:lnTo>
                  <a:lnTo>
                    <a:pt x="128" y="351"/>
                  </a:lnTo>
                  <a:lnTo>
                    <a:pt x="160" y="359"/>
                  </a:lnTo>
                  <a:lnTo>
                    <a:pt x="192" y="367"/>
                  </a:lnTo>
                  <a:lnTo>
                    <a:pt x="176" y="335"/>
                  </a:lnTo>
                  <a:lnTo>
                    <a:pt x="216" y="319"/>
                  </a:lnTo>
                  <a:lnTo>
                    <a:pt x="240" y="335"/>
                  </a:lnTo>
                  <a:lnTo>
                    <a:pt x="240" y="271"/>
                  </a:lnTo>
                  <a:lnTo>
                    <a:pt x="232" y="263"/>
                  </a:lnTo>
                  <a:lnTo>
                    <a:pt x="272" y="279"/>
                  </a:lnTo>
                  <a:lnTo>
                    <a:pt x="248" y="287"/>
                  </a:lnTo>
                  <a:lnTo>
                    <a:pt x="272" y="311"/>
                  </a:lnTo>
                  <a:lnTo>
                    <a:pt x="303" y="287"/>
                  </a:lnTo>
                  <a:lnTo>
                    <a:pt x="383" y="255"/>
                  </a:lnTo>
                  <a:lnTo>
                    <a:pt x="391" y="255"/>
                  </a:lnTo>
                  <a:lnTo>
                    <a:pt x="383" y="263"/>
                  </a:lnTo>
                  <a:lnTo>
                    <a:pt x="391" y="279"/>
                  </a:lnTo>
                  <a:lnTo>
                    <a:pt x="455" y="255"/>
                  </a:lnTo>
                  <a:lnTo>
                    <a:pt x="471" y="271"/>
                  </a:lnTo>
                  <a:lnTo>
                    <a:pt x="479" y="255"/>
                  </a:lnTo>
                  <a:lnTo>
                    <a:pt x="471" y="239"/>
                  </a:lnTo>
                  <a:lnTo>
                    <a:pt x="487" y="231"/>
                  </a:lnTo>
                  <a:lnTo>
                    <a:pt x="527" y="239"/>
                  </a:lnTo>
                  <a:lnTo>
                    <a:pt x="583" y="279"/>
                  </a:lnTo>
                  <a:lnTo>
                    <a:pt x="607" y="263"/>
                  </a:lnTo>
                  <a:lnTo>
                    <a:pt x="583" y="239"/>
                  </a:lnTo>
                  <a:lnTo>
                    <a:pt x="567" y="231"/>
                  </a:lnTo>
                  <a:lnTo>
                    <a:pt x="575" y="207"/>
                  </a:lnTo>
                  <a:lnTo>
                    <a:pt x="559" y="207"/>
                  </a:lnTo>
                  <a:lnTo>
                    <a:pt x="567" y="191"/>
                  </a:lnTo>
                  <a:lnTo>
                    <a:pt x="583" y="175"/>
                  </a:lnTo>
                  <a:lnTo>
                    <a:pt x="607" y="143"/>
                  </a:lnTo>
                  <a:lnTo>
                    <a:pt x="639" y="143"/>
                  </a:lnTo>
                  <a:lnTo>
                    <a:pt x="647" y="151"/>
                  </a:lnTo>
                  <a:lnTo>
                    <a:pt x="639" y="183"/>
                  </a:lnTo>
                  <a:lnTo>
                    <a:pt x="655" y="199"/>
                  </a:lnTo>
                  <a:lnTo>
                    <a:pt x="647" y="255"/>
                  </a:lnTo>
                  <a:lnTo>
                    <a:pt x="663" y="271"/>
                  </a:lnTo>
                  <a:lnTo>
                    <a:pt x="655" y="279"/>
                  </a:lnTo>
                  <a:lnTo>
                    <a:pt x="639" y="303"/>
                  </a:lnTo>
                  <a:lnTo>
                    <a:pt x="615" y="311"/>
                  </a:lnTo>
                  <a:lnTo>
                    <a:pt x="647" y="327"/>
                  </a:lnTo>
                  <a:lnTo>
                    <a:pt x="679" y="279"/>
                  </a:lnTo>
                  <a:lnTo>
                    <a:pt x="679" y="263"/>
                  </a:lnTo>
                  <a:lnTo>
                    <a:pt x="687" y="263"/>
                  </a:lnTo>
                  <a:lnTo>
                    <a:pt x="711" y="255"/>
                  </a:lnTo>
                  <a:lnTo>
                    <a:pt x="719" y="271"/>
                  </a:lnTo>
                  <a:lnTo>
                    <a:pt x="711" y="279"/>
                  </a:lnTo>
                  <a:lnTo>
                    <a:pt x="735" y="287"/>
                  </a:lnTo>
                  <a:lnTo>
                    <a:pt x="719" y="279"/>
                  </a:lnTo>
                  <a:lnTo>
                    <a:pt x="727" y="279"/>
                  </a:lnTo>
                  <a:lnTo>
                    <a:pt x="719" y="263"/>
                  </a:lnTo>
                  <a:lnTo>
                    <a:pt x="671" y="247"/>
                  </a:lnTo>
                  <a:lnTo>
                    <a:pt x="679" y="215"/>
                  </a:lnTo>
                  <a:lnTo>
                    <a:pt x="655" y="183"/>
                  </a:lnTo>
                  <a:lnTo>
                    <a:pt x="687" y="159"/>
                  </a:lnTo>
                  <a:lnTo>
                    <a:pt x="679" y="151"/>
                  </a:lnTo>
                  <a:lnTo>
                    <a:pt x="695" y="159"/>
                  </a:lnTo>
                  <a:lnTo>
                    <a:pt x="687" y="183"/>
                  </a:lnTo>
                  <a:lnTo>
                    <a:pt x="695" y="191"/>
                  </a:lnTo>
                  <a:lnTo>
                    <a:pt x="735" y="199"/>
                  </a:lnTo>
                  <a:lnTo>
                    <a:pt x="695" y="167"/>
                  </a:lnTo>
                  <a:lnTo>
                    <a:pt x="727" y="175"/>
                  </a:lnTo>
                  <a:lnTo>
                    <a:pt x="719" y="167"/>
                  </a:lnTo>
                  <a:lnTo>
                    <a:pt x="735" y="159"/>
                  </a:lnTo>
                  <a:lnTo>
                    <a:pt x="807" y="183"/>
                  </a:lnTo>
                  <a:lnTo>
                    <a:pt x="791" y="191"/>
                  </a:lnTo>
                  <a:lnTo>
                    <a:pt x="791" y="215"/>
                  </a:lnTo>
                  <a:lnTo>
                    <a:pt x="807" y="223"/>
                  </a:lnTo>
                  <a:lnTo>
                    <a:pt x="815" y="183"/>
                  </a:lnTo>
                  <a:lnTo>
                    <a:pt x="775" y="159"/>
                  </a:lnTo>
                  <a:lnTo>
                    <a:pt x="767" y="127"/>
                  </a:lnTo>
                  <a:lnTo>
                    <a:pt x="855" y="111"/>
                  </a:lnTo>
                  <a:lnTo>
                    <a:pt x="839" y="96"/>
                  </a:lnTo>
                  <a:lnTo>
                    <a:pt x="855" y="96"/>
                  </a:lnTo>
                  <a:lnTo>
                    <a:pt x="863" y="88"/>
                  </a:lnTo>
                  <a:lnTo>
                    <a:pt x="855" y="80"/>
                  </a:lnTo>
                  <a:lnTo>
                    <a:pt x="950" y="56"/>
                  </a:lnTo>
                  <a:lnTo>
                    <a:pt x="942" y="48"/>
                  </a:lnTo>
                  <a:lnTo>
                    <a:pt x="982" y="48"/>
                  </a:lnTo>
                  <a:lnTo>
                    <a:pt x="982" y="56"/>
                  </a:lnTo>
                  <a:lnTo>
                    <a:pt x="998" y="56"/>
                  </a:lnTo>
                  <a:lnTo>
                    <a:pt x="1022" y="48"/>
                  </a:lnTo>
                  <a:lnTo>
                    <a:pt x="1038" y="48"/>
                  </a:lnTo>
                  <a:lnTo>
                    <a:pt x="1022" y="40"/>
                  </a:lnTo>
                  <a:lnTo>
                    <a:pt x="1062" y="40"/>
                  </a:lnTo>
                  <a:lnTo>
                    <a:pt x="1070" y="24"/>
                  </a:lnTo>
                  <a:lnTo>
                    <a:pt x="1110" y="0"/>
                  </a:lnTo>
                  <a:lnTo>
                    <a:pt x="1134" y="8"/>
                  </a:lnTo>
                  <a:lnTo>
                    <a:pt x="1110" y="24"/>
                  </a:lnTo>
                  <a:lnTo>
                    <a:pt x="1150" y="24"/>
                  </a:lnTo>
                  <a:lnTo>
                    <a:pt x="1134" y="40"/>
                  </a:lnTo>
                  <a:lnTo>
                    <a:pt x="1198" y="32"/>
                  </a:lnTo>
                  <a:lnTo>
                    <a:pt x="1246" y="56"/>
                  </a:lnTo>
                  <a:lnTo>
                    <a:pt x="1246" y="64"/>
                  </a:lnTo>
                  <a:lnTo>
                    <a:pt x="1230" y="56"/>
                  </a:lnTo>
                  <a:lnTo>
                    <a:pt x="1246" y="72"/>
                  </a:lnTo>
                  <a:lnTo>
                    <a:pt x="1238" y="88"/>
                  </a:lnTo>
                  <a:lnTo>
                    <a:pt x="1110" y="159"/>
                  </a:lnTo>
                  <a:lnTo>
                    <a:pt x="1150" y="151"/>
                  </a:lnTo>
                  <a:lnTo>
                    <a:pt x="1134" y="135"/>
                  </a:lnTo>
                  <a:lnTo>
                    <a:pt x="1198" y="119"/>
                  </a:lnTo>
                  <a:lnTo>
                    <a:pt x="1182" y="119"/>
                  </a:lnTo>
                  <a:lnTo>
                    <a:pt x="1190" y="111"/>
                  </a:lnTo>
                  <a:lnTo>
                    <a:pt x="1230" y="119"/>
                  </a:lnTo>
                  <a:lnTo>
                    <a:pt x="1238" y="111"/>
                  </a:lnTo>
                  <a:lnTo>
                    <a:pt x="1246" y="135"/>
                  </a:lnTo>
                  <a:lnTo>
                    <a:pt x="1262" y="135"/>
                  </a:lnTo>
                  <a:lnTo>
                    <a:pt x="1246" y="127"/>
                  </a:lnTo>
                  <a:lnTo>
                    <a:pt x="1278" y="119"/>
                  </a:lnTo>
                  <a:lnTo>
                    <a:pt x="1318" y="127"/>
                  </a:lnTo>
                  <a:lnTo>
                    <a:pt x="1310" y="135"/>
                  </a:lnTo>
                  <a:lnTo>
                    <a:pt x="1350" y="143"/>
                  </a:lnTo>
                  <a:lnTo>
                    <a:pt x="1390" y="143"/>
                  </a:lnTo>
                  <a:lnTo>
                    <a:pt x="1390" y="119"/>
                  </a:lnTo>
                  <a:lnTo>
                    <a:pt x="1398" y="119"/>
                  </a:lnTo>
                  <a:lnTo>
                    <a:pt x="1470" y="143"/>
                  </a:lnTo>
                  <a:lnTo>
                    <a:pt x="1462" y="183"/>
                  </a:lnTo>
                  <a:lnTo>
                    <a:pt x="1494" y="207"/>
                  </a:lnTo>
                  <a:lnTo>
                    <a:pt x="1526" y="167"/>
                  </a:lnTo>
                  <a:lnTo>
                    <a:pt x="1534" y="183"/>
                  </a:lnTo>
                  <a:lnTo>
                    <a:pt x="1565" y="183"/>
                  </a:lnTo>
                  <a:lnTo>
                    <a:pt x="1597" y="191"/>
                  </a:lnTo>
                  <a:lnTo>
                    <a:pt x="1621" y="183"/>
                  </a:lnTo>
                  <a:lnTo>
                    <a:pt x="1621" y="167"/>
                  </a:lnTo>
                  <a:lnTo>
                    <a:pt x="1637" y="151"/>
                  </a:lnTo>
                  <a:lnTo>
                    <a:pt x="1757" y="159"/>
                  </a:lnTo>
                  <a:lnTo>
                    <a:pt x="1765" y="175"/>
                  </a:lnTo>
                  <a:lnTo>
                    <a:pt x="1749" y="175"/>
                  </a:lnTo>
                  <a:lnTo>
                    <a:pt x="1789" y="183"/>
                  </a:lnTo>
                  <a:lnTo>
                    <a:pt x="1813" y="207"/>
                  </a:lnTo>
                  <a:lnTo>
                    <a:pt x="1893" y="199"/>
                  </a:lnTo>
                  <a:lnTo>
                    <a:pt x="1917" y="215"/>
                  </a:lnTo>
                  <a:lnTo>
                    <a:pt x="1909" y="231"/>
                  </a:lnTo>
                  <a:lnTo>
                    <a:pt x="1933" y="239"/>
                  </a:lnTo>
                  <a:lnTo>
                    <a:pt x="1941" y="231"/>
                  </a:lnTo>
                  <a:lnTo>
                    <a:pt x="2013" y="239"/>
                  </a:lnTo>
                  <a:lnTo>
                    <a:pt x="2029" y="231"/>
                  </a:lnTo>
                  <a:lnTo>
                    <a:pt x="2037" y="247"/>
                  </a:lnTo>
                  <a:lnTo>
                    <a:pt x="2061" y="263"/>
                  </a:lnTo>
                  <a:lnTo>
                    <a:pt x="2069" y="247"/>
                  </a:lnTo>
                  <a:lnTo>
                    <a:pt x="2061" y="239"/>
                  </a:lnTo>
                  <a:lnTo>
                    <a:pt x="2069" y="223"/>
                  </a:lnTo>
                  <a:lnTo>
                    <a:pt x="2180" y="239"/>
                  </a:lnTo>
                  <a:lnTo>
                    <a:pt x="2252" y="287"/>
                  </a:lnTo>
                  <a:lnTo>
                    <a:pt x="2276" y="287"/>
                  </a:lnTo>
                  <a:lnTo>
                    <a:pt x="2292" y="327"/>
                  </a:lnTo>
                  <a:lnTo>
                    <a:pt x="2284" y="303"/>
                  </a:lnTo>
                  <a:lnTo>
                    <a:pt x="2292" y="303"/>
                  </a:lnTo>
                  <a:lnTo>
                    <a:pt x="2300" y="303"/>
                  </a:lnTo>
                  <a:lnTo>
                    <a:pt x="2324" y="303"/>
                  </a:lnTo>
                  <a:lnTo>
                    <a:pt x="2348" y="327"/>
                  </a:lnTo>
                  <a:lnTo>
                    <a:pt x="2308" y="343"/>
                  </a:lnTo>
                  <a:lnTo>
                    <a:pt x="2316" y="351"/>
                  </a:lnTo>
                  <a:lnTo>
                    <a:pt x="2300" y="359"/>
                  </a:lnTo>
                  <a:lnTo>
                    <a:pt x="2316" y="367"/>
                  </a:lnTo>
                  <a:lnTo>
                    <a:pt x="2292" y="367"/>
                  </a:lnTo>
                  <a:lnTo>
                    <a:pt x="2284" y="351"/>
                  </a:lnTo>
                  <a:lnTo>
                    <a:pt x="2276" y="359"/>
                  </a:lnTo>
                  <a:lnTo>
                    <a:pt x="2252" y="335"/>
                  </a:lnTo>
                  <a:lnTo>
                    <a:pt x="2220" y="335"/>
                  </a:lnTo>
                  <a:lnTo>
                    <a:pt x="2212" y="335"/>
                  </a:lnTo>
                  <a:lnTo>
                    <a:pt x="2220" y="327"/>
                  </a:lnTo>
                  <a:lnTo>
                    <a:pt x="2212" y="327"/>
                  </a:lnTo>
                  <a:lnTo>
                    <a:pt x="2204" y="327"/>
                  </a:lnTo>
                  <a:lnTo>
                    <a:pt x="2212" y="335"/>
                  </a:lnTo>
                  <a:lnTo>
                    <a:pt x="2204" y="351"/>
                  </a:lnTo>
                  <a:lnTo>
                    <a:pt x="2180" y="367"/>
                  </a:lnTo>
                  <a:lnTo>
                    <a:pt x="2165" y="359"/>
                  </a:lnTo>
                  <a:lnTo>
                    <a:pt x="2196" y="399"/>
                  </a:lnTo>
                  <a:lnTo>
                    <a:pt x="2188" y="414"/>
                  </a:lnTo>
                  <a:lnTo>
                    <a:pt x="2165" y="399"/>
                  </a:lnTo>
                  <a:lnTo>
                    <a:pt x="2165" y="414"/>
                  </a:lnTo>
                  <a:lnTo>
                    <a:pt x="2101" y="430"/>
                  </a:lnTo>
                  <a:lnTo>
                    <a:pt x="2061" y="470"/>
                  </a:lnTo>
                  <a:lnTo>
                    <a:pt x="2029" y="454"/>
                  </a:lnTo>
                  <a:lnTo>
                    <a:pt x="2005" y="470"/>
                  </a:lnTo>
                  <a:lnTo>
                    <a:pt x="2005" y="454"/>
                  </a:lnTo>
                  <a:lnTo>
                    <a:pt x="1989" y="470"/>
                  </a:lnTo>
                  <a:lnTo>
                    <a:pt x="1965" y="470"/>
                  </a:lnTo>
                  <a:lnTo>
                    <a:pt x="1941" y="510"/>
                  </a:lnTo>
                  <a:lnTo>
                    <a:pt x="1965" y="518"/>
                  </a:lnTo>
                  <a:lnTo>
                    <a:pt x="1949" y="534"/>
                  </a:lnTo>
                  <a:lnTo>
                    <a:pt x="1965" y="558"/>
                  </a:lnTo>
                  <a:lnTo>
                    <a:pt x="1941" y="550"/>
                  </a:lnTo>
                  <a:lnTo>
                    <a:pt x="1933" y="566"/>
                  </a:lnTo>
                  <a:lnTo>
                    <a:pt x="1941" y="582"/>
                  </a:lnTo>
                  <a:lnTo>
                    <a:pt x="1909" y="598"/>
                  </a:lnTo>
                  <a:lnTo>
                    <a:pt x="1917" y="622"/>
                  </a:lnTo>
                  <a:lnTo>
                    <a:pt x="1893" y="622"/>
                  </a:lnTo>
                  <a:lnTo>
                    <a:pt x="1885" y="638"/>
                  </a:lnTo>
                  <a:lnTo>
                    <a:pt x="1869" y="662"/>
                  </a:lnTo>
                  <a:lnTo>
                    <a:pt x="1853" y="582"/>
                  </a:lnTo>
                  <a:lnTo>
                    <a:pt x="1853" y="542"/>
                  </a:lnTo>
                  <a:lnTo>
                    <a:pt x="1869" y="518"/>
                  </a:lnTo>
                  <a:lnTo>
                    <a:pt x="1893" y="510"/>
                  </a:lnTo>
                  <a:lnTo>
                    <a:pt x="1941" y="462"/>
                  </a:lnTo>
                  <a:lnTo>
                    <a:pt x="1973" y="446"/>
                  </a:lnTo>
                  <a:lnTo>
                    <a:pt x="1981" y="422"/>
                  </a:lnTo>
                  <a:lnTo>
                    <a:pt x="1989" y="414"/>
                  </a:lnTo>
                  <a:lnTo>
                    <a:pt x="1973" y="414"/>
                  </a:lnTo>
                  <a:lnTo>
                    <a:pt x="1965" y="438"/>
                  </a:lnTo>
                  <a:lnTo>
                    <a:pt x="1917" y="454"/>
                  </a:lnTo>
                  <a:lnTo>
                    <a:pt x="1917" y="422"/>
                  </a:lnTo>
                  <a:lnTo>
                    <a:pt x="1877" y="430"/>
                  </a:lnTo>
                  <a:lnTo>
                    <a:pt x="1837" y="470"/>
                  </a:lnTo>
                  <a:lnTo>
                    <a:pt x="1837" y="494"/>
                  </a:lnTo>
                  <a:lnTo>
                    <a:pt x="1789" y="494"/>
                  </a:lnTo>
                  <a:lnTo>
                    <a:pt x="1781" y="494"/>
                  </a:lnTo>
                  <a:lnTo>
                    <a:pt x="1797" y="494"/>
                  </a:lnTo>
                  <a:lnTo>
                    <a:pt x="1757" y="478"/>
                  </a:lnTo>
                  <a:lnTo>
                    <a:pt x="1749" y="494"/>
                  </a:lnTo>
                  <a:lnTo>
                    <a:pt x="1669" y="494"/>
                  </a:lnTo>
                  <a:lnTo>
                    <a:pt x="1557" y="582"/>
                  </a:lnTo>
                  <a:lnTo>
                    <a:pt x="1581" y="582"/>
                  </a:lnTo>
                  <a:lnTo>
                    <a:pt x="1581" y="606"/>
                  </a:lnTo>
                  <a:lnTo>
                    <a:pt x="1589" y="590"/>
                  </a:lnTo>
                  <a:lnTo>
                    <a:pt x="1589" y="614"/>
                  </a:lnTo>
                  <a:lnTo>
                    <a:pt x="1605" y="598"/>
                  </a:lnTo>
                  <a:lnTo>
                    <a:pt x="1605" y="614"/>
                  </a:lnTo>
                  <a:lnTo>
                    <a:pt x="1605" y="590"/>
                  </a:lnTo>
                  <a:lnTo>
                    <a:pt x="1621" y="590"/>
                  </a:lnTo>
                  <a:lnTo>
                    <a:pt x="1637" y="614"/>
                  </a:lnTo>
                  <a:lnTo>
                    <a:pt x="1621" y="622"/>
                  </a:lnTo>
                  <a:lnTo>
                    <a:pt x="1637" y="622"/>
                  </a:lnTo>
                  <a:lnTo>
                    <a:pt x="1645" y="630"/>
                  </a:lnTo>
                  <a:lnTo>
                    <a:pt x="1629" y="670"/>
                  </a:lnTo>
                  <a:lnTo>
                    <a:pt x="1629" y="710"/>
                  </a:lnTo>
                  <a:lnTo>
                    <a:pt x="1557" y="797"/>
                  </a:lnTo>
                  <a:lnTo>
                    <a:pt x="1534" y="813"/>
                  </a:lnTo>
                  <a:lnTo>
                    <a:pt x="1502" y="797"/>
                  </a:lnTo>
                  <a:lnTo>
                    <a:pt x="1486" y="821"/>
                  </a:lnTo>
                  <a:lnTo>
                    <a:pt x="1494" y="797"/>
                  </a:lnTo>
                  <a:lnTo>
                    <a:pt x="1494" y="781"/>
                  </a:lnTo>
                  <a:lnTo>
                    <a:pt x="1526" y="773"/>
                  </a:lnTo>
                  <a:lnTo>
                    <a:pt x="1549" y="710"/>
                  </a:lnTo>
                  <a:lnTo>
                    <a:pt x="1494" y="725"/>
                  </a:lnTo>
                  <a:lnTo>
                    <a:pt x="1486" y="702"/>
                  </a:lnTo>
                  <a:lnTo>
                    <a:pt x="1446" y="686"/>
                  </a:lnTo>
                  <a:lnTo>
                    <a:pt x="1422" y="622"/>
                  </a:lnTo>
                  <a:lnTo>
                    <a:pt x="1390" y="614"/>
                  </a:lnTo>
                  <a:lnTo>
                    <a:pt x="1334" y="622"/>
                  </a:lnTo>
                  <a:lnTo>
                    <a:pt x="1342" y="638"/>
                  </a:lnTo>
                  <a:lnTo>
                    <a:pt x="1318" y="678"/>
                  </a:lnTo>
                  <a:lnTo>
                    <a:pt x="1302" y="686"/>
                  </a:lnTo>
                  <a:lnTo>
                    <a:pt x="1286" y="678"/>
                  </a:lnTo>
                  <a:lnTo>
                    <a:pt x="1262" y="678"/>
                  </a:lnTo>
                  <a:lnTo>
                    <a:pt x="1182" y="694"/>
                  </a:lnTo>
                  <a:lnTo>
                    <a:pt x="1126" y="670"/>
                  </a:lnTo>
                  <a:lnTo>
                    <a:pt x="1086" y="678"/>
                  </a:lnTo>
                  <a:lnTo>
                    <a:pt x="1078" y="654"/>
                  </a:lnTo>
                  <a:lnTo>
                    <a:pt x="1030" y="630"/>
                  </a:lnTo>
                  <a:lnTo>
                    <a:pt x="1014" y="654"/>
                  </a:lnTo>
                  <a:lnTo>
                    <a:pt x="1014" y="678"/>
                  </a:lnTo>
                  <a:lnTo>
                    <a:pt x="926" y="670"/>
                  </a:lnTo>
                  <a:lnTo>
                    <a:pt x="871" y="702"/>
                  </a:lnTo>
                </a:path>
              </a:pathLst>
            </a:custGeom>
            <a:grpFill/>
            <a:ln w="12700" cmpd="sng">
              <a:solidFill>
                <a:schemeClr val="accent1">
                  <a:lumMod val="40000"/>
                  <a:lumOff val="60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0" lang="ja-JP" altLang="en-US" sz="14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15" name="Freeform 451"/>
            <p:cNvSpPr>
              <a:spLocks noChangeAspect="1"/>
            </p:cNvSpPr>
            <p:nvPr/>
          </p:nvSpPr>
          <p:spPr bwMode="auto">
            <a:xfrm>
              <a:off x="946" y="1778"/>
              <a:ext cx="257" cy="160"/>
            </a:xfrm>
            <a:custGeom>
              <a:avLst/>
              <a:gdLst>
                <a:gd name="T0" fmla="*/ 112 w 256"/>
                <a:gd name="T1" fmla="*/ 146 h 159"/>
                <a:gd name="T2" fmla="*/ 120 w 256"/>
                <a:gd name="T3" fmla="*/ 122 h 159"/>
                <a:gd name="T4" fmla="*/ 155 w 256"/>
                <a:gd name="T5" fmla="*/ 114 h 159"/>
                <a:gd name="T6" fmla="*/ 155 w 256"/>
                <a:gd name="T7" fmla="*/ 130 h 159"/>
                <a:gd name="T8" fmla="*/ 179 w 256"/>
                <a:gd name="T9" fmla="*/ 130 h 159"/>
                <a:gd name="T10" fmla="*/ 163 w 256"/>
                <a:gd name="T11" fmla="*/ 146 h 159"/>
                <a:gd name="T12" fmla="*/ 187 w 256"/>
                <a:gd name="T13" fmla="*/ 170 h 159"/>
                <a:gd name="T14" fmla="*/ 219 w 256"/>
                <a:gd name="T15" fmla="*/ 146 h 159"/>
                <a:gd name="T16" fmla="*/ 195 w 256"/>
                <a:gd name="T17" fmla="*/ 146 h 159"/>
                <a:gd name="T18" fmla="*/ 179 w 256"/>
                <a:gd name="T19" fmla="*/ 130 h 159"/>
                <a:gd name="T20" fmla="*/ 195 w 256"/>
                <a:gd name="T21" fmla="*/ 138 h 159"/>
                <a:gd name="T22" fmla="*/ 195 w 256"/>
                <a:gd name="T23" fmla="*/ 122 h 159"/>
                <a:gd name="T24" fmla="*/ 251 w 256"/>
                <a:gd name="T25" fmla="*/ 114 h 159"/>
                <a:gd name="T26" fmla="*/ 259 w 256"/>
                <a:gd name="T27" fmla="*/ 99 h 159"/>
                <a:gd name="T28" fmla="*/ 267 w 256"/>
                <a:gd name="T29" fmla="*/ 64 h 159"/>
                <a:gd name="T30" fmla="*/ 203 w 256"/>
                <a:gd name="T31" fmla="*/ 32 h 159"/>
                <a:gd name="T32" fmla="*/ 195 w 256"/>
                <a:gd name="T33" fmla="*/ 16 h 159"/>
                <a:gd name="T34" fmla="*/ 163 w 256"/>
                <a:gd name="T35" fmla="*/ 0 h 159"/>
                <a:gd name="T36" fmla="*/ 147 w 256"/>
                <a:gd name="T37" fmla="*/ 8 h 159"/>
                <a:gd name="T38" fmla="*/ 139 w 256"/>
                <a:gd name="T39" fmla="*/ 0 h 159"/>
                <a:gd name="T40" fmla="*/ 112 w 256"/>
                <a:gd name="T41" fmla="*/ 24 h 159"/>
                <a:gd name="T42" fmla="*/ 64 w 256"/>
                <a:gd name="T43" fmla="*/ 16 h 159"/>
                <a:gd name="T44" fmla="*/ 32 w 256"/>
                <a:gd name="T45" fmla="*/ 8 h 159"/>
                <a:gd name="T46" fmla="*/ 24 w 256"/>
                <a:gd name="T47" fmla="*/ 24 h 159"/>
                <a:gd name="T48" fmla="*/ 24 w 256"/>
                <a:gd name="T49" fmla="*/ 40 h 159"/>
                <a:gd name="T50" fmla="*/ 8 w 256"/>
                <a:gd name="T51" fmla="*/ 64 h 159"/>
                <a:gd name="T52" fmla="*/ 0 w 256"/>
                <a:gd name="T53" fmla="*/ 91 h 159"/>
                <a:gd name="T54" fmla="*/ 8 w 256"/>
                <a:gd name="T55" fmla="*/ 99 h 159"/>
                <a:gd name="T56" fmla="*/ 64 w 256"/>
                <a:gd name="T57" fmla="*/ 91 h 159"/>
                <a:gd name="T58" fmla="*/ 80 w 256"/>
                <a:gd name="T59" fmla="*/ 72 h 159"/>
                <a:gd name="T60" fmla="*/ 104 w 256"/>
                <a:gd name="T61" fmla="*/ 99 h 159"/>
                <a:gd name="T62" fmla="*/ 120 w 256"/>
                <a:gd name="T63" fmla="*/ 114 h 159"/>
                <a:gd name="T64" fmla="*/ 104 w 256"/>
                <a:gd name="T65" fmla="*/ 122 h 159"/>
                <a:gd name="T66" fmla="*/ 96 w 256"/>
                <a:gd name="T67" fmla="*/ 146 h 159"/>
                <a:gd name="T68" fmla="*/ 112 w 256"/>
                <a:gd name="T69" fmla="*/ 146 h 159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256" h="159">
                  <a:moveTo>
                    <a:pt x="112" y="135"/>
                  </a:moveTo>
                  <a:lnTo>
                    <a:pt x="120" y="111"/>
                  </a:lnTo>
                  <a:lnTo>
                    <a:pt x="144" y="103"/>
                  </a:lnTo>
                  <a:lnTo>
                    <a:pt x="144" y="119"/>
                  </a:lnTo>
                  <a:lnTo>
                    <a:pt x="168" y="119"/>
                  </a:lnTo>
                  <a:lnTo>
                    <a:pt x="152" y="135"/>
                  </a:lnTo>
                  <a:lnTo>
                    <a:pt x="176" y="159"/>
                  </a:lnTo>
                  <a:lnTo>
                    <a:pt x="208" y="135"/>
                  </a:lnTo>
                  <a:lnTo>
                    <a:pt x="184" y="135"/>
                  </a:lnTo>
                  <a:lnTo>
                    <a:pt x="168" y="119"/>
                  </a:lnTo>
                  <a:lnTo>
                    <a:pt x="184" y="127"/>
                  </a:lnTo>
                  <a:lnTo>
                    <a:pt x="184" y="111"/>
                  </a:lnTo>
                  <a:lnTo>
                    <a:pt x="240" y="103"/>
                  </a:lnTo>
                  <a:lnTo>
                    <a:pt x="248" y="88"/>
                  </a:lnTo>
                  <a:lnTo>
                    <a:pt x="256" y="64"/>
                  </a:lnTo>
                  <a:lnTo>
                    <a:pt x="192" y="32"/>
                  </a:lnTo>
                  <a:lnTo>
                    <a:pt x="184" y="16"/>
                  </a:lnTo>
                  <a:lnTo>
                    <a:pt x="152" y="0"/>
                  </a:lnTo>
                  <a:lnTo>
                    <a:pt x="136" y="8"/>
                  </a:lnTo>
                  <a:lnTo>
                    <a:pt x="128" y="0"/>
                  </a:lnTo>
                  <a:lnTo>
                    <a:pt x="112" y="24"/>
                  </a:lnTo>
                  <a:lnTo>
                    <a:pt x="64" y="16"/>
                  </a:lnTo>
                  <a:lnTo>
                    <a:pt x="32" y="8"/>
                  </a:lnTo>
                  <a:lnTo>
                    <a:pt x="24" y="24"/>
                  </a:lnTo>
                  <a:lnTo>
                    <a:pt x="24" y="40"/>
                  </a:lnTo>
                  <a:lnTo>
                    <a:pt x="8" y="64"/>
                  </a:lnTo>
                  <a:lnTo>
                    <a:pt x="0" y="80"/>
                  </a:lnTo>
                  <a:lnTo>
                    <a:pt x="8" y="88"/>
                  </a:lnTo>
                  <a:lnTo>
                    <a:pt x="64" y="80"/>
                  </a:lnTo>
                  <a:lnTo>
                    <a:pt x="80" y="72"/>
                  </a:lnTo>
                  <a:lnTo>
                    <a:pt x="104" y="88"/>
                  </a:lnTo>
                  <a:lnTo>
                    <a:pt x="120" y="103"/>
                  </a:lnTo>
                  <a:lnTo>
                    <a:pt x="104" y="111"/>
                  </a:lnTo>
                  <a:lnTo>
                    <a:pt x="96" y="135"/>
                  </a:lnTo>
                  <a:lnTo>
                    <a:pt x="112" y="135"/>
                  </a:lnTo>
                  <a:close/>
                </a:path>
              </a:pathLst>
            </a:custGeom>
            <a:grpFill/>
            <a:ln w="12700" cmpd="sng">
              <a:solidFill>
                <a:schemeClr val="accent1">
                  <a:lumMod val="40000"/>
                  <a:lumOff val="6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0" lang="ja-JP" altLang="en-US" sz="14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16" name="Freeform 452"/>
            <p:cNvSpPr>
              <a:spLocks noChangeAspect="1"/>
            </p:cNvSpPr>
            <p:nvPr/>
          </p:nvSpPr>
          <p:spPr bwMode="auto">
            <a:xfrm>
              <a:off x="946" y="1778"/>
              <a:ext cx="257" cy="160"/>
            </a:xfrm>
            <a:custGeom>
              <a:avLst/>
              <a:gdLst>
                <a:gd name="T0" fmla="*/ 112 w 256"/>
                <a:gd name="T1" fmla="*/ 146 h 159"/>
                <a:gd name="T2" fmla="*/ 120 w 256"/>
                <a:gd name="T3" fmla="*/ 122 h 159"/>
                <a:gd name="T4" fmla="*/ 155 w 256"/>
                <a:gd name="T5" fmla="*/ 114 h 159"/>
                <a:gd name="T6" fmla="*/ 155 w 256"/>
                <a:gd name="T7" fmla="*/ 130 h 159"/>
                <a:gd name="T8" fmla="*/ 179 w 256"/>
                <a:gd name="T9" fmla="*/ 130 h 159"/>
                <a:gd name="T10" fmla="*/ 163 w 256"/>
                <a:gd name="T11" fmla="*/ 146 h 159"/>
                <a:gd name="T12" fmla="*/ 187 w 256"/>
                <a:gd name="T13" fmla="*/ 170 h 159"/>
                <a:gd name="T14" fmla="*/ 219 w 256"/>
                <a:gd name="T15" fmla="*/ 146 h 159"/>
                <a:gd name="T16" fmla="*/ 195 w 256"/>
                <a:gd name="T17" fmla="*/ 146 h 159"/>
                <a:gd name="T18" fmla="*/ 179 w 256"/>
                <a:gd name="T19" fmla="*/ 130 h 159"/>
                <a:gd name="T20" fmla="*/ 195 w 256"/>
                <a:gd name="T21" fmla="*/ 138 h 159"/>
                <a:gd name="T22" fmla="*/ 195 w 256"/>
                <a:gd name="T23" fmla="*/ 122 h 159"/>
                <a:gd name="T24" fmla="*/ 251 w 256"/>
                <a:gd name="T25" fmla="*/ 114 h 159"/>
                <a:gd name="T26" fmla="*/ 259 w 256"/>
                <a:gd name="T27" fmla="*/ 99 h 159"/>
                <a:gd name="T28" fmla="*/ 267 w 256"/>
                <a:gd name="T29" fmla="*/ 64 h 159"/>
                <a:gd name="T30" fmla="*/ 203 w 256"/>
                <a:gd name="T31" fmla="*/ 32 h 159"/>
                <a:gd name="T32" fmla="*/ 195 w 256"/>
                <a:gd name="T33" fmla="*/ 16 h 159"/>
                <a:gd name="T34" fmla="*/ 163 w 256"/>
                <a:gd name="T35" fmla="*/ 0 h 159"/>
                <a:gd name="T36" fmla="*/ 147 w 256"/>
                <a:gd name="T37" fmla="*/ 8 h 159"/>
                <a:gd name="T38" fmla="*/ 139 w 256"/>
                <a:gd name="T39" fmla="*/ 0 h 159"/>
                <a:gd name="T40" fmla="*/ 112 w 256"/>
                <a:gd name="T41" fmla="*/ 24 h 159"/>
                <a:gd name="T42" fmla="*/ 64 w 256"/>
                <a:gd name="T43" fmla="*/ 16 h 159"/>
                <a:gd name="T44" fmla="*/ 32 w 256"/>
                <a:gd name="T45" fmla="*/ 8 h 159"/>
                <a:gd name="T46" fmla="*/ 24 w 256"/>
                <a:gd name="T47" fmla="*/ 24 h 159"/>
                <a:gd name="T48" fmla="*/ 24 w 256"/>
                <a:gd name="T49" fmla="*/ 40 h 159"/>
                <a:gd name="T50" fmla="*/ 8 w 256"/>
                <a:gd name="T51" fmla="*/ 64 h 159"/>
                <a:gd name="T52" fmla="*/ 0 w 256"/>
                <a:gd name="T53" fmla="*/ 91 h 159"/>
                <a:gd name="T54" fmla="*/ 8 w 256"/>
                <a:gd name="T55" fmla="*/ 99 h 159"/>
                <a:gd name="T56" fmla="*/ 64 w 256"/>
                <a:gd name="T57" fmla="*/ 91 h 159"/>
                <a:gd name="T58" fmla="*/ 80 w 256"/>
                <a:gd name="T59" fmla="*/ 72 h 159"/>
                <a:gd name="T60" fmla="*/ 104 w 256"/>
                <a:gd name="T61" fmla="*/ 99 h 159"/>
                <a:gd name="T62" fmla="*/ 120 w 256"/>
                <a:gd name="T63" fmla="*/ 114 h 159"/>
                <a:gd name="T64" fmla="*/ 104 w 256"/>
                <a:gd name="T65" fmla="*/ 122 h 159"/>
                <a:gd name="T66" fmla="*/ 96 w 256"/>
                <a:gd name="T67" fmla="*/ 146 h 159"/>
                <a:gd name="T68" fmla="*/ 112 w 256"/>
                <a:gd name="T69" fmla="*/ 146 h 159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256" h="159">
                  <a:moveTo>
                    <a:pt x="112" y="135"/>
                  </a:moveTo>
                  <a:lnTo>
                    <a:pt x="120" y="111"/>
                  </a:lnTo>
                  <a:lnTo>
                    <a:pt x="144" y="103"/>
                  </a:lnTo>
                  <a:lnTo>
                    <a:pt x="144" y="119"/>
                  </a:lnTo>
                  <a:lnTo>
                    <a:pt x="168" y="119"/>
                  </a:lnTo>
                  <a:lnTo>
                    <a:pt x="152" y="135"/>
                  </a:lnTo>
                  <a:lnTo>
                    <a:pt x="176" y="159"/>
                  </a:lnTo>
                  <a:lnTo>
                    <a:pt x="208" y="135"/>
                  </a:lnTo>
                  <a:lnTo>
                    <a:pt x="184" y="135"/>
                  </a:lnTo>
                  <a:lnTo>
                    <a:pt x="168" y="119"/>
                  </a:lnTo>
                  <a:lnTo>
                    <a:pt x="184" y="127"/>
                  </a:lnTo>
                  <a:lnTo>
                    <a:pt x="184" y="111"/>
                  </a:lnTo>
                  <a:lnTo>
                    <a:pt x="240" y="103"/>
                  </a:lnTo>
                  <a:lnTo>
                    <a:pt x="248" y="88"/>
                  </a:lnTo>
                  <a:lnTo>
                    <a:pt x="256" y="64"/>
                  </a:lnTo>
                  <a:lnTo>
                    <a:pt x="192" y="32"/>
                  </a:lnTo>
                  <a:lnTo>
                    <a:pt x="184" y="16"/>
                  </a:lnTo>
                  <a:lnTo>
                    <a:pt x="152" y="0"/>
                  </a:lnTo>
                  <a:lnTo>
                    <a:pt x="136" y="8"/>
                  </a:lnTo>
                  <a:lnTo>
                    <a:pt x="128" y="0"/>
                  </a:lnTo>
                  <a:lnTo>
                    <a:pt x="112" y="24"/>
                  </a:lnTo>
                  <a:lnTo>
                    <a:pt x="64" y="16"/>
                  </a:lnTo>
                  <a:lnTo>
                    <a:pt x="32" y="8"/>
                  </a:lnTo>
                  <a:lnTo>
                    <a:pt x="24" y="24"/>
                  </a:lnTo>
                  <a:lnTo>
                    <a:pt x="24" y="40"/>
                  </a:lnTo>
                  <a:lnTo>
                    <a:pt x="8" y="64"/>
                  </a:lnTo>
                  <a:lnTo>
                    <a:pt x="0" y="80"/>
                  </a:lnTo>
                  <a:lnTo>
                    <a:pt x="8" y="88"/>
                  </a:lnTo>
                  <a:lnTo>
                    <a:pt x="64" y="80"/>
                  </a:lnTo>
                  <a:lnTo>
                    <a:pt x="80" y="72"/>
                  </a:lnTo>
                  <a:lnTo>
                    <a:pt x="104" y="88"/>
                  </a:lnTo>
                  <a:lnTo>
                    <a:pt x="120" y="103"/>
                  </a:lnTo>
                  <a:lnTo>
                    <a:pt x="104" y="111"/>
                  </a:lnTo>
                  <a:lnTo>
                    <a:pt x="96" y="135"/>
                  </a:lnTo>
                  <a:lnTo>
                    <a:pt x="112" y="135"/>
                  </a:lnTo>
                </a:path>
              </a:pathLst>
            </a:custGeom>
            <a:grpFill/>
            <a:ln w="12700" cmpd="sng">
              <a:solidFill>
                <a:schemeClr val="accent1">
                  <a:lumMod val="40000"/>
                  <a:lumOff val="60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0" lang="ja-JP" altLang="en-US" sz="14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17" name="Freeform 453"/>
            <p:cNvSpPr>
              <a:spLocks noChangeAspect="1"/>
            </p:cNvSpPr>
            <p:nvPr/>
          </p:nvSpPr>
          <p:spPr bwMode="auto">
            <a:xfrm>
              <a:off x="1252" y="1987"/>
              <a:ext cx="56" cy="48"/>
            </a:xfrm>
            <a:custGeom>
              <a:avLst/>
              <a:gdLst>
                <a:gd name="T0" fmla="*/ 48 w 56"/>
                <a:gd name="T1" fmla="*/ 48 h 48"/>
                <a:gd name="T2" fmla="*/ 40 w 56"/>
                <a:gd name="T3" fmla="*/ 24 h 48"/>
                <a:gd name="T4" fmla="*/ 24 w 56"/>
                <a:gd name="T5" fmla="*/ 24 h 48"/>
                <a:gd name="T6" fmla="*/ 0 w 56"/>
                <a:gd name="T7" fmla="*/ 8 h 48"/>
                <a:gd name="T8" fmla="*/ 24 w 56"/>
                <a:gd name="T9" fmla="*/ 0 h 48"/>
                <a:gd name="T10" fmla="*/ 32 w 56"/>
                <a:gd name="T11" fmla="*/ 8 h 48"/>
                <a:gd name="T12" fmla="*/ 56 w 56"/>
                <a:gd name="T13" fmla="*/ 24 h 48"/>
                <a:gd name="T14" fmla="*/ 56 w 56"/>
                <a:gd name="T15" fmla="*/ 40 h 48"/>
                <a:gd name="T16" fmla="*/ 48 w 56"/>
                <a:gd name="T17" fmla="*/ 48 h 48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6" h="48">
                  <a:moveTo>
                    <a:pt x="48" y="48"/>
                  </a:moveTo>
                  <a:lnTo>
                    <a:pt x="40" y="24"/>
                  </a:lnTo>
                  <a:lnTo>
                    <a:pt x="24" y="24"/>
                  </a:lnTo>
                  <a:lnTo>
                    <a:pt x="0" y="8"/>
                  </a:lnTo>
                  <a:lnTo>
                    <a:pt x="24" y="0"/>
                  </a:lnTo>
                  <a:lnTo>
                    <a:pt x="32" y="8"/>
                  </a:lnTo>
                  <a:lnTo>
                    <a:pt x="56" y="24"/>
                  </a:lnTo>
                  <a:lnTo>
                    <a:pt x="56" y="40"/>
                  </a:lnTo>
                  <a:lnTo>
                    <a:pt x="48" y="48"/>
                  </a:lnTo>
                  <a:close/>
                </a:path>
              </a:pathLst>
            </a:custGeom>
            <a:grpFill/>
            <a:ln w="12700" cmpd="sng">
              <a:solidFill>
                <a:schemeClr val="accent1">
                  <a:lumMod val="40000"/>
                  <a:lumOff val="6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0" lang="ja-JP" altLang="en-US" sz="14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18" name="Freeform 454"/>
            <p:cNvSpPr>
              <a:spLocks noChangeAspect="1"/>
            </p:cNvSpPr>
            <p:nvPr/>
          </p:nvSpPr>
          <p:spPr bwMode="auto">
            <a:xfrm>
              <a:off x="1252" y="1987"/>
              <a:ext cx="56" cy="48"/>
            </a:xfrm>
            <a:custGeom>
              <a:avLst/>
              <a:gdLst>
                <a:gd name="T0" fmla="*/ 48 w 56"/>
                <a:gd name="T1" fmla="*/ 48 h 48"/>
                <a:gd name="T2" fmla="*/ 40 w 56"/>
                <a:gd name="T3" fmla="*/ 24 h 48"/>
                <a:gd name="T4" fmla="*/ 24 w 56"/>
                <a:gd name="T5" fmla="*/ 24 h 48"/>
                <a:gd name="T6" fmla="*/ 0 w 56"/>
                <a:gd name="T7" fmla="*/ 8 h 48"/>
                <a:gd name="T8" fmla="*/ 24 w 56"/>
                <a:gd name="T9" fmla="*/ 0 h 48"/>
                <a:gd name="T10" fmla="*/ 32 w 56"/>
                <a:gd name="T11" fmla="*/ 8 h 48"/>
                <a:gd name="T12" fmla="*/ 56 w 56"/>
                <a:gd name="T13" fmla="*/ 24 h 48"/>
                <a:gd name="T14" fmla="*/ 56 w 56"/>
                <a:gd name="T15" fmla="*/ 40 h 48"/>
                <a:gd name="T16" fmla="*/ 48 w 56"/>
                <a:gd name="T17" fmla="*/ 48 h 48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6" h="48">
                  <a:moveTo>
                    <a:pt x="48" y="48"/>
                  </a:moveTo>
                  <a:lnTo>
                    <a:pt x="40" y="24"/>
                  </a:lnTo>
                  <a:lnTo>
                    <a:pt x="24" y="24"/>
                  </a:lnTo>
                  <a:lnTo>
                    <a:pt x="0" y="8"/>
                  </a:lnTo>
                  <a:lnTo>
                    <a:pt x="24" y="0"/>
                  </a:lnTo>
                  <a:lnTo>
                    <a:pt x="32" y="8"/>
                  </a:lnTo>
                  <a:lnTo>
                    <a:pt x="56" y="24"/>
                  </a:lnTo>
                  <a:lnTo>
                    <a:pt x="56" y="40"/>
                  </a:lnTo>
                  <a:lnTo>
                    <a:pt x="48" y="48"/>
                  </a:lnTo>
                </a:path>
              </a:pathLst>
            </a:custGeom>
            <a:grpFill/>
            <a:ln w="12700" cmpd="sng">
              <a:solidFill>
                <a:schemeClr val="accent1">
                  <a:lumMod val="40000"/>
                  <a:lumOff val="60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0" lang="ja-JP" altLang="en-US" sz="14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19" name="Freeform 455"/>
            <p:cNvSpPr>
              <a:spLocks noChangeAspect="1"/>
            </p:cNvSpPr>
            <p:nvPr/>
          </p:nvSpPr>
          <p:spPr bwMode="auto">
            <a:xfrm>
              <a:off x="1276" y="1979"/>
              <a:ext cx="79" cy="64"/>
            </a:xfrm>
            <a:custGeom>
              <a:avLst/>
              <a:gdLst>
                <a:gd name="T0" fmla="*/ 16 w 79"/>
                <a:gd name="T1" fmla="*/ 0 h 64"/>
                <a:gd name="T2" fmla="*/ 24 w 79"/>
                <a:gd name="T3" fmla="*/ 8 h 64"/>
                <a:gd name="T4" fmla="*/ 16 w 79"/>
                <a:gd name="T5" fmla="*/ 16 h 64"/>
                <a:gd name="T6" fmla="*/ 8 w 79"/>
                <a:gd name="T7" fmla="*/ 8 h 64"/>
                <a:gd name="T8" fmla="*/ 0 w 79"/>
                <a:gd name="T9" fmla="*/ 8 h 64"/>
                <a:gd name="T10" fmla="*/ 8 w 79"/>
                <a:gd name="T11" fmla="*/ 16 h 64"/>
                <a:gd name="T12" fmla="*/ 32 w 79"/>
                <a:gd name="T13" fmla="*/ 32 h 64"/>
                <a:gd name="T14" fmla="*/ 32 w 79"/>
                <a:gd name="T15" fmla="*/ 48 h 64"/>
                <a:gd name="T16" fmla="*/ 55 w 79"/>
                <a:gd name="T17" fmla="*/ 40 h 64"/>
                <a:gd name="T18" fmla="*/ 55 w 79"/>
                <a:gd name="T19" fmla="*/ 56 h 64"/>
                <a:gd name="T20" fmla="*/ 63 w 79"/>
                <a:gd name="T21" fmla="*/ 64 h 64"/>
                <a:gd name="T22" fmla="*/ 71 w 79"/>
                <a:gd name="T23" fmla="*/ 32 h 64"/>
                <a:gd name="T24" fmla="*/ 79 w 79"/>
                <a:gd name="T25" fmla="*/ 24 h 64"/>
                <a:gd name="T26" fmla="*/ 55 w 79"/>
                <a:gd name="T27" fmla="*/ 8 h 64"/>
                <a:gd name="T28" fmla="*/ 40 w 79"/>
                <a:gd name="T29" fmla="*/ 16 h 64"/>
                <a:gd name="T30" fmla="*/ 32 w 79"/>
                <a:gd name="T31" fmla="*/ 0 h 64"/>
                <a:gd name="T32" fmla="*/ 24 w 79"/>
                <a:gd name="T33" fmla="*/ 0 h 64"/>
                <a:gd name="T34" fmla="*/ 16 w 79"/>
                <a:gd name="T35" fmla="*/ 0 h 64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79" h="64">
                  <a:moveTo>
                    <a:pt x="16" y="0"/>
                  </a:moveTo>
                  <a:lnTo>
                    <a:pt x="24" y="8"/>
                  </a:lnTo>
                  <a:lnTo>
                    <a:pt x="16" y="16"/>
                  </a:lnTo>
                  <a:lnTo>
                    <a:pt x="8" y="8"/>
                  </a:lnTo>
                  <a:lnTo>
                    <a:pt x="0" y="8"/>
                  </a:lnTo>
                  <a:lnTo>
                    <a:pt x="8" y="16"/>
                  </a:lnTo>
                  <a:lnTo>
                    <a:pt x="32" y="32"/>
                  </a:lnTo>
                  <a:lnTo>
                    <a:pt x="32" y="48"/>
                  </a:lnTo>
                  <a:lnTo>
                    <a:pt x="55" y="40"/>
                  </a:lnTo>
                  <a:lnTo>
                    <a:pt x="55" y="56"/>
                  </a:lnTo>
                  <a:lnTo>
                    <a:pt x="63" y="64"/>
                  </a:lnTo>
                  <a:lnTo>
                    <a:pt x="71" y="32"/>
                  </a:lnTo>
                  <a:lnTo>
                    <a:pt x="79" y="24"/>
                  </a:lnTo>
                  <a:lnTo>
                    <a:pt x="55" y="8"/>
                  </a:lnTo>
                  <a:lnTo>
                    <a:pt x="40" y="16"/>
                  </a:lnTo>
                  <a:lnTo>
                    <a:pt x="32" y="0"/>
                  </a:lnTo>
                  <a:lnTo>
                    <a:pt x="24" y="0"/>
                  </a:lnTo>
                  <a:lnTo>
                    <a:pt x="16" y="0"/>
                  </a:lnTo>
                  <a:close/>
                </a:path>
              </a:pathLst>
            </a:custGeom>
            <a:grpFill/>
            <a:ln w="12700" cmpd="sng">
              <a:solidFill>
                <a:schemeClr val="accent1">
                  <a:lumMod val="40000"/>
                  <a:lumOff val="6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0" lang="ja-JP" altLang="en-US" sz="14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20" name="Freeform 456"/>
            <p:cNvSpPr>
              <a:spLocks noChangeAspect="1"/>
            </p:cNvSpPr>
            <p:nvPr/>
          </p:nvSpPr>
          <p:spPr bwMode="auto">
            <a:xfrm>
              <a:off x="1276" y="1979"/>
              <a:ext cx="79" cy="64"/>
            </a:xfrm>
            <a:custGeom>
              <a:avLst/>
              <a:gdLst>
                <a:gd name="T0" fmla="*/ 16 w 79"/>
                <a:gd name="T1" fmla="*/ 0 h 64"/>
                <a:gd name="T2" fmla="*/ 24 w 79"/>
                <a:gd name="T3" fmla="*/ 8 h 64"/>
                <a:gd name="T4" fmla="*/ 16 w 79"/>
                <a:gd name="T5" fmla="*/ 16 h 64"/>
                <a:gd name="T6" fmla="*/ 8 w 79"/>
                <a:gd name="T7" fmla="*/ 8 h 64"/>
                <a:gd name="T8" fmla="*/ 0 w 79"/>
                <a:gd name="T9" fmla="*/ 8 h 64"/>
                <a:gd name="T10" fmla="*/ 8 w 79"/>
                <a:gd name="T11" fmla="*/ 16 h 64"/>
                <a:gd name="T12" fmla="*/ 32 w 79"/>
                <a:gd name="T13" fmla="*/ 32 h 64"/>
                <a:gd name="T14" fmla="*/ 32 w 79"/>
                <a:gd name="T15" fmla="*/ 48 h 64"/>
                <a:gd name="T16" fmla="*/ 55 w 79"/>
                <a:gd name="T17" fmla="*/ 40 h 64"/>
                <a:gd name="T18" fmla="*/ 55 w 79"/>
                <a:gd name="T19" fmla="*/ 56 h 64"/>
                <a:gd name="T20" fmla="*/ 63 w 79"/>
                <a:gd name="T21" fmla="*/ 64 h 64"/>
                <a:gd name="T22" fmla="*/ 71 w 79"/>
                <a:gd name="T23" fmla="*/ 32 h 64"/>
                <a:gd name="T24" fmla="*/ 79 w 79"/>
                <a:gd name="T25" fmla="*/ 24 h 64"/>
                <a:gd name="T26" fmla="*/ 55 w 79"/>
                <a:gd name="T27" fmla="*/ 8 h 64"/>
                <a:gd name="T28" fmla="*/ 40 w 79"/>
                <a:gd name="T29" fmla="*/ 16 h 64"/>
                <a:gd name="T30" fmla="*/ 32 w 79"/>
                <a:gd name="T31" fmla="*/ 0 h 64"/>
                <a:gd name="T32" fmla="*/ 24 w 79"/>
                <a:gd name="T33" fmla="*/ 0 h 64"/>
                <a:gd name="T34" fmla="*/ 16 w 79"/>
                <a:gd name="T35" fmla="*/ 0 h 64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79" h="64">
                  <a:moveTo>
                    <a:pt x="16" y="0"/>
                  </a:moveTo>
                  <a:lnTo>
                    <a:pt x="24" y="8"/>
                  </a:lnTo>
                  <a:lnTo>
                    <a:pt x="16" y="16"/>
                  </a:lnTo>
                  <a:lnTo>
                    <a:pt x="8" y="8"/>
                  </a:lnTo>
                  <a:lnTo>
                    <a:pt x="0" y="8"/>
                  </a:lnTo>
                  <a:lnTo>
                    <a:pt x="8" y="16"/>
                  </a:lnTo>
                  <a:lnTo>
                    <a:pt x="32" y="32"/>
                  </a:lnTo>
                  <a:lnTo>
                    <a:pt x="32" y="48"/>
                  </a:lnTo>
                  <a:lnTo>
                    <a:pt x="55" y="40"/>
                  </a:lnTo>
                  <a:lnTo>
                    <a:pt x="55" y="56"/>
                  </a:lnTo>
                  <a:lnTo>
                    <a:pt x="63" y="64"/>
                  </a:lnTo>
                  <a:lnTo>
                    <a:pt x="71" y="32"/>
                  </a:lnTo>
                  <a:lnTo>
                    <a:pt x="79" y="24"/>
                  </a:lnTo>
                  <a:lnTo>
                    <a:pt x="55" y="8"/>
                  </a:lnTo>
                  <a:lnTo>
                    <a:pt x="40" y="16"/>
                  </a:lnTo>
                  <a:lnTo>
                    <a:pt x="32" y="0"/>
                  </a:lnTo>
                  <a:lnTo>
                    <a:pt x="24" y="0"/>
                  </a:lnTo>
                  <a:lnTo>
                    <a:pt x="16" y="0"/>
                  </a:lnTo>
                </a:path>
              </a:pathLst>
            </a:custGeom>
            <a:grpFill/>
            <a:ln w="12700" cmpd="sng">
              <a:solidFill>
                <a:schemeClr val="accent1">
                  <a:lumMod val="40000"/>
                  <a:lumOff val="60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0" lang="ja-JP" altLang="en-US" sz="14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21" name="Freeform 457"/>
            <p:cNvSpPr>
              <a:spLocks noChangeAspect="1"/>
            </p:cNvSpPr>
            <p:nvPr/>
          </p:nvSpPr>
          <p:spPr bwMode="auto">
            <a:xfrm>
              <a:off x="1276" y="2011"/>
              <a:ext cx="24" cy="24"/>
            </a:xfrm>
            <a:custGeom>
              <a:avLst/>
              <a:gdLst>
                <a:gd name="T0" fmla="*/ 16 w 24"/>
                <a:gd name="T1" fmla="*/ 24 h 24"/>
                <a:gd name="T2" fmla="*/ 0 w 24"/>
                <a:gd name="T3" fmla="*/ 0 h 24"/>
                <a:gd name="T4" fmla="*/ 16 w 24"/>
                <a:gd name="T5" fmla="*/ 0 h 24"/>
                <a:gd name="T6" fmla="*/ 24 w 24"/>
                <a:gd name="T7" fmla="*/ 24 h 24"/>
                <a:gd name="T8" fmla="*/ 16 w 24"/>
                <a:gd name="T9" fmla="*/ 24 h 2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4" h="24">
                  <a:moveTo>
                    <a:pt x="16" y="24"/>
                  </a:moveTo>
                  <a:lnTo>
                    <a:pt x="0" y="0"/>
                  </a:lnTo>
                  <a:lnTo>
                    <a:pt x="16" y="0"/>
                  </a:lnTo>
                  <a:lnTo>
                    <a:pt x="24" y="24"/>
                  </a:lnTo>
                  <a:lnTo>
                    <a:pt x="16" y="24"/>
                  </a:lnTo>
                  <a:close/>
                </a:path>
              </a:pathLst>
            </a:custGeom>
            <a:grpFill/>
            <a:ln w="12700" cmpd="sng">
              <a:solidFill>
                <a:schemeClr val="accent1">
                  <a:lumMod val="40000"/>
                  <a:lumOff val="6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0" lang="ja-JP" altLang="en-US" sz="14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22" name="Freeform 458"/>
            <p:cNvSpPr>
              <a:spLocks noChangeAspect="1"/>
            </p:cNvSpPr>
            <p:nvPr/>
          </p:nvSpPr>
          <p:spPr bwMode="auto">
            <a:xfrm>
              <a:off x="1276" y="2011"/>
              <a:ext cx="24" cy="24"/>
            </a:xfrm>
            <a:custGeom>
              <a:avLst/>
              <a:gdLst>
                <a:gd name="T0" fmla="*/ 16 w 24"/>
                <a:gd name="T1" fmla="*/ 24 h 24"/>
                <a:gd name="T2" fmla="*/ 0 w 24"/>
                <a:gd name="T3" fmla="*/ 0 h 24"/>
                <a:gd name="T4" fmla="*/ 16 w 24"/>
                <a:gd name="T5" fmla="*/ 0 h 24"/>
                <a:gd name="T6" fmla="*/ 24 w 24"/>
                <a:gd name="T7" fmla="*/ 24 h 24"/>
                <a:gd name="T8" fmla="*/ 16 w 24"/>
                <a:gd name="T9" fmla="*/ 24 h 2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4" h="24">
                  <a:moveTo>
                    <a:pt x="16" y="24"/>
                  </a:moveTo>
                  <a:lnTo>
                    <a:pt x="0" y="0"/>
                  </a:lnTo>
                  <a:lnTo>
                    <a:pt x="16" y="0"/>
                  </a:lnTo>
                  <a:lnTo>
                    <a:pt x="24" y="24"/>
                  </a:lnTo>
                  <a:lnTo>
                    <a:pt x="16" y="24"/>
                  </a:lnTo>
                </a:path>
              </a:pathLst>
            </a:custGeom>
            <a:grpFill/>
            <a:ln w="12700" cmpd="sng">
              <a:solidFill>
                <a:schemeClr val="accent1">
                  <a:lumMod val="40000"/>
                  <a:lumOff val="60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0" lang="ja-JP" altLang="en-US" sz="14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23" name="Freeform 459"/>
            <p:cNvSpPr>
              <a:spLocks noChangeAspect="1"/>
            </p:cNvSpPr>
            <p:nvPr/>
          </p:nvSpPr>
          <p:spPr bwMode="auto">
            <a:xfrm>
              <a:off x="1637" y="1962"/>
              <a:ext cx="153" cy="65"/>
            </a:xfrm>
            <a:custGeom>
              <a:avLst/>
              <a:gdLst>
                <a:gd name="T0" fmla="*/ 107 w 152"/>
                <a:gd name="T1" fmla="*/ 51 h 64"/>
                <a:gd name="T2" fmla="*/ 64 w 152"/>
                <a:gd name="T3" fmla="*/ 59 h 64"/>
                <a:gd name="T4" fmla="*/ 64 w 152"/>
                <a:gd name="T5" fmla="*/ 75 h 64"/>
                <a:gd name="T6" fmla="*/ 0 w 152"/>
                <a:gd name="T7" fmla="*/ 67 h 64"/>
                <a:gd name="T8" fmla="*/ 0 w 152"/>
                <a:gd name="T9" fmla="*/ 59 h 64"/>
                <a:gd name="T10" fmla="*/ 8 w 152"/>
                <a:gd name="T11" fmla="*/ 59 h 64"/>
                <a:gd name="T12" fmla="*/ 16 w 152"/>
                <a:gd name="T13" fmla="*/ 59 h 64"/>
                <a:gd name="T14" fmla="*/ 40 w 152"/>
                <a:gd name="T15" fmla="*/ 43 h 64"/>
                <a:gd name="T16" fmla="*/ 16 w 152"/>
                <a:gd name="T17" fmla="*/ 24 h 64"/>
                <a:gd name="T18" fmla="*/ 16 w 152"/>
                <a:gd name="T19" fmla="*/ 43 h 64"/>
                <a:gd name="T20" fmla="*/ 8 w 152"/>
                <a:gd name="T21" fmla="*/ 24 h 64"/>
                <a:gd name="T22" fmla="*/ 16 w 152"/>
                <a:gd name="T23" fmla="*/ 0 h 64"/>
                <a:gd name="T24" fmla="*/ 48 w 152"/>
                <a:gd name="T25" fmla="*/ 8 h 64"/>
                <a:gd name="T26" fmla="*/ 56 w 152"/>
                <a:gd name="T27" fmla="*/ 0 h 64"/>
                <a:gd name="T28" fmla="*/ 107 w 152"/>
                <a:gd name="T29" fmla="*/ 0 h 64"/>
                <a:gd name="T30" fmla="*/ 147 w 152"/>
                <a:gd name="T31" fmla="*/ 8 h 64"/>
                <a:gd name="T32" fmla="*/ 163 w 152"/>
                <a:gd name="T33" fmla="*/ 16 h 64"/>
                <a:gd name="T34" fmla="*/ 107 w 152"/>
                <a:gd name="T35" fmla="*/ 51 h 64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152" h="64">
                  <a:moveTo>
                    <a:pt x="96" y="40"/>
                  </a:moveTo>
                  <a:lnTo>
                    <a:pt x="64" y="48"/>
                  </a:lnTo>
                  <a:lnTo>
                    <a:pt x="64" y="64"/>
                  </a:lnTo>
                  <a:lnTo>
                    <a:pt x="0" y="56"/>
                  </a:lnTo>
                  <a:lnTo>
                    <a:pt x="0" y="48"/>
                  </a:lnTo>
                  <a:lnTo>
                    <a:pt x="8" y="48"/>
                  </a:lnTo>
                  <a:lnTo>
                    <a:pt x="16" y="48"/>
                  </a:lnTo>
                  <a:lnTo>
                    <a:pt x="40" y="32"/>
                  </a:lnTo>
                  <a:lnTo>
                    <a:pt x="16" y="24"/>
                  </a:lnTo>
                  <a:lnTo>
                    <a:pt x="16" y="32"/>
                  </a:lnTo>
                  <a:lnTo>
                    <a:pt x="8" y="24"/>
                  </a:lnTo>
                  <a:lnTo>
                    <a:pt x="16" y="0"/>
                  </a:lnTo>
                  <a:lnTo>
                    <a:pt x="48" y="8"/>
                  </a:lnTo>
                  <a:lnTo>
                    <a:pt x="56" y="0"/>
                  </a:lnTo>
                  <a:lnTo>
                    <a:pt x="96" y="0"/>
                  </a:lnTo>
                  <a:lnTo>
                    <a:pt x="136" y="8"/>
                  </a:lnTo>
                  <a:lnTo>
                    <a:pt x="152" y="16"/>
                  </a:lnTo>
                  <a:lnTo>
                    <a:pt x="96" y="40"/>
                  </a:lnTo>
                  <a:close/>
                </a:path>
              </a:pathLst>
            </a:custGeom>
            <a:grpFill/>
            <a:ln w="12700" cmpd="sng">
              <a:solidFill>
                <a:schemeClr val="accent1">
                  <a:lumMod val="40000"/>
                  <a:lumOff val="6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0" lang="ja-JP" altLang="en-US" sz="14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24" name="Freeform 460"/>
            <p:cNvSpPr>
              <a:spLocks noChangeAspect="1"/>
            </p:cNvSpPr>
            <p:nvPr/>
          </p:nvSpPr>
          <p:spPr bwMode="auto">
            <a:xfrm>
              <a:off x="1637" y="1962"/>
              <a:ext cx="153" cy="65"/>
            </a:xfrm>
            <a:custGeom>
              <a:avLst/>
              <a:gdLst>
                <a:gd name="T0" fmla="*/ 107 w 152"/>
                <a:gd name="T1" fmla="*/ 51 h 64"/>
                <a:gd name="T2" fmla="*/ 64 w 152"/>
                <a:gd name="T3" fmla="*/ 59 h 64"/>
                <a:gd name="T4" fmla="*/ 64 w 152"/>
                <a:gd name="T5" fmla="*/ 75 h 64"/>
                <a:gd name="T6" fmla="*/ 0 w 152"/>
                <a:gd name="T7" fmla="*/ 67 h 64"/>
                <a:gd name="T8" fmla="*/ 0 w 152"/>
                <a:gd name="T9" fmla="*/ 59 h 64"/>
                <a:gd name="T10" fmla="*/ 8 w 152"/>
                <a:gd name="T11" fmla="*/ 59 h 64"/>
                <a:gd name="T12" fmla="*/ 16 w 152"/>
                <a:gd name="T13" fmla="*/ 59 h 64"/>
                <a:gd name="T14" fmla="*/ 40 w 152"/>
                <a:gd name="T15" fmla="*/ 43 h 64"/>
                <a:gd name="T16" fmla="*/ 16 w 152"/>
                <a:gd name="T17" fmla="*/ 24 h 64"/>
                <a:gd name="T18" fmla="*/ 16 w 152"/>
                <a:gd name="T19" fmla="*/ 43 h 64"/>
                <a:gd name="T20" fmla="*/ 8 w 152"/>
                <a:gd name="T21" fmla="*/ 24 h 64"/>
                <a:gd name="T22" fmla="*/ 16 w 152"/>
                <a:gd name="T23" fmla="*/ 0 h 64"/>
                <a:gd name="T24" fmla="*/ 48 w 152"/>
                <a:gd name="T25" fmla="*/ 8 h 64"/>
                <a:gd name="T26" fmla="*/ 56 w 152"/>
                <a:gd name="T27" fmla="*/ 0 h 64"/>
                <a:gd name="T28" fmla="*/ 107 w 152"/>
                <a:gd name="T29" fmla="*/ 0 h 64"/>
                <a:gd name="T30" fmla="*/ 147 w 152"/>
                <a:gd name="T31" fmla="*/ 8 h 64"/>
                <a:gd name="T32" fmla="*/ 163 w 152"/>
                <a:gd name="T33" fmla="*/ 16 h 64"/>
                <a:gd name="T34" fmla="*/ 107 w 152"/>
                <a:gd name="T35" fmla="*/ 51 h 64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152" h="64">
                  <a:moveTo>
                    <a:pt x="96" y="40"/>
                  </a:moveTo>
                  <a:lnTo>
                    <a:pt x="64" y="48"/>
                  </a:lnTo>
                  <a:lnTo>
                    <a:pt x="64" y="64"/>
                  </a:lnTo>
                  <a:lnTo>
                    <a:pt x="0" y="56"/>
                  </a:lnTo>
                  <a:lnTo>
                    <a:pt x="0" y="48"/>
                  </a:lnTo>
                  <a:lnTo>
                    <a:pt x="8" y="48"/>
                  </a:lnTo>
                  <a:lnTo>
                    <a:pt x="16" y="48"/>
                  </a:lnTo>
                  <a:lnTo>
                    <a:pt x="40" y="32"/>
                  </a:lnTo>
                  <a:lnTo>
                    <a:pt x="16" y="24"/>
                  </a:lnTo>
                  <a:lnTo>
                    <a:pt x="16" y="32"/>
                  </a:lnTo>
                  <a:lnTo>
                    <a:pt x="8" y="24"/>
                  </a:lnTo>
                  <a:lnTo>
                    <a:pt x="16" y="0"/>
                  </a:lnTo>
                  <a:lnTo>
                    <a:pt x="48" y="8"/>
                  </a:lnTo>
                  <a:lnTo>
                    <a:pt x="56" y="0"/>
                  </a:lnTo>
                  <a:lnTo>
                    <a:pt x="96" y="0"/>
                  </a:lnTo>
                  <a:lnTo>
                    <a:pt x="136" y="8"/>
                  </a:lnTo>
                  <a:lnTo>
                    <a:pt x="152" y="16"/>
                  </a:lnTo>
                  <a:lnTo>
                    <a:pt x="96" y="40"/>
                  </a:lnTo>
                </a:path>
              </a:pathLst>
            </a:custGeom>
            <a:grpFill/>
            <a:ln w="12700" cmpd="sng">
              <a:solidFill>
                <a:schemeClr val="accent1">
                  <a:lumMod val="40000"/>
                  <a:lumOff val="60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0" lang="ja-JP" altLang="en-US" sz="14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25" name="Freeform 461"/>
            <p:cNvSpPr>
              <a:spLocks noChangeAspect="1"/>
            </p:cNvSpPr>
            <p:nvPr/>
          </p:nvSpPr>
          <p:spPr bwMode="auto">
            <a:xfrm>
              <a:off x="1597" y="1995"/>
              <a:ext cx="113" cy="72"/>
            </a:xfrm>
            <a:custGeom>
              <a:avLst/>
              <a:gdLst>
                <a:gd name="T0" fmla="*/ 40 w 112"/>
                <a:gd name="T1" fmla="*/ 64 h 72"/>
                <a:gd name="T2" fmla="*/ 75 w 112"/>
                <a:gd name="T3" fmla="*/ 48 h 72"/>
                <a:gd name="T4" fmla="*/ 83 w 112"/>
                <a:gd name="T5" fmla="*/ 72 h 72"/>
                <a:gd name="T6" fmla="*/ 107 w 112"/>
                <a:gd name="T7" fmla="*/ 64 h 72"/>
                <a:gd name="T8" fmla="*/ 123 w 112"/>
                <a:gd name="T9" fmla="*/ 64 h 72"/>
                <a:gd name="T10" fmla="*/ 123 w 112"/>
                <a:gd name="T11" fmla="*/ 48 h 72"/>
                <a:gd name="T12" fmla="*/ 115 w 112"/>
                <a:gd name="T13" fmla="*/ 40 h 72"/>
                <a:gd name="T14" fmla="*/ 115 w 112"/>
                <a:gd name="T15" fmla="*/ 32 h 72"/>
                <a:gd name="T16" fmla="*/ 40 w 112"/>
                <a:gd name="T17" fmla="*/ 24 h 72"/>
                <a:gd name="T18" fmla="*/ 40 w 112"/>
                <a:gd name="T19" fmla="*/ 16 h 72"/>
                <a:gd name="T20" fmla="*/ 48 w 112"/>
                <a:gd name="T21" fmla="*/ 16 h 72"/>
                <a:gd name="T22" fmla="*/ 48 w 112"/>
                <a:gd name="T23" fmla="*/ 0 h 72"/>
                <a:gd name="T24" fmla="*/ 0 w 112"/>
                <a:gd name="T25" fmla="*/ 24 h 72"/>
                <a:gd name="T26" fmla="*/ 8 w 112"/>
                <a:gd name="T27" fmla="*/ 32 h 72"/>
                <a:gd name="T28" fmla="*/ 8 w 112"/>
                <a:gd name="T29" fmla="*/ 48 h 72"/>
                <a:gd name="T30" fmla="*/ 8 w 112"/>
                <a:gd name="T31" fmla="*/ 64 h 72"/>
                <a:gd name="T32" fmla="*/ 40 w 112"/>
                <a:gd name="T33" fmla="*/ 64 h 7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12" h="72">
                  <a:moveTo>
                    <a:pt x="40" y="64"/>
                  </a:moveTo>
                  <a:lnTo>
                    <a:pt x="64" y="48"/>
                  </a:lnTo>
                  <a:lnTo>
                    <a:pt x="72" y="72"/>
                  </a:lnTo>
                  <a:lnTo>
                    <a:pt x="96" y="64"/>
                  </a:lnTo>
                  <a:lnTo>
                    <a:pt x="112" y="64"/>
                  </a:lnTo>
                  <a:lnTo>
                    <a:pt x="112" y="48"/>
                  </a:lnTo>
                  <a:lnTo>
                    <a:pt x="104" y="40"/>
                  </a:lnTo>
                  <a:lnTo>
                    <a:pt x="104" y="32"/>
                  </a:lnTo>
                  <a:lnTo>
                    <a:pt x="40" y="24"/>
                  </a:lnTo>
                  <a:lnTo>
                    <a:pt x="40" y="16"/>
                  </a:lnTo>
                  <a:lnTo>
                    <a:pt x="48" y="16"/>
                  </a:lnTo>
                  <a:lnTo>
                    <a:pt x="48" y="0"/>
                  </a:lnTo>
                  <a:lnTo>
                    <a:pt x="0" y="24"/>
                  </a:lnTo>
                  <a:lnTo>
                    <a:pt x="8" y="32"/>
                  </a:lnTo>
                  <a:lnTo>
                    <a:pt x="8" y="48"/>
                  </a:lnTo>
                  <a:lnTo>
                    <a:pt x="8" y="64"/>
                  </a:lnTo>
                  <a:lnTo>
                    <a:pt x="40" y="64"/>
                  </a:lnTo>
                  <a:close/>
                </a:path>
              </a:pathLst>
            </a:custGeom>
            <a:grpFill/>
            <a:ln w="12700" cmpd="sng">
              <a:solidFill>
                <a:schemeClr val="accent1">
                  <a:lumMod val="40000"/>
                  <a:lumOff val="6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0" lang="ja-JP" altLang="en-US" sz="14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26" name="Freeform 462"/>
            <p:cNvSpPr>
              <a:spLocks noChangeAspect="1"/>
            </p:cNvSpPr>
            <p:nvPr/>
          </p:nvSpPr>
          <p:spPr bwMode="auto">
            <a:xfrm>
              <a:off x="1597" y="1995"/>
              <a:ext cx="113" cy="72"/>
            </a:xfrm>
            <a:custGeom>
              <a:avLst/>
              <a:gdLst>
                <a:gd name="T0" fmla="*/ 40 w 112"/>
                <a:gd name="T1" fmla="*/ 64 h 72"/>
                <a:gd name="T2" fmla="*/ 75 w 112"/>
                <a:gd name="T3" fmla="*/ 48 h 72"/>
                <a:gd name="T4" fmla="*/ 83 w 112"/>
                <a:gd name="T5" fmla="*/ 72 h 72"/>
                <a:gd name="T6" fmla="*/ 107 w 112"/>
                <a:gd name="T7" fmla="*/ 64 h 72"/>
                <a:gd name="T8" fmla="*/ 123 w 112"/>
                <a:gd name="T9" fmla="*/ 64 h 72"/>
                <a:gd name="T10" fmla="*/ 123 w 112"/>
                <a:gd name="T11" fmla="*/ 48 h 72"/>
                <a:gd name="T12" fmla="*/ 115 w 112"/>
                <a:gd name="T13" fmla="*/ 40 h 72"/>
                <a:gd name="T14" fmla="*/ 115 w 112"/>
                <a:gd name="T15" fmla="*/ 32 h 72"/>
                <a:gd name="T16" fmla="*/ 40 w 112"/>
                <a:gd name="T17" fmla="*/ 24 h 72"/>
                <a:gd name="T18" fmla="*/ 40 w 112"/>
                <a:gd name="T19" fmla="*/ 16 h 72"/>
                <a:gd name="T20" fmla="*/ 48 w 112"/>
                <a:gd name="T21" fmla="*/ 16 h 72"/>
                <a:gd name="T22" fmla="*/ 48 w 112"/>
                <a:gd name="T23" fmla="*/ 0 h 72"/>
                <a:gd name="T24" fmla="*/ 0 w 112"/>
                <a:gd name="T25" fmla="*/ 24 h 72"/>
                <a:gd name="T26" fmla="*/ 8 w 112"/>
                <a:gd name="T27" fmla="*/ 32 h 72"/>
                <a:gd name="T28" fmla="*/ 8 w 112"/>
                <a:gd name="T29" fmla="*/ 48 h 72"/>
                <a:gd name="T30" fmla="*/ 8 w 112"/>
                <a:gd name="T31" fmla="*/ 64 h 72"/>
                <a:gd name="T32" fmla="*/ 40 w 112"/>
                <a:gd name="T33" fmla="*/ 64 h 7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12" h="72">
                  <a:moveTo>
                    <a:pt x="40" y="64"/>
                  </a:moveTo>
                  <a:lnTo>
                    <a:pt x="64" y="48"/>
                  </a:lnTo>
                  <a:lnTo>
                    <a:pt x="72" y="72"/>
                  </a:lnTo>
                  <a:lnTo>
                    <a:pt x="96" y="64"/>
                  </a:lnTo>
                  <a:lnTo>
                    <a:pt x="112" y="64"/>
                  </a:lnTo>
                  <a:lnTo>
                    <a:pt x="112" y="48"/>
                  </a:lnTo>
                  <a:lnTo>
                    <a:pt x="104" y="40"/>
                  </a:lnTo>
                  <a:lnTo>
                    <a:pt x="104" y="32"/>
                  </a:lnTo>
                  <a:lnTo>
                    <a:pt x="40" y="24"/>
                  </a:lnTo>
                  <a:lnTo>
                    <a:pt x="40" y="16"/>
                  </a:lnTo>
                  <a:lnTo>
                    <a:pt x="48" y="16"/>
                  </a:lnTo>
                  <a:lnTo>
                    <a:pt x="48" y="0"/>
                  </a:lnTo>
                  <a:lnTo>
                    <a:pt x="0" y="24"/>
                  </a:lnTo>
                  <a:lnTo>
                    <a:pt x="8" y="32"/>
                  </a:lnTo>
                  <a:lnTo>
                    <a:pt x="8" y="48"/>
                  </a:lnTo>
                  <a:lnTo>
                    <a:pt x="8" y="64"/>
                  </a:lnTo>
                  <a:lnTo>
                    <a:pt x="40" y="64"/>
                  </a:lnTo>
                </a:path>
              </a:pathLst>
            </a:custGeom>
            <a:grpFill/>
            <a:ln w="12700" cmpd="sng">
              <a:solidFill>
                <a:schemeClr val="accent1">
                  <a:lumMod val="40000"/>
                  <a:lumOff val="60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0" lang="ja-JP" altLang="en-US" sz="14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27" name="Freeform 463"/>
            <p:cNvSpPr>
              <a:spLocks noChangeAspect="1"/>
            </p:cNvSpPr>
            <p:nvPr/>
          </p:nvSpPr>
          <p:spPr bwMode="auto">
            <a:xfrm>
              <a:off x="1436" y="1914"/>
              <a:ext cx="242" cy="145"/>
            </a:xfrm>
            <a:custGeom>
              <a:avLst/>
              <a:gdLst>
                <a:gd name="T0" fmla="*/ 75 w 240"/>
                <a:gd name="T1" fmla="*/ 24 h 144"/>
                <a:gd name="T2" fmla="*/ 75 w 240"/>
                <a:gd name="T3" fmla="*/ 40 h 144"/>
                <a:gd name="T4" fmla="*/ 24 w 240"/>
                <a:gd name="T5" fmla="*/ 32 h 144"/>
                <a:gd name="T6" fmla="*/ 24 w 240"/>
                <a:gd name="T7" fmla="*/ 0 h 144"/>
                <a:gd name="T8" fmla="*/ 0 w 240"/>
                <a:gd name="T9" fmla="*/ 16 h 144"/>
                <a:gd name="T10" fmla="*/ 0 w 240"/>
                <a:gd name="T11" fmla="*/ 83 h 144"/>
                <a:gd name="T12" fmla="*/ 16 w 240"/>
                <a:gd name="T13" fmla="*/ 91 h 144"/>
                <a:gd name="T14" fmla="*/ 16 w 240"/>
                <a:gd name="T15" fmla="*/ 64 h 144"/>
                <a:gd name="T16" fmla="*/ 24 w 240"/>
                <a:gd name="T17" fmla="*/ 64 h 144"/>
                <a:gd name="T18" fmla="*/ 24 w 240"/>
                <a:gd name="T19" fmla="*/ 56 h 144"/>
                <a:gd name="T20" fmla="*/ 56 w 240"/>
                <a:gd name="T21" fmla="*/ 56 h 144"/>
                <a:gd name="T22" fmla="*/ 56 w 240"/>
                <a:gd name="T23" fmla="*/ 91 h 144"/>
                <a:gd name="T24" fmla="*/ 155 w 240"/>
                <a:gd name="T25" fmla="*/ 155 h 144"/>
                <a:gd name="T26" fmla="*/ 179 w 240"/>
                <a:gd name="T27" fmla="*/ 155 h 144"/>
                <a:gd name="T28" fmla="*/ 179 w 240"/>
                <a:gd name="T29" fmla="*/ 139 h 144"/>
                <a:gd name="T30" fmla="*/ 179 w 240"/>
                <a:gd name="T31" fmla="*/ 123 h 144"/>
                <a:gd name="T32" fmla="*/ 171 w 240"/>
                <a:gd name="T33" fmla="*/ 115 h 144"/>
                <a:gd name="T34" fmla="*/ 230 w 240"/>
                <a:gd name="T35" fmla="*/ 91 h 144"/>
                <a:gd name="T36" fmla="*/ 230 w 240"/>
                <a:gd name="T37" fmla="*/ 107 h 144"/>
                <a:gd name="T38" fmla="*/ 238 w 240"/>
                <a:gd name="T39" fmla="*/ 107 h 144"/>
                <a:gd name="T40" fmla="*/ 262 w 240"/>
                <a:gd name="T41" fmla="*/ 91 h 144"/>
                <a:gd name="T42" fmla="*/ 238 w 240"/>
                <a:gd name="T43" fmla="*/ 83 h 144"/>
                <a:gd name="T44" fmla="*/ 238 w 240"/>
                <a:gd name="T45" fmla="*/ 91 h 144"/>
                <a:gd name="T46" fmla="*/ 230 w 240"/>
                <a:gd name="T47" fmla="*/ 83 h 144"/>
                <a:gd name="T48" fmla="*/ 194 w 240"/>
                <a:gd name="T49" fmla="*/ 91 h 144"/>
                <a:gd name="T50" fmla="*/ 147 w 240"/>
                <a:gd name="T51" fmla="*/ 91 h 144"/>
                <a:gd name="T52" fmla="*/ 139 w 240"/>
                <a:gd name="T53" fmla="*/ 91 h 144"/>
                <a:gd name="T54" fmla="*/ 147 w 240"/>
                <a:gd name="T55" fmla="*/ 83 h 144"/>
                <a:gd name="T56" fmla="*/ 139 w 240"/>
                <a:gd name="T57" fmla="*/ 32 h 144"/>
                <a:gd name="T58" fmla="*/ 123 w 240"/>
                <a:gd name="T59" fmla="*/ 40 h 144"/>
                <a:gd name="T60" fmla="*/ 99 w 240"/>
                <a:gd name="T61" fmla="*/ 40 h 144"/>
                <a:gd name="T62" fmla="*/ 75 w 240"/>
                <a:gd name="T63" fmla="*/ 24 h 144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240" h="144">
                  <a:moveTo>
                    <a:pt x="64" y="24"/>
                  </a:moveTo>
                  <a:lnTo>
                    <a:pt x="64" y="40"/>
                  </a:lnTo>
                  <a:lnTo>
                    <a:pt x="24" y="32"/>
                  </a:lnTo>
                  <a:lnTo>
                    <a:pt x="24" y="0"/>
                  </a:lnTo>
                  <a:lnTo>
                    <a:pt x="0" y="16"/>
                  </a:lnTo>
                  <a:lnTo>
                    <a:pt x="0" y="72"/>
                  </a:lnTo>
                  <a:lnTo>
                    <a:pt x="16" y="80"/>
                  </a:lnTo>
                  <a:lnTo>
                    <a:pt x="16" y="64"/>
                  </a:lnTo>
                  <a:lnTo>
                    <a:pt x="24" y="64"/>
                  </a:lnTo>
                  <a:lnTo>
                    <a:pt x="24" y="56"/>
                  </a:lnTo>
                  <a:lnTo>
                    <a:pt x="56" y="56"/>
                  </a:lnTo>
                  <a:lnTo>
                    <a:pt x="56" y="80"/>
                  </a:lnTo>
                  <a:lnTo>
                    <a:pt x="144" y="144"/>
                  </a:lnTo>
                  <a:lnTo>
                    <a:pt x="168" y="144"/>
                  </a:lnTo>
                  <a:lnTo>
                    <a:pt x="168" y="128"/>
                  </a:lnTo>
                  <a:lnTo>
                    <a:pt x="168" y="112"/>
                  </a:lnTo>
                  <a:lnTo>
                    <a:pt x="160" y="104"/>
                  </a:lnTo>
                  <a:lnTo>
                    <a:pt x="208" y="80"/>
                  </a:lnTo>
                  <a:lnTo>
                    <a:pt x="208" y="96"/>
                  </a:lnTo>
                  <a:lnTo>
                    <a:pt x="216" y="96"/>
                  </a:lnTo>
                  <a:lnTo>
                    <a:pt x="240" y="80"/>
                  </a:lnTo>
                  <a:lnTo>
                    <a:pt x="216" y="72"/>
                  </a:lnTo>
                  <a:lnTo>
                    <a:pt x="216" y="80"/>
                  </a:lnTo>
                  <a:lnTo>
                    <a:pt x="208" y="72"/>
                  </a:lnTo>
                  <a:lnTo>
                    <a:pt x="176" y="80"/>
                  </a:lnTo>
                  <a:lnTo>
                    <a:pt x="136" y="80"/>
                  </a:lnTo>
                  <a:lnTo>
                    <a:pt x="128" y="80"/>
                  </a:lnTo>
                  <a:lnTo>
                    <a:pt x="136" y="72"/>
                  </a:lnTo>
                  <a:lnTo>
                    <a:pt x="128" y="32"/>
                  </a:lnTo>
                  <a:lnTo>
                    <a:pt x="112" y="40"/>
                  </a:lnTo>
                  <a:lnTo>
                    <a:pt x="88" y="40"/>
                  </a:lnTo>
                  <a:lnTo>
                    <a:pt x="64" y="24"/>
                  </a:lnTo>
                  <a:close/>
                </a:path>
              </a:pathLst>
            </a:custGeom>
            <a:grpFill/>
            <a:ln w="12700" cmpd="sng">
              <a:solidFill>
                <a:schemeClr val="accent1">
                  <a:lumMod val="40000"/>
                  <a:lumOff val="6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0" lang="ja-JP" altLang="en-US" sz="14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28" name="Freeform 464"/>
            <p:cNvSpPr>
              <a:spLocks noChangeAspect="1"/>
            </p:cNvSpPr>
            <p:nvPr/>
          </p:nvSpPr>
          <p:spPr bwMode="auto">
            <a:xfrm>
              <a:off x="1436" y="1914"/>
              <a:ext cx="242" cy="145"/>
            </a:xfrm>
            <a:custGeom>
              <a:avLst/>
              <a:gdLst>
                <a:gd name="T0" fmla="*/ 75 w 240"/>
                <a:gd name="T1" fmla="*/ 24 h 144"/>
                <a:gd name="T2" fmla="*/ 75 w 240"/>
                <a:gd name="T3" fmla="*/ 40 h 144"/>
                <a:gd name="T4" fmla="*/ 24 w 240"/>
                <a:gd name="T5" fmla="*/ 32 h 144"/>
                <a:gd name="T6" fmla="*/ 24 w 240"/>
                <a:gd name="T7" fmla="*/ 0 h 144"/>
                <a:gd name="T8" fmla="*/ 0 w 240"/>
                <a:gd name="T9" fmla="*/ 16 h 144"/>
                <a:gd name="T10" fmla="*/ 0 w 240"/>
                <a:gd name="T11" fmla="*/ 83 h 144"/>
                <a:gd name="T12" fmla="*/ 16 w 240"/>
                <a:gd name="T13" fmla="*/ 91 h 144"/>
                <a:gd name="T14" fmla="*/ 16 w 240"/>
                <a:gd name="T15" fmla="*/ 64 h 144"/>
                <a:gd name="T16" fmla="*/ 24 w 240"/>
                <a:gd name="T17" fmla="*/ 64 h 144"/>
                <a:gd name="T18" fmla="*/ 24 w 240"/>
                <a:gd name="T19" fmla="*/ 56 h 144"/>
                <a:gd name="T20" fmla="*/ 56 w 240"/>
                <a:gd name="T21" fmla="*/ 56 h 144"/>
                <a:gd name="T22" fmla="*/ 56 w 240"/>
                <a:gd name="T23" fmla="*/ 91 h 144"/>
                <a:gd name="T24" fmla="*/ 155 w 240"/>
                <a:gd name="T25" fmla="*/ 155 h 144"/>
                <a:gd name="T26" fmla="*/ 179 w 240"/>
                <a:gd name="T27" fmla="*/ 155 h 144"/>
                <a:gd name="T28" fmla="*/ 179 w 240"/>
                <a:gd name="T29" fmla="*/ 139 h 144"/>
                <a:gd name="T30" fmla="*/ 179 w 240"/>
                <a:gd name="T31" fmla="*/ 123 h 144"/>
                <a:gd name="T32" fmla="*/ 171 w 240"/>
                <a:gd name="T33" fmla="*/ 115 h 144"/>
                <a:gd name="T34" fmla="*/ 230 w 240"/>
                <a:gd name="T35" fmla="*/ 91 h 144"/>
                <a:gd name="T36" fmla="*/ 230 w 240"/>
                <a:gd name="T37" fmla="*/ 107 h 144"/>
                <a:gd name="T38" fmla="*/ 238 w 240"/>
                <a:gd name="T39" fmla="*/ 107 h 144"/>
                <a:gd name="T40" fmla="*/ 262 w 240"/>
                <a:gd name="T41" fmla="*/ 91 h 144"/>
                <a:gd name="T42" fmla="*/ 238 w 240"/>
                <a:gd name="T43" fmla="*/ 83 h 144"/>
                <a:gd name="T44" fmla="*/ 238 w 240"/>
                <a:gd name="T45" fmla="*/ 91 h 144"/>
                <a:gd name="T46" fmla="*/ 230 w 240"/>
                <a:gd name="T47" fmla="*/ 83 h 144"/>
                <a:gd name="T48" fmla="*/ 194 w 240"/>
                <a:gd name="T49" fmla="*/ 91 h 144"/>
                <a:gd name="T50" fmla="*/ 147 w 240"/>
                <a:gd name="T51" fmla="*/ 91 h 144"/>
                <a:gd name="T52" fmla="*/ 139 w 240"/>
                <a:gd name="T53" fmla="*/ 91 h 144"/>
                <a:gd name="T54" fmla="*/ 147 w 240"/>
                <a:gd name="T55" fmla="*/ 83 h 144"/>
                <a:gd name="T56" fmla="*/ 139 w 240"/>
                <a:gd name="T57" fmla="*/ 32 h 144"/>
                <a:gd name="T58" fmla="*/ 123 w 240"/>
                <a:gd name="T59" fmla="*/ 40 h 144"/>
                <a:gd name="T60" fmla="*/ 99 w 240"/>
                <a:gd name="T61" fmla="*/ 40 h 144"/>
                <a:gd name="T62" fmla="*/ 75 w 240"/>
                <a:gd name="T63" fmla="*/ 24 h 144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240" h="144">
                  <a:moveTo>
                    <a:pt x="64" y="24"/>
                  </a:moveTo>
                  <a:lnTo>
                    <a:pt x="64" y="40"/>
                  </a:lnTo>
                  <a:lnTo>
                    <a:pt x="24" y="32"/>
                  </a:lnTo>
                  <a:lnTo>
                    <a:pt x="24" y="0"/>
                  </a:lnTo>
                  <a:lnTo>
                    <a:pt x="0" y="16"/>
                  </a:lnTo>
                  <a:lnTo>
                    <a:pt x="0" y="72"/>
                  </a:lnTo>
                  <a:lnTo>
                    <a:pt x="16" y="80"/>
                  </a:lnTo>
                  <a:lnTo>
                    <a:pt x="16" y="64"/>
                  </a:lnTo>
                  <a:lnTo>
                    <a:pt x="24" y="64"/>
                  </a:lnTo>
                  <a:lnTo>
                    <a:pt x="24" y="56"/>
                  </a:lnTo>
                  <a:lnTo>
                    <a:pt x="56" y="56"/>
                  </a:lnTo>
                  <a:lnTo>
                    <a:pt x="56" y="80"/>
                  </a:lnTo>
                  <a:lnTo>
                    <a:pt x="144" y="144"/>
                  </a:lnTo>
                  <a:lnTo>
                    <a:pt x="168" y="144"/>
                  </a:lnTo>
                  <a:lnTo>
                    <a:pt x="168" y="128"/>
                  </a:lnTo>
                  <a:lnTo>
                    <a:pt x="168" y="112"/>
                  </a:lnTo>
                  <a:lnTo>
                    <a:pt x="160" y="104"/>
                  </a:lnTo>
                  <a:lnTo>
                    <a:pt x="208" y="80"/>
                  </a:lnTo>
                  <a:lnTo>
                    <a:pt x="208" y="96"/>
                  </a:lnTo>
                  <a:lnTo>
                    <a:pt x="216" y="96"/>
                  </a:lnTo>
                  <a:lnTo>
                    <a:pt x="240" y="80"/>
                  </a:lnTo>
                  <a:lnTo>
                    <a:pt x="216" y="72"/>
                  </a:lnTo>
                  <a:lnTo>
                    <a:pt x="216" y="80"/>
                  </a:lnTo>
                  <a:lnTo>
                    <a:pt x="208" y="72"/>
                  </a:lnTo>
                  <a:lnTo>
                    <a:pt x="176" y="80"/>
                  </a:lnTo>
                  <a:lnTo>
                    <a:pt x="136" y="80"/>
                  </a:lnTo>
                  <a:lnTo>
                    <a:pt x="128" y="80"/>
                  </a:lnTo>
                  <a:lnTo>
                    <a:pt x="136" y="72"/>
                  </a:lnTo>
                  <a:lnTo>
                    <a:pt x="128" y="32"/>
                  </a:lnTo>
                  <a:lnTo>
                    <a:pt x="112" y="40"/>
                  </a:lnTo>
                  <a:lnTo>
                    <a:pt x="88" y="40"/>
                  </a:lnTo>
                  <a:lnTo>
                    <a:pt x="64" y="24"/>
                  </a:lnTo>
                </a:path>
              </a:pathLst>
            </a:custGeom>
            <a:grpFill/>
            <a:ln w="12700" cmpd="sng">
              <a:solidFill>
                <a:schemeClr val="accent1">
                  <a:lumMod val="40000"/>
                  <a:lumOff val="60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0" lang="ja-JP" altLang="en-US" sz="14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29" name="Freeform 465"/>
            <p:cNvSpPr>
              <a:spLocks noChangeAspect="1"/>
            </p:cNvSpPr>
            <p:nvPr/>
          </p:nvSpPr>
          <p:spPr bwMode="auto">
            <a:xfrm>
              <a:off x="913" y="1714"/>
              <a:ext cx="41" cy="32"/>
            </a:xfrm>
            <a:custGeom>
              <a:avLst/>
              <a:gdLst>
                <a:gd name="T0" fmla="*/ 35 w 40"/>
                <a:gd name="T1" fmla="*/ 8 h 32"/>
                <a:gd name="T2" fmla="*/ 35 w 40"/>
                <a:gd name="T3" fmla="*/ 16 h 32"/>
                <a:gd name="T4" fmla="*/ 8 w 40"/>
                <a:gd name="T5" fmla="*/ 8 h 32"/>
                <a:gd name="T6" fmla="*/ 16 w 40"/>
                <a:gd name="T7" fmla="*/ 0 h 32"/>
                <a:gd name="T8" fmla="*/ 0 w 40"/>
                <a:gd name="T9" fmla="*/ 24 h 32"/>
                <a:gd name="T10" fmla="*/ 51 w 40"/>
                <a:gd name="T11" fmla="*/ 32 h 32"/>
                <a:gd name="T12" fmla="*/ 51 w 40"/>
                <a:gd name="T13" fmla="*/ 16 h 32"/>
                <a:gd name="T14" fmla="*/ 35 w 40"/>
                <a:gd name="T15" fmla="*/ 8 h 3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40" h="32">
                  <a:moveTo>
                    <a:pt x="24" y="8"/>
                  </a:moveTo>
                  <a:lnTo>
                    <a:pt x="24" y="16"/>
                  </a:lnTo>
                  <a:lnTo>
                    <a:pt x="8" y="8"/>
                  </a:lnTo>
                  <a:lnTo>
                    <a:pt x="16" y="0"/>
                  </a:lnTo>
                  <a:lnTo>
                    <a:pt x="0" y="24"/>
                  </a:lnTo>
                  <a:lnTo>
                    <a:pt x="40" y="32"/>
                  </a:lnTo>
                  <a:lnTo>
                    <a:pt x="40" y="16"/>
                  </a:lnTo>
                  <a:lnTo>
                    <a:pt x="24" y="8"/>
                  </a:lnTo>
                  <a:close/>
                </a:path>
              </a:pathLst>
            </a:custGeom>
            <a:grpFill/>
            <a:ln w="12700" cmpd="sng">
              <a:solidFill>
                <a:schemeClr val="accent1">
                  <a:lumMod val="40000"/>
                  <a:lumOff val="6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0" lang="ja-JP" altLang="en-US" sz="14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30" name="Freeform 466"/>
            <p:cNvSpPr>
              <a:spLocks noChangeAspect="1"/>
            </p:cNvSpPr>
            <p:nvPr/>
          </p:nvSpPr>
          <p:spPr bwMode="auto">
            <a:xfrm>
              <a:off x="913" y="1714"/>
              <a:ext cx="41" cy="32"/>
            </a:xfrm>
            <a:custGeom>
              <a:avLst/>
              <a:gdLst>
                <a:gd name="T0" fmla="*/ 35 w 40"/>
                <a:gd name="T1" fmla="*/ 8 h 32"/>
                <a:gd name="T2" fmla="*/ 35 w 40"/>
                <a:gd name="T3" fmla="*/ 16 h 32"/>
                <a:gd name="T4" fmla="*/ 8 w 40"/>
                <a:gd name="T5" fmla="*/ 8 h 32"/>
                <a:gd name="T6" fmla="*/ 16 w 40"/>
                <a:gd name="T7" fmla="*/ 0 h 32"/>
                <a:gd name="T8" fmla="*/ 0 w 40"/>
                <a:gd name="T9" fmla="*/ 24 h 32"/>
                <a:gd name="T10" fmla="*/ 51 w 40"/>
                <a:gd name="T11" fmla="*/ 32 h 32"/>
                <a:gd name="T12" fmla="*/ 51 w 40"/>
                <a:gd name="T13" fmla="*/ 16 h 32"/>
                <a:gd name="T14" fmla="*/ 35 w 40"/>
                <a:gd name="T15" fmla="*/ 8 h 3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40" h="32">
                  <a:moveTo>
                    <a:pt x="24" y="8"/>
                  </a:moveTo>
                  <a:lnTo>
                    <a:pt x="24" y="16"/>
                  </a:lnTo>
                  <a:lnTo>
                    <a:pt x="8" y="8"/>
                  </a:lnTo>
                  <a:lnTo>
                    <a:pt x="16" y="0"/>
                  </a:lnTo>
                  <a:lnTo>
                    <a:pt x="0" y="24"/>
                  </a:lnTo>
                  <a:lnTo>
                    <a:pt x="40" y="32"/>
                  </a:lnTo>
                  <a:lnTo>
                    <a:pt x="40" y="16"/>
                  </a:lnTo>
                  <a:lnTo>
                    <a:pt x="24" y="8"/>
                  </a:lnTo>
                </a:path>
              </a:pathLst>
            </a:custGeom>
            <a:grpFill/>
            <a:ln w="12700" cmpd="sng">
              <a:solidFill>
                <a:schemeClr val="accent1">
                  <a:lumMod val="40000"/>
                  <a:lumOff val="60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0" lang="ja-JP" altLang="en-US" sz="14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214" name="角丸四角形 1213"/>
          <p:cNvSpPr/>
          <p:nvPr/>
        </p:nvSpPr>
        <p:spPr>
          <a:xfrm>
            <a:off x="233363" y="1625570"/>
            <a:ext cx="2065984" cy="4033042"/>
          </a:xfrm>
          <a:prstGeom prst="roundRect">
            <a:avLst>
              <a:gd name="adj" fmla="val 7248"/>
            </a:avLst>
          </a:prstGeom>
          <a:solidFill>
            <a:schemeClr val="bg1">
              <a:alpha val="20000"/>
            </a:schemeClr>
          </a:solidFill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ja-JP" altLang="en-US" sz="2200" b="1" dirty="0">
              <a:solidFill>
                <a:prstClr val="black"/>
              </a:solidFill>
              <a:latin typeface="Meiryo UI" pitchFamily="50" charset="-128"/>
              <a:cs typeface="Meiryo UI" pitchFamily="50" charset="-128"/>
            </a:endParaRPr>
          </a:p>
        </p:txBody>
      </p:sp>
      <p:sp>
        <p:nvSpPr>
          <p:cNvPr id="1215" name="角丸四角形 1214"/>
          <p:cNvSpPr/>
          <p:nvPr/>
        </p:nvSpPr>
        <p:spPr>
          <a:xfrm>
            <a:off x="6196712" y="1625570"/>
            <a:ext cx="2642488" cy="4028203"/>
          </a:xfrm>
          <a:prstGeom prst="roundRect">
            <a:avLst>
              <a:gd name="adj" fmla="val 6094"/>
            </a:avLst>
          </a:prstGeom>
          <a:solidFill>
            <a:schemeClr val="bg1">
              <a:alpha val="2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ja-JP" altLang="en-US" sz="2200" b="1" dirty="0">
              <a:solidFill>
                <a:prstClr val="black"/>
              </a:solidFill>
              <a:latin typeface="Meiryo UI" pitchFamily="50" charset="-128"/>
              <a:cs typeface="Meiryo UI" pitchFamily="50" charset="-128"/>
            </a:endParaRPr>
          </a:p>
        </p:txBody>
      </p:sp>
      <p:sp>
        <p:nvSpPr>
          <p:cNvPr id="1216" name="Oval 502"/>
          <p:cNvSpPr>
            <a:spLocks noChangeArrowheads="1"/>
          </p:cNvSpPr>
          <p:nvPr/>
        </p:nvSpPr>
        <p:spPr bwMode="auto">
          <a:xfrm>
            <a:off x="1250949" y="2654269"/>
            <a:ext cx="216000" cy="216000"/>
          </a:xfrm>
          <a:prstGeom prst="ellipse">
            <a:avLst/>
          </a:prstGeom>
          <a:gradFill rotWithShape="0">
            <a:gsLst>
              <a:gs pos="0">
                <a:srgbClr val="FFBC8F"/>
              </a:gs>
              <a:gs pos="100000">
                <a:srgbClr val="FF6600"/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kumimoji="1" sz="3200">
                <a:solidFill>
                  <a:schemeClr val="tx1"/>
                </a:solidFill>
                <a:latin typeface="Tahoma" pitchFamily="34" charset="0"/>
                <a:ea typeface="Meiryo UI" pitchFamily="50" charset="-128"/>
                <a:cs typeface="Meiryo UI" pitchFamily="50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kumimoji="1" sz="2800">
                <a:solidFill>
                  <a:schemeClr val="tx1"/>
                </a:solidFill>
                <a:latin typeface="Tahoma" pitchFamily="34" charset="0"/>
                <a:ea typeface="Meiryo UI" pitchFamily="50" charset="-128"/>
                <a:cs typeface="Meiryo UI" pitchFamily="50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kumimoji="1" sz="2400">
                <a:solidFill>
                  <a:schemeClr val="tx1"/>
                </a:solidFill>
                <a:latin typeface="Tahoma" pitchFamily="34" charset="0"/>
                <a:ea typeface="Meiryo UI" pitchFamily="50" charset="-128"/>
                <a:cs typeface="Meiryo UI" pitchFamily="50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kumimoji="1" sz="2000">
                <a:solidFill>
                  <a:schemeClr val="tx1"/>
                </a:solidFill>
                <a:latin typeface="Tahoma" pitchFamily="34" charset="0"/>
                <a:ea typeface="Meiryo UI" pitchFamily="50" charset="-128"/>
                <a:cs typeface="Meiryo UI" pitchFamily="50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Tahoma" pitchFamily="34" charset="0"/>
                <a:ea typeface="Meiryo UI" pitchFamily="50" charset="-128"/>
                <a:cs typeface="Meiryo UI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Tahoma" pitchFamily="34" charset="0"/>
                <a:ea typeface="Meiryo UI" pitchFamily="50" charset="-128"/>
                <a:cs typeface="Meiryo UI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Tahoma" pitchFamily="34" charset="0"/>
                <a:ea typeface="Meiryo UI" pitchFamily="50" charset="-128"/>
                <a:cs typeface="Meiryo UI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Tahoma" pitchFamily="34" charset="0"/>
                <a:ea typeface="Meiryo UI" pitchFamily="50" charset="-128"/>
                <a:cs typeface="Meiryo UI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Tahoma" pitchFamily="34" charset="0"/>
                <a:ea typeface="Meiryo UI" pitchFamily="50" charset="-128"/>
                <a:cs typeface="Meiryo UI" pitchFamily="50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ja-JP" altLang="en-US" sz="1800" b="1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  <p:sp>
        <p:nvSpPr>
          <p:cNvPr id="1217" name="Oval 504"/>
          <p:cNvSpPr>
            <a:spLocks noChangeArrowheads="1"/>
          </p:cNvSpPr>
          <p:nvPr/>
        </p:nvSpPr>
        <p:spPr bwMode="auto">
          <a:xfrm>
            <a:off x="974725" y="2370108"/>
            <a:ext cx="306000" cy="3060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rgbClr val="0000CC"/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kumimoji="1" sz="3200">
                <a:solidFill>
                  <a:schemeClr val="tx1"/>
                </a:solidFill>
                <a:latin typeface="Tahoma" pitchFamily="34" charset="0"/>
                <a:ea typeface="Meiryo UI" pitchFamily="50" charset="-128"/>
                <a:cs typeface="Meiryo UI" pitchFamily="50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kumimoji="1" sz="2800">
                <a:solidFill>
                  <a:schemeClr val="tx1"/>
                </a:solidFill>
                <a:latin typeface="Tahoma" pitchFamily="34" charset="0"/>
                <a:ea typeface="Meiryo UI" pitchFamily="50" charset="-128"/>
                <a:cs typeface="Meiryo UI" pitchFamily="50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kumimoji="1" sz="2400">
                <a:solidFill>
                  <a:schemeClr val="tx1"/>
                </a:solidFill>
                <a:latin typeface="Tahoma" pitchFamily="34" charset="0"/>
                <a:ea typeface="Meiryo UI" pitchFamily="50" charset="-128"/>
                <a:cs typeface="Meiryo UI" pitchFamily="50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kumimoji="1" sz="2000">
                <a:solidFill>
                  <a:schemeClr val="tx1"/>
                </a:solidFill>
                <a:latin typeface="Tahoma" pitchFamily="34" charset="0"/>
                <a:ea typeface="Meiryo UI" pitchFamily="50" charset="-128"/>
                <a:cs typeface="Meiryo UI" pitchFamily="50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Tahoma" pitchFamily="34" charset="0"/>
                <a:ea typeface="Meiryo UI" pitchFamily="50" charset="-128"/>
                <a:cs typeface="Meiryo UI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Tahoma" pitchFamily="34" charset="0"/>
                <a:ea typeface="Meiryo UI" pitchFamily="50" charset="-128"/>
                <a:cs typeface="Meiryo UI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Tahoma" pitchFamily="34" charset="0"/>
                <a:ea typeface="Meiryo UI" pitchFamily="50" charset="-128"/>
                <a:cs typeface="Meiryo UI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Tahoma" pitchFamily="34" charset="0"/>
                <a:ea typeface="Meiryo UI" pitchFamily="50" charset="-128"/>
                <a:cs typeface="Meiryo UI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Tahoma" pitchFamily="34" charset="0"/>
                <a:ea typeface="Meiryo UI" pitchFamily="50" charset="-128"/>
                <a:cs typeface="Meiryo UI" pitchFamily="50" charset="-128"/>
              </a:defRPr>
            </a:lvl9pPr>
          </a:lstStyle>
          <a:p>
            <a:pPr algn="ctr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ja-JP" sz="1600" b="1" dirty="0">
                <a:solidFill>
                  <a:srgbClr val="FFFFFF"/>
                </a:solidFill>
                <a:latin typeface="Meiryo UI" pitchFamily="50" charset="-128"/>
                <a:cs typeface="Arial" charset="0"/>
              </a:rPr>
              <a:t>6</a:t>
            </a:r>
            <a:endParaRPr lang="ja-JP" altLang="en-US" sz="1600" b="1" dirty="0">
              <a:solidFill>
                <a:srgbClr val="FFFFFF"/>
              </a:solidFill>
              <a:latin typeface="Meiryo UI" pitchFamily="50" charset="-128"/>
              <a:cs typeface="Arial" charset="0"/>
            </a:endParaRPr>
          </a:p>
        </p:txBody>
      </p:sp>
      <p:sp>
        <p:nvSpPr>
          <p:cNvPr id="1218" name="Oval 518"/>
          <p:cNvSpPr>
            <a:spLocks noChangeArrowheads="1"/>
          </p:cNvSpPr>
          <p:nvPr/>
        </p:nvSpPr>
        <p:spPr bwMode="auto">
          <a:xfrm>
            <a:off x="1385887" y="2528857"/>
            <a:ext cx="216000" cy="2160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rgbClr val="0000CC"/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kumimoji="1" sz="3200">
                <a:solidFill>
                  <a:schemeClr val="tx1"/>
                </a:solidFill>
                <a:latin typeface="Tahoma" pitchFamily="34" charset="0"/>
                <a:ea typeface="Meiryo UI" pitchFamily="50" charset="-128"/>
                <a:cs typeface="Meiryo UI" pitchFamily="50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kumimoji="1" sz="2800">
                <a:solidFill>
                  <a:schemeClr val="tx1"/>
                </a:solidFill>
                <a:latin typeface="Tahoma" pitchFamily="34" charset="0"/>
                <a:ea typeface="Meiryo UI" pitchFamily="50" charset="-128"/>
                <a:cs typeface="Meiryo UI" pitchFamily="50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kumimoji="1" sz="2400">
                <a:solidFill>
                  <a:schemeClr val="tx1"/>
                </a:solidFill>
                <a:latin typeface="Tahoma" pitchFamily="34" charset="0"/>
                <a:ea typeface="Meiryo UI" pitchFamily="50" charset="-128"/>
                <a:cs typeface="Meiryo UI" pitchFamily="50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kumimoji="1" sz="2000">
                <a:solidFill>
                  <a:schemeClr val="tx1"/>
                </a:solidFill>
                <a:latin typeface="Tahoma" pitchFamily="34" charset="0"/>
                <a:ea typeface="Meiryo UI" pitchFamily="50" charset="-128"/>
                <a:cs typeface="Meiryo UI" pitchFamily="50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Tahoma" pitchFamily="34" charset="0"/>
                <a:ea typeface="Meiryo UI" pitchFamily="50" charset="-128"/>
                <a:cs typeface="Meiryo UI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Tahoma" pitchFamily="34" charset="0"/>
                <a:ea typeface="Meiryo UI" pitchFamily="50" charset="-128"/>
                <a:cs typeface="Meiryo UI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Tahoma" pitchFamily="34" charset="0"/>
                <a:ea typeface="Meiryo UI" pitchFamily="50" charset="-128"/>
                <a:cs typeface="Meiryo UI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Tahoma" pitchFamily="34" charset="0"/>
                <a:ea typeface="Meiryo UI" pitchFamily="50" charset="-128"/>
                <a:cs typeface="Meiryo UI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Tahoma" pitchFamily="34" charset="0"/>
                <a:ea typeface="Meiryo UI" pitchFamily="50" charset="-128"/>
                <a:cs typeface="Meiryo UI" pitchFamily="50" charset="-128"/>
              </a:defRPr>
            </a:lvl9pPr>
          </a:lstStyle>
          <a:p>
            <a:pPr algn="ctr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ja-JP" altLang="en-US" sz="2400" b="1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  <p:sp>
        <p:nvSpPr>
          <p:cNvPr id="1219" name="Oval 531"/>
          <p:cNvSpPr>
            <a:spLocks noChangeArrowheads="1"/>
          </p:cNvSpPr>
          <p:nvPr/>
        </p:nvSpPr>
        <p:spPr bwMode="auto">
          <a:xfrm>
            <a:off x="803274" y="2914619"/>
            <a:ext cx="216000" cy="2160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rgbClr val="0000CC"/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kumimoji="1" sz="3200">
                <a:solidFill>
                  <a:schemeClr val="tx1"/>
                </a:solidFill>
                <a:latin typeface="Tahoma" pitchFamily="34" charset="0"/>
                <a:ea typeface="Meiryo UI" pitchFamily="50" charset="-128"/>
                <a:cs typeface="Meiryo UI" pitchFamily="50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kumimoji="1" sz="2800">
                <a:solidFill>
                  <a:schemeClr val="tx1"/>
                </a:solidFill>
                <a:latin typeface="Tahoma" pitchFamily="34" charset="0"/>
                <a:ea typeface="Meiryo UI" pitchFamily="50" charset="-128"/>
                <a:cs typeface="Meiryo UI" pitchFamily="50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kumimoji="1" sz="2400">
                <a:solidFill>
                  <a:schemeClr val="tx1"/>
                </a:solidFill>
                <a:latin typeface="Tahoma" pitchFamily="34" charset="0"/>
                <a:ea typeface="Meiryo UI" pitchFamily="50" charset="-128"/>
                <a:cs typeface="Meiryo UI" pitchFamily="50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kumimoji="1" sz="2000">
                <a:solidFill>
                  <a:schemeClr val="tx1"/>
                </a:solidFill>
                <a:latin typeface="Tahoma" pitchFamily="34" charset="0"/>
                <a:ea typeface="Meiryo UI" pitchFamily="50" charset="-128"/>
                <a:cs typeface="Meiryo UI" pitchFamily="50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Tahoma" pitchFamily="34" charset="0"/>
                <a:ea typeface="Meiryo UI" pitchFamily="50" charset="-128"/>
                <a:cs typeface="Meiryo UI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Tahoma" pitchFamily="34" charset="0"/>
                <a:ea typeface="Meiryo UI" pitchFamily="50" charset="-128"/>
                <a:cs typeface="Meiryo UI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Tahoma" pitchFamily="34" charset="0"/>
                <a:ea typeface="Meiryo UI" pitchFamily="50" charset="-128"/>
                <a:cs typeface="Meiryo UI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Tahoma" pitchFamily="34" charset="0"/>
                <a:ea typeface="Meiryo UI" pitchFamily="50" charset="-128"/>
                <a:cs typeface="Meiryo UI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Tahoma" pitchFamily="34" charset="0"/>
                <a:ea typeface="Meiryo UI" pitchFamily="50" charset="-128"/>
                <a:cs typeface="Meiryo UI" pitchFamily="50" charset="-128"/>
              </a:defRPr>
            </a:lvl9pPr>
          </a:lstStyle>
          <a:p>
            <a:pPr algn="ctr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ja-JP" altLang="en-US" sz="2400" b="1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  <p:sp>
        <p:nvSpPr>
          <p:cNvPr id="1220" name="角丸四角形 1219"/>
          <p:cNvSpPr/>
          <p:nvPr/>
        </p:nvSpPr>
        <p:spPr>
          <a:xfrm>
            <a:off x="2388405" y="1635095"/>
            <a:ext cx="2170895" cy="4016910"/>
          </a:xfrm>
          <a:prstGeom prst="roundRect">
            <a:avLst>
              <a:gd name="adj" fmla="val 8025"/>
            </a:avLst>
          </a:prstGeom>
          <a:solidFill>
            <a:schemeClr val="bg1">
              <a:alpha val="20000"/>
            </a:schemeClr>
          </a:solidFill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ja-JP" altLang="en-US" sz="2200" b="1" dirty="0">
              <a:solidFill>
                <a:prstClr val="black"/>
              </a:solidFill>
              <a:latin typeface="Meiryo UI" pitchFamily="50" charset="-128"/>
              <a:cs typeface="Meiryo UI" pitchFamily="50" charset="-128"/>
            </a:endParaRPr>
          </a:p>
        </p:txBody>
      </p:sp>
      <p:sp>
        <p:nvSpPr>
          <p:cNvPr id="1221" name="Oval 497"/>
          <p:cNvSpPr>
            <a:spLocks noChangeArrowheads="1"/>
          </p:cNvSpPr>
          <p:nvPr/>
        </p:nvSpPr>
        <p:spPr bwMode="auto">
          <a:xfrm>
            <a:off x="3546474" y="3301969"/>
            <a:ext cx="216000" cy="216000"/>
          </a:xfrm>
          <a:prstGeom prst="ellipse">
            <a:avLst/>
          </a:prstGeom>
          <a:gradFill rotWithShape="0">
            <a:gsLst>
              <a:gs pos="0">
                <a:srgbClr val="FFBC8F"/>
              </a:gs>
              <a:gs pos="100000">
                <a:srgbClr val="FF6600"/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kumimoji="1" sz="3200">
                <a:solidFill>
                  <a:schemeClr val="tx1"/>
                </a:solidFill>
                <a:latin typeface="Tahoma" pitchFamily="34" charset="0"/>
                <a:ea typeface="Meiryo UI" pitchFamily="50" charset="-128"/>
                <a:cs typeface="Meiryo UI" pitchFamily="50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kumimoji="1" sz="2800">
                <a:solidFill>
                  <a:schemeClr val="tx1"/>
                </a:solidFill>
                <a:latin typeface="Tahoma" pitchFamily="34" charset="0"/>
                <a:ea typeface="Meiryo UI" pitchFamily="50" charset="-128"/>
                <a:cs typeface="Meiryo UI" pitchFamily="50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kumimoji="1" sz="2400">
                <a:solidFill>
                  <a:schemeClr val="tx1"/>
                </a:solidFill>
                <a:latin typeface="Tahoma" pitchFamily="34" charset="0"/>
                <a:ea typeface="Meiryo UI" pitchFamily="50" charset="-128"/>
                <a:cs typeface="Meiryo UI" pitchFamily="50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kumimoji="1" sz="2000">
                <a:solidFill>
                  <a:schemeClr val="tx1"/>
                </a:solidFill>
                <a:latin typeface="Tahoma" pitchFamily="34" charset="0"/>
                <a:ea typeface="Meiryo UI" pitchFamily="50" charset="-128"/>
                <a:cs typeface="Meiryo UI" pitchFamily="50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Tahoma" pitchFamily="34" charset="0"/>
                <a:ea typeface="Meiryo UI" pitchFamily="50" charset="-128"/>
                <a:cs typeface="Meiryo UI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Tahoma" pitchFamily="34" charset="0"/>
                <a:ea typeface="Meiryo UI" pitchFamily="50" charset="-128"/>
                <a:cs typeface="Meiryo UI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Tahoma" pitchFamily="34" charset="0"/>
                <a:ea typeface="Meiryo UI" pitchFamily="50" charset="-128"/>
                <a:cs typeface="Meiryo UI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Tahoma" pitchFamily="34" charset="0"/>
                <a:ea typeface="Meiryo UI" pitchFamily="50" charset="-128"/>
                <a:cs typeface="Meiryo UI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Tahoma" pitchFamily="34" charset="0"/>
                <a:ea typeface="Meiryo UI" pitchFamily="50" charset="-128"/>
                <a:cs typeface="Meiryo UI" pitchFamily="50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ja-JP" altLang="en-US" sz="1800" b="1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  <p:sp>
        <p:nvSpPr>
          <p:cNvPr id="1222" name="Oval 517"/>
          <p:cNvSpPr>
            <a:spLocks noChangeArrowheads="1"/>
          </p:cNvSpPr>
          <p:nvPr/>
        </p:nvSpPr>
        <p:spPr bwMode="auto">
          <a:xfrm>
            <a:off x="3189680" y="3659849"/>
            <a:ext cx="216000" cy="216000"/>
          </a:xfrm>
          <a:prstGeom prst="ellipse">
            <a:avLst/>
          </a:prstGeom>
          <a:gradFill rotWithShape="0">
            <a:gsLst>
              <a:gs pos="0">
                <a:srgbClr val="FFBC8F"/>
              </a:gs>
              <a:gs pos="100000">
                <a:srgbClr val="FF6600"/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kumimoji="1" sz="3200">
                <a:solidFill>
                  <a:schemeClr val="tx1"/>
                </a:solidFill>
                <a:latin typeface="Tahoma" pitchFamily="34" charset="0"/>
                <a:ea typeface="Meiryo UI" pitchFamily="50" charset="-128"/>
                <a:cs typeface="Meiryo UI" pitchFamily="50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kumimoji="1" sz="2800">
                <a:solidFill>
                  <a:schemeClr val="tx1"/>
                </a:solidFill>
                <a:latin typeface="Tahoma" pitchFamily="34" charset="0"/>
                <a:ea typeface="Meiryo UI" pitchFamily="50" charset="-128"/>
                <a:cs typeface="Meiryo UI" pitchFamily="50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kumimoji="1" sz="2400">
                <a:solidFill>
                  <a:schemeClr val="tx1"/>
                </a:solidFill>
                <a:latin typeface="Tahoma" pitchFamily="34" charset="0"/>
                <a:ea typeface="Meiryo UI" pitchFamily="50" charset="-128"/>
                <a:cs typeface="Meiryo UI" pitchFamily="50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kumimoji="1" sz="2000">
                <a:solidFill>
                  <a:schemeClr val="tx1"/>
                </a:solidFill>
                <a:latin typeface="Tahoma" pitchFamily="34" charset="0"/>
                <a:ea typeface="Meiryo UI" pitchFamily="50" charset="-128"/>
                <a:cs typeface="Meiryo UI" pitchFamily="50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Tahoma" pitchFamily="34" charset="0"/>
                <a:ea typeface="Meiryo UI" pitchFamily="50" charset="-128"/>
                <a:cs typeface="Meiryo UI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Tahoma" pitchFamily="34" charset="0"/>
                <a:ea typeface="Meiryo UI" pitchFamily="50" charset="-128"/>
                <a:cs typeface="Meiryo UI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Tahoma" pitchFamily="34" charset="0"/>
                <a:ea typeface="Meiryo UI" pitchFamily="50" charset="-128"/>
                <a:cs typeface="Meiryo UI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Tahoma" pitchFamily="34" charset="0"/>
                <a:ea typeface="Meiryo UI" pitchFamily="50" charset="-128"/>
                <a:cs typeface="Meiryo UI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Tahoma" pitchFamily="34" charset="0"/>
                <a:ea typeface="Meiryo UI" pitchFamily="50" charset="-128"/>
                <a:cs typeface="Meiryo UI" pitchFamily="50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ja-JP" altLang="en-US" sz="1800" b="1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  <p:sp>
        <p:nvSpPr>
          <p:cNvPr id="1223" name="Oval 519"/>
          <p:cNvSpPr>
            <a:spLocks noChangeArrowheads="1"/>
          </p:cNvSpPr>
          <p:nvPr/>
        </p:nvSpPr>
        <p:spPr bwMode="auto">
          <a:xfrm>
            <a:off x="3422204" y="3647270"/>
            <a:ext cx="216000" cy="216000"/>
          </a:xfrm>
          <a:prstGeom prst="ellipse">
            <a:avLst/>
          </a:prstGeom>
          <a:gradFill rotWithShape="0">
            <a:gsLst>
              <a:gs pos="0">
                <a:srgbClr val="FFBC8F"/>
              </a:gs>
              <a:gs pos="100000">
                <a:srgbClr val="FF6600"/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kumimoji="1" sz="3200">
                <a:solidFill>
                  <a:schemeClr val="tx1"/>
                </a:solidFill>
                <a:latin typeface="Tahoma" pitchFamily="34" charset="0"/>
                <a:ea typeface="Meiryo UI" pitchFamily="50" charset="-128"/>
                <a:cs typeface="Meiryo UI" pitchFamily="50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kumimoji="1" sz="2800">
                <a:solidFill>
                  <a:schemeClr val="tx1"/>
                </a:solidFill>
                <a:latin typeface="Tahoma" pitchFamily="34" charset="0"/>
                <a:ea typeface="Meiryo UI" pitchFamily="50" charset="-128"/>
                <a:cs typeface="Meiryo UI" pitchFamily="50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kumimoji="1" sz="2400">
                <a:solidFill>
                  <a:schemeClr val="tx1"/>
                </a:solidFill>
                <a:latin typeface="Tahoma" pitchFamily="34" charset="0"/>
                <a:ea typeface="Meiryo UI" pitchFamily="50" charset="-128"/>
                <a:cs typeface="Meiryo UI" pitchFamily="50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kumimoji="1" sz="2000">
                <a:solidFill>
                  <a:schemeClr val="tx1"/>
                </a:solidFill>
                <a:latin typeface="Tahoma" pitchFamily="34" charset="0"/>
                <a:ea typeface="Meiryo UI" pitchFamily="50" charset="-128"/>
                <a:cs typeface="Meiryo UI" pitchFamily="50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Tahoma" pitchFamily="34" charset="0"/>
                <a:ea typeface="Meiryo UI" pitchFamily="50" charset="-128"/>
                <a:cs typeface="Meiryo UI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Tahoma" pitchFamily="34" charset="0"/>
                <a:ea typeface="Meiryo UI" pitchFamily="50" charset="-128"/>
                <a:cs typeface="Meiryo UI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Tahoma" pitchFamily="34" charset="0"/>
                <a:ea typeface="Meiryo UI" pitchFamily="50" charset="-128"/>
                <a:cs typeface="Meiryo UI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Tahoma" pitchFamily="34" charset="0"/>
                <a:ea typeface="Meiryo UI" pitchFamily="50" charset="-128"/>
                <a:cs typeface="Meiryo UI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Tahoma" pitchFamily="34" charset="0"/>
                <a:ea typeface="Meiryo UI" pitchFamily="50" charset="-128"/>
                <a:cs typeface="Meiryo UI" pitchFamily="50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ja-JP" altLang="en-US" sz="1800" b="1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  <p:sp>
        <p:nvSpPr>
          <p:cNvPr id="1224" name="Oval 523"/>
          <p:cNvSpPr>
            <a:spLocks noChangeArrowheads="1"/>
          </p:cNvSpPr>
          <p:nvPr/>
        </p:nvSpPr>
        <p:spPr bwMode="auto">
          <a:xfrm>
            <a:off x="3587749" y="4322732"/>
            <a:ext cx="216000" cy="216000"/>
          </a:xfrm>
          <a:prstGeom prst="ellipse">
            <a:avLst/>
          </a:prstGeom>
          <a:gradFill rotWithShape="0">
            <a:gsLst>
              <a:gs pos="0">
                <a:srgbClr val="FFBC8F"/>
              </a:gs>
              <a:gs pos="100000">
                <a:srgbClr val="FF6600"/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kumimoji="1" sz="3200">
                <a:solidFill>
                  <a:schemeClr val="tx1"/>
                </a:solidFill>
                <a:latin typeface="Tahoma" pitchFamily="34" charset="0"/>
                <a:ea typeface="Meiryo UI" pitchFamily="50" charset="-128"/>
                <a:cs typeface="Meiryo UI" pitchFamily="50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kumimoji="1" sz="2800">
                <a:solidFill>
                  <a:schemeClr val="tx1"/>
                </a:solidFill>
                <a:latin typeface="Tahoma" pitchFamily="34" charset="0"/>
                <a:ea typeface="Meiryo UI" pitchFamily="50" charset="-128"/>
                <a:cs typeface="Meiryo UI" pitchFamily="50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kumimoji="1" sz="2400">
                <a:solidFill>
                  <a:schemeClr val="tx1"/>
                </a:solidFill>
                <a:latin typeface="Tahoma" pitchFamily="34" charset="0"/>
                <a:ea typeface="Meiryo UI" pitchFamily="50" charset="-128"/>
                <a:cs typeface="Meiryo UI" pitchFamily="50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kumimoji="1" sz="2000">
                <a:solidFill>
                  <a:schemeClr val="tx1"/>
                </a:solidFill>
                <a:latin typeface="Tahoma" pitchFamily="34" charset="0"/>
                <a:ea typeface="Meiryo UI" pitchFamily="50" charset="-128"/>
                <a:cs typeface="Meiryo UI" pitchFamily="50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Tahoma" pitchFamily="34" charset="0"/>
                <a:ea typeface="Meiryo UI" pitchFamily="50" charset="-128"/>
                <a:cs typeface="Meiryo UI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Tahoma" pitchFamily="34" charset="0"/>
                <a:ea typeface="Meiryo UI" pitchFamily="50" charset="-128"/>
                <a:cs typeface="Meiryo UI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Tahoma" pitchFamily="34" charset="0"/>
                <a:ea typeface="Meiryo UI" pitchFamily="50" charset="-128"/>
                <a:cs typeface="Meiryo UI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Tahoma" pitchFamily="34" charset="0"/>
                <a:ea typeface="Meiryo UI" pitchFamily="50" charset="-128"/>
                <a:cs typeface="Meiryo UI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Tahoma" pitchFamily="34" charset="0"/>
                <a:ea typeface="Meiryo UI" pitchFamily="50" charset="-128"/>
                <a:cs typeface="Meiryo UI" pitchFamily="50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ja-JP" altLang="en-US" sz="1800" b="1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  <p:sp>
        <p:nvSpPr>
          <p:cNvPr id="1225" name="Oval 524"/>
          <p:cNvSpPr>
            <a:spLocks noChangeArrowheads="1"/>
          </p:cNvSpPr>
          <p:nvPr/>
        </p:nvSpPr>
        <p:spPr bwMode="auto">
          <a:xfrm>
            <a:off x="3359149" y="4322732"/>
            <a:ext cx="216000" cy="216000"/>
          </a:xfrm>
          <a:prstGeom prst="ellipse">
            <a:avLst/>
          </a:prstGeom>
          <a:gradFill rotWithShape="0">
            <a:gsLst>
              <a:gs pos="0">
                <a:srgbClr val="FFBC8F"/>
              </a:gs>
              <a:gs pos="100000">
                <a:srgbClr val="FF6600"/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kumimoji="1" sz="3200">
                <a:solidFill>
                  <a:schemeClr val="tx1"/>
                </a:solidFill>
                <a:latin typeface="Tahoma" pitchFamily="34" charset="0"/>
                <a:ea typeface="Meiryo UI" pitchFamily="50" charset="-128"/>
                <a:cs typeface="Meiryo UI" pitchFamily="50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kumimoji="1" sz="2800">
                <a:solidFill>
                  <a:schemeClr val="tx1"/>
                </a:solidFill>
                <a:latin typeface="Tahoma" pitchFamily="34" charset="0"/>
                <a:ea typeface="Meiryo UI" pitchFamily="50" charset="-128"/>
                <a:cs typeface="Meiryo UI" pitchFamily="50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kumimoji="1" sz="2400">
                <a:solidFill>
                  <a:schemeClr val="tx1"/>
                </a:solidFill>
                <a:latin typeface="Tahoma" pitchFamily="34" charset="0"/>
                <a:ea typeface="Meiryo UI" pitchFamily="50" charset="-128"/>
                <a:cs typeface="Meiryo UI" pitchFamily="50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kumimoji="1" sz="2000">
                <a:solidFill>
                  <a:schemeClr val="tx1"/>
                </a:solidFill>
                <a:latin typeface="Tahoma" pitchFamily="34" charset="0"/>
                <a:ea typeface="Meiryo UI" pitchFamily="50" charset="-128"/>
                <a:cs typeface="Meiryo UI" pitchFamily="50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Tahoma" pitchFamily="34" charset="0"/>
                <a:ea typeface="Meiryo UI" pitchFamily="50" charset="-128"/>
                <a:cs typeface="Meiryo UI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Tahoma" pitchFamily="34" charset="0"/>
                <a:ea typeface="Meiryo UI" pitchFamily="50" charset="-128"/>
                <a:cs typeface="Meiryo UI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Tahoma" pitchFamily="34" charset="0"/>
                <a:ea typeface="Meiryo UI" pitchFamily="50" charset="-128"/>
                <a:cs typeface="Meiryo UI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Tahoma" pitchFamily="34" charset="0"/>
                <a:ea typeface="Meiryo UI" pitchFamily="50" charset="-128"/>
                <a:cs typeface="Meiryo UI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Tahoma" pitchFamily="34" charset="0"/>
                <a:ea typeface="Meiryo UI" pitchFamily="50" charset="-128"/>
                <a:cs typeface="Meiryo UI" pitchFamily="50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ja-JP" altLang="en-US" sz="1800" b="1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  <p:sp>
        <p:nvSpPr>
          <p:cNvPr id="1227" name="Oval 528"/>
          <p:cNvSpPr>
            <a:spLocks noChangeArrowheads="1"/>
          </p:cNvSpPr>
          <p:nvPr/>
        </p:nvSpPr>
        <p:spPr bwMode="auto">
          <a:xfrm>
            <a:off x="3297237" y="3440082"/>
            <a:ext cx="216000" cy="216000"/>
          </a:xfrm>
          <a:prstGeom prst="ellipse">
            <a:avLst/>
          </a:prstGeom>
          <a:gradFill rotWithShape="0">
            <a:gsLst>
              <a:gs pos="0">
                <a:srgbClr val="FFBC8F"/>
              </a:gs>
              <a:gs pos="100000">
                <a:srgbClr val="FF6600"/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kumimoji="1" sz="3200">
                <a:solidFill>
                  <a:schemeClr val="tx1"/>
                </a:solidFill>
                <a:latin typeface="Tahoma" pitchFamily="34" charset="0"/>
                <a:ea typeface="Meiryo UI" pitchFamily="50" charset="-128"/>
                <a:cs typeface="Meiryo UI" pitchFamily="50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kumimoji="1" sz="2800">
                <a:solidFill>
                  <a:schemeClr val="tx1"/>
                </a:solidFill>
                <a:latin typeface="Tahoma" pitchFamily="34" charset="0"/>
                <a:ea typeface="Meiryo UI" pitchFamily="50" charset="-128"/>
                <a:cs typeface="Meiryo UI" pitchFamily="50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kumimoji="1" sz="2400">
                <a:solidFill>
                  <a:schemeClr val="tx1"/>
                </a:solidFill>
                <a:latin typeface="Tahoma" pitchFamily="34" charset="0"/>
                <a:ea typeface="Meiryo UI" pitchFamily="50" charset="-128"/>
                <a:cs typeface="Meiryo UI" pitchFamily="50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kumimoji="1" sz="2000">
                <a:solidFill>
                  <a:schemeClr val="tx1"/>
                </a:solidFill>
                <a:latin typeface="Tahoma" pitchFamily="34" charset="0"/>
                <a:ea typeface="Meiryo UI" pitchFamily="50" charset="-128"/>
                <a:cs typeface="Meiryo UI" pitchFamily="50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Tahoma" pitchFamily="34" charset="0"/>
                <a:ea typeface="Meiryo UI" pitchFamily="50" charset="-128"/>
                <a:cs typeface="Meiryo UI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Tahoma" pitchFamily="34" charset="0"/>
                <a:ea typeface="Meiryo UI" pitchFamily="50" charset="-128"/>
                <a:cs typeface="Meiryo UI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Tahoma" pitchFamily="34" charset="0"/>
                <a:ea typeface="Meiryo UI" pitchFamily="50" charset="-128"/>
                <a:cs typeface="Meiryo UI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Tahoma" pitchFamily="34" charset="0"/>
                <a:ea typeface="Meiryo UI" pitchFamily="50" charset="-128"/>
                <a:cs typeface="Meiryo UI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Tahoma" pitchFamily="34" charset="0"/>
                <a:ea typeface="Meiryo UI" pitchFamily="50" charset="-128"/>
                <a:cs typeface="Meiryo UI" pitchFamily="50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ja-JP" altLang="en-US" sz="1800" b="1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  <p:sp>
        <p:nvSpPr>
          <p:cNvPr id="1229" name="Oval 497"/>
          <p:cNvSpPr>
            <a:spLocks noChangeArrowheads="1"/>
          </p:cNvSpPr>
          <p:nvPr/>
        </p:nvSpPr>
        <p:spPr bwMode="auto">
          <a:xfrm>
            <a:off x="4151313" y="2946370"/>
            <a:ext cx="306000" cy="306000"/>
          </a:xfrm>
          <a:prstGeom prst="ellipse">
            <a:avLst/>
          </a:prstGeom>
          <a:gradFill rotWithShape="0">
            <a:gsLst>
              <a:gs pos="0">
                <a:srgbClr val="FFBC8F"/>
              </a:gs>
              <a:gs pos="100000">
                <a:srgbClr val="FF6600"/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kumimoji="1" sz="3200">
                <a:solidFill>
                  <a:schemeClr val="tx1"/>
                </a:solidFill>
                <a:latin typeface="Tahoma" pitchFamily="34" charset="0"/>
                <a:ea typeface="Meiryo UI" pitchFamily="50" charset="-128"/>
                <a:cs typeface="Meiryo UI" pitchFamily="50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kumimoji="1" sz="2800">
                <a:solidFill>
                  <a:schemeClr val="tx1"/>
                </a:solidFill>
                <a:latin typeface="Tahoma" pitchFamily="34" charset="0"/>
                <a:ea typeface="Meiryo UI" pitchFamily="50" charset="-128"/>
                <a:cs typeface="Meiryo UI" pitchFamily="50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kumimoji="1" sz="2400">
                <a:solidFill>
                  <a:schemeClr val="tx1"/>
                </a:solidFill>
                <a:latin typeface="Tahoma" pitchFamily="34" charset="0"/>
                <a:ea typeface="Meiryo UI" pitchFamily="50" charset="-128"/>
                <a:cs typeface="Meiryo UI" pitchFamily="50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kumimoji="1" sz="2000">
                <a:solidFill>
                  <a:schemeClr val="tx1"/>
                </a:solidFill>
                <a:latin typeface="Tahoma" pitchFamily="34" charset="0"/>
                <a:ea typeface="Meiryo UI" pitchFamily="50" charset="-128"/>
                <a:cs typeface="Meiryo UI" pitchFamily="50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Tahoma" pitchFamily="34" charset="0"/>
                <a:ea typeface="Meiryo UI" pitchFamily="50" charset="-128"/>
                <a:cs typeface="Meiryo UI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Tahoma" pitchFamily="34" charset="0"/>
                <a:ea typeface="Meiryo UI" pitchFamily="50" charset="-128"/>
                <a:cs typeface="Meiryo UI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Tahoma" pitchFamily="34" charset="0"/>
                <a:ea typeface="Meiryo UI" pitchFamily="50" charset="-128"/>
                <a:cs typeface="Meiryo UI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Tahoma" pitchFamily="34" charset="0"/>
                <a:ea typeface="Meiryo UI" pitchFamily="50" charset="-128"/>
                <a:cs typeface="Meiryo UI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Tahoma" pitchFamily="34" charset="0"/>
                <a:ea typeface="Meiryo UI" pitchFamily="50" charset="-128"/>
                <a:cs typeface="Meiryo UI" pitchFamily="50" charset="-128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ja-JP" sz="1600" b="1" dirty="0">
                <a:solidFill>
                  <a:prstClr val="white"/>
                </a:solidFill>
                <a:latin typeface="Arial" charset="0"/>
                <a:cs typeface="Arial" charset="0"/>
              </a:rPr>
              <a:t>5</a:t>
            </a:r>
            <a:endParaRPr lang="ja-JP" altLang="en-US" sz="1600" b="1" dirty="0">
              <a:solidFill>
                <a:prstClr val="white"/>
              </a:solidFill>
              <a:latin typeface="Arial" charset="0"/>
              <a:cs typeface="Arial" charset="0"/>
            </a:endParaRPr>
          </a:p>
        </p:txBody>
      </p:sp>
      <p:sp>
        <p:nvSpPr>
          <p:cNvPr id="1230" name="Oval 497"/>
          <p:cNvSpPr>
            <a:spLocks noChangeArrowheads="1"/>
          </p:cNvSpPr>
          <p:nvPr/>
        </p:nvSpPr>
        <p:spPr bwMode="auto">
          <a:xfrm>
            <a:off x="3971924" y="3167032"/>
            <a:ext cx="216000" cy="216000"/>
          </a:xfrm>
          <a:prstGeom prst="ellipse">
            <a:avLst/>
          </a:prstGeom>
          <a:gradFill rotWithShape="0">
            <a:gsLst>
              <a:gs pos="0">
                <a:srgbClr val="FFBC8F"/>
              </a:gs>
              <a:gs pos="100000">
                <a:srgbClr val="FF6600"/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kumimoji="1" sz="3200">
                <a:solidFill>
                  <a:schemeClr val="tx1"/>
                </a:solidFill>
                <a:latin typeface="Tahoma" pitchFamily="34" charset="0"/>
                <a:ea typeface="Meiryo UI" pitchFamily="50" charset="-128"/>
                <a:cs typeface="Meiryo UI" pitchFamily="50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kumimoji="1" sz="2800">
                <a:solidFill>
                  <a:schemeClr val="tx1"/>
                </a:solidFill>
                <a:latin typeface="Tahoma" pitchFamily="34" charset="0"/>
                <a:ea typeface="Meiryo UI" pitchFamily="50" charset="-128"/>
                <a:cs typeface="Meiryo UI" pitchFamily="50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kumimoji="1" sz="2400">
                <a:solidFill>
                  <a:schemeClr val="tx1"/>
                </a:solidFill>
                <a:latin typeface="Tahoma" pitchFamily="34" charset="0"/>
                <a:ea typeface="Meiryo UI" pitchFamily="50" charset="-128"/>
                <a:cs typeface="Meiryo UI" pitchFamily="50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kumimoji="1" sz="2000">
                <a:solidFill>
                  <a:schemeClr val="tx1"/>
                </a:solidFill>
                <a:latin typeface="Tahoma" pitchFamily="34" charset="0"/>
                <a:ea typeface="Meiryo UI" pitchFamily="50" charset="-128"/>
                <a:cs typeface="Meiryo UI" pitchFamily="50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Tahoma" pitchFamily="34" charset="0"/>
                <a:ea typeface="Meiryo UI" pitchFamily="50" charset="-128"/>
                <a:cs typeface="Meiryo UI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Tahoma" pitchFamily="34" charset="0"/>
                <a:ea typeface="Meiryo UI" pitchFamily="50" charset="-128"/>
                <a:cs typeface="Meiryo UI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Tahoma" pitchFamily="34" charset="0"/>
                <a:ea typeface="Meiryo UI" pitchFamily="50" charset="-128"/>
                <a:cs typeface="Meiryo UI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Tahoma" pitchFamily="34" charset="0"/>
                <a:ea typeface="Meiryo UI" pitchFamily="50" charset="-128"/>
                <a:cs typeface="Meiryo UI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Tahoma" pitchFamily="34" charset="0"/>
                <a:ea typeface="Meiryo UI" pitchFamily="50" charset="-128"/>
                <a:cs typeface="Meiryo UI" pitchFamily="50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ja-JP" altLang="en-US" sz="1800" b="1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  <p:sp>
        <p:nvSpPr>
          <p:cNvPr id="1231" name="Oval 497"/>
          <p:cNvSpPr>
            <a:spLocks noChangeArrowheads="1"/>
          </p:cNvSpPr>
          <p:nvPr/>
        </p:nvSpPr>
        <p:spPr bwMode="auto">
          <a:xfrm>
            <a:off x="3652837" y="3095594"/>
            <a:ext cx="216000" cy="216000"/>
          </a:xfrm>
          <a:prstGeom prst="ellipse">
            <a:avLst/>
          </a:prstGeom>
          <a:gradFill rotWithShape="0">
            <a:gsLst>
              <a:gs pos="0">
                <a:srgbClr val="FFBC8F"/>
              </a:gs>
              <a:gs pos="100000">
                <a:srgbClr val="FF6600"/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kumimoji="1" sz="3200">
                <a:solidFill>
                  <a:schemeClr val="tx1"/>
                </a:solidFill>
                <a:latin typeface="Tahoma" pitchFamily="34" charset="0"/>
                <a:ea typeface="Meiryo UI" pitchFamily="50" charset="-128"/>
                <a:cs typeface="Meiryo UI" pitchFamily="50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kumimoji="1" sz="2800">
                <a:solidFill>
                  <a:schemeClr val="tx1"/>
                </a:solidFill>
                <a:latin typeface="Tahoma" pitchFamily="34" charset="0"/>
                <a:ea typeface="Meiryo UI" pitchFamily="50" charset="-128"/>
                <a:cs typeface="Meiryo UI" pitchFamily="50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kumimoji="1" sz="2400">
                <a:solidFill>
                  <a:schemeClr val="tx1"/>
                </a:solidFill>
                <a:latin typeface="Tahoma" pitchFamily="34" charset="0"/>
                <a:ea typeface="Meiryo UI" pitchFamily="50" charset="-128"/>
                <a:cs typeface="Meiryo UI" pitchFamily="50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kumimoji="1" sz="2000">
                <a:solidFill>
                  <a:schemeClr val="tx1"/>
                </a:solidFill>
                <a:latin typeface="Tahoma" pitchFamily="34" charset="0"/>
                <a:ea typeface="Meiryo UI" pitchFamily="50" charset="-128"/>
                <a:cs typeface="Meiryo UI" pitchFamily="50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Tahoma" pitchFamily="34" charset="0"/>
                <a:ea typeface="Meiryo UI" pitchFamily="50" charset="-128"/>
                <a:cs typeface="Meiryo UI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Tahoma" pitchFamily="34" charset="0"/>
                <a:ea typeface="Meiryo UI" pitchFamily="50" charset="-128"/>
                <a:cs typeface="Meiryo UI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Tahoma" pitchFamily="34" charset="0"/>
                <a:ea typeface="Meiryo UI" pitchFamily="50" charset="-128"/>
                <a:cs typeface="Meiryo UI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Tahoma" pitchFamily="34" charset="0"/>
                <a:ea typeface="Meiryo UI" pitchFamily="50" charset="-128"/>
                <a:cs typeface="Meiryo UI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Tahoma" pitchFamily="34" charset="0"/>
                <a:ea typeface="Meiryo UI" pitchFamily="50" charset="-128"/>
                <a:cs typeface="Meiryo UI" pitchFamily="50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ja-JP" altLang="en-US" sz="1800" b="1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  <p:sp>
        <p:nvSpPr>
          <p:cNvPr id="1232" name="Oval 515"/>
          <p:cNvSpPr>
            <a:spLocks noChangeArrowheads="1"/>
          </p:cNvSpPr>
          <p:nvPr/>
        </p:nvSpPr>
        <p:spPr bwMode="auto">
          <a:xfrm>
            <a:off x="3594100" y="2893983"/>
            <a:ext cx="216000" cy="2160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rgbClr val="0000CC"/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kumimoji="1" sz="3200">
                <a:solidFill>
                  <a:schemeClr val="tx1"/>
                </a:solidFill>
                <a:latin typeface="Tahoma" pitchFamily="34" charset="0"/>
                <a:ea typeface="Meiryo UI" pitchFamily="50" charset="-128"/>
                <a:cs typeface="Meiryo UI" pitchFamily="50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kumimoji="1" sz="2800">
                <a:solidFill>
                  <a:schemeClr val="tx1"/>
                </a:solidFill>
                <a:latin typeface="Tahoma" pitchFamily="34" charset="0"/>
                <a:ea typeface="Meiryo UI" pitchFamily="50" charset="-128"/>
                <a:cs typeface="Meiryo UI" pitchFamily="50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kumimoji="1" sz="2400">
                <a:solidFill>
                  <a:schemeClr val="tx1"/>
                </a:solidFill>
                <a:latin typeface="Tahoma" pitchFamily="34" charset="0"/>
                <a:ea typeface="Meiryo UI" pitchFamily="50" charset="-128"/>
                <a:cs typeface="Meiryo UI" pitchFamily="50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kumimoji="1" sz="2000">
                <a:solidFill>
                  <a:schemeClr val="tx1"/>
                </a:solidFill>
                <a:latin typeface="Tahoma" pitchFamily="34" charset="0"/>
                <a:ea typeface="Meiryo UI" pitchFamily="50" charset="-128"/>
                <a:cs typeface="Meiryo UI" pitchFamily="50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Tahoma" pitchFamily="34" charset="0"/>
                <a:ea typeface="Meiryo UI" pitchFamily="50" charset="-128"/>
                <a:cs typeface="Meiryo UI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Tahoma" pitchFamily="34" charset="0"/>
                <a:ea typeface="Meiryo UI" pitchFamily="50" charset="-128"/>
                <a:cs typeface="Meiryo UI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Tahoma" pitchFamily="34" charset="0"/>
                <a:ea typeface="Meiryo UI" pitchFamily="50" charset="-128"/>
                <a:cs typeface="Meiryo UI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Tahoma" pitchFamily="34" charset="0"/>
                <a:ea typeface="Meiryo UI" pitchFamily="50" charset="-128"/>
                <a:cs typeface="Meiryo UI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Tahoma" pitchFamily="34" charset="0"/>
                <a:ea typeface="Meiryo UI" pitchFamily="50" charset="-128"/>
                <a:cs typeface="Meiryo UI" pitchFamily="50" charset="-128"/>
              </a:defRPr>
            </a:lvl9pPr>
          </a:lstStyle>
          <a:p>
            <a:pPr algn="ctr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ja-JP" altLang="en-US" sz="2200" b="1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  <p:sp>
        <p:nvSpPr>
          <p:cNvPr id="1233" name="Oval 498"/>
          <p:cNvSpPr>
            <a:spLocks noChangeArrowheads="1"/>
          </p:cNvSpPr>
          <p:nvPr/>
        </p:nvSpPr>
        <p:spPr bwMode="auto">
          <a:xfrm>
            <a:off x="7264399" y="2784444"/>
            <a:ext cx="216000" cy="216000"/>
          </a:xfrm>
          <a:prstGeom prst="ellipse">
            <a:avLst/>
          </a:prstGeom>
          <a:gradFill rotWithShape="0">
            <a:gsLst>
              <a:gs pos="0">
                <a:srgbClr val="FFBC8F"/>
              </a:gs>
              <a:gs pos="100000">
                <a:srgbClr val="FF6600"/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kumimoji="1" sz="3200">
                <a:solidFill>
                  <a:schemeClr val="tx1"/>
                </a:solidFill>
                <a:latin typeface="Tahoma" pitchFamily="34" charset="0"/>
                <a:ea typeface="Meiryo UI" pitchFamily="50" charset="-128"/>
                <a:cs typeface="Meiryo UI" pitchFamily="50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kumimoji="1" sz="2800">
                <a:solidFill>
                  <a:schemeClr val="tx1"/>
                </a:solidFill>
                <a:latin typeface="Tahoma" pitchFamily="34" charset="0"/>
                <a:ea typeface="Meiryo UI" pitchFamily="50" charset="-128"/>
                <a:cs typeface="Meiryo UI" pitchFamily="50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kumimoji="1" sz="2400">
                <a:solidFill>
                  <a:schemeClr val="tx1"/>
                </a:solidFill>
                <a:latin typeface="Tahoma" pitchFamily="34" charset="0"/>
                <a:ea typeface="Meiryo UI" pitchFamily="50" charset="-128"/>
                <a:cs typeface="Meiryo UI" pitchFamily="50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kumimoji="1" sz="2000">
                <a:solidFill>
                  <a:schemeClr val="tx1"/>
                </a:solidFill>
                <a:latin typeface="Tahoma" pitchFamily="34" charset="0"/>
                <a:ea typeface="Meiryo UI" pitchFamily="50" charset="-128"/>
                <a:cs typeface="Meiryo UI" pitchFamily="50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Tahoma" pitchFamily="34" charset="0"/>
                <a:ea typeface="Meiryo UI" pitchFamily="50" charset="-128"/>
                <a:cs typeface="Meiryo UI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Tahoma" pitchFamily="34" charset="0"/>
                <a:ea typeface="Meiryo UI" pitchFamily="50" charset="-128"/>
                <a:cs typeface="Meiryo UI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Tahoma" pitchFamily="34" charset="0"/>
                <a:ea typeface="Meiryo UI" pitchFamily="50" charset="-128"/>
                <a:cs typeface="Meiryo UI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Tahoma" pitchFamily="34" charset="0"/>
                <a:ea typeface="Meiryo UI" pitchFamily="50" charset="-128"/>
                <a:cs typeface="Meiryo UI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Tahoma" pitchFamily="34" charset="0"/>
                <a:ea typeface="Meiryo UI" pitchFamily="50" charset="-128"/>
                <a:cs typeface="Meiryo UI" pitchFamily="50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ja-JP" altLang="en-US" sz="1800" b="1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  <p:sp>
        <p:nvSpPr>
          <p:cNvPr id="1234" name="Oval 499"/>
          <p:cNvSpPr>
            <a:spLocks noChangeArrowheads="1"/>
          </p:cNvSpPr>
          <p:nvPr/>
        </p:nvSpPr>
        <p:spPr bwMode="auto">
          <a:xfrm>
            <a:off x="8478837" y="4438619"/>
            <a:ext cx="216000" cy="216000"/>
          </a:xfrm>
          <a:prstGeom prst="ellipse">
            <a:avLst/>
          </a:prstGeom>
          <a:gradFill rotWithShape="0">
            <a:gsLst>
              <a:gs pos="0">
                <a:srgbClr val="FFBC8F"/>
              </a:gs>
              <a:gs pos="100000">
                <a:srgbClr val="FF6600"/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kumimoji="1" sz="3200">
                <a:solidFill>
                  <a:schemeClr val="tx1"/>
                </a:solidFill>
                <a:latin typeface="Tahoma" pitchFamily="34" charset="0"/>
                <a:ea typeface="Meiryo UI" pitchFamily="50" charset="-128"/>
                <a:cs typeface="Meiryo UI" pitchFamily="50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kumimoji="1" sz="2800">
                <a:solidFill>
                  <a:schemeClr val="tx1"/>
                </a:solidFill>
                <a:latin typeface="Tahoma" pitchFamily="34" charset="0"/>
                <a:ea typeface="Meiryo UI" pitchFamily="50" charset="-128"/>
                <a:cs typeface="Meiryo UI" pitchFamily="50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kumimoji="1" sz="2400">
                <a:solidFill>
                  <a:schemeClr val="tx1"/>
                </a:solidFill>
                <a:latin typeface="Tahoma" pitchFamily="34" charset="0"/>
                <a:ea typeface="Meiryo UI" pitchFamily="50" charset="-128"/>
                <a:cs typeface="Meiryo UI" pitchFamily="50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kumimoji="1" sz="2000">
                <a:solidFill>
                  <a:schemeClr val="tx1"/>
                </a:solidFill>
                <a:latin typeface="Tahoma" pitchFamily="34" charset="0"/>
                <a:ea typeface="Meiryo UI" pitchFamily="50" charset="-128"/>
                <a:cs typeface="Meiryo UI" pitchFamily="50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Tahoma" pitchFamily="34" charset="0"/>
                <a:ea typeface="Meiryo UI" pitchFamily="50" charset="-128"/>
                <a:cs typeface="Meiryo UI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Tahoma" pitchFamily="34" charset="0"/>
                <a:ea typeface="Meiryo UI" pitchFamily="50" charset="-128"/>
                <a:cs typeface="Meiryo UI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Tahoma" pitchFamily="34" charset="0"/>
                <a:ea typeface="Meiryo UI" pitchFamily="50" charset="-128"/>
                <a:cs typeface="Meiryo UI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Tahoma" pitchFamily="34" charset="0"/>
                <a:ea typeface="Meiryo UI" pitchFamily="50" charset="-128"/>
                <a:cs typeface="Meiryo UI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Tahoma" pitchFamily="34" charset="0"/>
                <a:ea typeface="Meiryo UI" pitchFamily="50" charset="-128"/>
                <a:cs typeface="Meiryo UI" pitchFamily="50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ja-JP" altLang="en-US" sz="1800" b="1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  <p:sp>
        <p:nvSpPr>
          <p:cNvPr id="1235" name="Oval 500"/>
          <p:cNvSpPr>
            <a:spLocks noChangeArrowheads="1"/>
          </p:cNvSpPr>
          <p:nvPr/>
        </p:nvSpPr>
        <p:spPr bwMode="auto">
          <a:xfrm>
            <a:off x="7494587" y="2449482"/>
            <a:ext cx="216000" cy="216000"/>
          </a:xfrm>
          <a:prstGeom prst="ellipse">
            <a:avLst/>
          </a:prstGeom>
          <a:gradFill rotWithShape="0">
            <a:gsLst>
              <a:gs pos="0">
                <a:srgbClr val="FFBC8F"/>
              </a:gs>
              <a:gs pos="100000">
                <a:srgbClr val="FF6600"/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kumimoji="1" sz="3200">
                <a:solidFill>
                  <a:schemeClr val="tx1"/>
                </a:solidFill>
                <a:latin typeface="Tahoma" pitchFamily="34" charset="0"/>
                <a:ea typeface="Meiryo UI" pitchFamily="50" charset="-128"/>
                <a:cs typeface="Meiryo UI" pitchFamily="50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kumimoji="1" sz="2800">
                <a:solidFill>
                  <a:schemeClr val="tx1"/>
                </a:solidFill>
                <a:latin typeface="Tahoma" pitchFamily="34" charset="0"/>
                <a:ea typeface="Meiryo UI" pitchFamily="50" charset="-128"/>
                <a:cs typeface="Meiryo UI" pitchFamily="50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kumimoji="1" sz="2400">
                <a:solidFill>
                  <a:schemeClr val="tx1"/>
                </a:solidFill>
                <a:latin typeface="Tahoma" pitchFamily="34" charset="0"/>
                <a:ea typeface="Meiryo UI" pitchFamily="50" charset="-128"/>
                <a:cs typeface="Meiryo UI" pitchFamily="50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kumimoji="1" sz="2000">
                <a:solidFill>
                  <a:schemeClr val="tx1"/>
                </a:solidFill>
                <a:latin typeface="Tahoma" pitchFamily="34" charset="0"/>
                <a:ea typeface="Meiryo UI" pitchFamily="50" charset="-128"/>
                <a:cs typeface="Meiryo UI" pitchFamily="50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Tahoma" pitchFamily="34" charset="0"/>
                <a:ea typeface="Meiryo UI" pitchFamily="50" charset="-128"/>
                <a:cs typeface="Meiryo UI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Tahoma" pitchFamily="34" charset="0"/>
                <a:ea typeface="Meiryo UI" pitchFamily="50" charset="-128"/>
                <a:cs typeface="Meiryo UI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Tahoma" pitchFamily="34" charset="0"/>
                <a:ea typeface="Meiryo UI" pitchFamily="50" charset="-128"/>
                <a:cs typeface="Meiryo UI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Tahoma" pitchFamily="34" charset="0"/>
                <a:ea typeface="Meiryo UI" pitchFamily="50" charset="-128"/>
                <a:cs typeface="Meiryo UI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Tahoma" pitchFamily="34" charset="0"/>
                <a:ea typeface="Meiryo UI" pitchFamily="50" charset="-128"/>
                <a:cs typeface="Meiryo UI" pitchFamily="50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ja-JP" altLang="en-US" sz="1800" b="1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  <p:sp>
        <p:nvSpPr>
          <p:cNvPr id="1236" name="Oval 501"/>
          <p:cNvSpPr>
            <a:spLocks noChangeArrowheads="1"/>
          </p:cNvSpPr>
          <p:nvPr/>
        </p:nvSpPr>
        <p:spPr bwMode="auto">
          <a:xfrm>
            <a:off x="7980362" y="4248119"/>
            <a:ext cx="216000" cy="216000"/>
          </a:xfrm>
          <a:prstGeom prst="ellipse">
            <a:avLst/>
          </a:prstGeom>
          <a:gradFill rotWithShape="0">
            <a:gsLst>
              <a:gs pos="0">
                <a:srgbClr val="FFBC8F"/>
              </a:gs>
              <a:gs pos="100000">
                <a:srgbClr val="FF6600"/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kumimoji="1" sz="3200">
                <a:solidFill>
                  <a:schemeClr val="tx1"/>
                </a:solidFill>
                <a:latin typeface="Tahoma" pitchFamily="34" charset="0"/>
                <a:ea typeface="Meiryo UI" pitchFamily="50" charset="-128"/>
                <a:cs typeface="Meiryo UI" pitchFamily="50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kumimoji="1" sz="2800">
                <a:solidFill>
                  <a:schemeClr val="tx1"/>
                </a:solidFill>
                <a:latin typeface="Tahoma" pitchFamily="34" charset="0"/>
                <a:ea typeface="Meiryo UI" pitchFamily="50" charset="-128"/>
                <a:cs typeface="Meiryo UI" pitchFamily="50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kumimoji="1" sz="2400">
                <a:solidFill>
                  <a:schemeClr val="tx1"/>
                </a:solidFill>
                <a:latin typeface="Tahoma" pitchFamily="34" charset="0"/>
                <a:ea typeface="Meiryo UI" pitchFamily="50" charset="-128"/>
                <a:cs typeface="Meiryo UI" pitchFamily="50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kumimoji="1" sz="2000">
                <a:solidFill>
                  <a:schemeClr val="tx1"/>
                </a:solidFill>
                <a:latin typeface="Tahoma" pitchFamily="34" charset="0"/>
                <a:ea typeface="Meiryo UI" pitchFamily="50" charset="-128"/>
                <a:cs typeface="Meiryo UI" pitchFamily="50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Tahoma" pitchFamily="34" charset="0"/>
                <a:ea typeface="Meiryo UI" pitchFamily="50" charset="-128"/>
                <a:cs typeface="Meiryo UI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Tahoma" pitchFamily="34" charset="0"/>
                <a:ea typeface="Meiryo UI" pitchFamily="50" charset="-128"/>
                <a:cs typeface="Meiryo UI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Tahoma" pitchFamily="34" charset="0"/>
                <a:ea typeface="Meiryo UI" pitchFamily="50" charset="-128"/>
                <a:cs typeface="Meiryo UI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Tahoma" pitchFamily="34" charset="0"/>
                <a:ea typeface="Meiryo UI" pitchFamily="50" charset="-128"/>
                <a:cs typeface="Meiryo UI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Tahoma" pitchFamily="34" charset="0"/>
                <a:ea typeface="Meiryo UI" pitchFamily="50" charset="-128"/>
                <a:cs typeface="Meiryo UI" pitchFamily="50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ja-JP" altLang="en-US" sz="1800" b="1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  <p:sp>
        <p:nvSpPr>
          <p:cNvPr id="1237" name="Oval 498"/>
          <p:cNvSpPr>
            <a:spLocks noChangeArrowheads="1"/>
          </p:cNvSpPr>
          <p:nvPr/>
        </p:nvSpPr>
        <p:spPr bwMode="auto">
          <a:xfrm>
            <a:off x="7042149" y="3398807"/>
            <a:ext cx="216000" cy="216000"/>
          </a:xfrm>
          <a:prstGeom prst="ellipse">
            <a:avLst/>
          </a:prstGeom>
          <a:gradFill rotWithShape="0">
            <a:gsLst>
              <a:gs pos="0">
                <a:srgbClr val="FFBC8F"/>
              </a:gs>
              <a:gs pos="100000">
                <a:srgbClr val="FF6600"/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kumimoji="1" sz="3200">
                <a:solidFill>
                  <a:schemeClr val="tx1"/>
                </a:solidFill>
                <a:latin typeface="Tahoma" pitchFamily="34" charset="0"/>
                <a:ea typeface="Meiryo UI" pitchFamily="50" charset="-128"/>
                <a:cs typeface="Meiryo UI" pitchFamily="50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kumimoji="1" sz="2800">
                <a:solidFill>
                  <a:schemeClr val="tx1"/>
                </a:solidFill>
                <a:latin typeface="Tahoma" pitchFamily="34" charset="0"/>
                <a:ea typeface="Meiryo UI" pitchFamily="50" charset="-128"/>
                <a:cs typeface="Meiryo UI" pitchFamily="50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kumimoji="1" sz="2400">
                <a:solidFill>
                  <a:schemeClr val="tx1"/>
                </a:solidFill>
                <a:latin typeface="Tahoma" pitchFamily="34" charset="0"/>
                <a:ea typeface="Meiryo UI" pitchFamily="50" charset="-128"/>
                <a:cs typeface="Meiryo UI" pitchFamily="50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kumimoji="1" sz="2000">
                <a:solidFill>
                  <a:schemeClr val="tx1"/>
                </a:solidFill>
                <a:latin typeface="Tahoma" pitchFamily="34" charset="0"/>
                <a:ea typeface="Meiryo UI" pitchFamily="50" charset="-128"/>
                <a:cs typeface="Meiryo UI" pitchFamily="50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Tahoma" pitchFamily="34" charset="0"/>
                <a:ea typeface="Meiryo UI" pitchFamily="50" charset="-128"/>
                <a:cs typeface="Meiryo UI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Tahoma" pitchFamily="34" charset="0"/>
                <a:ea typeface="Meiryo UI" pitchFamily="50" charset="-128"/>
                <a:cs typeface="Meiryo UI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Tahoma" pitchFamily="34" charset="0"/>
                <a:ea typeface="Meiryo UI" pitchFamily="50" charset="-128"/>
                <a:cs typeface="Meiryo UI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Tahoma" pitchFamily="34" charset="0"/>
                <a:ea typeface="Meiryo UI" pitchFamily="50" charset="-128"/>
                <a:cs typeface="Meiryo UI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Tahoma" pitchFamily="34" charset="0"/>
                <a:ea typeface="Meiryo UI" pitchFamily="50" charset="-128"/>
                <a:cs typeface="Meiryo UI" pitchFamily="50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ja-JP" altLang="en-US" sz="1800" b="1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  <p:grpSp>
        <p:nvGrpSpPr>
          <p:cNvPr id="1238" name="グループ化 1237"/>
          <p:cNvGrpSpPr/>
          <p:nvPr/>
        </p:nvGrpSpPr>
        <p:grpSpPr>
          <a:xfrm>
            <a:off x="228723" y="6106537"/>
            <a:ext cx="1967217" cy="542714"/>
            <a:chOff x="274638" y="6245262"/>
            <a:chExt cx="1967217" cy="542714"/>
          </a:xfrm>
        </p:grpSpPr>
        <p:sp>
          <p:nvSpPr>
            <p:cNvPr id="1239" name="正方形/長方形 1238"/>
            <p:cNvSpPr/>
            <p:nvPr/>
          </p:nvSpPr>
          <p:spPr>
            <a:xfrm>
              <a:off x="274638" y="6245262"/>
              <a:ext cx="1567581" cy="54271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ja-JP" altLang="en-US" sz="1200" b="1" dirty="0">
                <a:solidFill>
                  <a:prstClr val="black"/>
                </a:solidFill>
                <a:latin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1240" name="Text Box 508"/>
            <p:cNvSpPr txBox="1">
              <a:spLocks noChangeArrowheads="1"/>
            </p:cNvSpPr>
            <p:nvPr/>
          </p:nvSpPr>
          <p:spPr bwMode="auto">
            <a:xfrm>
              <a:off x="573244" y="6514624"/>
              <a:ext cx="1668611" cy="2619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66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kumimoji="1" sz="3200">
                  <a:solidFill>
                    <a:schemeClr val="tx1"/>
                  </a:solidFill>
                  <a:latin typeface="Tahoma" pitchFamily="34" charset="0"/>
                  <a:ea typeface="Meiryo UI" pitchFamily="50" charset="-128"/>
                  <a:cs typeface="Meiryo UI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kumimoji="1" sz="2800">
                  <a:solidFill>
                    <a:schemeClr val="tx1"/>
                  </a:solidFill>
                  <a:latin typeface="Tahoma" pitchFamily="34" charset="0"/>
                  <a:ea typeface="Meiryo UI" pitchFamily="50" charset="-128"/>
                  <a:cs typeface="Meiryo UI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kumimoji="1" sz="2400">
                  <a:solidFill>
                    <a:schemeClr val="tx1"/>
                  </a:solidFill>
                  <a:latin typeface="Tahoma" pitchFamily="34" charset="0"/>
                  <a:ea typeface="Meiryo UI" pitchFamily="50" charset="-128"/>
                  <a:cs typeface="Meiryo UI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kumimoji="1" sz="2000">
                  <a:solidFill>
                    <a:schemeClr val="tx1"/>
                  </a:solidFill>
                  <a:latin typeface="Tahoma" pitchFamily="34" charset="0"/>
                  <a:ea typeface="Meiryo UI" pitchFamily="50" charset="-128"/>
                  <a:cs typeface="Meiryo UI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kumimoji="1" sz="2000">
                  <a:solidFill>
                    <a:schemeClr val="tx1"/>
                  </a:solidFill>
                  <a:latin typeface="Tahoma" pitchFamily="34" charset="0"/>
                  <a:ea typeface="Meiryo UI" pitchFamily="50" charset="-128"/>
                  <a:cs typeface="Meiryo UI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kumimoji="1" sz="2000">
                  <a:solidFill>
                    <a:schemeClr val="tx1"/>
                  </a:solidFill>
                  <a:latin typeface="Tahoma" pitchFamily="34" charset="0"/>
                  <a:ea typeface="Meiryo UI" pitchFamily="50" charset="-128"/>
                  <a:cs typeface="Meiryo UI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kumimoji="1" sz="2000">
                  <a:solidFill>
                    <a:schemeClr val="tx1"/>
                  </a:solidFill>
                  <a:latin typeface="Tahoma" pitchFamily="34" charset="0"/>
                  <a:ea typeface="Meiryo UI" pitchFamily="50" charset="-128"/>
                  <a:cs typeface="Meiryo UI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kumimoji="1" sz="2000">
                  <a:solidFill>
                    <a:schemeClr val="tx1"/>
                  </a:solidFill>
                  <a:latin typeface="Tahoma" pitchFamily="34" charset="0"/>
                  <a:ea typeface="Meiryo UI" pitchFamily="50" charset="-128"/>
                  <a:cs typeface="Meiryo UI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kumimoji="1" sz="2000">
                  <a:solidFill>
                    <a:schemeClr val="tx1"/>
                  </a:solidFill>
                  <a:latin typeface="Tahoma" pitchFamily="34" charset="0"/>
                  <a:ea typeface="Meiryo UI" pitchFamily="50" charset="-128"/>
                  <a:cs typeface="Meiryo UI" pitchFamily="50" charset="-128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en-US" altLang="ja-JP" sz="1200" b="1" dirty="0">
                  <a:solidFill>
                    <a:srgbClr val="000000"/>
                  </a:solidFill>
                  <a:latin typeface="Meiryo UI" pitchFamily="50" charset="-128"/>
                  <a:cs typeface="Arial" charset="0"/>
                </a:rPr>
                <a:t>: HAY</a:t>
              </a:r>
              <a:r>
                <a:rPr lang="ja-JP" altLang="en-US" sz="1200" b="1" dirty="0">
                  <a:solidFill>
                    <a:srgbClr val="000000"/>
                  </a:solidFill>
                  <a:latin typeface="Meiryo UI" pitchFamily="50" charset="-128"/>
                  <a:cs typeface="Arial" charset="0"/>
                </a:rPr>
                <a:t> </a:t>
              </a:r>
              <a:r>
                <a:rPr lang="en-US" altLang="ja-JP" sz="1200" b="1" dirty="0">
                  <a:solidFill>
                    <a:srgbClr val="000000"/>
                  </a:solidFill>
                  <a:latin typeface="Meiryo UI" pitchFamily="50" charset="-128"/>
                  <a:cs typeface="Arial" charset="0"/>
                </a:rPr>
                <a:t>Group</a:t>
              </a:r>
              <a:endParaRPr lang="ja-JP" altLang="en-US" sz="1200" b="1" dirty="0">
                <a:solidFill>
                  <a:srgbClr val="000000"/>
                </a:solidFill>
                <a:latin typeface="Meiryo UI" pitchFamily="50" charset="-128"/>
                <a:cs typeface="Arial" charset="0"/>
              </a:endParaRPr>
            </a:p>
          </p:txBody>
        </p:sp>
        <p:sp>
          <p:nvSpPr>
            <p:cNvPr id="1241" name="Oval 514"/>
            <p:cNvSpPr>
              <a:spLocks noChangeArrowheads="1"/>
            </p:cNvSpPr>
            <p:nvPr/>
          </p:nvSpPr>
          <p:spPr bwMode="auto">
            <a:xfrm>
              <a:off x="372963" y="6304751"/>
              <a:ext cx="216000" cy="216000"/>
            </a:xfrm>
            <a:prstGeom prst="ellipse">
              <a:avLst/>
            </a:prstGeom>
            <a:gradFill rotWithShape="0">
              <a:gsLst>
                <a:gs pos="0">
                  <a:srgbClr val="FFBC8F"/>
                </a:gs>
                <a:gs pos="100000">
                  <a:srgbClr val="FF6600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kumimoji="1" sz="3200">
                  <a:solidFill>
                    <a:schemeClr val="tx1"/>
                  </a:solidFill>
                  <a:latin typeface="Tahoma" pitchFamily="34" charset="0"/>
                  <a:ea typeface="Meiryo UI" pitchFamily="50" charset="-128"/>
                  <a:cs typeface="Meiryo UI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kumimoji="1" sz="2800">
                  <a:solidFill>
                    <a:schemeClr val="tx1"/>
                  </a:solidFill>
                  <a:latin typeface="Tahoma" pitchFamily="34" charset="0"/>
                  <a:ea typeface="Meiryo UI" pitchFamily="50" charset="-128"/>
                  <a:cs typeface="Meiryo UI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kumimoji="1" sz="2400">
                  <a:solidFill>
                    <a:schemeClr val="tx1"/>
                  </a:solidFill>
                  <a:latin typeface="Tahoma" pitchFamily="34" charset="0"/>
                  <a:ea typeface="Meiryo UI" pitchFamily="50" charset="-128"/>
                  <a:cs typeface="Meiryo UI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kumimoji="1" sz="2000">
                  <a:solidFill>
                    <a:schemeClr val="tx1"/>
                  </a:solidFill>
                  <a:latin typeface="Tahoma" pitchFamily="34" charset="0"/>
                  <a:ea typeface="Meiryo UI" pitchFamily="50" charset="-128"/>
                  <a:cs typeface="Meiryo UI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kumimoji="1" sz="2000">
                  <a:solidFill>
                    <a:schemeClr val="tx1"/>
                  </a:solidFill>
                  <a:latin typeface="Tahoma" pitchFamily="34" charset="0"/>
                  <a:ea typeface="Meiryo UI" pitchFamily="50" charset="-128"/>
                  <a:cs typeface="Meiryo UI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kumimoji="1" sz="2000">
                  <a:solidFill>
                    <a:schemeClr val="tx1"/>
                  </a:solidFill>
                  <a:latin typeface="Tahoma" pitchFamily="34" charset="0"/>
                  <a:ea typeface="Meiryo UI" pitchFamily="50" charset="-128"/>
                  <a:cs typeface="Meiryo UI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kumimoji="1" sz="2000">
                  <a:solidFill>
                    <a:schemeClr val="tx1"/>
                  </a:solidFill>
                  <a:latin typeface="Tahoma" pitchFamily="34" charset="0"/>
                  <a:ea typeface="Meiryo UI" pitchFamily="50" charset="-128"/>
                  <a:cs typeface="Meiryo UI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kumimoji="1" sz="2000">
                  <a:solidFill>
                    <a:schemeClr val="tx1"/>
                  </a:solidFill>
                  <a:latin typeface="Tahoma" pitchFamily="34" charset="0"/>
                  <a:ea typeface="Meiryo UI" pitchFamily="50" charset="-128"/>
                  <a:cs typeface="Meiryo UI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kumimoji="1" sz="2000">
                  <a:solidFill>
                    <a:schemeClr val="tx1"/>
                  </a:solidFill>
                  <a:latin typeface="Tahoma" pitchFamily="34" charset="0"/>
                  <a:ea typeface="Meiryo UI" pitchFamily="50" charset="-128"/>
                  <a:cs typeface="Meiryo UI" pitchFamily="50" charset="-128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endParaRPr lang="ja-JP" altLang="en-US" sz="1200" b="1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1242" name="Oval 515"/>
            <p:cNvSpPr>
              <a:spLocks noChangeArrowheads="1"/>
            </p:cNvSpPr>
            <p:nvPr/>
          </p:nvSpPr>
          <p:spPr bwMode="auto">
            <a:xfrm>
              <a:off x="372963" y="6546423"/>
              <a:ext cx="216000" cy="216000"/>
            </a:xfrm>
            <a:prstGeom prst="ellipse">
              <a:avLst/>
            </a:prstGeom>
            <a:gradFill rotWithShape="0">
              <a:gsLst>
                <a:gs pos="0">
                  <a:schemeClr val="accent1"/>
                </a:gs>
                <a:gs pos="100000">
                  <a:srgbClr val="0000CC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kumimoji="1" sz="3200">
                  <a:solidFill>
                    <a:schemeClr val="tx1"/>
                  </a:solidFill>
                  <a:latin typeface="Tahoma" pitchFamily="34" charset="0"/>
                  <a:ea typeface="Meiryo UI" pitchFamily="50" charset="-128"/>
                  <a:cs typeface="Meiryo UI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kumimoji="1" sz="2800">
                  <a:solidFill>
                    <a:schemeClr val="tx1"/>
                  </a:solidFill>
                  <a:latin typeface="Tahoma" pitchFamily="34" charset="0"/>
                  <a:ea typeface="Meiryo UI" pitchFamily="50" charset="-128"/>
                  <a:cs typeface="Meiryo UI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kumimoji="1" sz="2400">
                  <a:solidFill>
                    <a:schemeClr val="tx1"/>
                  </a:solidFill>
                  <a:latin typeface="Tahoma" pitchFamily="34" charset="0"/>
                  <a:ea typeface="Meiryo UI" pitchFamily="50" charset="-128"/>
                  <a:cs typeface="Meiryo UI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kumimoji="1" sz="2000">
                  <a:solidFill>
                    <a:schemeClr val="tx1"/>
                  </a:solidFill>
                  <a:latin typeface="Tahoma" pitchFamily="34" charset="0"/>
                  <a:ea typeface="Meiryo UI" pitchFamily="50" charset="-128"/>
                  <a:cs typeface="Meiryo UI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kumimoji="1" sz="2000">
                  <a:solidFill>
                    <a:schemeClr val="tx1"/>
                  </a:solidFill>
                  <a:latin typeface="Tahoma" pitchFamily="34" charset="0"/>
                  <a:ea typeface="Meiryo UI" pitchFamily="50" charset="-128"/>
                  <a:cs typeface="Meiryo UI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kumimoji="1" sz="2000">
                  <a:solidFill>
                    <a:schemeClr val="tx1"/>
                  </a:solidFill>
                  <a:latin typeface="Tahoma" pitchFamily="34" charset="0"/>
                  <a:ea typeface="Meiryo UI" pitchFamily="50" charset="-128"/>
                  <a:cs typeface="Meiryo UI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kumimoji="1" sz="2000">
                  <a:solidFill>
                    <a:schemeClr val="tx1"/>
                  </a:solidFill>
                  <a:latin typeface="Tahoma" pitchFamily="34" charset="0"/>
                  <a:ea typeface="Meiryo UI" pitchFamily="50" charset="-128"/>
                  <a:cs typeface="Meiryo UI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kumimoji="1" sz="2000">
                  <a:solidFill>
                    <a:schemeClr val="tx1"/>
                  </a:solidFill>
                  <a:latin typeface="Tahoma" pitchFamily="34" charset="0"/>
                  <a:ea typeface="Meiryo UI" pitchFamily="50" charset="-128"/>
                  <a:cs typeface="Meiryo UI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kumimoji="1" sz="2000">
                  <a:solidFill>
                    <a:schemeClr val="tx1"/>
                  </a:solidFill>
                  <a:latin typeface="Tahoma" pitchFamily="34" charset="0"/>
                  <a:ea typeface="Meiryo UI" pitchFamily="50" charset="-128"/>
                  <a:cs typeface="Meiryo UI" pitchFamily="50" charset="-128"/>
                </a:defRPr>
              </a:lvl9pPr>
            </a:lstStyle>
            <a:p>
              <a:pPr algn="ctr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endParaRPr lang="ja-JP" altLang="en-US" sz="1200" b="1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1243" name="Text Box 508"/>
            <p:cNvSpPr txBox="1">
              <a:spLocks noChangeArrowheads="1"/>
            </p:cNvSpPr>
            <p:nvPr/>
          </p:nvSpPr>
          <p:spPr bwMode="auto">
            <a:xfrm>
              <a:off x="573244" y="6265386"/>
              <a:ext cx="1406874" cy="2782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66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kumimoji="1" sz="3200">
                  <a:solidFill>
                    <a:schemeClr val="tx1"/>
                  </a:solidFill>
                  <a:latin typeface="Tahoma" pitchFamily="34" charset="0"/>
                  <a:ea typeface="Meiryo UI" pitchFamily="50" charset="-128"/>
                  <a:cs typeface="Meiryo UI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kumimoji="1" sz="2800">
                  <a:solidFill>
                    <a:schemeClr val="tx1"/>
                  </a:solidFill>
                  <a:latin typeface="Tahoma" pitchFamily="34" charset="0"/>
                  <a:ea typeface="Meiryo UI" pitchFamily="50" charset="-128"/>
                  <a:cs typeface="Meiryo UI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kumimoji="1" sz="2400">
                  <a:solidFill>
                    <a:schemeClr val="tx1"/>
                  </a:solidFill>
                  <a:latin typeface="Tahoma" pitchFamily="34" charset="0"/>
                  <a:ea typeface="Meiryo UI" pitchFamily="50" charset="-128"/>
                  <a:cs typeface="Meiryo UI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kumimoji="1" sz="2000">
                  <a:solidFill>
                    <a:schemeClr val="tx1"/>
                  </a:solidFill>
                  <a:latin typeface="Tahoma" pitchFamily="34" charset="0"/>
                  <a:ea typeface="Meiryo UI" pitchFamily="50" charset="-128"/>
                  <a:cs typeface="Meiryo UI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kumimoji="1" sz="2000">
                  <a:solidFill>
                    <a:schemeClr val="tx1"/>
                  </a:solidFill>
                  <a:latin typeface="Tahoma" pitchFamily="34" charset="0"/>
                  <a:ea typeface="Meiryo UI" pitchFamily="50" charset="-128"/>
                  <a:cs typeface="Meiryo UI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kumimoji="1" sz="2000">
                  <a:solidFill>
                    <a:schemeClr val="tx1"/>
                  </a:solidFill>
                  <a:latin typeface="Tahoma" pitchFamily="34" charset="0"/>
                  <a:ea typeface="Meiryo UI" pitchFamily="50" charset="-128"/>
                  <a:cs typeface="Meiryo UI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kumimoji="1" sz="2000">
                  <a:solidFill>
                    <a:schemeClr val="tx1"/>
                  </a:solidFill>
                  <a:latin typeface="Tahoma" pitchFamily="34" charset="0"/>
                  <a:ea typeface="Meiryo UI" pitchFamily="50" charset="-128"/>
                  <a:cs typeface="Meiryo UI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kumimoji="1" sz="2000">
                  <a:solidFill>
                    <a:schemeClr val="tx1"/>
                  </a:solidFill>
                  <a:latin typeface="Tahoma" pitchFamily="34" charset="0"/>
                  <a:ea typeface="Meiryo UI" pitchFamily="50" charset="-128"/>
                  <a:cs typeface="Meiryo UI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kumimoji="1" sz="2000">
                  <a:solidFill>
                    <a:schemeClr val="tx1"/>
                  </a:solidFill>
                  <a:latin typeface="Tahoma" pitchFamily="34" charset="0"/>
                  <a:ea typeface="Meiryo UI" pitchFamily="50" charset="-128"/>
                  <a:cs typeface="Meiryo UI" pitchFamily="50" charset="-128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en-US" altLang="ja-JP" sz="1200" b="1" dirty="0">
                  <a:solidFill>
                    <a:srgbClr val="000000"/>
                  </a:solidFill>
                  <a:latin typeface="Meiryo UI" pitchFamily="50" charset="-128"/>
                  <a:cs typeface="Arial" charset="0"/>
                </a:rPr>
                <a:t>: Musashi</a:t>
              </a:r>
              <a:endParaRPr lang="ja-JP" altLang="en-US" sz="1200" b="1" dirty="0">
                <a:solidFill>
                  <a:srgbClr val="000000"/>
                </a:solidFill>
                <a:latin typeface="Meiryo UI" pitchFamily="50" charset="-128"/>
                <a:cs typeface="Arial" charset="0"/>
              </a:endParaRPr>
            </a:p>
          </p:txBody>
        </p:sp>
      </p:grpSp>
      <p:sp>
        <p:nvSpPr>
          <p:cNvPr id="1244" name="正方形/長方形 1243"/>
          <p:cNvSpPr/>
          <p:nvPr/>
        </p:nvSpPr>
        <p:spPr>
          <a:xfrm>
            <a:off x="129792" y="4842727"/>
            <a:ext cx="2273757" cy="5731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ja-JP" sz="2800" b="1" dirty="0">
                <a:solidFill>
                  <a:srgbClr val="1F497D"/>
                </a:solidFill>
                <a:effectLst>
                  <a:glow rad="127000">
                    <a:prstClr val="white"/>
                  </a:glow>
                </a:effectLst>
                <a:latin typeface="Meiryo UI" pitchFamily="50" charset="-128"/>
                <a:cs typeface="Meiryo UI" pitchFamily="50" charset="-128"/>
              </a:rPr>
              <a:t>EU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ja-JP" sz="2800" b="1" dirty="0">
                <a:solidFill>
                  <a:srgbClr val="1F497D"/>
                </a:solidFill>
                <a:effectLst>
                  <a:glow rad="127000">
                    <a:prstClr val="white"/>
                  </a:glow>
                </a:effectLst>
                <a:latin typeface="Meiryo UI" pitchFamily="50" charset="-128"/>
                <a:cs typeface="Meiryo UI" pitchFamily="50" charset="-128"/>
              </a:rPr>
              <a:t>9 bases</a:t>
            </a:r>
            <a:endParaRPr lang="ja-JP" altLang="en-US" sz="2800" b="1" dirty="0">
              <a:solidFill>
                <a:srgbClr val="1F497D"/>
              </a:solidFill>
              <a:effectLst>
                <a:glow rad="127000">
                  <a:prstClr val="white"/>
                </a:glow>
              </a:effectLst>
              <a:latin typeface="Meiryo UI" pitchFamily="50" charset="-128"/>
              <a:cs typeface="Meiryo UI" pitchFamily="50" charset="-128"/>
            </a:endParaRPr>
          </a:p>
        </p:txBody>
      </p:sp>
      <p:sp>
        <p:nvSpPr>
          <p:cNvPr id="1245" name="正方形/長方形 1244"/>
          <p:cNvSpPr/>
          <p:nvPr/>
        </p:nvSpPr>
        <p:spPr>
          <a:xfrm>
            <a:off x="2263958" y="4842727"/>
            <a:ext cx="2432826" cy="5731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ja-JP" sz="2800" b="1" dirty="0">
                <a:solidFill>
                  <a:srgbClr val="C00000"/>
                </a:solidFill>
                <a:effectLst>
                  <a:glow rad="127000">
                    <a:prstClr val="white"/>
                  </a:glow>
                </a:effectLst>
                <a:latin typeface="Meiryo UI" pitchFamily="50" charset="-128"/>
                <a:cs typeface="Meiryo UI" pitchFamily="50" charset="-128"/>
              </a:rPr>
              <a:t>Asia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ja-JP" sz="2800" b="1" dirty="0">
                <a:solidFill>
                  <a:srgbClr val="C00000"/>
                </a:solidFill>
                <a:effectLst>
                  <a:glow rad="127000">
                    <a:prstClr val="white"/>
                  </a:glow>
                </a:effectLst>
                <a:latin typeface="Meiryo UI" pitchFamily="50" charset="-128"/>
                <a:cs typeface="Meiryo UI" pitchFamily="50" charset="-128"/>
              </a:rPr>
              <a:t>16</a:t>
            </a:r>
            <a:r>
              <a:rPr lang="ja-JP" altLang="en-US" sz="2800" b="1" dirty="0">
                <a:solidFill>
                  <a:srgbClr val="C00000"/>
                </a:solidFill>
                <a:effectLst>
                  <a:glow rad="127000">
                    <a:prstClr val="white"/>
                  </a:glow>
                </a:effectLst>
                <a:latin typeface="Meiryo UI" pitchFamily="50" charset="-128"/>
                <a:cs typeface="Meiryo UI" pitchFamily="50" charset="-128"/>
              </a:rPr>
              <a:t> </a:t>
            </a:r>
            <a:r>
              <a:rPr lang="en-US" altLang="ja-JP" sz="2800" b="1" dirty="0">
                <a:solidFill>
                  <a:srgbClr val="C00000"/>
                </a:solidFill>
                <a:effectLst>
                  <a:glow rad="127000">
                    <a:prstClr val="white"/>
                  </a:glow>
                </a:effectLst>
                <a:latin typeface="Meiryo UI" pitchFamily="50" charset="-128"/>
                <a:cs typeface="Meiryo UI" pitchFamily="50" charset="-128"/>
              </a:rPr>
              <a:t>bases</a:t>
            </a:r>
            <a:endParaRPr lang="ja-JP" altLang="en-US" sz="2800" b="1" dirty="0">
              <a:solidFill>
                <a:srgbClr val="C00000"/>
              </a:solidFill>
              <a:effectLst>
                <a:glow rad="127000">
                  <a:prstClr val="white"/>
                </a:glow>
              </a:effectLst>
              <a:latin typeface="Meiryo UI" pitchFamily="50" charset="-128"/>
              <a:cs typeface="Meiryo UI" pitchFamily="50" charset="-128"/>
            </a:endParaRPr>
          </a:p>
        </p:txBody>
      </p:sp>
      <p:sp>
        <p:nvSpPr>
          <p:cNvPr id="1246" name="正方形/長方形 1245"/>
          <p:cNvSpPr/>
          <p:nvPr/>
        </p:nvSpPr>
        <p:spPr>
          <a:xfrm>
            <a:off x="6177409" y="4862427"/>
            <a:ext cx="2655910" cy="5337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ja-JP" sz="2800" b="1" dirty="0">
                <a:solidFill>
                  <a:srgbClr val="7030A0"/>
                </a:solidFill>
                <a:effectLst>
                  <a:glow rad="127000">
                    <a:prstClr val="white"/>
                  </a:glow>
                </a:effectLst>
                <a:latin typeface="Meiryo UI" pitchFamily="50" charset="-128"/>
                <a:cs typeface="Meiryo UI" pitchFamily="50" charset="-128"/>
              </a:rPr>
              <a:t>America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ja-JP" sz="2800" b="1" dirty="0">
                <a:solidFill>
                  <a:srgbClr val="7030A0"/>
                </a:solidFill>
                <a:effectLst>
                  <a:glow rad="127000">
                    <a:prstClr val="white"/>
                  </a:glow>
                </a:effectLst>
                <a:latin typeface="Meiryo UI" pitchFamily="50" charset="-128"/>
                <a:cs typeface="Meiryo UI" pitchFamily="50" charset="-128"/>
              </a:rPr>
              <a:t>5 bases</a:t>
            </a:r>
            <a:endParaRPr lang="ja-JP" altLang="en-US" sz="2800" b="1" dirty="0">
              <a:solidFill>
                <a:srgbClr val="7030A0"/>
              </a:solidFill>
              <a:effectLst>
                <a:glow rad="127000">
                  <a:prstClr val="white"/>
                </a:glow>
              </a:effectLst>
              <a:latin typeface="Meiryo UI" pitchFamily="50" charset="-128"/>
              <a:cs typeface="Meiryo UI" pitchFamily="50" charset="-128"/>
            </a:endParaRPr>
          </a:p>
        </p:txBody>
      </p:sp>
      <p:cxnSp>
        <p:nvCxnSpPr>
          <p:cNvPr id="1248" name="カギ線コネクタ 1247"/>
          <p:cNvCxnSpPr>
            <a:stCxn id="1214" idx="2"/>
          </p:cNvCxnSpPr>
          <p:nvPr/>
        </p:nvCxnSpPr>
        <p:spPr>
          <a:xfrm rot="16200000" flipH="1">
            <a:off x="2672523" y="4252444"/>
            <a:ext cx="478859" cy="3291194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9" name="カギ線コネクタ 1248"/>
          <p:cNvCxnSpPr>
            <a:stCxn id="1220" idx="2"/>
          </p:cNvCxnSpPr>
          <p:nvPr/>
        </p:nvCxnSpPr>
        <p:spPr>
          <a:xfrm rot="16200000" flipH="1">
            <a:off x="3772968" y="5352890"/>
            <a:ext cx="485466" cy="1083696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0" name="カギ線コネクタ 1249"/>
          <p:cNvCxnSpPr>
            <a:stCxn id="1215" idx="2"/>
          </p:cNvCxnSpPr>
          <p:nvPr/>
        </p:nvCxnSpPr>
        <p:spPr>
          <a:xfrm rot="5400000">
            <a:off x="5795904" y="4415419"/>
            <a:ext cx="483698" cy="2960407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52" name="Picture 2" descr="http://freesozai.jp/itemStartDownload.php?category=nation_flag&amp;page=ntf_401&amp;type=sozai&amp;file=2.png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00039" y="2744857"/>
            <a:ext cx="468000" cy="311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53" name="Picture 14" descr="http://www.abysse.co.jp/world/flag/asia/flagimages/th100.gif">
            <a:hlinkClick r:id="rId5"/>
          </p:cNvPr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15715" y="3958843"/>
            <a:ext cx="468000" cy="311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54" name="Picture 16" descr="http://www.abysse.co.jp/world/flag/asia/flagimages/id100.gif">
            <a:hlinkClick r:id="rId7"/>
          </p:cNvPr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21872" y="4375124"/>
            <a:ext cx="492349" cy="327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55" name="Picture 6" descr="http://event21.co.jp/pic/cat_flags_euro_cdl.jpg">
            <a:hlinkClick r:id="rId9"/>
          </p:cNvPr>
          <p:cNvPicPr>
            <a:picLocks noChangeAspect="1" noChangeArrowheads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97608" y="2110861"/>
            <a:ext cx="468000" cy="334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56" name="Picture 12" descr="https://upload.wikimedia.org/wikipedia/commons/thumb/0/05/Flag_of_Brazil.svg/2000px-Flag_of_Brazil.svg.png">
            <a:hlinkClick r:id="rId11"/>
          </p:cNvPr>
          <p:cNvPicPr>
            <a:picLocks noChangeAspect="1" noChangeArrowheads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17737" y="3855338"/>
            <a:ext cx="468000" cy="32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58" name="Picture 20" descr="http://vntoshi.com/wp-content/uploads/2015/04/Flag_of_Vietnam.png">
            <a:hlinkClick r:id="rId13"/>
          </p:cNvPr>
          <p:cNvPicPr>
            <a:picLocks noChangeAspect="1" noChangeArrowheads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12340" y="3516786"/>
            <a:ext cx="468000" cy="311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59" name="Picture 4" descr="http://www.abysse.co.jp/world/flag/america/flagimages/mx100.gif">
            <a:hlinkClick r:id="rId15"/>
          </p:cNvPr>
          <p:cNvPicPr>
            <a:picLocks noChangeAspect="1" noChangeArrowheads="1"/>
          </p:cNvPicPr>
          <p:nvPr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30899" y="3660374"/>
            <a:ext cx="468000" cy="311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60" name="Picture 2" descr="画像検索結果">
            <a:hlinkClick r:id="rId17"/>
          </p:cNvPr>
          <p:cNvPicPr>
            <a:picLocks noChangeAspect="1" noChangeArrowheads="1"/>
          </p:cNvPicPr>
          <p:nvPr/>
        </p:nvPicPr>
        <p:blipFill>
          <a:blip r:embed="rId1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09733" y="2402802"/>
            <a:ext cx="468000" cy="311999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61" name="Picture 2"/>
          <p:cNvPicPr>
            <a:picLocks noChangeAspect="1" noChangeArrowheads="1"/>
          </p:cNvPicPr>
          <p:nvPr/>
        </p:nvPicPr>
        <p:blipFill>
          <a:blip r:embed="rId1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43625" y="1981268"/>
            <a:ext cx="468000" cy="317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62" name="Picture 3"/>
          <p:cNvPicPr>
            <a:picLocks noChangeAspect="1" noChangeArrowheads="1"/>
          </p:cNvPicPr>
          <p:nvPr/>
        </p:nvPicPr>
        <p:blipFill>
          <a:blip r:embed="rId2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05442" y="2811201"/>
            <a:ext cx="468000" cy="311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63" name="Picture 4"/>
          <p:cNvPicPr>
            <a:picLocks noChangeAspect="1" noChangeArrowheads="1"/>
          </p:cNvPicPr>
          <p:nvPr/>
        </p:nvPicPr>
        <p:blipFill>
          <a:blip r:embed="rId2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2073" y="3246847"/>
            <a:ext cx="468000" cy="3133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64" name="Picture 5"/>
          <p:cNvPicPr>
            <a:picLocks noChangeAspect="1" noChangeArrowheads="1"/>
          </p:cNvPicPr>
          <p:nvPr/>
        </p:nvPicPr>
        <p:blipFill>
          <a:blip r:embed="rId2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58518" y="2605309"/>
            <a:ext cx="468000" cy="3114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65" name="円/楕円 1264"/>
          <p:cNvSpPr>
            <a:spLocks noChangeAspect="1"/>
          </p:cNvSpPr>
          <p:nvPr/>
        </p:nvSpPr>
        <p:spPr>
          <a:xfrm>
            <a:off x="845491" y="2475957"/>
            <a:ext cx="72000" cy="72000"/>
          </a:xfrm>
          <a:prstGeom prst="ellipse">
            <a:avLst/>
          </a:prstGeom>
          <a:solidFill>
            <a:srgbClr val="2472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ja-JP" altLang="en-US" sz="2200">
              <a:solidFill>
                <a:prstClr val="white"/>
              </a:solidFill>
            </a:endParaRPr>
          </a:p>
        </p:txBody>
      </p:sp>
      <p:sp>
        <p:nvSpPr>
          <p:cNvPr id="1266" name="円/楕円 1265"/>
          <p:cNvSpPr>
            <a:spLocks noChangeAspect="1"/>
          </p:cNvSpPr>
          <p:nvPr/>
        </p:nvSpPr>
        <p:spPr>
          <a:xfrm>
            <a:off x="1120986" y="2687707"/>
            <a:ext cx="72000" cy="72000"/>
          </a:xfrm>
          <a:prstGeom prst="ellipse">
            <a:avLst/>
          </a:prstGeom>
          <a:solidFill>
            <a:srgbClr val="2472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ja-JP" altLang="en-US" sz="2200">
              <a:solidFill>
                <a:prstClr val="white"/>
              </a:solidFill>
            </a:endParaRPr>
          </a:p>
        </p:txBody>
      </p:sp>
      <p:sp>
        <p:nvSpPr>
          <p:cNvPr id="1268" name="円/楕円 1267"/>
          <p:cNvSpPr>
            <a:spLocks noChangeAspect="1"/>
          </p:cNvSpPr>
          <p:nvPr/>
        </p:nvSpPr>
        <p:spPr>
          <a:xfrm>
            <a:off x="3377721" y="3838052"/>
            <a:ext cx="72000" cy="72000"/>
          </a:xfrm>
          <a:prstGeom prst="ellipse">
            <a:avLst/>
          </a:prstGeom>
          <a:solidFill>
            <a:srgbClr val="2472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ja-JP" altLang="en-US" sz="2200">
              <a:solidFill>
                <a:prstClr val="white"/>
              </a:solidFill>
            </a:endParaRPr>
          </a:p>
        </p:txBody>
      </p:sp>
      <p:sp>
        <p:nvSpPr>
          <p:cNvPr id="1269" name="円/楕円 1268"/>
          <p:cNvSpPr>
            <a:spLocks noChangeAspect="1"/>
          </p:cNvSpPr>
          <p:nvPr/>
        </p:nvSpPr>
        <p:spPr>
          <a:xfrm>
            <a:off x="7533165" y="2835264"/>
            <a:ext cx="72000" cy="72000"/>
          </a:xfrm>
          <a:prstGeom prst="ellipse">
            <a:avLst/>
          </a:prstGeom>
          <a:solidFill>
            <a:srgbClr val="2472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ja-JP" altLang="en-US" sz="2200">
              <a:solidFill>
                <a:prstClr val="white"/>
              </a:solidFill>
            </a:endParaRPr>
          </a:p>
        </p:txBody>
      </p:sp>
      <p:pic>
        <p:nvPicPr>
          <p:cNvPr id="1270" name="Picture 8" descr="http://www.abysse.co.jp/world/flag/europe/flagimages/uk100.gif">
            <a:hlinkClick r:id="rId23"/>
          </p:cNvPr>
          <p:cNvPicPr>
            <a:picLocks noChangeAspect="1" noChangeArrowheads="1"/>
          </p:cNvPicPr>
          <p:nvPr/>
        </p:nvPicPr>
        <p:blipFill>
          <a:blip r:embed="rId2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7567" y="2078751"/>
            <a:ext cx="469045" cy="311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9" name="正方形/長方形 528"/>
          <p:cNvSpPr/>
          <p:nvPr/>
        </p:nvSpPr>
        <p:spPr>
          <a:xfrm>
            <a:off x="2075489" y="6104014"/>
            <a:ext cx="6941406" cy="5731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2800" b="1" dirty="0">
                <a:solidFill>
                  <a:srgbClr val="0000FF"/>
                </a:solidFill>
                <a:effectLst>
                  <a:glow rad="1270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cs typeface="Meiryo UI" pitchFamily="50" charset="-128"/>
              </a:rPr>
              <a:t>30 PRODUCTION BASES GLOBALLY</a:t>
            </a:r>
            <a:endParaRPr lang="ja-JP" altLang="en-US" sz="2800" b="1" dirty="0">
              <a:solidFill>
                <a:srgbClr val="0000FF"/>
              </a:solidFill>
              <a:effectLst>
                <a:glow rad="127000">
                  <a:schemeClr val="bg1"/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eiryo UI" pitchFamily="50" charset="-128"/>
              <a:cs typeface="Meiryo UI" pitchFamily="50" charset="-128"/>
            </a:endParaRPr>
          </a:p>
        </p:txBody>
      </p:sp>
      <p:sp>
        <p:nvSpPr>
          <p:cNvPr id="530" name="Rectangle 507"/>
          <p:cNvSpPr>
            <a:spLocks noChangeArrowheads="1"/>
          </p:cNvSpPr>
          <p:nvPr/>
        </p:nvSpPr>
        <p:spPr bwMode="auto">
          <a:xfrm>
            <a:off x="139595" y="930955"/>
            <a:ext cx="88773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contourClr>
                <a:schemeClr val="accent2">
                  <a:tint val="20000"/>
                </a:schemeClr>
              </a:contourClr>
            </a:sp3d>
          </a:bodyPr>
          <a:lstStyle>
            <a:defPPr>
              <a:defRPr lang="ja-JP"/>
            </a:defPPr>
            <a:lvl1pPr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200" kern="12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  <a:cs typeface="+mn-cs"/>
              </a:defRPr>
            </a:lvl1pPr>
            <a:lvl2pPr marL="4572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200" kern="12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  <a:cs typeface="+mn-cs"/>
              </a:defRPr>
            </a:lvl2pPr>
            <a:lvl3pPr marL="9144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200" kern="12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  <a:cs typeface="+mn-cs"/>
              </a:defRPr>
            </a:lvl3pPr>
            <a:lvl4pPr marL="13716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200" kern="12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  <a:cs typeface="+mn-cs"/>
              </a:defRPr>
            </a:lvl4pPr>
            <a:lvl5pPr marL="18288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200" kern="12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  <a:cs typeface="+mn-cs"/>
              </a:defRPr>
            </a:lvl5pPr>
            <a:lvl6pPr marL="2286000" algn="l" defTabSz="914400" rtl="0" eaLnBrk="1" latinLnBrk="0" hangingPunct="1">
              <a:defRPr kumimoji="1" sz="2200" kern="12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  <a:cs typeface="+mn-cs"/>
              </a:defRPr>
            </a:lvl6pPr>
            <a:lvl7pPr marL="2743200" algn="l" defTabSz="914400" rtl="0" eaLnBrk="1" latinLnBrk="0" hangingPunct="1">
              <a:defRPr kumimoji="1" sz="2200" kern="12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  <a:cs typeface="+mn-cs"/>
              </a:defRPr>
            </a:lvl7pPr>
            <a:lvl8pPr marL="3200400" algn="l" defTabSz="914400" rtl="0" eaLnBrk="1" latinLnBrk="0" hangingPunct="1">
              <a:defRPr kumimoji="1" sz="2200" kern="12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  <a:cs typeface="+mn-cs"/>
              </a:defRPr>
            </a:lvl8pPr>
            <a:lvl9pPr marL="3657600" algn="l" defTabSz="914400" rtl="0" eaLnBrk="1" latinLnBrk="0" hangingPunct="1">
              <a:defRPr kumimoji="1" sz="2200" kern="12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  <a:cs typeface="+mn-cs"/>
              </a:defRPr>
            </a:lvl9pPr>
          </a:lstStyle>
          <a:p>
            <a:pPr>
              <a:lnSpc>
                <a:spcPct val="80000"/>
              </a:lnSpc>
              <a:defRPr/>
            </a:pPr>
            <a:r>
              <a:rPr lang="en-US" altLang="ja-JP" sz="2400" b="1" spc="50" dirty="0">
                <a:ln w="11430"/>
                <a:solidFill>
                  <a:srgbClr val="C00000"/>
                </a:solidFill>
                <a:effectLst>
                  <a:glow rad="190500">
                    <a:schemeClr val="bg1">
                      <a:alpha val="90000"/>
                    </a:schemeClr>
                  </a:glow>
                </a:effectLst>
                <a:latin typeface="Arial" panose="020B0604020202020204" pitchFamily="34" charset="0"/>
                <a:ea typeface="Meiryo UI"/>
                <a:cs typeface="Arial" panose="020B0604020202020204" pitchFamily="34" charset="0"/>
              </a:rPr>
              <a:t>Global network makes optimal production and </a:t>
            </a:r>
          </a:p>
          <a:p>
            <a:pPr>
              <a:lnSpc>
                <a:spcPct val="80000"/>
              </a:lnSpc>
              <a:defRPr/>
            </a:pPr>
            <a:r>
              <a:rPr lang="en-US" altLang="ja-JP" sz="2400" b="1" spc="50" dirty="0">
                <a:ln w="11430"/>
                <a:solidFill>
                  <a:srgbClr val="C00000"/>
                </a:solidFill>
                <a:effectLst>
                  <a:glow rad="190500">
                    <a:schemeClr val="bg1">
                      <a:alpha val="90000"/>
                    </a:schemeClr>
                  </a:glow>
                </a:effectLst>
                <a:latin typeface="Arial" panose="020B0604020202020204" pitchFamily="34" charset="0"/>
                <a:ea typeface="Meiryo UI"/>
                <a:cs typeface="Arial" panose="020B0604020202020204" pitchFamily="34" charset="0"/>
              </a:rPr>
              <a:t>supply system achievable. </a:t>
            </a:r>
            <a:r>
              <a:rPr lang="en-US" altLang="ja-JP" sz="2400" b="1" spc="50" dirty="0">
                <a:ln w="11430"/>
                <a:solidFill>
                  <a:srgbClr val="0000FF"/>
                </a:solidFill>
                <a:effectLst>
                  <a:glow rad="190500">
                    <a:schemeClr val="bg1">
                      <a:alpha val="90000"/>
                    </a:schemeClr>
                  </a:glow>
                </a:effectLst>
                <a:latin typeface="Arial" panose="020B0604020202020204" pitchFamily="34" charset="0"/>
                <a:ea typeface="Meiryo UI"/>
                <a:cs typeface="Arial" panose="020B0604020202020204" pitchFamily="34" charset="0"/>
              </a:rPr>
              <a:t>(30 Affiliates in 13 countries)</a:t>
            </a:r>
          </a:p>
        </p:txBody>
      </p:sp>
      <p:sp>
        <p:nvSpPr>
          <p:cNvPr id="526" name="Rectangle 525">
            <a:extLst>
              <a:ext uri="{FF2B5EF4-FFF2-40B4-BE49-F238E27FC236}">
                <a16:creationId xmlns:a16="http://schemas.microsoft.com/office/drawing/2014/main" id="{05AFF9BF-369E-4294-BD5E-195200B88540}"/>
              </a:ext>
            </a:extLst>
          </p:cNvPr>
          <p:cNvSpPr/>
          <p:nvPr/>
        </p:nvSpPr>
        <p:spPr>
          <a:xfrm>
            <a:off x="5651" y="28576"/>
            <a:ext cx="8244408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itchFamily="2" charset="2"/>
              <a:buChar char="v"/>
            </a:pPr>
            <a:r>
              <a:rPr lang="en-US" sz="2800" b="1" dirty="0">
                <a:solidFill>
                  <a:schemeClr val="tx1"/>
                </a:solidFill>
                <a:effectLst>
                  <a:glow rad="1270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</a:rPr>
              <a:t> GLOBAL NETWORK</a:t>
            </a:r>
            <a:endParaRPr lang="en-IN" sz="2800" b="1" dirty="0">
              <a:solidFill>
                <a:schemeClr val="tx1"/>
              </a:solidFill>
              <a:effectLst>
                <a:glow rad="127000">
                  <a:schemeClr val="bg1"/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eiryo UI" pitchFamily="50" charset="-128"/>
            </a:endParaRPr>
          </a:p>
        </p:txBody>
      </p:sp>
      <p:sp>
        <p:nvSpPr>
          <p:cNvPr id="1226" name="Oval 527"/>
          <p:cNvSpPr>
            <a:spLocks noChangeArrowheads="1"/>
          </p:cNvSpPr>
          <p:nvPr/>
        </p:nvSpPr>
        <p:spPr bwMode="auto">
          <a:xfrm>
            <a:off x="2674937" y="3475007"/>
            <a:ext cx="216000" cy="216000"/>
          </a:xfrm>
          <a:prstGeom prst="ellipse">
            <a:avLst/>
          </a:prstGeom>
          <a:gradFill rotWithShape="0">
            <a:gsLst>
              <a:gs pos="0">
                <a:srgbClr val="FFBC8F"/>
              </a:gs>
              <a:gs pos="100000">
                <a:srgbClr val="FF6600"/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kumimoji="1" sz="3200">
                <a:solidFill>
                  <a:schemeClr val="tx1"/>
                </a:solidFill>
                <a:latin typeface="Tahoma" pitchFamily="34" charset="0"/>
                <a:ea typeface="Meiryo UI" pitchFamily="50" charset="-128"/>
                <a:cs typeface="Meiryo UI" pitchFamily="50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kumimoji="1" sz="2800">
                <a:solidFill>
                  <a:schemeClr val="tx1"/>
                </a:solidFill>
                <a:latin typeface="Tahoma" pitchFamily="34" charset="0"/>
                <a:ea typeface="Meiryo UI" pitchFamily="50" charset="-128"/>
                <a:cs typeface="Meiryo UI" pitchFamily="50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kumimoji="1" sz="2400">
                <a:solidFill>
                  <a:schemeClr val="tx1"/>
                </a:solidFill>
                <a:latin typeface="Tahoma" pitchFamily="34" charset="0"/>
                <a:ea typeface="Meiryo UI" pitchFamily="50" charset="-128"/>
                <a:cs typeface="Meiryo UI" pitchFamily="50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kumimoji="1" sz="2000">
                <a:solidFill>
                  <a:schemeClr val="tx1"/>
                </a:solidFill>
                <a:latin typeface="Tahoma" pitchFamily="34" charset="0"/>
                <a:ea typeface="Meiryo UI" pitchFamily="50" charset="-128"/>
                <a:cs typeface="Meiryo UI" pitchFamily="50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Tahoma" pitchFamily="34" charset="0"/>
                <a:ea typeface="Meiryo UI" pitchFamily="50" charset="-128"/>
                <a:cs typeface="Meiryo UI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Tahoma" pitchFamily="34" charset="0"/>
                <a:ea typeface="Meiryo UI" pitchFamily="50" charset="-128"/>
                <a:cs typeface="Meiryo UI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Tahoma" pitchFamily="34" charset="0"/>
                <a:ea typeface="Meiryo UI" pitchFamily="50" charset="-128"/>
                <a:cs typeface="Meiryo UI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Tahoma" pitchFamily="34" charset="0"/>
                <a:ea typeface="Meiryo UI" pitchFamily="50" charset="-128"/>
                <a:cs typeface="Meiryo UI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Tahoma" pitchFamily="34" charset="0"/>
                <a:ea typeface="Meiryo UI" pitchFamily="50" charset="-128"/>
                <a:cs typeface="Meiryo UI" pitchFamily="50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ja-JP" altLang="en-US" sz="1800" b="1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  <p:sp>
        <p:nvSpPr>
          <p:cNvPr id="1228" name="Oval 527"/>
          <p:cNvSpPr>
            <a:spLocks noChangeArrowheads="1"/>
          </p:cNvSpPr>
          <p:nvPr/>
        </p:nvSpPr>
        <p:spPr bwMode="auto">
          <a:xfrm>
            <a:off x="2684462" y="3736944"/>
            <a:ext cx="216000" cy="216000"/>
          </a:xfrm>
          <a:prstGeom prst="ellipse">
            <a:avLst/>
          </a:prstGeom>
          <a:gradFill rotWithShape="0">
            <a:gsLst>
              <a:gs pos="0">
                <a:srgbClr val="FFBC8F"/>
              </a:gs>
              <a:gs pos="100000">
                <a:srgbClr val="FF6600"/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kumimoji="1" sz="3200">
                <a:solidFill>
                  <a:schemeClr val="tx1"/>
                </a:solidFill>
                <a:latin typeface="Tahoma" pitchFamily="34" charset="0"/>
                <a:ea typeface="Meiryo UI" pitchFamily="50" charset="-128"/>
                <a:cs typeface="Meiryo UI" pitchFamily="50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kumimoji="1" sz="2800">
                <a:solidFill>
                  <a:schemeClr val="tx1"/>
                </a:solidFill>
                <a:latin typeface="Tahoma" pitchFamily="34" charset="0"/>
                <a:ea typeface="Meiryo UI" pitchFamily="50" charset="-128"/>
                <a:cs typeface="Meiryo UI" pitchFamily="50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kumimoji="1" sz="2400">
                <a:solidFill>
                  <a:schemeClr val="tx1"/>
                </a:solidFill>
                <a:latin typeface="Tahoma" pitchFamily="34" charset="0"/>
                <a:ea typeface="Meiryo UI" pitchFamily="50" charset="-128"/>
                <a:cs typeface="Meiryo UI" pitchFamily="50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kumimoji="1" sz="2000">
                <a:solidFill>
                  <a:schemeClr val="tx1"/>
                </a:solidFill>
                <a:latin typeface="Tahoma" pitchFamily="34" charset="0"/>
                <a:ea typeface="Meiryo UI" pitchFamily="50" charset="-128"/>
                <a:cs typeface="Meiryo UI" pitchFamily="50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Tahoma" pitchFamily="34" charset="0"/>
                <a:ea typeface="Meiryo UI" pitchFamily="50" charset="-128"/>
                <a:cs typeface="Meiryo UI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Tahoma" pitchFamily="34" charset="0"/>
                <a:ea typeface="Meiryo UI" pitchFamily="50" charset="-128"/>
                <a:cs typeface="Meiryo UI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Tahoma" pitchFamily="34" charset="0"/>
                <a:ea typeface="Meiryo UI" pitchFamily="50" charset="-128"/>
                <a:cs typeface="Meiryo UI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Tahoma" pitchFamily="34" charset="0"/>
                <a:ea typeface="Meiryo UI" pitchFamily="50" charset="-128"/>
                <a:cs typeface="Meiryo UI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Tahoma" pitchFamily="34" charset="0"/>
                <a:ea typeface="Meiryo UI" pitchFamily="50" charset="-128"/>
                <a:cs typeface="Meiryo UI" pitchFamily="50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ja-JP" altLang="en-US" sz="1800" b="1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  <p:sp>
        <p:nvSpPr>
          <p:cNvPr id="1267" name="円/楕円 1266"/>
          <p:cNvSpPr>
            <a:spLocks noChangeAspect="1"/>
          </p:cNvSpPr>
          <p:nvPr/>
        </p:nvSpPr>
        <p:spPr>
          <a:xfrm>
            <a:off x="2905861" y="3474632"/>
            <a:ext cx="72000" cy="72000"/>
          </a:xfrm>
          <a:prstGeom prst="ellipse">
            <a:avLst/>
          </a:prstGeom>
          <a:solidFill>
            <a:srgbClr val="2472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ja-JP" altLang="en-US" sz="2200">
              <a:solidFill>
                <a:prstClr val="white"/>
              </a:solidFill>
            </a:endParaRPr>
          </a:p>
        </p:txBody>
      </p:sp>
      <p:pic>
        <p:nvPicPr>
          <p:cNvPr id="1257" name="Picture 18" descr="http://freesozai.jp/itemStartDownload.php?category=nation_flag&amp;page=ntf_109&amp;type=sozai&amp;file=2.png">
            <a:hlinkClick r:id="rId25"/>
          </p:cNvPr>
          <p:cNvPicPr>
            <a:picLocks noChangeAspect="1" noChangeArrowheads="1"/>
          </p:cNvPicPr>
          <p:nvPr/>
        </p:nvPicPr>
        <p:blipFill>
          <a:blip r:embed="rId2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25933" y="3085899"/>
            <a:ext cx="468000" cy="311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ECFE2037-998C-47F9-AFE0-94C1B18B022F}"/>
              </a:ext>
            </a:extLst>
          </p:cNvPr>
          <p:cNvGrpSpPr/>
          <p:nvPr/>
        </p:nvGrpSpPr>
        <p:grpSpPr>
          <a:xfrm>
            <a:off x="3732161" y="2084730"/>
            <a:ext cx="5176089" cy="3243443"/>
            <a:chOff x="3732161" y="2084730"/>
            <a:chExt cx="5176089" cy="3243443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CA63F01-07F0-4125-A0CE-535A99324E25}"/>
                </a:ext>
              </a:extLst>
            </p:cNvPr>
            <p:cNvGrpSpPr/>
            <p:nvPr/>
          </p:nvGrpSpPr>
          <p:grpSpPr>
            <a:xfrm>
              <a:off x="3739384" y="2104131"/>
              <a:ext cx="5168866" cy="3224042"/>
              <a:chOff x="3739730" y="1706638"/>
              <a:chExt cx="4419871" cy="2587500"/>
            </a:xfrm>
          </p:grpSpPr>
          <p:pic>
            <p:nvPicPr>
              <p:cNvPr id="531" name="Picture 530">
                <a:extLst>
                  <a:ext uri="{FF2B5EF4-FFF2-40B4-BE49-F238E27FC236}">
                    <a16:creationId xmlns:a16="http://schemas.microsoft.com/office/drawing/2014/main" id="{45501AE9-9A55-4853-BC88-3A18ABE09A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3739730" y="1706638"/>
                <a:ext cx="4419871" cy="2587500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</p:spPr>
          </p:pic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98366BE0-A015-4CE6-9D21-26833C731961}"/>
                  </a:ext>
                </a:extLst>
              </p:cNvPr>
              <p:cNvSpPr/>
              <p:nvPr/>
            </p:nvSpPr>
            <p:spPr>
              <a:xfrm>
                <a:off x="4225251" y="1719806"/>
                <a:ext cx="3522917" cy="881112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rgbClr val="008000"/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Meiryo UI" panose="020B0604030504040204" pitchFamily="50" charset="-128"/>
                    <a:ea typeface="Meiryo UI" panose="020B0604030504040204" pitchFamily="50" charset="-128"/>
                    <a:cs typeface="Meiryo UI" panose="020B0604030504040204" pitchFamily="50" charset="-128"/>
                  </a:rPr>
                  <a:t>MUSASHI AUTO PARTS BENGALURU</a:t>
                </a:r>
              </a:p>
            </p:txBody>
          </p:sp>
        </p:grpSp>
        <p:sp>
          <p:nvSpPr>
            <p:cNvPr id="20" name="Speech Bubble: Rectangle with Corners Rounded 19">
              <a:extLst>
                <a:ext uri="{FF2B5EF4-FFF2-40B4-BE49-F238E27FC236}">
                  <a16:creationId xmlns:a16="http://schemas.microsoft.com/office/drawing/2014/main" id="{93083F17-715A-491D-BF9D-BC0C1CF4FCA9}"/>
                </a:ext>
              </a:extLst>
            </p:cNvPr>
            <p:cNvSpPr/>
            <p:nvPr/>
          </p:nvSpPr>
          <p:spPr>
            <a:xfrm>
              <a:off x="3732161" y="2084730"/>
              <a:ext cx="5136470" cy="3206766"/>
            </a:xfrm>
            <a:prstGeom prst="wedgeRoundRectCallout">
              <a:avLst>
                <a:gd name="adj1" fmla="val -67020"/>
                <a:gd name="adj2" fmla="val 6587"/>
                <a:gd name="adj3" fmla="val 16667"/>
              </a:avLst>
            </a:prstGeom>
            <a:noFill/>
            <a:ln w="381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rgbClr val="008000"/>
                </a:solidFill>
                <a:effectLst>
                  <a:glow rad="101600">
                    <a:schemeClr val="bg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50762957"/>
      </p:ext>
    </p:extLst>
  </p:cSld>
  <p:clrMapOvr>
    <a:masterClrMapping/>
  </p:clrMapOvr>
  <p:transition spd="slow"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53997" y="872586"/>
            <a:ext cx="4662019" cy="1802775"/>
            <a:chOff x="6247815" y="1722446"/>
            <a:chExt cx="7380989" cy="3510555"/>
          </a:xfrm>
          <a:solidFill>
            <a:srgbClr val="FFFF00"/>
          </a:solidFill>
        </p:grpSpPr>
        <p:pic>
          <p:nvPicPr>
            <p:cNvPr id="14" name="Picture 5"/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47815" y="2272420"/>
              <a:ext cx="2592808" cy="2960581"/>
            </a:xfrm>
            <a:prstGeom prst="rect">
              <a:avLst/>
            </a:prstGeom>
            <a:grpFill/>
            <a:ln>
              <a:noFill/>
            </a:ln>
            <a:effectLst/>
            <a:extLst/>
          </p:spPr>
        </p:pic>
        <p:sp>
          <p:nvSpPr>
            <p:cNvPr id="16" name="TextBox 15"/>
            <p:cNvSpPr txBox="1"/>
            <p:nvPr/>
          </p:nvSpPr>
          <p:spPr>
            <a:xfrm>
              <a:off x="8498610" y="1722446"/>
              <a:ext cx="5130194" cy="65926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rgbClr val="0000FF"/>
                  </a:solidFill>
                </a:rPr>
                <a:t>GROOVE WIDTH ( SPEC 5.15 ~5.19)</a:t>
              </a:r>
              <a:endParaRPr lang="en-IN" sz="1600" b="1" dirty="0">
                <a:solidFill>
                  <a:srgbClr val="0000FF"/>
                </a:solidFill>
              </a:endParaRPr>
            </a:p>
          </p:txBody>
        </p:sp>
      </p:grpSp>
      <p:sp>
        <p:nvSpPr>
          <p:cNvPr id="222" name="Rectangle 1"/>
          <p:cNvSpPr>
            <a:spLocks noChangeArrowheads="1"/>
          </p:cNvSpPr>
          <p:nvPr/>
        </p:nvSpPr>
        <p:spPr bwMode="auto">
          <a:xfrm>
            <a:off x="0" y="-13096"/>
            <a:ext cx="9144000" cy="584775"/>
          </a:xfrm>
          <a:prstGeom prst="rect">
            <a:avLst/>
          </a:prstGeom>
          <a:noFill/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buFont typeface="Wingdings" pitchFamily="2" charset="2"/>
              <a:buChar char="v"/>
              <a:defRPr/>
            </a:pPr>
            <a:r>
              <a:rPr lang="en-US" altLang="en-US" sz="3200" b="0" dirty="0">
                <a:latin typeface="+mn-lt"/>
              </a:rPr>
              <a:t> </a:t>
            </a:r>
            <a:r>
              <a:rPr lang="en-US" altLang="en-US" sz="2800" b="1" dirty="0">
                <a:effectLst>
                  <a:glow rad="1270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+mn-ea"/>
              </a:rPr>
              <a:t>ANALYSIS ON SHAPING PROCESS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93244" y="2503870"/>
            <a:ext cx="9005468" cy="4237498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IN" altLang="ja-JP" sz="3200">
              <a:solidFill>
                <a:srgbClr val="FFFFFF"/>
              </a:solidFill>
            </a:endParaRPr>
          </a:p>
        </p:txBody>
      </p:sp>
      <p:sp>
        <p:nvSpPr>
          <p:cNvPr id="18" name="テキスト ボックス 3">
            <a:extLst>
              <a:ext uri="{FF2B5EF4-FFF2-40B4-BE49-F238E27FC236}">
                <a16:creationId xmlns:a16="http://schemas.microsoft.com/office/drawing/2014/main" id="{B7E79B37-F3F9-48B1-BC01-0E540FE29E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32" y="5791836"/>
            <a:ext cx="9133368" cy="105273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28575">
            <a:noFill/>
            <a:miter lim="800000"/>
            <a:headEnd/>
            <a:tailEnd/>
          </a:ln>
          <a:effectLst/>
          <a:extLst/>
        </p:spPr>
        <p:txBody>
          <a:bodyPr lIns="128016" tIns="64008" rIns="128016" bIns="64008" rtlCol="0" anchor="ctr" anchorCtr="1"/>
          <a:lstStyle>
            <a:defPPr>
              <a:defRPr lang="en-US"/>
            </a:defPPr>
            <a:lvl1pPr>
              <a:defRPr sz="2400" b="1">
                <a:latin typeface="+mj-lt"/>
                <a:cs typeface="Arial" panose="020B0604020202020204" pitchFamily="34" charset="0"/>
              </a:defRPr>
            </a:lvl1pPr>
          </a:lstStyle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altLang="en-US" sz="2000" dirty="0">
                <a:latin typeface="Segoe Print" panose="02000600000000000000" pitchFamily="2" charset="0"/>
              </a:rPr>
              <a:t>INSPECTED THE GROOVE WIDTH IN SHAPPING PROCESS 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altLang="en-US" sz="2000" dirty="0">
                <a:latin typeface="Segoe Print" panose="02000600000000000000" pitchFamily="2" charset="0"/>
              </a:rPr>
              <a:t>THERE IS NO VARIATION FOUND BEFORE &amp; AFTER               </a:t>
            </a:r>
            <a:r>
              <a:rPr lang="en-US" altLang="en-US" sz="2000" dirty="0">
                <a:solidFill>
                  <a:schemeClr val="accent5">
                    <a:lumMod val="60000"/>
                    <a:lumOff val="40000"/>
                  </a:schemeClr>
                </a:solidFill>
                <a:latin typeface="Segoe Print" panose="02000600000000000000" pitchFamily="2" charset="0"/>
              </a:rPr>
              <a:t>.</a:t>
            </a:r>
          </a:p>
        </p:txBody>
      </p:sp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00000000-0008-0000-0100-000002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44127062"/>
              </p:ext>
            </p:extLst>
          </p:nvPr>
        </p:nvGraphicFramePr>
        <p:xfrm>
          <a:off x="93244" y="2564904"/>
          <a:ext cx="4320479" cy="31683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20" name="Chart 19">
            <a:extLst>
              <a:ext uri="{FF2B5EF4-FFF2-40B4-BE49-F238E27FC236}">
                <a16:creationId xmlns:a16="http://schemas.microsoft.com/office/drawing/2014/main" id="{00000000-0008-0000-0100-000002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89142641"/>
              </p:ext>
            </p:extLst>
          </p:nvPr>
        </p:nvGraphicFramePr>
        <p:xfrm>
          <a:off x="4630543" y="2564904"/>
          <a:ext cx="4320479" cy="31683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cxnSp>
        <p:nvCxnSpPr>
          <p:cNvPr id="15" name="Straight Connector 14"/>
          <p:cNvCxnSpPr/>
          <p:nvPr/>
        </p:nvCxnSpPr>
        <p:spPr>
          <a:xfrm>
            <a:off x="870228" y="886234"/>
            <a:ext cx="16258" cy="497548"/>
          </a:xfrm>
          <a:prstGeom prst="line">
            <a:avLst/>
          </a:prstGeom>
          <a:ln w="381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1134732" y="872586"/>
            <a:ext cx="0" cy="511196"/>
          </a:xfrm>
          <a:prstGeom prst="line">
            <a:avLst/>
          </a:prstGeom>
          <a:ln w="381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1134732" y="1047226"/>
            <a:ext cx="360040" cy="0"/>
          </a:xfrm>
          <a:prstGeom prst="straightConnector1">
            <a:avLst/>
          </a:prstGeom>
          <a:ln w="28575">
            <a:solidFill>
              <a:schemeClr val="tx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449300" y="1049179"/>
            <a:ext cx="416904" cy="0"/>
          </a:xfrm>
          <a:prstGeom prst="straightConnector1">
            <a:avLst/>
          </a:prstGeom>
          <a:ln w="28575">
            <a:solidFill>
              <a:schemeClr val="tx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870228" y="1047226"/>
            <a:ext cx="264504" cy="1953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"/>
          <p:cNvSpPr txBox="1"/>
          <p:nvPr/>
        </p:nvSpPr>
        <p:spPr bwMode="auto">
          <a:xfrm>
            <a:off x="6084168" y="2022987"/>
            <a:ext cx="1296144" cy="381059"/>
          </a:xfrm>
          <a:prstGeom prst="rect">
            <a:avLst/>
          </a:prstGeom>
          <a:solidFill>
            <a:srgbClr val="00B0F0"/>
          </a:solidFill>
          <a:effectLst>
            <a:innerShdw blurRad="63500" dist="50800" dir="13500000">
              <a:prstClr val="black">
                <a:alpha val="50000"/>
              </a:prstClr>
            </a:innerShdw>
            <a:reflection blurRad="6350" stA="52000" endA="300" endPos="35000" dir="5400000" sy="-100000" algn="bl" rotWithShape="0"/>
          </a:effectLst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1800" dirty="0"/>
              <a:t>  </a:t>
            </a:r>
            <a:r>
              <a:rPr lang="en-US" sz="1800" dirty="0">
                <a:latin typeface="Cooper Black" pitchFamily="18" charset="0"/>
              </a:rPr>
              <a:t>AFTER</a:t>
            </a:r>
          </a:p>
        </p:txBody>
      </p:sp>
      <p:sp>
        <p:nvSpPr>
          <p:cNvPr id="19" name="TextBox 1"/>
          <p:cNvSpPr txBox="1"/>
          <p:nvPr/>
        </p:nvSpPr>
        <p:spPr bwMode="auto">
          <a:xfrm>
            <a:off x="1691680" y="2014334"/>
            <a:ext cx="1296144" cy="381059"/>
          </a:xfrm>
          <a:prstGeom prst="rect">
            <a:avLst/>
          </a:prstGeom>
          <a:effectLst>
            <a:innerShdw blurRad="63500" dist="50800" dir="13500000">
              <a:prstClr val="black">
                <a:alpha val="50000"/>
              </a:prstClr>
            </a:innerShdw>
            <a:reflection blurRad="6350" stA="52000" endA="300" endPos="35000" dir="5400000" sy="-100000" algn="bl" rotWithShape="0"/>
          </a:effectLst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1800" dirty="0"/>
              <a:t> </a:t>
            </a:r>
            <a:r>
              <a:rPr lang="en-US" sz="1800" dirty="0">
                <a:latin typeface="Cooper Black" pitchFamily="18" charset="0"/>
              </a:rPr>
              <a:t>BEFORE</a:t>
            </a:r>
          </a:p>
        </p:txBody>
      </p:sp>
    </p:spTree>
    <p:extLst>
      <p:ext uri="{BB962C8B-B14F-4D97-AF65-F5344CB8AC3E}">
        <p14:creationId xmlns:p14="http://schemas.microsoft.com/office/powerpoint/2010/main" val="1936248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251" name="Picture 3" descr="6edde478-6752-4278-babb-49fe6460b3d7@apcprd01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45415" b="12009"/>
          <a:stretch/>
        </p:blipFill>
        <p:spPr bwMode="auto">
          <a:xfrm>
            <a:off x="7905440" y="2765745"/>
            <a:ext cx="1170781" cy="6749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1250" name="Picture 2" descr="43dfaed4-db5d-46cb-a0ee-a9b4524e73d1@apcprd01"/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" t="19895" r="-9" b="11697"/>
          <a:stretch/>
        </p:blipFill>
        <p:spPr bwMode="auto">
          <a:xfrm>
            <a:off x="7905440" y="2037374"/>
            <a:ext cx="1152526" cy="717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0" name="Picture 2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95941" y="2868201"/>
            <a:ext cx="762000" cy="506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6370" name="Picture 2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95941" y="2160742"/>
            <a:ext cx="762000" cy="506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22" name="Rectangle 1"/>
          <p:cNvSpPr>
            <a:spLocks noChangeArrowheads="1"/>
          </p:cNvSpPr>
          <p:nvPr/>
        </p:nvSpPr>
        <p:spPr bwMode="auto">
          <a:xfrm>
            <a:off x="28576" y="29768"/>
            <a:ext cx="9144000" cy="523220"/>
          </a:xfrm>
          <a:prstGeom prst="rect">
            <a:avLst/>
          </a:prstGeom>
          <a:noFill/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buFont typeface="Wingdings" pitchFamily="2" charset="2"/>
              <a:buChar char="v"/>
            </a:pPr>
            <a:r>
              <a:rPr lang="en-US" altLang="en-US" sz="2800" b="1" dirty="0">
                <a:effectLst>
                  <a:glow rad="1270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+mn-ea"/>
              </a:rPr>
              <a:t> FACTOR ANALYSIS</a:t>
            </a:r>
          </a:p>
        </p:txBody>
      </p:sp>
      <p:sp>
        <p:nvSpPr>
          <p:cNvPr id="3" name="AutoShape 3"/>
          <p:cNvSpPr>
            <a:spLocks noChangeAspect="1" noChangeArrowheads="1" noTextEdit="1"/>
          </p:cNvSpPr>
          <p:nvPr/>
        </p:nvSpPr>
        <p:spPr bwMode="auto">
          <a:xfrm>
            <a:off x="75891" y="1396024"/>
            <a:ext cx="9005887" cy="475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75891" y="1396024"/>
            <a:ext cx="9005887" cy="708025"/>
          </a:xfrm>
          <a:prstGeom prst="rect">
            <a:avLst/>
          </a:prstGeom>
          <a:solidFill>
            <a:srgbClr val="C6E0B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75891" y="2092936"/>
            <a:ext cx="9005887" cy="4056063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6" name="Rectangle 7"/>
          <p:cNvSpPr>
            <a:spLocks noChangeArrowheads="1"/>
          </p:cNvSpPr>
          <p:nvPr/>
        </p:nvSpPr>
        <p:spPr bwMode="auto">
          <a:xfrm>
            <a:off x="252104" y="1654786"/>
            <a:ext cx="561564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500" b="0" i="0" u="none" strike="noStrike" cap="none" normalizeH="0" baseline="0">
                <a:ln>
                  <a:noFill/>
                </a:ln>
                <a:solidFill>
                  <a:srgbClr val="002060"/>
                </a:solidFill>
                <a:effectLst/>
                <a:latin typeface="Meiryo UI" panose="020B0604030504040204" pitchFamily="34" charset="-128"/>
                <a:ea typeface="Meiryo UI" panose="020B0604030504040204" pitchFamily="34" charset="-128"/>
                <a:cs typeface="Arial" pitchFamily="34" charset="0"/>
              </a:rPr>
              <a:t>S/NO.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7" name="Rectangle 8"/>
          <p:cNvSpPr>
            <a:spLocks noChangeArrowheads="1"/>
          </p:cNvSpPr>
          <p:nvPr/>
        </p:nvSpPr>
        <p:spPr bwMode="auto">
          <a:xfrm>
            <a:off x="1253816" y="1654786"/>
            <a:ext cx="580095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500" b="0" i="0" u="none" strike="noStrike" cap="none" normalizeH="0" baseline="0">
                <a:ln>
                  <a:noFill/>
                </a:ln>
                <a:solidFill>
                  <a:srgbClr val="002060"/>
                </a:solidFill>
                <a:effectLst/>
                <a:latin typeface="Meiryo UI" panose="020B0604030504040204" pitchFamily="34" charset="-128"/>
                <a:ea typeface="Meiryo UI" panose="020B0604030504040204" pitchFamily="34" charset="-128"/>
                <a:cs typeface="Arial" pitchFamily="34" charset="0"/>
              </a:rPr>
              <a:t>Factor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8" name="Rectangle 9"/>
          <p:cNvSpPr>
            <a:spLocks noChangeArrowheads="1"/>
          </p:cNvSpPr>
          <p:nvPr/>
        </p:nvSpPr>
        <p:spPr bwMode="auto">
          <a:xfrm>
            <a:off x="2206316" y="1654786"/>
            <a:ext cx="1830309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500" b="0" i="0" u="none" strike="noStrike" cap="none" normalizeH="0" baseline="0">
                <a:ln>
                  <a:noFill/>
                </a:ln>
                <a:solidFill>
                  <a:srgbClr val="002060"/>
                </a:solidFill>
                <a:effectLst/>
                <a:latin typeface="Meiryo UI" panose="020B0604030504040204" pitchFamily="34" charset="-128"/>
                <a:ea typeface="Meiryo UI" panose="020B0604030504040204" pitchFamily="34" charset="-128"/>
                <a:cs typeface="Arial" pitchFamily="34" charset="0"/>
              </a:rPr>
              <a:t>Confirmation Points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9" name="Rectangle 10"/>
          <p:cNvSpPr>
            <a:spLocks noChangeArrowheads="1"/>
          </p:cNvSpPr>
          <p:nvPr/>
        </p:nvSpPr>
        <p:spPr bwMode="auto">
          <a:xfrm>
            <a:off x="4136716" y="1654786"/>
            <a:ext cx="1716817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500" b="0" i="0" u="none" strike="noStrike" cap="none" normalizeH="0" baseline="0">
                <a:ln>
                  <a:noFill/>
                </a:ln>
                <a:solidFill>
                  <a:srgbClr val="002060"/>
                </a:solidFill>
                <a:effectLst/>
                <a:latin typeface="Meiryo UI" panose="020B0604030504040204" pitchFamily="34" charset="-128"/>
                <a:ea typeface="Meiryo UI" panose="020B0604030504040204" pitchFamily="34" charset="-128"/>
                <a:cs typeface="Arial" pitchFamily="34" charset="0"/>
              </a:rPr>
              <a:t>Inspection Criteria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10" name="Rectangle 11"/>
          <p:cNvSpPr>
            <a:spLocks noChangeArrowheads="1"/>
          </p:cNvSpPr>
          <p:nvPr/>
        </p:nvSpPr>
        <p:spPr bwMode="auto">
          <a:xfrm>
            <a:off x="6314766" y="1530961"/>
            <a:ext cx="1340752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500" b="0" i="0" u="none" strike="noStrike" cap="none" normalizeH="0" baseline="0">
                <a:ln>
                  <a:noFill/>
                </a:ln>
                <a:solidFill>
                  <a:srgbClr val="002060"/>
                </a:solidFill>
                <a:effectLst/>
                <a:latin typeface="Meiryo UI" panose="020B0604030504040204" pitchFamily="34" charset="-128"/>
                <a:ea typeface="Meiryo UI" panose="020B0604030504040204" pitchFamily="34" charset="-128"/>
                <a:cs typeface="Arial" pitchFamily="34" charset="0"/>
              </a:rPr>
              <a:t>Observation / 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11" name="Rectangle 12"/>
          <p:cNvSpPr>
            <a:spLocks noChangeArrowheads="1"/>
          </p:cNvSpPr>
          <p:nvPr/>
        </p:nvSpPr>
        <p:spPr bwMode="auto">
          <a:xfrm>
            <a:off x="5997266" y="1778611"/>
            <a:ext cx="2002536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500" b="0" i="0" u="none" strike="noStrike" cap="none" normalizeH="0" baseline="0">
                <a:ln>
                  <a:noFill/>
                </a:ln>
                <a:solidFill>
                  <a:srgbClr val="002060"/>
                </a:solidFill>
                <a:effectLst/>
                <a:latin typeface="Meiryo UI" panose="020B0604030504040204" pitchFamily="34" charset="-128"/>
                <a:ea typeface="Meiryo UI" panose="020B0604030504040204" pitchFamily="34" charset="-128"/>
                <a:cs typeface="Arial" pitchFamily="34" charset="0"/>
              </a:rPr>
              <a:t>Improvements points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12" name="Rectangle 13"/>
          <p:cNvSpPr>
            <a:spLocks noChangeArrowheads="1"/>
          </p:cNvSpPr>
          <p:nvPr/>
        </p:nvSpPr>
        <p:spPr bwMode="auto">
          <a:xfrm>
            <a:off x="8103118" y="1654786"/>
            <a:ext cx="896079" cy="200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300" b="0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  <a:latin typeface="Meiryo UI" panose="020B0604030504040204" pitchFamily="34" charset="-128"/>
                <a:ea typeface="Meiryo UI" panose="020B0604030504040204" pitchFamily="34" charset="-128"/>
                <a:cs typeface="Arial" pitchFamily="34" charset="0"/>
              </a:rPr>
              <a:t>Judgement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13" name="Rectangle 14"/>
          <p:cNvSpPr>
            <a:spLocks noChangeArrowheads="1"/>
          </p:cNvSpPr>
          <p:nvPr/>
        </p:nvSpPr>
        <p:spPr bwMode="auto">
          <a:xfrm>
            <a:off x="464829" y="2340586"/>
            <a:ext cx="113814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eiryo UI" panose="020B0604030504040204" pitchFamily="34" charset="-128"/>
                <a:ea typeface="Meiryo UI" panose="020B0604030504040204" pitchFamily="34" charset="-128"/>
                <a:cs typeface="Arial" pitchFamily="34" charset="0"/>
              </a:rPr>
              <a:t>1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14" name="Rectangle 15"/>
          <p:cNvSpPr>
            <a:spLocks noChangeArrowheads="1"/>
          </p:cNvSpPr>
          <p:nvPr/>
        </p:nvSpPr>
        <p:spPr bwMode="auto">
          <a:xfrm>
            <a:off x="1127787" y="2326938"/>
            <a:ext cx="852798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eiryo UI" panose="020B0604030504040204" pitchFamily="34" charset="-128"/>
                <a:ea typeface="Meiryo UI" panose="020B0604030504040204" pitchFamily="34" charset="-128"/>
                <a:cs typeface="Arial" pitchFamily="34" charset="0"/>
              </a:rPr>
              <a:t>MACHINE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15" name="Rectangle 16"/>
          <p:cNvSpPr>
            <a:spLocks noChangeArrowheads="1"/>
          </p:cNvSpPr>
          <p:nvPr/>
        </p:nvSpPr>
        <p:spPr bwMode="auto">
          <a:xfrm>
            <a:off x="2322243" y="2246697"/>
            <a:ext cx="1388201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eiryo UI" panose="020B0604030504040204" pitchFamily="34" charset="-128"/>
                <a:ea typeface="Meiryo UI" panose="020B0604030504040204" pitchFamily="34" charset="-128"/>
                <a:cs typeface="Arial" pitchFamily="34" charset="0"/>
              </a:rPr>
              <a:t>        AXIS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eiryo UI" panose="020B0604030504040204" pitchFamily="34" charset="-128"/>
                <a:ea typeface="Meiryo UI" panose="020B0604030504040204" pitchFamily="34" charset="-128"/>
                <a:cs typeface="Arial" pitchFamily="34" charset="0"/>
              </a:rPr>
              <a:t>REPEATABILITY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16" name="Rectangle 17"/>
          <p:cNvSpPr>
            <a:spLocks noChangeArrowheads="1"/>
          </p:cNvSpPr>
          <p:nvPr/>
        </p:nvSpPr>
        <p:spPr bwMode="auto">
          <a:xfrm>
            <a:off x="4027110" y="2354419"/>
            <a:ext cx="1771319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eiryo UI" panose="020B0604030504040204" pitchFamily="34" charset="-128"/>
                <a:ea typeface="Meiryo UI" panose="020B0604030504040204" pitchFamily="34" charset="-128"/>
                <a:cs typeface="Arial" pitchFamily="34" charset="0"/>
              </a:rPr>
              <a:t>WITHIN 16 MICRON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17" name="Rectangle 18"/>
          <p:cNvSpPr>
            <a:spLocks noChangeArrowheads="1"/>
          </p:cNvSpPr>
          <p:nvPr/>
        </p:nvSpPr>
        <p:spPr bwMode="auto">
          <a:xfrm>
            <a:off x="6009966" y="2227874"/>
            <a:ext cx="1899559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eiryo UI" panose="020B0604030504040204" pitchFamily="34" charset="-128"/>
                <a:ea typeface="Meiryo UI" panose="020B0604030504040204" pitchFamily="34" charset="-128"/>
                <a:cs typeface="Arial" pitchFamily="34" charset="0"/>
              </a:rPr>
              <a:t>INSPECTED . FOUND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eiryo UI" panose="020B0604030504040204" pitchFamily="34" charset="-128"/>
                <a:ea typeface="Meiryo UI" panose="020B0604030504040204" pitchFamily="34" charset="-128"/>
                <a:cs typeface="Arial" pitchFamily="34" charset="0"/>
              </a:rPr>
              <a:t> WITHIN 8 MICRON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19" name="Rectangle 20"/>
          <p:cNvSpPr>
            <a:spLocks noChangeArrowheads="1"/>
          </p:cNvSpPr>
          <p:nvPr/>
        </p:nvSpPr>
        <p:spPr bwMode="auto">
          <a:xfrm>
            <a:off x="464829" y="3013686"/>
            <a:ext cx="113814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eiryo UI" panose="020B0604030504040204" pitchFamily="34" charset="-128"/>
                <a:ea typeface="Meiryo UI" panose="020B0604030504040204" pitchFamily="34" charset="-128"/>
                <a:cs typeface="Arial" pitchFamily="34" charset="0"/>
              </a:rPr>
              <a:t>2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20" name="Rectangle 21"/>
          <p:cNvSpPr>
            <a:spLocks noChangeArrowheads="1"/>
          </p:cNvSpPr>
          <p:nvPr/>
        </p:nvSpPr>
        <p:spPr bwMode="auto">
          <a:xfrm>
            <a:off x="1127787" y="3013686"/>
            <a:ext cx="852798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eiryo UI" panose="020B0604030504040204" pitchFamily="34" charset="-128"/>
                <a:ea typeface="Meiryo UI" panose="020B0604030504040204" pitchFamily="34" charset="-128"/>
                <a:cs typeface="Arial" pitchFamily="34" charset="0"/>
              </a:rPr>
              <a:t>MACHINE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21" name="Rectangle 22"/>
          <p:cNvSpPr>
            <a:spLocks noChangeArrowheads="1"/>
          </p:cNvSpPr>
          <p:nvPr/>
        </p:nvSpPr>
        <p:spPr bwMode="auto">
          <a:xfrm>
            <a:off x="2265054" y="3013686"/>
            <a:ext cx="1418658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eiryo UI" panose="020B0604030504040204" pitchFamily="34" charset="-128"/>
                <a:ea typeface="Meiryo UI" panose="020B0604030504040204" pitchFamily="34" charset="-128"/>
                <a:cs typeface="Arial" pitchFamily="34" charset="0"/>
              </a:rPr>
              <a:t>TOOL HOLDING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22" name="Rectangle 23"/>
          <p:cNvSpPr>
            <a:spLocks noChangeArrowheads="1"/>
          </p:cNvSpPr>
          <p:nvPr/>
        </p:nvSpPr>
        <p:spPr bwMode="auto">
          <a:xfrm>
            <a:off x="4136716" y="3013686"/>
            <a:ext cx="1583767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itchFamily="34" charset="0"/>
              </a:rPr>
              <a:t>TOOL TIGHTNESS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23" name="Rectangle 24"/>
          <p:cNvSpPr>
            <a:spLocks noChangeArrowheads="1"/>
          </p:cNvSpPr>
          <p:nvPr/>
        </p:nvSpPr>
        <p:spPr bwMode="auto">
          <a:xfrm>
            <a:off x="6314766" y="3013686"/>
            <a:ext cx="1025922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eiryo UI" panose="020B0604030504040204" pitchFamily="34" charset="-128"/>
                <a:ea typeface="Meiryo UI" panose="020B0604030504040204" pitchFamily="34" charset="-128"/>
                <a:cs typeface="Arial" pitchFamily="34" charset="0"/>
              </a:rPr>
              <a:t>FOUND OK 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24" name="Rectangle 25"/>
          <p:cNvSpPr>
            <a:spLocks noChangeArrowheads="1"/>
          </p:cNvSpPr>
          <p:nvPr/>
        </p:nvSpPr>
        <p:spPr bwMode="auto">
          <a:xfrm>
            <a:off x="464829" y="3688374"/>
            <a:ext cx="113814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Meiryo UI" panose="020B0604030504040204" pitchFamily="34" charset="-128"/>
                <a:ea typeface="Meiryo UI" panose="020B0604030504040204" pitchFamily="34" charset="-128"/>
                <a:cs typeface="Arial" pitchFamily="34" charset="0"/>
              </a:rPr>
              <a:t>3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25" name="Rectangle 26"/>
          <p:cNvSpPr>
            <a:spLocks noChangeArrowheads="1"/>
          </p:cNvSpPr>
          <p:nvPr/>
        </p:nvSpPr>
        <p:spPr bwMode="auto">
          <a:xfrm>
            <a:off x="1133369" y="3688374"/>
            <a:ext cx="804707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eiryo UI" panose="020B0604030504040204" pitchFamily="34" charset="-128"/>
                <a:ea typeface="Meiryo UI" panose="020B0604030504040204" pitchFamily="34" charset="-128"/>
                <a:cs typeface="Arial" pitchFamily="34" charset="0"/>
              </a:rPr>
              <a:t>METHOD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26" name="Rectangle 27"/>
          <p:cNvSpPr>
            <a:spLocks noChangeArrowheads="1"/>
          </p:cNvSpPr>
          <p:nvPr/>
        </p:nvSpPr>
        <p:spPr bwMode="auto">
          <a:xfrm>
            <a:off x="2241543" y="3562622"/>
            <a:ext cx="1659109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eiryo UI" panose="020B0604030504040204" pitchFamily="34" charset="-128"/>
                <a:ea typeface="Meiryo UI" panose="020B0604030504040204" pitchFamily="34" charset="-128"/>
                <a:cs typeface="Arial" pitchFamily="34" charset="0"/>
              </a:rPr>
              <a:t>VARIATION</a:t>
            </a:r>
            <a:r>
              <a:rPr kumimoji="0" lang="en-US" sz="1400" b="0" i="0" u="none" strike="noStrike" cap="none" normalizeH="0" dirty="0">
                <a:ln>
                  <a:noFill/>
                </a:ln>
                <a:solidFill>
                  <a:srgbClr val="000000"/>
                </a:solidFill>
                <a:effectLst/>
                <a:latin typeface="Meiryo UI" panose="020B0604030504040204" pitchFamily="34" charset="-128"/>
                <a:ea typeface="Meiryo UI" panose="020B0604030504040204" pitchFamily="34" charset="-128"/>
                <a:cs typeface="Arial" pitchFamily="34" charset="0"/>
              </a:rPr>
              <a:t> AFTER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dirty="0">
                <a:ln>
                  <a:noFill/>
                </a:ln>
                <a:solidFill>
                  <a:srgbClr val="000000"/>
                </a:solidFill>
                <a:effectLst/>
                <a:latin typeface="Meiryo UI" panose="020B0604030504040204" pitchFamily="34" charset="-128"/>
                <a:ea typeface="Meiryo UI" panose="020B0604030504040204" pitchFamily="34" charset="-128"/>
                <a:cs typeface="Arial" pitchFamily="34" charset="0"/>
              </a:rPr>
              <a:t>       SHAPING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28" name="Rectangle 29"/>
          <p:cNvSpPr>
            <a:spLocks noChangeArrowheads="1"/>
          </p:cNvSpPr>
          <p:nvPr/>
        </p:nvSpPr>
        <p:spPr bwMode="auto">
          <a:xfrm>
            <a:off x="4238506" y="3562623"/>
            <a:ext cx="1267976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eiryo UI" panose="020B0604030504040204" pitchFamily="34" charset="-128"/>
                <a:ea typeface="Meiryo UI" panose="020B0604030504040204" pitchFamily="34" charset="-128"/>
                <a:cs typeface="Arial" pitchFamily="34" charset="0"/>
              </a:rPr>
              <a:t>SHOULD NOT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itchFamily="34" charset="0"/>
              </a:rPr>
              <a:t>     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eiryo UI" panose="020B0604030504040204" pitchFamily="34" charset="-128"/>
                <a:ea typeface="Meiryo UI" panose="020B0604030504040204" pitchFamily="34" charset="-128"/>
                <a:cs typeface="Arial" pitchFamily="34" charset="0"/>
              </a:rPr>
              <a:t>VARRY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30" name="Rectangle 31"/>
          <p:cNvSpPr>
            <a:spLocks noChangeArrowheads="1"/>
          </p:cNvSpPr>
          <p:nvPr/>
        </p:nvSpPr>
        <p:spPr bwMode="auto">
          <a:xfrm>
            <a:off x="464829" y="4363061"/>
            <a:ext cx="113814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r>
              <a:rPr kumimoji="0" lang="en-US" sz="1400" dirty="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itchFamily="34" charset="0"/>
              </a:rPr>
              <a:t>4</a:t>
            </a:r>
          </a:p>
        </p:txBody>
      </p:sp>
      <p:sp>
        <p:nvSpPr>
          <p:cNvPr id="31" name="Rectangle 32"/>
          <p:cNvSpPr>
            <a:spLocks noChangeArrowheads="1"/>
          </p:cNvSpPr>
          <p:nvPr/>
        </p:nvSpPr>
        <p:spPr bwMode="auto">
          <a:xfrm>
            <a:off x="1230004" y="4363061"/>
            <a:ext cx="804707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r>
              <a:rPr kumimoji="0" lang="en-US" sz="1400" dirty="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itchFamily="34" charset="0"/>
              </a:rPr>
              <a:t>METHOD</a:t>
            </a:r>
          </a:p>
        </p:txBody>
      </p:sp>
      <p:sp>
        <p:nvSpPr>
          <p:cNvPr id="182368" name="Rectangle 33"/>
          <p:cNvSpPr>
            <a:spLocks noChangeArrowheads="1"/>
          </p:cNvSpPr>
          <p:nvPr/>
        </p:nvSpPr>
        <p:spPr bwMode="auto">
          <a:xfrm>
            <a:off x="2322243" y="4255339"/>
            <a:ext cx="145713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r>
              <a:rPr kumimoji="0" lang="en-US" sz="1400" dirty="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itchFamily="34" charset="0"/>
              </a:rPr>
              <a:t>DISTORTION IN </a:t>
            </a:r>
          </a:p>
          <a:p>
            <a:r>
              <a:rPr kumimoji="0" lang="en-US" sz="1400" dirty="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itchFamily="34" charset="0"/>
              </a:rPr>
              <a:t>          HT</a:t>
            </a:r>
          </a:p>
        </p:txBody>
      </p:sp>
      <p:sp>
        <p:nvSpPr>
          <p:cNvPr id="182369" name="Rectangle 34"/>
          <p:cNvSpPr>
            <a:spLocks noChangeArrowheads="1"/>
          </p:cNvSpPr>
          <p:nvPr/>
        </p:nvSpPr>
        <p:spPr bwMode="auto">
          <a:xfrm>
            <a:off x="4204955" y="4244754"/>
            <a:ext cx="1579728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r>
              <a:rPr kumimoji="0" lang="en-US" sz="1400" dirty="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itchFamily="34" charset="0"/>
              </a:rPr>
              <a:t>AS PER PROCESS </a:t>
            </a:r>
          </a:p>
          <a:p>
            <a:r>
              <a:rPr kumimoji="0" lang="en-US" sz="1400" dirty="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itchFamily="34" charset="0"/>
              </a:rPr>
              <a:t>        SPEC</a:t>
            </a:r>
          </a:p>
        </p:txBody>
      </p:sp>
      <p:sp>
        <p:nvSpPr>
          <p:cNvPr id="182372" name="Rectangle 37"/>
          <p:cNvSpPr>
            <a:spLocks noChangeArrowheads="1"/>
          </p:cNvSpPr>
          <p:nvPr/>
        </p:nvSpPr>
        <p:spPr bwMode="auto">
          <a:xfrm>
            <a:off x="464829" y="5036161"/>
            <a:ext cx="113814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Meiryo UI" panose="020B0604030504040204" pitchFamily="34" charset="-128"/>
                <a:ea typeface="Meiryo UI" panose="020B0604030504040204" pitchFamily="34" charset="-128"/>
                <a:cs typeface="Arial" pitchFamily="34" charset="0"/>
              </a:rPr>
              <a:t>5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182373" name="Rectangle 38"/>
          <p:cNvSpPr>
            <a:spLocks noChangeArrowheads="1"/>
          </p:cNvSpPr>
          <p:nvPr/>
        </p:nvSpPr>
        <p:spPr bwMode="auto">
          <a:xfrm>
            <a:off x="1358591" y="5036161"/>
            <a:ext cx="403957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eiryo UI" panose="020B0604030504040204" pitchFamily="34" charset="-128"/>
                <a:ea typeface="Meiryo UI" panose="020B0604030504040204" pitchFamily="34" charset="-128"/>
                <a:cs typeface="Arial" pitchFamily="34" charset="0"/>
              </a:rPr>
              <a:t>MAN</a:t>
            </a:r>
            <a:endParaRPr kumimoji="0" 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182374" name="Rectangle 39"/>
          <p:cNvSpPr>
            <a:spLocks noChangeArrowheads="1"/>
          </p:cNvSpPr>
          <p:nvPr/>
        </p:nvSpPr>
        <p:spPr bwMode="auto">
          <a:xfrm>
            <a:off x="2265054" y="5036161"/>
            <a:ext cx="1350947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eiryo UI" panose="020B0604030504040204" pitchFamily="34" charset="-128"/>
                <a:ea typeface="Meiryo UI" panose="020B0604030504040204" pitchFamily="34" charset="-128"/>
                <a:cs typeface="Arial" pitchFamily="34" charset="0"/>
              </a:rPr>
              <a:t>OFFSET ERROR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182375" name="Rectangle 40"/>
          <p:cNvSpPr>
            <a:spLocks noChangeArrowheads="1"/>
          </p:cNvSpPr>
          <p:nvPr/>
        </p:nvSpPr>
        <p:spPr bwMode="auto">
          <a:xfrm>
            <a:off x="3999057" y="5036161"/>
            <a:ext cx="1827423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eiryo UI" panose="020B0604030504040204" pitchFamily="34" charset="-128"/>
                <a:ea typeface="Meiryo UI" panose="020B0604030504040204" pitchFamily="34" charset="-128"/>
                <a:cs typeface="Arial" pitchFamily="34" charset="0"/>
              </a:rPr>
              <a:t>METHOD OF OFFSET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182379" name="Rectangle 44"/>
          <p:cNvSpPr>
            <a:spLocks noChangeArrowheads="1"/>
          </p:cNvSpPr>
          <p:nvPr/>
        </p:nvSpPr>
        <p:spPr bwMode="auto">
          <a:xfrm>
            <a:off x="464829" y="5710849"/>
            <a:ext cx="113814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eiryo UI" panose="020B0604030504040204" pitchFamily="34" charset="-128"/>
                <a:ea typeface="Meiryo UI" panose="020B0604030504040204" pitchFamily="34" charset="-128"/>
                <a:cs typeface="Arial" pitchFamily="34" charset="0"/>
              </a:rPr>
              <a:t>6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182380" name="Rectangle 45"/>
          <p:cNvSpPr>
            <a:spLocks noChangeArrowheads="1"/>
          </p:cNvSpPr>
          <p:nvPr/>
        </p:nvSpPr>
        <p:spPr bwMode="auto">
          <a:xfrm>
            <a:off x="1049102" y="5710849"/>
            <a:ext cx="924933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eiryo UI" panose="020B0604030504040204" pitchFamily="34" charset="-128"/>
                <a:ea typeface="Meiryo UI" panose="020B0604030504040204" pitchFamily="34" charset="-128"/>
                <a:cs typeface="Arial" pitchFamily="34" charset="0"/>
              </a:rPr>
              <a:t>MATERIAL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182381" name="Rectangle 46"/>
          <p:cNvSpPr>
            <a:spLocks noChangeArrowheads="1"/>
          </p:cNvSpPr>
          <p:nvPr/>
        </p:nvSpPr>
        <p:spPr bwMode="auto">
          <a:xfrm>
            <a:off x="2379354" y="5706086"/>
            <a:ext cx="1106585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itchFamily="34" charset="0"/>
              </a:rPr>
              <a:t>INSERT LIFE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182382" name="Rectangle 47"/>
          <p:cNvSpPr>
            <a:spLocks noChangeArrowheads="1"/>
          </p:cNvSpPr>
          <p:nvPr/>
        </p:nvSpPr>
        <p:spPr bwMode="auto">
          <a:xfrm>
            <a:off x="2265054" y="5823561"/>
            <a:ext cx="6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182383" name="Rectangle 48"/>
          <p:cNvSpPr>
            <a:spLocks noChangeArrowheads="1"/>
          </p:cNvSpPr>
          <p:nvPr/>
        </p:nvSpPr>
        <p:spPr bwMode="auto">
          <a:xfrm>
            <a:off x="4136716" y="5710849"/>
            <a:ext cx="1478482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eiryo UI" panose="020B0604030504040204" pitchFamily="34" charset="-128"/>
                <a:ea typeface="Meiryo UI" panose="020B0604030504040204" pitchFamily="34" charset="-128"/>
                <a:cs typeface="Arial" pitchFamily="34" charset="0"/>
              </a:rPr>
              <a:t>AS PER SET LIFE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182387" name="Line 52"/>
          <p:cNvSpPr>
            <a:spLocks noChangeShapeType="1"/>
          </p:cNvSpPr>
          <p:nvPr/>
        </p:nvSpPr>
        <p:spPr bwMode="auto">
          <a:xfrm flipV="1">
            <a:off x="75891" y="1396024"/>
            <a:ext cx="1587" cy="1588"/>
          </a:xfrm>
          <a:prstGeom prst="line">
            <a:avLst/>
          </a:prstGeom>
          <a:noFill/>
          <a:ln w="0">
            <a:solidFill>
              <a:srgbClr val="DADCDD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182388" name="Rectangle 53"/>
          <p:cNvSpPr>
            <a:spLocks noChangeArrowheads="1"/>
          </p:cNvSpPr>
          <p:nvPr/>
        </p:nvSpPr>
        <p:spPr bwMode="auto">
          <a:xfrm>
            <a:off x="75891" y="1384911"/>
            <a:ext cx="11112" cy="11113"/>
          </a:xfrm>
          <a:prstGeom prst="rect">
            <a:avLst/>
          </a:prstGeom>
          <a:solidFill>
            <a:srgbClr val="DADC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182389" name="Line 54"/>
          <p:cNvSpPr>
            <a:spLocks noChangeShapeType="1"/>
          </p:cNvSpPr>
          <p:nvPr/>
        </p:nvSpPr>
        <p:spPr bwMode="auto">
          <a:xfrm flipV="1">
            <a:off x="947429" y="1396024"/>
            <a:ext cx="1587" cy="1588"/>
          </a:xfrm>
          <a:prstGeom prst="line">
            <a:avLst/>
          </a:prstGeom>
          <a:noFill/>
          <a:ln w="0">
            <a:solidFill>
              <a:srgbClr val="DADCDD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182391" name="Rectangle 55"/>
          <p:cNvSpPr>
            <a:spLocks noChangeArrowheads="1"/>
          </p:cNvSpPr>
          <p:nvPr/>
        </p:nvSpPr>
        <p:spPr bwMode="auto">
          <a:xfrm>
            <a:off x="947429" y="1384911"/>
            <a:ext cx="11112" cy="11113"/>
          </a:xfrm>
          <a:prstGeom prst="rect">
            <a:avLst/>
          </a:prstGeom>
          <a:solidFill>
            <a:srgbClr val="DADC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182392" name="Line 56"/>
          <p:cNvSpPr>
            <a:spLocks noChangeShapeType="1"/>
          </p:cNvSpPr>
          <p:nvPr/>
        </p:nvSpPr>
        <p:spPr bwMode="auto">
          <a:xfrm flipV="1">
            <a:off x="2112654" y="1396024"/>
            <a:ext cx="1587" cy="1588"/>
          </a:xfrm>
          <a:prstGeom prst="line">
            <a:avLst/>
          </a:prstGeom>
          <a:noFill/>
          <a:ln w="0">
            <a:solidFill>
              <a:srgbClr val="DADCDD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182393" name="Rectangle 57"/>
          <p:cNvSpPr>
            <a:spLocks noChangeArrowheads="1"/>
          </p:cNvSpPr>
          <p:nvPr/>
        </p:nvSpPr>
        <p:spPr bwMode="auto">
          <a:xfrm>
            <a:off x="2112654" y="1384911"/>
            <a:ext cx="11112" cy="11113"/>
          </a:xfrm>
          <a:prstGeom prst="rect">
            <a:avLst/>
          </a:prstGeom>
          <a:solidFill>
            <a:srgbClr val="DADC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182394" name="Line 58"/>
          <p:cNvSpPr>
            <a:spLocks noChangeShapeType="1"/>
          </p:cNvSpPr>
          <p:nvPr/>
        </p:nvSpPr>
        <p:spPr bwMode="auto">
          <a:xfrm flipV="1">
            <a:off x="3984316" y="1396024"/>
            <a:ext cx="1587" cy="1588"/>
          </a:xfrm>
          <a:prstGeom prst="line">
            <a:avLst/>
          </a:prstGeom>
          <a:noFill/>
          <a:ln w="0">
            <a:solidFill>
              <a:srgbClr val="DADCDD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182395" name="Rectangle 59"/>
          <p:cNvSpPr>
            <a:spLocks noChangeArrowheads="1"/>
          </p:cNvSpPr>
          <p:nvPr/>
        </p:nvSpPr>
        <p:spPr bwMode="auto">
          <a:xfrm>
            <a:off x="3984316" y="1384911"/>
            <a:ext cx="11112" cy="11113"/>
          </a:xfrm>
          <a:prstGeom prst="rect">
            <a:avLst/>
          </a:prstGeom>
          <a:solidFill>
            <a:srgbClr val="DADC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182396" name="Line 60"/>
          <p:cNvSpPr>
            <a:spLocks noChangeShapeType="1"/>
          </p:cNvSpPr>
          <p:nvPr/>
        </p:nvSpPr>
        <p:spPr bwMode="auto">
          <a:xfrm flipV="1">
            <a:off x="5855978" y="1396024"/>
            <a:ext cx="1587" cy="1588"/>
          </a:xfrm>
          <a:prstGeom prst="line">
            <a:avLst/>
          </a:prstGeom>
          <a:noFill/>
          <a:ln w="0">
            <a:solidFill>
              <a:srgbClr val="DADCDD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182397" name="Rectangle 61"/>
          <p:cNvSpPr>
            <a:spLocks noChangeArrowheads="1"/>
          </p:cNvSpPr>
          <p:nvPr/>
        </p:nvSpPr>
        <p:spPr bwMode="auto">
          <a:xfrm>
            <a:off x="5855978" y="1384911"/>
            <a:ext cx="12700" cy="11113"/>
          </a:xfrm>
          <a:prstGeom prst="rect">
            <a:avLst/>
          </a:prstGeom>
          <a:solidFill>
            <a:srgbClr val="DADC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182398" name="Line 62"/>
          <p:cNvSpPr>
            <a:spLocks noChangeShapeType="1"/>
          </p:cNvSpPr>
          <p:nvPr/>
        </p:nvSpPr>
        <p:spPr bwMode="auto">
          <a:xfrm flipV="1">
            <a:off x="7892741" y="1396024"/>
            <a:ext cx="1587" cy="1588"/>
          </a:xfrm>
          <a:prstGeom prst="line">
            <a:avLst/>
          </a:prstGeom>
          <a:noFill/>
          <a:ln w="0">
            <a:solidFill>
              <a:srgbClr val="DADCDD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182399" name="Rectangle 63"/>
          <p:cNvSpPr>
            <a:spLocks noChangeArrowheads="1"/>
          </p:cNvSpPr>
          <p:nvPr/>
        </p:nvSpPr>
        <p:spPr bwMode="auto">
          <a:xfrm>
            <a:off x="7892741" y="1384911"/>
            <a:ext cx="12700" cy="11113"/>
          </a:xfrm>
          <a:prstGeom prst="rect">
            <a:avLst/>
          </a:prstGeom>
          <a:solidFill>
            <a:srgbClr val="DADC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192" name="Rectangle 64"/>
          <p:cNvSpPr>
            <a:spLocks noChangeArrowheads="1"/>
          </p:cNvSpPr>
          <p:nvPr/>
        </p:nvSpPr>
        <p:spPr bwMode="auto">
          <a:xfrm>
            <a:off x="87004" y="1384911"/>
            <a:ext cx="8994774" cy="22225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193" name="Line 65"/>
          <p:cNvSpPr>
            <a:spLocks noChangeShapeType="1"/>
          </p:cNvSpPr>
          <p:nvPr/>
        </p:nvSpPr>
        <p:spPr bwMode="auto">
          <a:xfrm flipV="1">
            <a:off x="9070666" y="1396024"/>
            <a:ext cx="1587" cy="1588"/>
          </a:xfrm>
          <a:prstGeom prst="line">
            <a:avLst/>
          </a:prstGeom>
          <a:noFill/>
          <a:ln w="0">
            <a:solidFill>
              <a:srgbClr val="DADCDD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194" name="Rectangle 66"/>
          <p:cNvSpPr>
            <a:spLocks noChangeArrowheads="1"/>
          </p:cNvSpPr>
          <p:nvPr/>
        </p:nvSpPr>
        <p:spPr bwMode="auto">
          <a:xfrm>
            <a:off x="9070666" y="1384911"/>
            <a:ext cx="11112" cy="11113"/>
          </a:xfrm>
          <a:prstGeom prst="rect">
            <a:avLst/>
          </a:prstGeom>
          <a:solidFill>
            <a:srgbClr val="DADC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195" name="Rectangle 67"/>
          <p:cNvSpPr>
            <a:spLocks noChangeArrowheads="1"/>
          </p:cNvSpPr>
          <p:nvPr/>
        </p:nvSpPr>
        <p:spPr bwMode="auto">
          <a:xfrm>
            <a:off x="87004" y="2081824"/>
            <a:ext cx="8994774" cy="22225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196" name="Rectangle 68"/>
          <p:cNvSpPr>
            <a:spLocks noChangeArrowheads="1"/>
          </p:cNvSpPr>
          <p:nvPr/>
        </p:nvSpPr>
        <p:spPr bwMode="auto">
          <a:xfrm>
            <a:off x="87004" y="2754924"/>
            <a:ext cx="8994774" cy="23813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197" name="Rectangle 69"/>
          <p:cNvSpPr>
            <a:spLocks noChangeArrowheads="1"/>
          </p:cNvSpPr>
          <p:nvPr/>
        </p:nvSpPr>
        <p:spPr bwMode="auto">
          <a:xfrm>
            <a:off x="87004" y="3429611"/>
            <a:ext cx="8994774" cy="22225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198" name="Rectangle 70"/>
          <p:cNvSpPr>
            <a:spLocks noChangeArrowheads="1"/>
          </p:cNvSpPr>
          <p:nvPr/>
        </p:nvSpPr>
        <p:spPr bwMode="auto">
          <a:xfrm>
            <a:off x="87004" y="4104299"/>
            <a:ext cx="8994774" cy="22225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199" name="Rectangle 71"/>
          <p:cNvSpPr>
            <a:spLocks noChangeArrowheads="1"/>
          </p:cNvSpPr>
          <p:nvPr/>
        </p:nvSpPr>
        <p:spPr bwMode="auto">
          <a:xfrm>
            <a:off x="87004" y="4778986"/>
            <a:ext cx="8994774" cy="22225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200" name="Rectangle 72"/>
          <p:cNvSpPr>
            <a:spLocks noChangeArrowheads="1"/>
          </p:cNvSpPr>
          <p:nvPr/>
        </p:nvSpPr>
        <p:spPr bwMode="auto">
          <a:xfrm>
            <a:off x="87004" y="5452086"/>
            <a:ext cx="8994774" cy="22225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201" name="Rectangle 73"/>
          <p:cNvSpPr>
            <a:spLocks noChangeArrowheads="1"/>
          </p:cNvSpPr>
          <p:nvPr/>
        </p:nvSpPr>
        <p:spPr bwMode="auto">
          <a:xfrm>
            <a:off x="64779" y="1384911"/>
            <a:ext cx="22225" cy="47640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202" name="Rectangle 74"/>
          <p:cNvSpPr>
            <a:spLocks noChangeArrowheads="1"/>
          </p:cNvSpPr>
          <p:nvPr/>
        </p:nvSpPr>
        <p:spPr bwMode="auto">
          <a:xfrm>
            <a:off x="934729" y="1407136"/>
            <a:ext cx="23812" cy="4741863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203" name="Rectangle 75"/>
          <p:cNvSpPr>
            <a:spLocks noChangeArrowheads="1"/>
          </p:cNvSpPr>
          <p:nvPr/>
        </p:nvSpPr>
        <p:spPr bwMode="auto">
          <a:xfrm>
            <a:off x="2101541" y="1407136"/>
            <a:ext cx="22225" cy="4741863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204" name="Rectangle 76"/>
          <p:cNvSpPr>
            <a:spLocks noChangeArrowheads="1"/>
          </p:cNvSpPr>
          <p:nvPr/>
        </p:nvSpPr>
        <p:spPr bwMode="auto">
          <a:xfrm>
            <a:off x="3973204" y="1407136"/>
            <a:ext cx="22225" cy="4741863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205" name="Rectangle 77"/>
          <p:cNvSpPr>
            <a:spLocks noChangeArrowheads="1"/>
          </p:cNvSpPr>
          <p:nvPr/>
        </p:nvSpPr>
        <p:spPr bwMode="auto">
          <a:xfrm>
            <a:off x="5844866" y="1407136"/>
            <a:ext cx="23812" cy="4741863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206" name="Rectangle 78"/>
          <p:cNvSpPr>
            <a:spLocks noChangeArrowheads="1"/>
          </p:cNvSpPr>
          <p:nvPr/>
        </p:nvSpPr>
        <p:spPr bwMode="auto">
          <a:xfrm>
            <a:off x="7881628" y="1407136"/>
            <a:ext cx="23812" cy="4741863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207" name="Rectangle 79"/>
          <p:cNvSpPr>
            <a:spLocks noChangeArrowheads="1"/>
          </p:cNvSpPr>
          <p:nvPr/>
        </p:nvSpPr>
        <p:spPr bwMode="auto">
          <a:xfrm>
            <a:off x="87004" y="6126774"/>
            <a:ext cx="8994774" cy="22225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208" name="Rectangle 80"/>
          <p:cNvSpPr>
            <a:spLocks noChangeArrowheads="1"/>
          </p:cNvSpPr>
          <p:nvPr/>
        </p:nvSpPr>
        <p:spPr bwMode="auto">
          <a:xfrm>
            <a:off x="9057966" y="1407136"/>
            <a:ext cx="23812" cy="4741863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209" name="Line 81"/>
          <p:cNvSpPr>
            <a:spLocks noChangeShapeType="1"/>
          </p:cNvSpPr>
          <p:nvPr/>
        </p:nvSpPr>
        <p:spPr bwMode="auto">
          <a:xfrm>
            <a:off x="75891" y="6148999"/>
            <a:ext cx="1587" cy="1588"/>
          </a:xfrm>
          <a:prstGeom prst="line">
            <a:avLst/>
          </a:prstGeom>
          <a:noFill/>
          <a:ln w="0">
            <a:solidFill>
              <a:srgbClr val="DADCDD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210" name="Rectangle 82"/>
          <p:cNvSpPr>
            <a:spLocks noChangeArrowheads="1"/>
          </p:cNvSpPr>
          <p:nvPr/>
        </p:nvSpPr>
        <p:spPr bwMode="auto">
          <a:xfrm>
            <a:off x="75891" y="6148999"/>
            <a:ext cx="11112" cy="11113"/>
          </a:xfrm>
          <a:prstGeom prst="rect">
            <a:avLst/>
          </a:prstGeom>
          <a:solidFill>
            <a:srgbClr val="DADC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212" name="Line 83"/>
          <p:cNvSpPr>
            <a:spLocks noChangeShapeType="1"/>
          </p:cNvSpPr>
          <p:nvPr/>
        </p:nvSpPr>
        <p:spPr bwMode="auto">
          <a:xfrm>
            <a:off x="947429" y="6148999"/>
            <a:ext cx="1587" cy="1588"/>
          </a:xfrm>
          <a:prstGeom prst="line">
            <a:avLst/>
          </a:prstGeom>
          <a:noFill/>
          <a:ln w="0">
            <a:solidFill>
              <a:srgbClr val="DADCDD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213" name="Rectangle 84"/>
          <p:cNvSpPr>
            <a:spLocks noChangeArrowheads="1"/>
          </p:cNvSpPr>
          <p:nvPr/>
        </p:nvSpPr>
        <p:spPr bwMode="auto">
          <a:xfrm>
            <a:off x="947429" y="6148999"/>
            <a:ext cx="11112" cy="11113"/>
          </a:xfrm>
          <a:prstGeom prst="rect">
            <a:avLst/>
          </a:prstGeom>
          <a:solidFill>
            <a:srgbClr val="DADC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214" name="Line 85"/>
          <p:cNvSpPr>
            <a:spLocks noChangeShapeType="1"/>
          </p:cNvSpPr>
          <p:nvPr/>
        </p:nvSpPr>
        <p:spPr bwMode="auto">
          <a:xfrm>
            <a:off x="2112654" y="6148999"/>
            <a:ext cx="1587" cy="1588"/>
          </a:xfrm>
          <a:prstGeom prst="line">
            <a:avLst/>
          </a:prstGeom>
          <a:noFill/>
          <a:ln w="0">
            <a:solidFill>
              <a:srgbClr val="DADCDD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215" name="Rectangle 86"/>
          <p:cNvSpPr>
            <a:spLocks noChangeArrowheads="1"/>
          </p:cNvSpPr>
          <p:nvPr/>
        </p:nvSpPr>
        <p:spPr bwMode="auto">
          <a:xfrm>
            <a:off x="2112654" y="6148999"/>
            <a:ext cx="11112" cy="11113"/>
          </a:xfrm>
          <a:prstGeom prst="rect">
            <a:avLst/>
          </a:prstGeom>
          <a:solidFill>
            <a:srgbClr val="DADC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216" name="Line 87"/>
          <p:cNvSpPr>
            <a:spLocks noChangeShapeType="1"/>
          </p:cNvSpPr>
          <p:nvPr/>
        </p:nvSpPr>
        <p:spPr bwMode="auto">
          <a:xfrm>
            <a:off x="3984316" y="6148999"/>
            <a:ext cx="1587" cy="1588"/>
          </a:xfrm>
          <a:prstGeom prst="line">
            <a:avLst/>
          </a:prstGeom>
          <a:noFill/>
          <a:ln w="0">
            <a:solidFill>
              <a:srgbClr val="DADCDD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217" name="Rectangle 88"/>
          <p:cNvSpPr>
            <a:spLocks noChangeArrowheads="1"/>
          </p:cNvSpPr>
          <p:nvPr/>
        </p:nvSpPr>
        <p:spPr bwMode="auto">
          <a:xfrm>
            <a:off x="3984316" y="6148999"/>
            <a:ext cx="11112" cy="11113"/>
          </a:xfrm>
          <a:prstGeom prst="rect">
            <a:avLst/>
          </a:prstGeom>
          <a:solidFill>
            <a:srgbClr val="DADC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218" name="Line 89"/>
          <p:cNvSpPr>
            <a:spLocks noChangeShapeType="1"/>
          </p:cNvSpPr>
          <p:nvPr/>
        </p:nvSpPr>
        <p:spPr bwMode="auto">
          <a:xfrm>
            <a:off x="5855978" y="6148999"/>
            <a:ext cx="1587" cy="1588"/>
          </a:xfrm>
          <a:prstGeom prst="line">
            <a:avLst/>
          </a:prstGeom>
          <a:noFill/>
          <a:ln w="0">
            <a:solidFill>
              <a:srgbClr val="DADCDD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219" name="Rectangle 90"/>
          <p:cNvSpPr>
            <a:spLocks noChangeArrowheads="1"/>
          </p:cNvSpPr>
          <p:nvPr/>
        </p:nvSpPr>
        <p:spPr bwMode="auto">
          <a:xfrm>
            <a:off x="5855978" y="6148999"/>
            <a:ext cx="12700" cy="11113"/>
          </a:xfrm>
          <a:prstGeom prst="rect">
            <a:avLst/>
          </a:prstGeom>
          <a:solidFill>
            <a:srgbClr val="DADC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220" name="Line 91"/>
          <p:cNvSpPr>
            <a:spLocks noChangeShapeType="1"/>
          </p:cNvSpPr>
          <p:nvPr/>
        </p:nvSpPr>
        <p:spPr bwMode="auto">
          <a:xfrm>
            <a:off x="7892741" y="6148999"/>
            <a:ext cx="1587" cy="1588"/>
          </a:xfrm>
          <a:prstGeom prst="line">
            <a:avLst/>
          </a:prstGeom>
          <a:noFill/>
          <a:ln w="0">
            <a:solidFill>
              <a:srgbClr val="DADCDD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221" name="Rectangle 92"/>
          <p:cNvSpPr>
            <a:spLocks noChangeArrowheads="1"/>
          </p:cNvSpPr>
          <p:nvPr/>
        </p:nvSpPr>
        <p:spPr bwMode="auto">
          <a:xfrm>
            <a:off x="7892741" y="6148999"/>
            <a:ext cx="12700" cy="11113"/>
          </a:xfrm>
          <a:prstGeom prst="rect">
            <a:avLst/>
          </a:prstGeom>
          <a:solidFill>
            <a:srgbClr val="DADC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223" name="Line 93"/>
          <p:cNvSpPr>
            <a:spLocks noChangeShapeType="1"/>
          </p:cNvSpPr>
          <p:nvPr/>
        </p:nvSpPr>
        <p:spPr bwMode="auto">
          <a:xfrm>
            <a:off x="9070666" y="6148999"/>
            <a:ext cx="1587" cy="1588"/>
          </a:xfrm>
          <a:prstGeom prst="line">
            <a:avLst/>
          </a:prstGeom>
          <a:noFill/>
          <a:ln w="0">
            <a:solidFill>
              <a:srgbClr val="DADCDD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182400" name="Rectangle 94"/>
          <p:cNvSpPr>
            <a:spLocks noChangeArrowheads="1"/>
          </p:cNvSpPr>
          <p:nvPr/>
        </p:nvSpPr>
        <p:spPr bwMode="auto">
          <a:xfrm>
            <a:off x="9070666" y="6148999"/>
            <a:ext cx="11112" cy="11113"/>
          </a:xfrm>
          <a:prstGeom prst="rect">
            <a:avLst/>
          </a:prstGeom>
          <a:solidFill>
            <a:srgbClr val="DADC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182401" name="Line 95"/>
          <p:cNvSpPr>
            <a:spLocks noChangeShapeType="1"/>
          </p:cNvSpPr>
          <p:nvPr/>
        </p:nvSpPr>
        <p:spPr bwMode="auto">
          <a:xfrm>
            <a:off x="9081778" y="1396024"/>
            <a:ext cx="1587" cy="1588"/>
          </a:xfrm>
          <a:prstGeom prst="line">
            <a:avLst/>
          </a:prstGeom>
          <a:noFill/>
          <a:ln w="0">
            <a:solidFill>
              <a:srgbClr val="DADCDD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182402" name="Rectangle 96"/>
          <p:cNvSpPr>
            <a:spLocks noChangeArrowheads="1"/>
          </p:cNvSpPr>
          <p:nvPr/>
        </p:nvSpPr>
        <p:spPr bwMode="auto">
          <a:xfrm>
            <a:off x="9081778" y="1396024"/>
            <a:ext cx="12700" cy="11113"/>
          </a:xfrm>
          <a:prstGeom prst="rect">
            <a:avLst/>
          </a:prstGeom>
          <a:solidFill>
            <a:srgbClr val="DADC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182403" name="Line 97"/>
          <p:cNvSpPr>
            <a:spLocks noChangeShapeType="1"/>
          </p:cNvSpPr>
          <p:nvPr/>
        </p:nvSpPr>
        <p:spPr bwMode="auto">
          <a:xfrm>
            <a:off x="9081778" y="2092936"/>
            <a:ext cx="1587" cy="1588"/>
          </a:xfrm>
          <a:prstGeom prst="line">
            <a:avLst/>
          </a:prstGeom>
          <a:noFill/>
          <a:ln w="0">
            <a:solidFill>
              <a:srgbClr val="DADCDD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182404" name="Rectangle 98"/>
          <p:cNvSpPr>
            <a:spLocks noChangeArrowheads="1"/>
          </p:cNvSpPr>
          <p:nvPr/>
        </p:nvSpPr>
        <p:spPr bwMode="auto">
          <a:xfrm>
            <a:off x="9081778" y="2092936"/>
            <a:ext cx="12700" cy="11113"/>
          </a:xfrm>
          <a:prstGeom prst="rect">
            <a:avLst/>
          </a:prstGeom>
          <a:solidFill>
            <a:srgbClr val="DADC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182405" name="Line 99"/>
          <p:cNvSpPr>
            <a:spLocks noChangeShapeType="1"/>
          </p:cNvSpPr>
          <p:nvPr/>
        </p:nvSpPr>
        <p:spPr bwMode="auto">
          <a:xfrm>
            <a:off x="9081778" y="2767624"/>
            <a:ext cx="1587" cy="1588"/>
          </a:xfrm>
          <a:prstGeom prst="line">
            <a:avLst/>
          </a:prstGeom>
          <a:noFill/>
          <a:ln w="0">
            <a:solidFill>
              <a:srgbClr val="DADCDD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182406" name="Rectangle 100"/>
          <p:cNvSpPr>
            <a:spLocks noChangeArrowheads="1"/>
          </p:cNvSpPr>
          <p:nvPr/>
        </p:nvSpPr>
        <p:spPr bwMode="auto">
          <a:xfrm>
            <a:off x="9081778" y="2767624"/>
            <a:ext cx="12700" cy="11113"/>
          </a:xfrm>
          <a:prstGeom prst="rect">
            <a:avLst/>
          </a:prstGeom>
          <a:solidFill>
            <a:srgbClr val="DADC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182407" name="Line 101"/>
          <p:cNvSpPr>
            <a:spLocks noChangeShapeType="1"/>
          </p:cNvSpPr>
          <p:nvPr/>
        </p:nvSpPr>
        <p:spPr bwMode="auto">
          <a:xfrm>
            <a:off x="9081778" y="3440724"/>
            <a:ext cx="1587" cy="1588"/>
          </a:xfrm>
          <a:prstGeom prst="line">
            <a:avLst/>
          </a:prstGeom>
          <a:noFill/>
          <a:ln w="0">
            <a:solidFill>
              <a:srgbClr val="DADCDD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182408" name="Rectangle 102"/>
          <p:cNvSpPr>
            <a:spLocks noChangeArrowheads="1"/>
          </p:cNvSpPr>
          <p:nvPr/>
        </p:nvSpPr>
        <p:spPr bwMode="auto">
          <a:xfrm>
            <a:off x="9081778" y="3440724"/>
            <a:ext cx="12700" cy="11113"/>
          </a:xfrm>
          <a:prstGeom prst="rect">
            <a:avLst/>
          </a:prstGeom>
          <a:solidFill>
            <a:srgbClr val="DADC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182409" name="Line 103"/>
          <p:cNvSpPr>
            <a:spLocks noChangeShapeType="1"/>
          </p:cNvSpPr>
          <p:nvPr/>
        </p:nvSpPr>
        <p:spPr bwMode="auto">
          <a:xfrm>
            <a:off x="9081778" y="4115411"/>
            <a:ext cx="1587" cy="1588"/>
          </a:xfrm>
          <a:prstGeom prst="line">
            <a:avLst/>
          </a:prstGeom>
          <a:noFill/>
          <a:ln w="0">
            <a:solidFill>
              <a:srgbClr val="DADCDD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182410" name="Rectangle 104"/>
          <p:cNvSpPr>
            <a:spLocks noChangeArrowheads="1"/>
          </p:cNvSpPr>
          <p:nvPr/>
        </p:nvSpPr>
        <p:spPr bwMode="auto">
          <a:xfrm>
            <a:off x="9081778" y="4115411"/>
            <a:ext cx="12700" cy="11113"/>
          </a:xfrm>
          <a:prstGeom prst="rect">
            <a:avLst/>
          </a:prstGeom>
          <a:solidFill>
            <a:srgbClr val="DADC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182411" name="Line 105"/>
          <p:cNvSpPr>
            <a:spLocks noChangeShapeType="1"/>
          </p:cNvSpPr>
          <p:nvPr/>
        </p:nvSpPr>
        <p:spPr bwMode="auto">
          <a:xfrm>
            <a:off x="9081778" y="4790099"/>
            <a:ext cx="1587" cy="1588"/>
          </a:xfrm>
          <a:prstGeom prst="line">
            <a:avLst/>
          </a:prstGeom>
          <a:noFill/>
          <a:ln w="0">
            <a:solidFill>
              <a:srgbClr val="DADCDD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182412" name="Rectangle 106"/>
          <p:cNvSpPr>
            <a:spLocks noChangeArrowheads="1"/>
          </p:cNvSpPr>
          <p:nvPr/>
        </p:nvSpPr>
        <p:spPr bwMode="auto">
          <a:xfrm>
            <a:off x="9081778" y="4790099"/>
            <a:ext cx="12700" cy="11113"/>
          </a:xfrm>
          <a:prstGeom prst="rect">
            <a:avLst/>
          </a:prstGeom>
          <a:solidFill>
            <a:srgbClr val="DADC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182413" name="Line 107"/>
          <p:cNvSpPr>
            <a:spLocks noChangeShapeType="1"/>
          </p:cNvSpPr>
          <p:nvPr/>
        </p:nvSpPr>
        <p:spPr bwMode="auto">
          <a:xfrm>
            <a:off x="9081778" y="5463199"/>
            <a:ext cx="1587" cy="1588"/>
          </a:xfrm>
          <a:prstGeom prst="line">
            <a:avLst/>
          </a:prstGeom>
          <a:noFill/>
          <a:ln w="0">
            <a:solidFill>
              <a:srgbClr val="DADCDD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182414" name="Rectangle 108"/>
          <p:cNvSpPr>
            <a:spLocks noChangeArrowheads="1"/>
          </p:cNvSpPr>
          <p:nvPr/>
        </p:nvSpPr>
        <p:spPr bwMode="auto">
          <a:xfrm>
            <a:off x="9081778" y="5463199"/>
            <a:ext cx="12700" cy="11113"/>
          </a:xfrm>
          <a:prstGeom prst="rect">
            <a:avLst/>
          </a:prstGeom>
          <a:solidFill>
            <a:srgbClr val="DADC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182415" name="Line 109"/>
          <p:cNvSpPr>
            <a:spLocks noChangeShapeType="1"/>
          </p:cNvSpPr>
          <p:nvPr/>
        </p:nvSpPr>
        <p:spPr bwMode="auto">
          <a:xfrm>
            <a:off x="9081778" y="6137886"/>
            <a:ext cx="1587" cy="1588"/>
          </a:xfrm>
          <a:prstGeom prst="line">
            <a:avLst/>
          </a:prstGeom>
          <a:noFill/>
          <a:ln w="0">
            <a:solidFill>
              <a:srgbClr val="DADCDD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182416" name="Rectangle 110"/>
          <p:cNvSpPr>
            <a:spLocks noChangeArrowheads="1"/>
          </p:cNvSpPr>
          <p:nvPr/>
        </p:nvSpPr>
        <p:spPr bwMode="auto">
          <a:xfrm>
            <a:off x="9081778" y="6137886"/>
            <a:ext cx="12700" cy="11113"/>
          </a:xfrm>
          <a:prstGeom prst="rect">
            <a:avLst/>
          </a:prstGeom>
          <a:solidFill>
            <a:srgbClr val="DADC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108" name="Rectangle 107"/>
          <p:cNvSpPr/>
          <p:nvPr/>
        </p:nvSpPr>
        <p:spPr>
          <a:xfrm>
            <a:off x="63064" y="2110151"/>
            <a:ext cx="9005468" cy="1312838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altLang="ja-JP" sz="3200" dirty="0">
                <a:solidFill>
                  <a:srgbClr val="FFFFFF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C</a:t>
            </a:r>
            <a:endParaRPr lang="en-IN" altLang="ja-JP" sz="3200" dirty="0">
              <a:solidFill>
                <a:srgbClr val="FFFFFF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105" name="Rectangle 24"/>
          <p:cNvSpPr>
            <a:spLocks noChangeArrowheads="1"/>
          </p:cNvSpPr>
          <p:nvPr/>
        </p:nvSpPr>
        <p:spPr bwMode="auto">
          <a:xfrm>
            <a:off x="6264843" y="3551511"/>
            <a:ext cx="1359346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eiryo UI" panose="020B0604030504040204" pitchFamily="34" charset="-128"/>
                <a:ea typeface="Meiryo UI" panose="020B0604030504040204" pitchFamily="34" charset="-128"/>
                <a:cs typeface="Arial" pitchFamily="34" charset="0"/>
              </a:rPr>
              <a:t>NO VARIATION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itchFamily="34" charset="0"/>
              </a:rPr>
              <a:t>     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eiryo UI" panose="020B0604030504040204" pitchFamily="34" charset="-128"/>
                <a:ea typeface="Meiryo UI" panose="020B0604030504040204" pitchFamily="34" charset="-128"/>
                <a:cs typeface="Arial" pitchFamily="34" charset="0"/>
              </a:rPr>
              <a:t> FOUND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pic>
        <p:nvPicPr>
          <p:cNvPr id="111" name="Picture 2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95941" y="3485223"/>
            <a:ext cx="762000" cy="506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2" name="Rectangle 111"/>
          <p:cNvSpPr/>
          <p:nvPr/>
        </p:nvSpPr>
        <p:spPr>
          <a:xfrm>
            <a:off x="73103" y="3437295"/>
            <a:ext cx="9005468" cy="699981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IN" altLang="ja-JP" sz="3200" dirty="0">
              <a:solidFill>
                <a:srgbClr val="FFFFFF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51503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" grpId="0"/>
      <p:bldP spid="11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73848" y="764704"/>
            <a:ext cx="5775792" cy="1759238"/>
            <a:chOff x="9396536" y="1817510"/>
            <a:chExt cx="5775792" cy="1759238"/>
          </a:xfrm>
        </p:grpSpPr>
        <p:grpSp>
          <p:nvGrpSpPr>
            <p:cNvPr id="13" name="Group 12"/>
            <p:cNvGrpSpPr/>
            <p:nvPr/>
          </p:nvGrpSpPr>
          <p:grpSpPr>
            <a:xfrm>
              <a:off x="9396536" y="1950566"/>
              <a:ext cx="5775792" cy="1626182"/>
              <a:chOff x="6247815" y="2066327"/>
              <a:chExt cx="9144333" cy="3166674"/>
            </a:xfrm>
            <a:solidFill>
              <a:srgbClr val="FFFF00"/>
            </a:solidFill>
          </p:grpSpPr>
          <p:pic>
            <p:nvPicPr>
              <p:cNvPr id="14" name="Picture 5"/>
              <p:cNvPicPr>
                <a:picLocks noChangeAspect="1" noChangeArrowheads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47815" y="2272420"/>
                <a:ext cx="2592808" cy="2960581"/>
              </a:xfrm>
              <a:prstGeom prst="rect">
                <a:avLst/>
              </a:prstGeom>
              <a:grpFill/>
              <a:ln>
                <a:noFill/>
              </a:ln>
              <a:effectLst/>
              <a:extLst/>
            </p:spPr>
          </p:pic>
          <p:sp>
            <p:nvSpPr>
              <p:cNvPr id="21" name="TextBox 20"/>
              <p:cNvSpPr txBox="1"/>
              <p:nvPr/>
            </p:nvSpPr>
            <p:spPr>
              <a:xfrm>
                <a:off x="8498608" y="2066327"/>
                <a:ext cx="6893540" cy="659268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solidFill>
                      <a:srgbClr val="0000FF"/>
                    </a:solidFill>
                  </a:rPr>
                  <a:t>GROOVE WIDTH  ( SPEC 5.11 ~ 5.17)</a:t>
                </a:r>
                <a:endParaRPr lang="en-IN" sz="1600" b="1" dirty="0">
                  <a:solidFill>
                    <a:srgbClr val="0000FF"/>
                  </a:solidFill>
                </a:endParaRPr>
              </a:p>
            </p:txBody>
          </p:sp>
        </p:grpSp>
        <p:cxnSp>
          <p:nvCxnSpPr>
            <p:cNvPr id="22" name="Straight Connector 21"/>
            <p:cNvCxnSpPr/>
            <p:nvPr/>
          </p:nvCxnSpPr>
          <p:spPr>
            <a:xfrm>
              <a:off x="10212767" y="1831158"/>
              <a:ext cx="16258" cy="497548"/>
            </a:xfrm>
            <a:prstGeom prst="line">
              <a:avLst/>
            </a:prstGeom>
            <a:ln w="381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10477271" y="1817510"/>
              <a:ext cx="0" cy="511196"/>
            </a:xfrm>
            <a:prstGeom prst="line">
              <a:avLst/>
            </a:prstGeom>
            <a:ln w="381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/>
            <p:nvPr/>
          </p:nvCxnSpPr>
          <p:spPr>
            <a:xfrm flipH="1">
              <a:off x="10477271" y="1992150"/>
              <a:ext cx="360040" cy="0"/>
            </a:xfrm>
            <a:prstGeom prst="straightConnector1">
              <a:avLst/>
            </a:prstGeom>
            <a:ln w="28575">
              <a:solidFill>
                <a:schemeClr val="tx2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>
              <a:off x="9791839" y="1994103"/>
              <a:ext cx="416904" cy="0"/>
            </a:xfrm>
            <a:prstGeom prst="straightConnector1">
              <a:avLst/>
            </a:prstGeom>
            <a:ln w="28575">
              <a:solidFill>
                <a:schemeClr val="tx2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10212767" y="1992150"/>
              <a:ext cx="264504" cy="1953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2" name="Rectangle 1"/>
          <p:cNvSpPr>
            <a:spLocks noChangeArrowheads="1"/>
          </p:cNvSpPr>
          <p:nvPr/>
        </p:nvSpPr>
        <p:spPr bwMode="auto">
          <a:xfrm>
            <a:off x="0" y="-27384"/>
            <a:ext cx="9144000" cy="523220"/>
          </a:xfrm>
          <a:prstGeom prst="rect">
            <a:avLst/>
          </a:prstGeom>
          <a:noFill/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buFont typeface="Wingdings" pitchFamily="2" charset="2"/>
              <a:buChar char="v"/>
              <a:defRPr/>
            </a:pPr>
            <a:r>
              <a:rPr lang="en-US" altLang="en-US" sz="2800" b="1" dirty="0">
                <a:effectLst>
                  <a:glow rad="1270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+mn-ea"/>
              </a:rPr>
              <a:t> DISTORTION STUDY IN HT</a:t>
            </a:r>
          </a:p>
        </p:txBody>
      </p:sp>
      <p:sp>
        <p:nvSpPr>
          <p:cNvPr id="8" name="テキスト ボックス 3">
            <a:extLst>
              <a:ext uri="{FF2B5EF4-FFF2-40B4-BE49-F238E27FC236}">
                <a16:creationId xmlns:a16="http://schemas.microsoft.com/office/drawing/2014/main" id="{B7E79B37-F3F9-48B1-BC01-0E540FE29E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" y="5921984"/>
            <a:ext cx="9144000" cy="93601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28575">
            <a:noFill/>
            <a:miter lim="800000"/>
            <a:headEnd/>
            <a:tailEnd/>
          </a:ln>
          <a:effectLst/>
          <a:extLst/>
        </p:spPr>
        <p:txBody>
          <a:bodyPr lIns="128016" tIns="64008" rIns="128016" bIns="64008" rtlCol="0" anchor="ctr" anchorCtr="1"/>
          <a:lstStyle>
            <a:defPPr>
              <a:defRPr lang="en-US"/>
            </a:defPPr>
            <a:lvl1pPr>
              <a:defRPr sz="2400" b="1">
                <a:latin typeface="+mj-lt"/>
                <a:cs typeface="Arial" panose="020B0604020202020204" pitchFamily="34" charset="0"/>
              </a:defRPr>
            </a:lvl1pPr>
          </a:lstStyle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altLang="en-US" dirty="0">
                <a:latin typeface="Segoe Script" pitchFamily="34" charset="0"/>
              </a:rPr>
              <a:t>9 POINT STUDY CONDUCTED.  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altLang="en-US" dirty="0">
                <a:latin typeface="Segoe Script" pitchFamily="34" charset="0"/>
              </a:rPr>
              <a:t>GROOVE WIDTH OBSERVED WITHIN THE SPEC</a:t>
            </a:r>
          </a:p>
        </p:txBody>
      </p:sp>
      <p:sp>
        <p:nvSpPr>
          <p:cNvPr id="15" name="TextBox 1"/>
          <p:cNvSpPr txBox="1"/>
          <p:nvPr/>
        </p:nvSpPr>
        <p:spPr bwMode="auto">
          <a:xfrm>
            <a:off x="5852152" y="1853477"/>
            <a:ext cx="2016224" cy="381059"/>
          </a:xfrm>
          <a:prstGeom prst="rect">
            <a:avLst/>
          </a:prstGeom>
          <a:solidFill>
            <a:srgbClr val="00B0F0"/>
          </a:solidFill>
          <a:effectLst>
            <a:innerShdw blurRad="63500" dist="50800" dir="13500000">
              <a:prstClr val="black">
                <a:alpha val="50000"/>
              </a:prstClr>
            </a:innerShdw>
            <a:reflection blurRad="6350" stA="52000" endA="300" endPos="35000" dir="5400000" sy="-100000" algn="bl" rotWithShape="0"/>
          </a:effectLst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1800" dirty="0"/>
              <a:t>  </a:t>
            </a:r>
            <a:r>
              <a:rPr lang="en-US" sz="1800" dirty="0">
                <a:latin typeface="Cooper Black" pitchFamily="18" charset="0"/>
              </a:rPr>
              <a:t>HARD STAGE</a:t>
            </a:r>
          </a:p>
        </p:txBody>
      </p:sp>
      <p:sp>
        <p:nvSpPr>
          <p:cNvPr id="16" name="TextBox 1"/>
          <p:cNvSpPr txBox="1"/>
          <p:nvPr/>
        </p:nvSpPr>
        <p:spPr bwMode="auto">
          <a:xfrm>
            <a:off x="1541552" y="1844824"/>
            <a:ext cx="1872208" cy="381059"/>
          </a:xfrm>
          <a:prstGeom prst="rect">
            <a:avLst/>
          </a:prstGeom>
          <a:effectLst>
            <a:innerShdw blurRad="63500" dist="50800" dir="13500000">
              <a:prstClr val="black">
                <a:alpha val="50000"/>
              </a:prstClr>
            </a:innerShdw>
            <a:reflection blurRad="6350" stA="52000" endA="300" endPos="35000" dir="5400000" sy="-100000" algn="bl" rotWithShape="0"/>
          </a:effectLst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1800" dirty="0"/>
              <a:t> </a:t>
            </a:r>
            <a:r>
              <a:rPr lang="en-US" sz="1800" dirty="0">
                <a:latin typeface="Cooper Black" pitchFamily="18" charset="0"/>
              </a:rPr>
              <a:t>SOFT STAGE</a:t>
            </a:r>
          </a:p>
        </p:txBody>
      </p:sp>
      <p:graphicFrame>
        <p:nvGraphicFramePr>
          <p:cNvPr id="19" name="Chart 18">
            <a:extLst>
              <a:ext uri="{FF2B5EF4-FFF2-40B4-BE49-F238E27FC236}">
                <a16:creationId xmlns:a16="http://schemas.microsoft.com/office/drawing/2014/main" id="{74DB98D1-9BD0-478A-8877-192099DA415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08489287"/>
              </p:ext>
            </p:extLst>
          </p:nvPr>
        </p:nvGraphicFramePr>
        <p:xfrm>
          <a:off x="73848" y="2348880"/>
          <a:ext cx="4354136" cy="34563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20" name="Chart 19">
            <a:extLst>
              <a:ext uri="{FF2B5EF4-FFF2-40B4-BE49-F238E27FC236}">
                <a16:creationId xmlns:a16="http://schemas.microsoft.com/office/drawing/2014/main" id="{C091C956-A0F2-4F05-AA6C-2CE9BE8B831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92703357"/>
              </p:ext>
            </p:extLst>
          </p:nvPr>
        </p:nvGraphicFramePr>
        <p:xfrm>
          <a:off x="4584737" y="2348880"/>
          <a:ext cx="4475261" cy="34563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5193241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Picture 3" descr="6edde478-6752-4278-babb-49fe6460b3d7@apcprd01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45415" b="12009"/>
          <a:stretch/>
        </p:blipFill>
        <p:spPr bwMode="auto">
          <a:xfrm>
            <a:off x="7905440" y="2285163"/>
            <a:ext cx="1170781" cy="6749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7" name="Picture 2" descr="43dfaed4-db5d-46cb-a0ee-a9b4524e73d1@apcprd01"/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" t="19895" r="-9" b="11697"/>
          <a:stretch/>
        </p:blipFill>
        <p:spPr bwMode="auto">
          <a:xfrm>
            <a:off x="7905440" y="1556792"/>
            <a:ext cx="1152526" cy="717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1" name="Picture 2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10272" y="3010308"/>
            <a:ext cx="762000" cy="506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5" name="Rectangle 24"/>
          <p:cNvSpPr>
            <a:spLocks noChangeArrowheads="1"/>
          </p:cNvSpPr>
          <p:nvPr/>
        </p:nvSpPr>
        <p:spPr bwMode="auto">
          <a:xfrm>
            <a:off x="6292139" y="3063538"/>
            <a:ext cx="1359346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eiryo UI" panose="020B0604030504040204" pitchFamily="34" charset="-128"/>
                <a:ea typeface="Meiryo UI" panose="020B0604030504040204" pitchFamily="34" charset="-128"/>
                <a:cs typeface="Arial" pitchFamily="34" charset="0"/>
              </a:rPr>
              <a:t>NO VARIATION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itchFamily="34" charset="0"/>
              </a:rPr>
              <a:t>     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eiryo UI" panose="020B0604030504040204" pitchFamily="34" charset="-128"/>
                <a:ea typeface="Meiryo UI" panose="020B0604030504040204" pitchFamily="34" charset="-128"/>
                <a:cs typeface="Arial" pitchFamily="34" charset="0"/>
              </a:rPr>
              <a:t> FOUND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pic>
        <p:nvPicPr>
          <p:cNvPr id="110" name="Picture 2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23237" y="2380228"/>
            <a:ext cx="762000" cy="506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6370" name="Picture 2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23237" y="1672769"/>
            <a:ext cx="762000" cy="506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22" name="Rectangle 1"/>
          <p:cNvSpPr>
            <a:spLocks noChangeArrowheads="1"/>
          </p:cNvSpPr>
          <p:nvPr/>
        </p:nvSpPr>
        <p:spPr bwMode="auto">
          <a:xfrm>
            <a:off x="0" y="-27384"/>
            <a:ext cx="9144000" cy="523220"/>
          </a:xfrm>
          <a:prstGeom prst="rect">
            <a:avLst/>
          </a:prstGeom>
          <a:noFill/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457200" indent="-457200">
              <a:buFont typeface="Wingdings" pitchFamily="2" charset="2"/>
              <a:buChar char="v"/>
              <a:defRPr/>
            </a:pPr>
            <a:r>
              <a:rPr lang="en-US" altLang="en-US" sz="2800" b="1" dirty="0">
                <a:effectLst>
                  <a:glow rad="1270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+mn-ea"/>
              </a:rPr>
              <a:t> FACTOR ANALYSIS</a:t>
            </a:r>
          </a:p>
        </p:txBody>
      </p:sp>
      <p:sp>
        <p:nvSpPr>
          <p:cNvPr id="211" name="テキスト ボックス 3">
            <a:extLst>
              <a:ext uri="{FF2B5EF4-FFF2-40B4-BE49-F238E27FC236}">
                <a16:creationId xmlns:a16="http://schemas.microsoft.com/office/drawing/2014/main" id="{B7E79B37-F3F9-48B1-BC01-0E540FE29E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" y="6021288"/>
            <a:ext cx="9144000" cy="8367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28575">
            <a:noFill/>
            <a:miter lim="800000"/>
            <a:headEnd/>
            <a:tailEnd/>
          </a:ln>
          <a:effectLst/>
          <a:extLst/>
        </p:spPr>
        <p:txBody>
          <a:bodyPr lIns="128016" tIns="64008" rIns="128016" bIns="64008" rtlCol="0" anchor="ctr" anchorCtr="1"/>
          <a:lstStyle>
            <a:defPPr>
              <a:defRPr lang="en-US"/>
            </a:defPPr>
            <a:lvl1pPr>
              <a:defRPr sz="2400" b="1">
                <a:latin typeface="+mj-lt"/>
                <a:cs typeface="Arial" panose="020B0604020202020204" pitchFamily="34" charset="0"/>
              </a:defRPr>
            </a:lvl1pPr>
          </a:lstStyle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altLang="en-US" dirty="0">
                <a:latin typeface="Segoe Script" pitchFamily="34" charset="0"/>
              </a:rPr>
              <a:t>WE HAVE DONE FACTOR ANALYSIS OF ALL</a:t>
            </a:r>
          </a:p>
          <a:p>
            <a:r>
              <a:rPr lang="en-US" altLang="en-US" dirty="0">
                <a:latin typeface="Segoe Script" pitchFamily="34" charset="0"/>
              </a:rPr>
              <a:t>POTENTIAL CAUSES                                           </a:t>
            </a:r>
            <a:r>
              <a:rPr lang="en-US" altLang="en-US" dirty="0">
                <a:solidFill>
                  <a:schemeClr val="accent5">
                    <a:lumMod val="40000"/>
                    <a:lumOff val="60000"/>
                  </a:schemeClr>
                </a:solidFill>
                <a:latin typeface="Segoe Script" pitchFamily="34" charset="0"/>
              </a:rPr>
              <a:t>.</a:t>
            </a:r>
          </a:p>
        </p:txBody>
      </p:sp>
      <p:sp>
        <p:nvSpPr>
          <p:cNvPr id="3" name="AutoShape 3"/>
          <p:cNvSpPr>
            <a:spLocks noChangeAspect="1" noChangeArrowheads="1" noTextEdit="1"/>
          </p:cNvSpPr>
          <p:nvPr/>
        </p:nvSpPr>
        <p:spPr bwMode="auto">
          <a:xfrm>
            <a:off x="103187" y="908051"/>
            <a:ext cx="9005887" cy="475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103187" y="908051"/>
            <a:ext cx="9005887" cy="708025"/>
          </a:xfrm>
          <a:prstGeom prst="rect">
            <a:avLst/>
          </a:prstGeom>
          <a:solidFill>
            <a:srgbClr val="C6E0B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103187" y="1604963"/>
            <a:ext cx="9005887" cy="4056063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6" name="Rectangle 7"/>
          <p:cNvSpPr>
            <a:spLocks noChangeArrowheads="1"/>
          </p:cNvSpPr>
          <p:nvPr/>
        </p:nvSpPr>
        <p:spPr bwMode="auto">
          <a:xfrm>
            <a:off x="279400" y="1166813"/>
            <a:ext cx="561564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500" b="0" i="0" u="none" strike="noStrike" cap="none" normalizeH="0" baseline="0">
                <a:ln>
                  <a:noFill/>
                </a:ln>
                <a:solidFill>
                  <a:srgbClr val="002060"/>
                </a:solidFill>
                <a:effectLst/>
                <a:latin typeface="Meiryo UI" panose="020B0604030504040204" pitchFamily="34" charset="-128"/>
                <a:ea typeface="Meiryo UI" panose="020B0604030504040204" pitchFamily="34" charset="-128"/>
                <a:cs typeface="Arial" pitchFamily="34" charset="0"/>
              </a:rPr>
              <a:t>S/NO.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7" name="Rectangle 8"/>
          <p:cNvSpPr>
            <a:spLocks noChangeArrowheads="1"/>
          </p:cNvSpPr>
          <p:nvPr/>
        </p:nvSpPr>
        <p:spPr bwMode="auto">
          <a:xfrm>
            <a:off x="1281112" y="1166813"/>
            <a:ext cx="580095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500" b="0" i="0" u="none" strike="noStrike" cap="none" normalizeH="0" baseline="0">
                <a:ln>
                  <a:noFill/>
                </a:ln>
                <a:solidFill>
                  <a:srgbClr val="002060"/>
                </a:solidFill>
                <a:effectLst/>
                <a:latin typeface="Meiryo UI" panose="020B0604030504040204" pitchFamily="34" charset="-128"/>
                <a:ea typeface="Meiryo UI" panose="020B0604030504040204" pitchFamily="34" charset="-128"/>
                <a:cs typeface="Arial" pitchFamily="34" charset="0"/>
              </a:rPr>
              <a:t>Factor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8" name="Rectangle 9"/>
          <p:cNvSpPr>
            <a:spLocks noChangeArrowheads="1"/>
          </p:cNvSpPr>
          <p:nvPr/>
        </p:nvSpPr>
        <p:spPr bwMode="auto">
          <a:xfrm>
            <a:off x="2233612" y="1166813"/>
            <a:ext cx="1830309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500" b="0" i="0" u="none" strike="noStrike" cap="none" normalizeH="0" baseline="0">
                <a:ln>
                  <a:noFill/>
                </a:ln>
                <a:solidFill>
                  <a:srgbClr val="002060"/>
                </a:solidFill>
                <a:effectLst/>
                <a:latin typeface="Meiryo UI" panose="020B0604030504040204" pitchFamily="34" charset="-128"/>
                <a:ea typeface="Meiryo UI" panose="020B0604030504040204" pitchFamily="34" charset="-128"/>
                <a:cs typeface="Arial" pitchFamily="34" charset="0"/>
              </a:rPr>
              <a:t>Confirmation Points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9" name="Rectangle 10"/>
          <p:cNvSpPr>
            <a:spLocks noChangeArrowheads="1"/>
          </p:cNvSpPr>
          <p:nvPr/>
        </p:nvSpPr>
        <p:spPr bwMode="auto">
          <a:xfrm>
            <a:off x="4164012" y="1166813"/>
            <a:ext cx="1716817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500" b="0" i="0" u="none" strike="noStrike" cap="none" normalizeH="0" baseline="0">
                <a:ln>
                  <a:noFill/>
                </a:ln>
                <a:solidFill>
                  <a:srgbClr val="002060"/>
                </a:solidFill>
                <a:effectLst/>
                <a:latin typeface="Meiryo UI" panose="020B0604030504040204" pitchFamily="34" charset="-128"/>
                <a:ea typeface="Meiryo UI" panose="020B0604030504040204" pitchFamily="34" charset="-128"/>
                <a:cs typeface="Arial" pitchFamily="34" charset="0"/>
              </a:rPr>
              <a:t>Inspection Criteria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10" name="Rectangle 11"/>
          <p:cNvSpPr>
            <a:spLocks noChangeArrowheads="1"/>
          </p:cNvSpPr>
          <p:nvPr/>
        </p:nvSpPr>
        <p:spPr bwMode="auto">
          <a:xfrm>
            <a:off x="6342062" y="1042988"/>
            <a:ext cx="1340752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500" b="0" i="0" u="none" strike="noStrike" cap="none" normalizeH="0" baseline="0">
                <a:ln>
                  <a:noFill/>
                </a:ln>
                <a:solidFill>
                  <a:srgbClr val="002060"/>
                </a:solidFill>
                <a:effectLst/>
                <a:latin typeface="Meiryo UI" panose="020B0604030504040204" pitchFamily="34" charset="-128"/>
                <a:ea typeface="Meiryo UI" panose="020B0604030504040204" pitchFamily="34" charset="-128"/>
                <a:cs typeface="Arial" pitchFamily="34" charset="0"/>
              </a:rPr>
              <a:t>Observation / 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11" name="Rectangle 12"/>
          <p:cNvSpPr>
            <a:spLocks noChangeArrowheads="1"/>
          </p:cNvSpPr>
          <p:nvPr/>
        </p:nvSpPr>
        <p:spPr bwMode="auto">
          <a:xfrm>
            <a:off x="6024562" y="1290638"/>
            <a:ext cx="2002536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500" b="0" i="0" u="none" strike="noStrike" cap="none" normalizeH="0" baseline="0">
                <a:ln>
                  <a:noFill/>
                </a:ln>
                <a:solidFill>
                  <a:srgbClr val="002060"/>
                </a:solidFill>
                <a:effectLst/>
                <a:latin typeface="Meiryo UI" panose="020B0604030504040204" pitchFamily="34" charset="-128"/>
                <a:ea typeface="Meiryo UI" panose="020B0604030504040204" pitchFamily="34" charset="-128"/>
                <a:cs typeface="Arial" pitchFamily="34" charset="0"/>
              </a:rPr>
              <a:t>Improvements points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12" name="Rectangle 13"/>
          <p:cNvSpPr>
            <a:spLocks noChangeArrowheads="1"/>
          </p:cNvSpPr>
          <p:nvPr/>
        </p:nvSpPr>
        <p:spPr bwMode="auto">
          <a:xfrm>
            <a:off x="8116346" y="1166813"/>
            <a:ext cx="82715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300" b="0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  <a:latin typeface="Meiryo UI" panose="020B0604030504040204" pitchFamily="34" charset="-128"/>
                <a:ea typeface="Meiryo UI" panose="020B0604030504040204" pitchFamily="34" charset="-128"/>
                <a:cs typeface="Arial" pitchFamily="34" charset="0"/>
              </a:rPr>
              <a:t>Judgement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13" name="Rectangle 14"/>
          <p:cNvSpPr>
            <a:spLocks noChangeArrowheads="1"/>
          </p:cNvSpPr>
          <p:nvPr/>
        </p:nvSpPr>
        <p:spPr bwMode="auto">
          <a:xfrm>
            <a:off x="492125" y="1852613"/>
            <a:ext cx="113814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eiryo UI" panose="020B0604030504040204" pitchFamily="34" charset="-128"/>
                <a:ea typeface="Meiryo UI" panose="020B0604030504040204" pitchFamily="34" charset="-128"/>
                <a:cs typeface="Arial" pitchFamily="34" charset="0"/>
              </a:rPr>
              <a:t>1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14" name="Rectangle 15"/>
          <p:cNvSpPr>
            <a:spLocks noChangeArrowheads="1"/>
          </p:cNvSpPr>
          <p:nvPr/>
        </p:nvSpPr>
        <p:spPr bwMode="auto">
          <a:xfrm>
            <a:off x="1155083" y="1838965"/>
            <a:ext cx="852798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eiryo UI" panose="020B0604030504040204" pitchFamily="34" charset="-128"/>
                <a:ea typeface="Meiryo UI" panose="020B0604030504040204" pitchFamily="34" charset="-128"/>
                <a:cs typeface="Arial" pitchFamily="34" charset="0"/>
              </a:rPr>
              <a:t>MACHINE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15" name="Rectangle 16"/>
          <p:cNvSpPr>
            <a:spLocks noChangeArrowheads="1"/>
          </p:cNvSpPr>
          <p:nvPr/>
        </p:nvSpPr>
        <p:spPr bwMode="auto">
          <a:xfrm>
            <a:off x="2349539" y="1758724"/>
            <a:ext cx="1388201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eiryo UI" panose="020B0604030504040204" pitchFamily="34" charset="-128"/>
                <a:ea typeface="Meiryo UI" panose="020B0604030504040204" pitchFamily="34" charset="-128"/>
                <a:cs typeface="Arial" pitchFamily="34" charset="0"/>
              </a:rPr>
              <a:t>        AXIS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eiryo UI" panose="020B0604030504040204" pitchFamily="34" charset="-128"/>
                <a:ea typeface="Meiryo UI" panose="020B0604030504040204" pitchFamily="34" charset="-128"/>
                <a:cs typeface="Arial" pitchFamily="34" charset="0"/>
              </a:rPr>
              <a:t>REPEATABILITY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16" name="Rectangle 17"/>
          <p:cNvSpPr>
            <a:spLocks noChangeArrowheads="1"/>
          </p:cNvSpPr>
          <p:nvPr/>
        </p:nvSpPr>
        <p:spPr bwMode="auto">
          <a:xfrm>
            <a:off x="4054406" y="1866446"/>
            <a:ext cx="1771319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eiryo UI" panose="020B0604030504040204" pitchFamily="34" charset="-128"/>
                <a:ea typeface="Meiryo UI" panose="020B0604030504040204" pitchFamily="34" charset="-128"/>
                <a:cs typeface="Arial" pitchFamily="34" charset="0"/>
              </a:rPr>
              <a:t>WITHIN 16 MICRON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17" name="Rectangle 18"/>
          <p:cNvSpPr>
            <a:spLocks noChangeArrowheads="1"/>
          </p:cNvSpPr>
          <p:nvPr/>
        </p:nvSpPr>
        <p:spPr bwMode="auto">
          <a:xfrm>
            <a:off x="6037262" y="1739901"/>
            <a:ext cx="1899559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eiryo UI" panose="020B0604030504040204" pitchFamily="34" charset="-128"/>
                <a:ea typeface="Meiryo UI" panose="020B0604030504040204" pitchFamily="34" charset="-128"/>
                <a:cs typeface="Arial" pitchFamily="34" charset="0"/>
              </a:rPr>
              <a:t>INSPECTED . FOUND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eiryo UI" panose="020B0604030504040204" pitchFamily="34" charset="-128"/>
                <a:ea typeface="Meiryo UI" panose="020B0604030504040204" pitchFamily="34" charset="-128"/>
                <a:cs typeface="Arial" pitchFamily="34" charset="0"/>
              </a:rPr>
              <a:t> WITHIN 8 MICRON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19" name="Rectangle 20"/>
          <p:cNvSpPr>
            <a:spLocks noChangeArrowheads="1"/>
          </p:cNvSpPr>
          <p:nvPr/>
        </p:nvSpPr>
        <p:spPr bwMode="auto">
          <a:xfrm>
            <a:off x="492125" y="2525713"/>
            <a:ext cx="113814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eiryo UI" panose="020B0604030504040204" pitchFamily="34" charset="-128"/>
                <a:ea typeface="Meiryo UI" panose="020B0604030504040204" pitchFamily="34" charset="-128"/>
                <a:cs typeface="Arial" pitchFamily="34" charset="0"/>
              </a:rPr>
              <a:t>2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20" name="Rectangle 21"/>
          <p:cNvSpPr>
            <a:spLocks noChangeArrowheads="1"/>
          </p:cNvSpPr>
          <p:nvPr/>
        </p:nvSpPr>
        <p:spPr bwMode="auto">
          <a:xfrm>
            <a:off x="1155083" y="2525713"/>
            <a:ext cx="852798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eiryo UI" panose="020B0604030504040204" pitchFamily="34" charset="-128"/>
                <a:ea typeface="Meiryo UI" panose="020B0604030504040204" pitchFamily="34" charset="-128"/>
                <a:cs typeface="Arial" pitchFamily="34" charset="0"/>
              </a:rPr>
              <a:t>MACHINE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21" name="Rectangle 22"/>
          <p:cNvSpPr>
            <a:spLocks noChangeArrowheads="1"/>
          </p:cNvSpPr>
          <p:nvPr/>
        </p:nvSpPr>
        <p:spPr bwMode="auto">
          <a:xfrm>
            <a:off x="2292350" y="2525713"/>
            <a:ext cx="1418658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eiryo UI" panose="020B0604030504040204" pitchFamily="34" charset="-128"/>
                <a:ea typeface="Meiryo UI" panose="020B0604030504040204" pitchFamily="34" charset="-128"/>
                <a:cs typeface="Arial" pitchFamily="34" charset="0"/>
              </a:rPr>
              <a:t>TOOL HOLDING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22" name="Rectangle 23"/>
          <p:cNvSpPr>
            <a:spLocks noChangeArrowheads="1"/>
          </p:cNvSpPr>
          <p:nvPr/>
        </p:nvSpPr>
        <p:spPr bwMode="auto">
          <a:xfrm>
            <a:off x="4164012" y="2525713"/>
            <a:ext cx="1583767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itchFamily="34" charset="0"/>
              </a:rPr>
              <a:t>TOOL TIGHTNESS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23" name="Rectangle 24"/>
          <p:cNvSpPr>
            <a:spLocks noChangeArrowheads="1"/>
          </p:cNvSpPr>
          <p:nvPr/>
        </p:nvSpPr>
        <p:spPr bwMode="auto">
          <a:xfrm>
            <a:off x="6342062" y="2525713"/>
            <a:ext cx="1025922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eiryo UI" panose="020B0604030504040204" pitchFamily="34" charset="-128"/>
                <a:ea typeface="Meiryo UI" panose="020B0604030504040204" pitchFamily="34" charset="-128"/>
                <a:cs typeface="Arial" pitchFamily="34" charset="0"/>
              </a:rPr>
              <a:t>FOUND OK 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24" name="Rectangle 25"/>
          <p:cNvSpPr>
            <a:spLocks noChangeArrowheads="1"/>
          </p:cNvSpPr>
          <p:nvPr/>
        </p:nvSpPr>
        <p:spPr bwMode="auto">
          <a:xfrm>
            <a:off x="492125" y="3200401"/>
            <a:ext cx="113814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Meiryo UI" panose="020B0604030504040204" pitchFamily="34" charset="-128"/>
                <a:ea typeface="Meiryo UI" panose="020B0604030504040204" pitchFamily="34" charset="-128"/>
                <a:cs typeface="Arial" pitchFamily="34" charset="0"/>
              </a:rPr>
              <a:t>3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25" name="Rectangle 26"/>
          <p:cNvSpPr>
            <a:spLocks noChangeArrowheads="1"/>
          </p:cNvSpPr>
          <p:nvPr/>
        </p:nvSpPr>
        <p:spPr bwMode="auto">
          <a:xfrm>
            <a:off x="1160665" y="3200401"/>
            <a:ext cx="804707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eiryo UI" panose="020B0604030504040204" pitchFamily="34" charset="-128"/>
                <a:ea typeface="Meiryo UI" panose="020B0604030504040204" pitchFamily="34" charset="-128"/>
                <a:cs typeface="Arial" pitchFamily="34" charset="0"/>
              </a:rPr>
              <a:t>METHOD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26" name="Rectangle 27"/>
          <p:cNvSpPr>
            <a:spLocks noChangeArrowheads="1"/>
          </p:cNvSpPr>
          <p:nvPr/>
        </p:nvSpPr>
        <p:spPr bwMode="auto">
          <a:xfrm>
            <a:off x="2268839" y="3074649"/>
            <a:ext cx="1659109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eiryo UI" panose="020B0604030504040204" pitchFamily="34" charset="-128"/>
                <a:ea typeface="Meiryo UI" panose="020B0604030504040204" pitchFamily="34" charset="-128"/>
                <a:cs typeface="Arial" pitchFamily="34" charset="0"/>
              </a:rPr>
              <a:t>VARIATION</a:t>
            </a:r>
            <a:r>
              <a:rPr kumimoji="0" lang="en-US" sz="1400" b="0" i="0" u="none" strike="noStrike" cap="none" normalizeH="0" dirty="0">
                <a:ln>
                  <a:noFill/>
                </a:ln>
                <a:solidFill>
                  <a:srgbClr val="000000"/>
                </a:solidFill>
                <a:effectLst/>
                <a:latin typeface="Meiryo UI" panose="020B0604030504040204" pitchFamily="34" charset="-128"/>
                <a:ea typeface="Meiryo UI" panose="020B0604030504040204" pitchFamily="34" charset="-128"/>
                <a:cs typeface="Arial" pitchFamily="34" charset="0"/>
              </a:rPr>
              <a:t> AFTER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dirty="0">
                <a:ln>
                  <a:noFill/>
                </a:ln>
                <a:solidFill>
                  <a:srgbClr val="000000"/>
                </a:solidFill>
                <a:effectLst/>
                <a:latin typeface="Meiryo UI" panose="020B0604030504040204" pitchFamily="34" charset="-128"/>
                <a:ea typeface="Meiryo UI" panose="020B0604030504040204" pitchFamily="34" charset="-128"/>
                <a:cs typeface="Arial" pitchFamily="34" charset="0"/>
              </a:rPr>
              <a:t>       SHAPING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28" name="Rectangle 29"/>
          <p:cNvSpPr>
            <a:spLocks noChangeArrowheads="1"/>
          </p:cNvSpPr>
          <p:nvPr/>
        </p:nvSpPr>
        <p:spPr bwMode="auto">
          <a:xfrm>
            <a:off x="4265802" y="3074650"/>
            <a:ext cx="1267976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eiryo UI" panose="020B0604030504040204" pitchFamily="34" charset="-128"/>
                <a:ea typeface="Meiryo UI" panose="020B0604030504040204" pitchFamily="34" charset="-128"/>
                <a:cs typeface="Arial" pitchFamily="34" charset="0"/>
              </a:rPr>
              <a:t>SHOULD NOT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itchFamily="34" charset="0"/>
              </a:rPr>
              <a:t>     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eiryo UI" panose="020B0604030504040204" pitchFamily="34" charset="-128"/>
                <a:ea typeface="Meiryo UI" panose="020B0604030504040204" pitchFamily="34" charset="-128"/>
                <a:cs typeface="Arial" pitchFamily="34" charset="0"/>
              </a:rPr>
              <a:t>VARRY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30" name="Rectangle 31"/>
          <p:cNvSpPr>
            <a:spLocks noChangeArrowheads="1"/>
          </p:cNvSpPr>
          <p:nvPr/>
        </p:nvSpPr>
        <p:spPr bwMode="auto">
          <a:xfrm>
            <a:off x="492125" y="3875088"/>
            <a:ext cx="113814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r>
              <a:rPr kumimoji="0" lang="en-US" sz="1400" dirty="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itchFamily="34" charset="0"/>
              </a:rPr>
              <a:t>4</a:t>
            </a:r>
          </a:p>
        </p:txBody>
      </p:sp>
      <p:sp>
        <p:nvSpPr>
          <p:cNvPr id="31" name="Rectangle 32"/>
          <p:cNvSpPr>
            <a:spLocks noChangeArrowheads="1"/>
          </p:cNvSpPr>
          <p:nvPr/>
        </p:nvSpPr>
        <p:spPr bwMode="auto">
          <a:xfrm>
            <a:off x="1257300" y="3875088"/>
            <a:ext cx="804707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r>
              <a:rPr kumimoji="0" lang="en-US" sz="1400" dirty="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itchFamily="34" charset="0"/>
              </a:rPr>
              <a:t>METHOD</a:t>
            </a:r>
          </a:p>
        </p:txBody>
      </p:sp>
      <p:sp>
        <p:nvSpPr>
          <p:cNvPr id="182368" name="Rectangle 33"/>
          <p:cNvSpPr>
            <a:spLocks noChangeArrowheads="1"/>
          </p:cNvSpPr>
          <p:nvPr/>
        </p:nvSpPr>
        <p:spPr bwMode="auto">
          <a:xfrm>
            <a:off x="2349539" y="3767366"/>
            <a:ext cx="145713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r>
              <a:rPr kumimoji="0" lang="en-US" sz="1400" dirty="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itchFamily="34" charset="0"/>
              </a:rPr>
              <a:t>DISTORTION IN </a:t>
            </a:r>
          </a:p>
          <a:p>
            <a:r>
              <a:rPr kumimoji="0" lang="en-US" sz="1400" dirty="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itchFamily="34" charset="0"/>
              </a:rPr>
              <a:t>          HT</a:t>
            </a:r>
          </a:p>
        </p:txBody>
      </p:sp>
      <p:sp>
        <p:nvSpPr>
          <p:cNvPr id="182369" name="Rectangle 34"/>
          <p:cNvSpPr>
            <a:spLocks noChangeArrowheads="1"/>
          </p:cNvSpPr>
          <p:nvPr/>
        </p:nvSpPr>
        <p:spPr bwMode="auto">
          <a:xfrm>
            <a:off x="4232251" y="3756781"/>
            <a:ext cx="1579728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r>
              <a:rPr kumimoji="0" lang="en-US" sz="1400" dirty="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itchFamily="34" charset="0"/>
              </a:rPr>
              <a:t>AS PER PROCESS </a:t>
            </a:r>
          </a:p>
          <a:p>
            <a:r>
              <a:rPr kumimoji="0" lang="en-US" sz="1400" dirty="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itchFamily="34" charset="0"/>
              </a:rPr>
              <a:t>        SPEC</a:t>
            </a:r>
          </a:p>
        </p:txBody>
      </p:sp>
      <p:sp>
        <p:nvSpPr>
          <p:cNvPr id="182372" name="Rectangle 37"/>
          <p:cNvSpPr>
            <a:spLocks noChangeArrowheads="1"/>
          </p:cNvSpPr>
          <p:nvPr/>
        </p:nvSpPr>
        <p:spPr bwMode="auto">
          <a:xfrm>
            <a:off x="492125" y="4548188"/>
            <a:ext cx="113814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Meiryo UI" panose="020B0604030504040204" pitchFamily="34" charset="-128"/>
                <a:ea typeface="Meiryo UI" panose="020B0604030504040204" pitchFamily="34" charset="-128"/>
                <a:cs typeface="Arial" pitchFamily="34" charset="0"/>
              </a:rPr>
              <a:t>5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182373" name="Rectangle 38"/>
          <p:cNvSpPr>
            <a:spLocks noChangeArrowheads="1"/>
          </p:cNvSpPr>
          <p:nvPr/>
        </p:nvSpPr>
        <p:spPr bwMode="auto">
          <a:xfrm>
            <a:off x="1385887" y="4548188"/>
            <a:ext cx="403957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eiryo UI" panose="020B0604030504040204" pitchFamily="34" charset="-128"/>
                <a:ea typeface="Meiryo UI" panose="020B0604030504040204" pitchFamily="34" charset="-128"/>
                <a:cs typeface="Arial" pitchFamily="34" charset="0"/>
              </a:rPr>
              <a:t>MAN</a:t>
            </a:r>
            <a:endParaRPr kumimoji="0" 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182374" name="Rectangle 39"/>
          <p:cNvSpPr>
            <a:spLocks noChangeArrowheads="1"/>
          </p:cNvSpPr>
          <p:nvPr/>
        </p:nvSpPr>
        <p:spPr bwMode="auto">
          <a:xfrm>
            <a:off x="2292350" y="4548188"/>
            <a:ext cx="1350947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eiryo UI" panose="020B0604030504040204" pitchFamily="34" charset="-128"/>
                <a:ea typeface="Meiryo UI" panose="020B0604030504040204" pitchFamily="34" charset="-128"/>
                <a:cs typeface="Arial" pitchFamily="34" charset="0"/>
              </a:rPr>
              <a:t>OFFSET ERROR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182375" name="Rectangle 40"/>
          <p:cNvSpPr>
            <a:spLocks noChangeArrowheads="1"/>
          </p:cNvSpPr>
          <p:nvPr/>
        </p:nvSpPr>
        <p:spPr bwMode="auto">
          <a:xfrm>
            <a:off x="4026353" y="4548188"/>
            <a:ext cx="1827423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eiryo UI" panose="020B0604030504040204" pitchFamily="34" charset="-128"/>
                <a:ea typeface="Meiryo UI" panose="020B0604030504040204" pitchFamily="34" charset="-128"/>
                <a:cs typeface="Arial" pitchFamily="34" charset="0"/>
              </a:rPr>
              <a:t>METHOD OF OFFSET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182379" name="Rectangle 44"/>
          <p:cNvSpPr>
            <a:spLocks noChangeArrowheads="1"/>
          </p:cNvSpPr>
          <p:nvPr/>
        </p:nvSpPr>
        <p:spPr bwMode="auto">
          <a:xfrm>
            <a:off x="492125" y="5222876"/>
            <a:ext cx="113814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eiryo UI" panose="020B0604030504040204" pitchFamily="34" charset="-128"/>
                <a:ea typeface="Meiryo UI" panose="020B0604030504040204" pitchFamily="34" charset="-128"/>
                <a:cs typeface="Arial" pitchFamily="34" charset="0"/>
              </a:rPr>
              <a:t>6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182380" name="Rectangle 45"/>
          <p:cNvSpPr>
            <a:spLocks noChangeArrowheads="1"/>
          </p:cNvSpPr>
          <p:nvPr/>
        </p:nvSpPr>
        <p:spPr bwMode="auto">
          <a:xfrm>
            <a:off x="1090459" y="5222876"/>
            <a:ext cx="924933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eiryo UI" panose="020B0604030504040204" pitchFamily="34" charset="-128"/>
                <a:ea typeface="Meiryo UI" panose="020B0604030504040204" pitchFamily="34" charset="-128"/>
                <a:cs typeface="Arial" pitchFamily="34" charset="0"/>
              </a:rPr>
              <a:t>MATERIAL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182381" name="Rectangle 46"/>
          <p:cNvSpPr>
            <a:spLocks noChangeArrowheads="1"/>
          </p:cNvSpPr>
          <p:nvPr/>
        </p:nvSpPr>
        <p:spPr bwMode="auto">
          <a:xfrm>
            <a:off x="2406650" y="5218113"/>
            <a:ext cx="1106585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itchFamily="34" charset="0"/>
              </a:rPr>
              <a:t>INSERT LIFE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182382" name="Rectangle 47"/>
          <p:cNvSpPr>
            <a:spLocks noChangeArrowheads="1"/>
          </p:cNvSpPr>
          <p:nvPr/>
        </p:nvSpPr>
        <p:spPr bwMode="auto">
          <a:xfrm>
            <a:off x="2292350" y="5335588"/>
            <a:ext cx="6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182383" name="Rectangle 48"/>
          <p:cNvSpPr>
            <a:spLocks noChangeArrowheads="1"/>
          </p:cNvSpPr>
          <p:nvPr/>
        </p:nvSpPr>
        <p:spPr bwMode="auto">
          <a:xfrm>
            <a:off x="4164012" y="5222876"/>
            <a:ext cx="1478482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eiryo UI" panose="020B0604030504040204" pitchFamily="34" charset="-128"/>
                <a:ea typeface="Meiryo UI" panose="020B0604030504040204" pitchFamily="34" charset="-128"/>
                <a:cs typeface="Arial" pitchFamily="34" charset="0"/>
              </a:rPr>
              <a:t>AS PER SET LIFE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182387" name="Line 52"/>
          <p:cNvSpPr>
            <a:spLocks noChangeShapeType="1"/>
          </p:cNvSpPr>
          <p:nvPr/>
        </p:nvSpPr>
        <p:spPr bwMode="auto">
          <a:xfrm flipV="1">
            <a:off x="103187" y="908051"/>
            <a:ext cx="1587" cy="1588"/>
          </a:xfrm>
          <a:prstGeom prst="line">
            <a:avLst/>
          </a:prstGeom>
          <a:noFill/>
          <a:ln w="0">
            <a:solidFill>
              <a:srgbClr val="DADCDD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182388" name="Rectangle 53"/>
          <p:cNvSpPr>
            <a:spLocks noChangeArrowheads="1"/>
          </p:cNvSpPr>
          <p:nvPr/>
        </p:nvSpPr>
        <p:spPr bwMode="auto">
          <a:xfrm>
            <a:off x="103187" y="896938"/>
            <a:ext cx="11112" cy="11113"/>
          </a:xfrm>
          <a:prstGeom prst="rect">
            <a:avLst/>
          </a:prstGeom>
          <a:solidFill>
            <a:srgbClr val="DADC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182389" name="Line 54"/>
          <p:cNvSpPr>
            <a:spLocks noChangeShapeType="1"/>
          </p:cNvSpPr>
          <p:nvPr/>
        </p:nvSpPr>
        <p:spPr bwMode="auto">
          <a:xfrm flipV="1">
            <a:off x="974725" y="908051"/>
            <a:ext cx="1587" cy="1588"/>
          </a:xfrm>
          <a:prstGeom prst="line">
            <a:avLst/>
          </a:prstGeom>
          <a:noFill/>
          <a:ln w="0">
            <a:solidFill>
              <a:srgbClr val="DADCDD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182391" name="Rectangle 55"/>
          <p:cNvSpPr>
            <a:spLocks noChangeArrowheads="1"/>
          </p:cNvSpPr>
          <p:nvPr/>
        </p:nvSpPr>
        <p:spPr bwMode="auto">
          <a:xfrm>
            <a:off x="974725" y="896938"/>
            <a:ext cx="11112" cy="11113"/>
          </a:xfrm>
          <a:prstGeom prst="rect">
            <a:avLst/>
          </a:prstGeom>
          <a:solidFill>
            <a:srgbClr val="DADC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182392" name="Line 56"/>
          <p:cNvSpPr>
            <a:spLocks noChangeShapeType="1"/>
          </p:cNvSpPr>
          <p:nvPr/>
        </p:nvSpPr>
        <p:spPr bwMode="auto">
          <a:xfrm flipV="1">
            <a:off x="2139950" y="908051"/>
            <a:ext cx="1587" cy="1588"/>
          </a:xfrm>
          <a:prstGeom prst="line">
            <a:avLst/>
          </a:prstGeom>
          <a:noFill/>
          <a:ln w="0">
            <a:solidFill>
              <a:srgbClr val="DADCDD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182393" name="Rectangle 57"/>
          <p:cNvSpPr>
            <a:spLocks noChangeArrowheads="1"/>
          </p:cNvSpPr>
          <p:nvPr/>
        </p:nvSpPr>
        <p:spPr bwMode="auto">
          <a:xfrm>
            <a:off x="2139950" y="896938"/>
            <a:ext cx="11112" cy="11113"/>
          </a:xfrm>
          <a:prstGeom prst="rect">
            <a:avLst/>
          </a:prstGeom>
          <a:solidFill>
            <a:srgbClr val="DADC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182394" name="Line 58"/>
          <p:cNvSpPr>
            <a:spLocks noChangeShapeType="1"/>
          </p:cNvSpPr>
          <p:nvPr/>
        </p:nvSpPr>
        <p:spPr bwMode="auto">
          <a:xfrm flipV="1">
            <a:off x="4011612" y="908051"/>
            <a:ext cx="1587" cy="1588"/>
          </a:xfrm>
          <a:prstGeom prst="line">
            <a:avLst/>
          </a:prstGeom>
          <a:noFill/>
          <a:ln w="0">
            <a:solidFill>
              <a:srgbClr val="DADCDD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182395" name="Rectangle 59"/>
          <p:cNvSpPr>
            <a:spLocks noChangeArrowheads="1"/>
          </p:cNvSpPr>
          <p:nvPr/>
        </p:nvSpPr>
        <p:spPr bwMode="auto">
          <a:xfrm>
            <a:off x="4011612" y="896938"/>
            <a:ext cx="11112" cy="11113"/>
          </a:xfrm>
          <a:prstGeom prst="rect">
            <a:avLst/>
          </a:prstGeom>
          <a:solidFill>
            <a:srgbClr val="DADC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182396" name="Line 60"/>
          <p:cNvSpPr>
            <a:spLocks noChangeShapeType="1"/>
          </p:cNvSpPr>
          <p:nvPr/>
        </p:nvSpPr>
        <p:spPr bwMode="auto">
          <a:xfrm flipV="1">
            <a:off x="5883274" y="908051"/>
            <a:ext cx="1587" cy="1588"/>
          </a:xfrm>
          <a:prstGeom prst="line">
            <a:avLst/>
          </a:prstGeom>
          <a:noFill/>
          <a:ln w="0">
            <a:solidFill>
              <a:srgbClr val="DADCDD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182397" name="Rectangle 61"/>
          <p:cNvSpPr>
            <a:spLocks noChangeArrowheads="1"/>
          </p:cNvSpPr>
          <p:nvPr/>
        </p:nvSpPr>
        <p:spPr bwMode="auto">
          <a:xfrm>
            <a:off x="5883274" y="896938"/>
            <a:ext cx="12700" cy="11113"/>
          </a:xfrm>
          <a:prstGeom prst="rect">
            <a:avLst/>
          </a:prstGeom>
          <a:solidFill>
            <a:srgbClr val="DADC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182398" name="Line 62"/>
          <p:cNvSpPr>
            <a:spLocks noChangeShapeType="1"/>
          </p:cNvSpPr>
          <p:nvPr/>
        </p:nvSpPr>
        <p:spPr bwMode="auto">
          <a:xfrm flipV="1">
            <a:off x="7920037" y="908051"/>
            <a:ext cx="1587" cy="1588"/>
          </a:xfrm>
          <a:prstGeom prst="line">
            <a:avLst/>
          </a:prstGeom>
          <a:noFill/>
          <a:ln w="0">
            <a:solidFill>
              <a:srgbClr val="DADCDD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182399" name="Rectangle 63"/>
          <p:cNvSpPr>
            <a:spLocks noChangeArrowheads="1"/>
          </p:cNvSpPr>
          <p:nvPr/>
        </p:nvSpPr>
        <p:spPr bwMode="auto">
          <a:xfrm>
            <a:off x="7920037" y="896938"/>
            <a:ext cx="12700" cy="11113"/>
          </a:xfrm>
          <a:prstGeom prst="rect">
            <a:avLst/>
          </a:prstGeom>
          <a:solidFill>
            <a:srgbClr val="DADC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192" name="Rectangle 64"/>
          <p:cNvSpPr>
            <a:spLocks noChangeArrowheads="1"/>
          </p:cNvSpPr>
          <p:nvPr/>
        </p:nvSpPr>
        <p:spPr bwMode="auto">
          <a:xfrm>
            <a:off x="114300" y="896938"/>
            <a:ext cx="8994774" cy="22225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193" name="Line 65"/>
          <p:cNvSpPr>
            <a:spLocks noChangeShapeType="1"/>
          </p:cNvSpPr>
          <p:nvPr/>
        </p:nvSpPr>
        <p:spPr bwMode="auto">
          <a:xfrm flipV="1">
            <a:off x="9097962" y="908051"/>
            <a:ext cx="1587" cy="1588"/>
          </a:xfrm>
          <a:prstGeom prst="line">
            <a:avLst/>
          </a:prstGeom>
          <a:noFill/>
          <a:ln w="0">
            <a:solidFill>
              <a:srgbClr val="DADCDD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194" name="Rectangle 66"/>
          <p:cNvSpPr>
            <a:spLocks noChangeArrowheads="1"/>
          </p:cNvSpPr>
          <p:nvPr/>
        </p:nvSpPr>
        <p:spPr bwMode="auto">
          <a:xfrm>
            <a:off x="9097962" y="896938"/>
            <a:ext cx="11112" cy="11113"/>
          </a:xfrm>
          <a:prstGeom prst="rect">
            <a:avLst/>
          </a:prstGeom>
          <a:solidFill>
            <a:srgbClr val="DADC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195" name="Rectangle 67"/>
          <p:cNvSpPr>
            <a:spLocks noChangeArrowheads="1"/>
          </p:cNvSpPr>
          <p:nvPr/>
        </p:nvSpPr>
        <p:spPr bwMode="auto">
          <a:xfrm>
            <a:off x="114300" y="1593851"/>
            <a:ext cx="8994774" cy="22225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196" name="Rectangle 68"/>
          <p:cNvSpPr>
            <a:spLocks noChangeArrowheads="1"/>
          </p:cNvSpPr>
          <p:nvPr/>
        </p:nvSpPr>
        <p:spPr bwMode="auto">
          <a:xfrm>
            <a:off x="114300" y="2266951"/>
            <a:ext cx="8994774" cy="23813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197" name="Rectangle 69"/>
          <p:cNvSpPr>
            <a:spLocks noChangeArrowheads="1"/>
          </p:cNvSpPr>
          <p:nvPr/>
        </p:nvSpPr>
        <p:spPr bwMode="auto">
          <a:xfrm>
            <a:off x="114300" y="2941638"/>
            <a:ext cx="8994774" cy="22225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198" name="Rectangle 70"/>
          <p:cNvSpPr>
            <a:spLocks noChangeArrowheads="1"/>
          </p:cNvSpPr>
          <p:nvPr/>
        </p:nvSpPr>
        <p:spPr bwMode="auto">
          <a:xfrm>
            <a:off x="114300" y="3616326"/>
            <a:ext cx="8994774" cy="22225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199" name="Rectangle 71"/>
          <p:cNvSpPr>
            <a:spLocks noChangeArrowheads="1"/>
          </p:cNvSpPr>
          <p:nvPr/>
        </p:nvSpPr>
        <p:spPr bwMode="auto">
          <a:xfrm>
            <a:off x="114300" y="4291013"/>
            <a:ext cx="8994774" cy="22225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200" name="Rectangle 72"/>
          <p:cNvSpPr>
            <a:spLocks noChangeArrowheads="1"/>
          </p:cNvSpPr>
          <p:nvPr/>
        </p:nvSpPr>
        <p:spPr bwMode="auto">
          <a:xfrm>
            <a:off x="114300" y="4964113"/>
            <a:ext cx="8994774" cy="22225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201" name="Rectangle 73"/>
          <p:cNvSpPr>
            <a:spLocks noChangeArrowheads="1"/>
          </p:cNvSpPr>
          <p:nvPr/>
        </p:nvSpPr>
        <p:spPr bwMode="auto">
          <a:xfrm>
            <a:off x="92075" y="896938"/>
            <a:ext cx="22225" cy="47640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202" name="Rectangle 74"/>
          <p:cNvSpPr>
            <a:spLocks noChangeArrowheads="1"/>
          </p:cNvSpPr>
          <p:nvPr/>
        </p:nvSpPr>
        <p:spPr bwMode="auto">
          <a:xfrm>
            <a:off x="962025" y="919163"/>
            <a:ext cx="23812" cy="4741863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203" name="Rectangle 75"/>
          <p:cNvSpPr>
            <a:spLocks noChangeArrowheads="1"/>
          </p:cNvSpPr>
          <p:nvPr/>
        </p:nvSpPr>
        <p:spPr bwMode="auto">
          <a:xfrm>
            <a:off x="2128837" y="919163"/>
            <a:ext cx="22225" cy="4741863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204" name="Rectangle 76"/>
          <p:cNvSpPr>
            <a:spLocks noChangeArrowheads="1"/>
          </p:cNvSpPr>
          <p:nvPr/>
        </p:nvSpPr>
        <p:spPr bwMode="auto">
          <a:xfrm>
            <a:off x="4000500" y="919163"/>
            <a:ext cx="22225" cy="4741863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205" name="Rectangle 77"/>
          <p:cNvSpPr>
            <a:spLocks noChangeArrowheads="1"/>
          </p:cNvSpPr>
          <p:nvPr/>
        </p:nvSpPr>
        <p:spPr bwMode="auto">
          <a:xfrm>
            <a:off x="5872162" y="919163"/>
            <a:ext cx="23812" cy="4741863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206" name="Rectangle 78"/>
          <p:cNvSpPr>
            <a:spLocks noChangeArrowheads="1"/>
          </p:cNvSpPr>
          <p:nvPr/>
        </p:nvSpPr>
        <p:spPr bwMode="auto">
          <a:xfrm>
            <a:off x="7908924" y="919163"/>
            <a:ext cx="23812" cy="4741863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207" name="Rectangle 79"/>
          <p:cNvSpPr>
            <a:spLocks noChangeArrowheads="1"/>
          </p:cNvSpPr>
          <p:nvPr/>
        </p:nvSpPr>
        <p:spPr bwMode="auto">
          <a:xfrm>
            <a:off x="114300" y="5638801"/>
            <a:ext cx="8994774" cy="22225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208" name="Rectangle 80"/>
          <p:cNvSpPr>
            <a:spLocks noChangeArrowheads="1"/>
          </p:cNvSpPr>
          <p:nvPr/>
        </p:nvSpPr>
        <p:spPr bwMode="auto">
          <a:xfrm>
            <a:off x="9085262" y="919163"/>
            <a:ext cx="23812" cy="4741863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209" name="Line 81"/>
          <p:cNvSpPr>
            <a:spLocks noChangeShapeType="1"/>
          </p:cNvSpPr>
          <p:nvPr/>
        </p:nvSpPr>
        <p:spPr bwMode="auto">
          <a:xfrm>
            <a:off x="103187" y="5661026"/>
            <a:ext cx="1587" cy="1588"/>
          </a:xfrm>
          <a:prstGeom prst="line">
            <a:avLst/>
          </a:prstGeom>
          <a:noFill/>
          <a:ln w="0">
            <a:solidFill>
              <a:srgbClr val="DADCDD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210" name="Rectangle 82"/>
          <p:cNvSpPr>
            <a:spLocks noChangeArrowheads="1"/>
          </p:cNvSpPr>
          <p:nvPr/>
        </p:nvSpPr>
        <p:spPr bwMode="auto">
          <a:xfrm>
            <a:off x="103187" y="5661026"/>
            <a:ext cx="11112" cy="11113"/>
          </a:xfrm>
          <a:prstGeom prst="rect">
            <a:avLst/>
          </a:prstGeom>
          <a:solidFill>
            <a:srgbClr val="DADC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212" name="Line 83"/>
          <p:cNvSpPr>
            <a:spLocks noChangeShapeType="1"/>
          </p:cNvSpPr>
          <p:nvPr/>
        </p:nvSpPr>
        <p:spPr bwMode="auto">
          <a:xfrm>
            <a:off x="974725" y="5661026"/>
            <a:ext cx="1587" cy="1588"/>
          </a:xfrm>
          <a:prstGeom prst="line">
            <a:avLst/>
          </a:prstGeom>
          <a:noFill/>
          <a:ln w="0">
            <a:solidFill>
              <a:srgbClr val="DADCDD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213" name="Rectangle 84"/>
          <p:cNvSpPr>
            <a:spLocks noChangeArrowheads="1"/>
          </p:cNvSpPr>
          <p:nvPr/>
        </p:nvSpPr>
        <p:spPr bwMode="auto">
          <a:xfrm>
            <a:off x="974725" y="5661026"/>
            <a:ext cx="11112" cy="11113"/>
          </a:xfrm>
          <a:prstGeom prst="rect">
            <a:avLst/>
          </a:prstGeom>
          <a:solidFill>
            <a:srgbClr val="DADC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214" name="Line 85"/>
          <p:cNvSpPr>
            <a:spLocks noChangeShapeType="1"/>
          </p:cNvSpPr>
          <p:nvPr/>
        </p:nvSpPr>
        <p:spPr bwMode="auto">
          <a:xfrm>
            <a:off x="2139950" y="5661026"/>
            <a:ext cx="1587" cy="1588"/>
          </a:xfrm>
          <a:prstGeom prst="line">
            <a:avLst/>
          </a:prstGeom>
          <a:noFill/>
          <a:ln w="0">
            <a:solidFill>
              <a:srgbClr val="DADCDD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215" name="Rectangle 86"/>
          <p:cNvSpPr>
            <a:spLocks noChangeArrowheads="1"/>
          </p:cNvSpPr>
          <p:nvPr/>
        </p:nvSpPr>
        <p:spPr bwMode="auto">
          <a:xfrm>
            <a:off x="2139950" y="5661026"/>
            <a:ext cx="11112" cy="11113"/>
          </a:xfrm>
          <a:prstGeom prst="rect">
            <a:avLst/>
          </a:prstGeom>
          <a:solidFill>
            <a:srgbClr val="DADC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216" name="Line 87"/>
          <p:cNvSpPr>
            <a:spLocks noChangeShapeType="1"/>
          </p:cNvSpPr>
          <p:nvPr/>
        </p:nvSpPr>
        <p:spPr bwMode="auto">
          <a:xfrm>
            <a:off x="4011612" y="5661026"/>
            <a:ext cx="1587" cy="1588"/>
          </a:xfrm>
          <a:prstGeom prst="line">
            <a:avLst/>
          </a:prstGeom>
          <a:noFill/>
          <a:ln w="0">
            <a:solidFill>
              <a:srgbClr val="DADCDD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217" name="Rectangle 88"/>
          <p:cNvSpPr>
            <a:spLocks noChangeArrowheads="1"/>
          </p:cNvSpPr>
          <p:nvPr/>
        </p:nvSpPr>
        <p:spPr bwMode="auto">
          <a:xfrm>
            <a:off x="4011612" y="5661026"/>
            <a:ext cx="11112" cy="11113"/>
          </a:xfrm>
          <a:prstGeom prst="rect">
            <a:avLst/>
          </a:prstGeom>
          <a:solidFill>
            <a:srgbClr val="DADC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218" name="Line 89"/>
          <p:cNvSpPr>
            <a:spLocks noChangeShapeType="1"/>
          </p:cNvSpPr>
          <p:nvPr/>
        </p:nvSpPr>
        <p:spPr bwMode="auto">
          <a:xfrm>
            <a:off x="5883274" y="5661026"/>
            <a:ext cx="1587" cy="1588"/>
          </a:xfrm>
          <a:prstGeom prst="line">
            <a:avLst/>
          </a:prstGeom>
          <a:noFill/>
          <a:ln w="0">
            <a:solidFill>
              <a:srgbClr val="DADCDD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219" name="Rectangle 90"/>
          <p:cNvSpPr>
            <a:spLocks noChangeArrowheads="1"/>
          </p:cNvSpPr>
          <p:nvPr/>
        </p:nvSpPr>
        <p:spPr bwMode="auto">
          <a:xfrm>
            <a:off x="5883274" y="5661026"/>
            <a:ext cx="12700" cy="11113"/>
          </a:xfrm>
          <a:prstGeom prst="rect">
            <a:avLst/>
          </a:prstGeom>
          <a:solidFill>
            <a:srgbClr val="DADC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220" name="Line 91"/>
          <p:cNvSpPr>
            <a:spLocks noChangeShapeType="1"/>
          </p:cNvSpPr>
          <p:nvPr/>
        </p:nvSpPr>
        <p:spPr bwMode="auto">
          <a:xfrm>
            <a:off x="7920037" y="5661026"/>
            <a:ext cx="1587" cy="1588"/>
          </a:xfrm>
          <a:prstGeom prst="line">
            <a:avLst/>
          </a:prstGeom>
          <a:noFill/>
          <a:ln w="0">
            <a:solidFill>
              <a:srgbClr val="DADCDD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221" name="Rectangle 92"/>
          <p:cNvSpPr>
            <a:spLocks noChangeArrowheads="1"/>
          </p:cNvSpPr>
          <p:nvPr/>
        </p:nvSpPr>
        <p:spPr bwMode="auto">
          <a:xfrm>
            <a:off x="7920037" y="5661026"/>
            <a:ext cx="12700" cy="11113"/>
          </a:xfrm>
          <a:prstGeom prst="rect">
            <a:avLst/>
          </a:prstGeom>
          <a:solidFill>
            <a:srgbClr val="DADC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223" name="Line 93"/>
          <p:cNvSpPr>
            <a:spLocks noChangeShapeType="1"/>
          </p:cNvSpPr>
          <p:nvPr/>
        </p:nvSpPr>
        <p:spPr bwMode="auto">
          <a:xfrm>
            <a:off x="9097962" y="5661026"/>
            <a:ext cx="1587" cy="1588"/>
          </a:xfrm>
          <a:prstGeom prst="line">
            <a:avLst/>
          </a:prstGeom>
          <a:noFill/>
          <a:ln w="0">
            <a:solidFill>
              <a:srgbClr val="DADCDD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182400" name="Rectangle 94"/>
          <p:cNvSpPr>
            <a:spLocks noChangeArrowheads="1"/>
          </p:cNvSpPr>
          <p:nvPr/>
        </p:nvSpPr>
        <p:spPr bwMode="auto">
          <a:xfrm>
            <a:off x="9097962" y="5661026"/>
            <a:ext cx="11112" cy="11113"/>
          </a:xfrm>
          <a:prstGeom prst="rect">
            <a:avLst/>
          </a:prstGeom>
          <a:solidFill>
            <a:srgbClr val="DADC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182401" name="Line 95"/>
          <p:cNvSpPr>
            <a:spLocks noChangeShapeType="1"/>
          </p:cNvSpPr>
          <p:nvPr/>
        </p:nvSpPr>
        <p:spPr bwMode="auto">
          <a:xfrm>
            <a:off x="9109074" y="908051"/>
            <a:ext cx="1587" cy="1588"/>
          </a:xfrm>
          <a:prstGeom prst="line">
            <a:avLst/>
          </a:prstGeom>
          <a:noFill/>
          <a:ln w="0">
            <a:solidFill>
              <a:srgbClr val="DADCDD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182402" name="Rectangle 96"/>
          <p:cNvSpPr>
            <a:spLocks noChangeArrowheads="1"/>
          </p:cNvSpPr>
          <p:nvPr/>
        </p:nvSpPr>
        <p:spPr bwMode="auto">
          <a:xfrm>
            <a:off x="9109074" y="908051"/>
            <a:ext cx="12700" cy="11113"/>
          </a:xfrm>
          <a:prstGeom prst="rect">
            <a:avLst/>
          </a:prstGeom>
          <a:solidFill>
            <a:srgbClr val="DADC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182403" name="Line 97"/>
          <p:cNvSpPr>
            <a:spLocks noChangeShapeType="1"/>
          </p:cNvSpPr>
          <p:nvPr/>
        </p:nvSpPr>
        <p:spPr bwMode="auto">
          <a:xfrm>
            <a:off x="9109074" y="1604963"/>
            <a:ext cx="1587" cy="1588"/>
          </a:xfrm>
          <a:prstGeom prst="line">
            <a:avLst/>
          </a:prstGeom>
          <a:noFill/>
          <a:ln w="0">
            <a:solidFill>
              <a:srgbClr val="DADCDD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182404" name="Rectangle 98"/>
          <p:cNvSpPr>
            <a:spLocks noChangeArrowheads="1"/>
          </p:cNvSpPr>
          <p:nvPr/>
        </p:nvSpPr>
        <p:spPr bwMode="auto">
          <a:xfrm>
            <a:off x="9109074" y="1604963"/>
            <a:ext cx="12700" cy="11113"/>
          </a:xfrm>
          <a:prstGeom prst="rect">
            <a:avLst/>
          </a:prstGeom>
          <a:solidFill>
            <a:srgbClr val="DADC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182405" name="Line 99"/>
          <p:cNvSpPr>
            <a:spLocks noChangeShapeType="1"/>
          </p:cNvSpPr>
          <p:nvPr/>
        </p:nvSpPr>
        <p:spPr bwMode="auto">
          <a:xfrm>
            <a:off x="9109074" y="2279651"/>
            <a:ext cx="1587" cy="1588"/>
          </a:xfrm>
          <a:prstGeom prst="line">
            <a:avLst/>
          </a:prstGeom>
          <a:noFill/>
          <a:ln w="0">
            <a:solidFill>
              <a:srgbClr val="DADCDD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182406" name="Rectangle 100"/>
          <p:cNvSpPr>
            <a:spLocks noChangeArrowheads="1"/>
          </p:cNvSpPr>
          <p:nvPr/>
        </p:nvSpPr>
        <p:spPr bwMode="auto">
          <a:xfrm>
            <a:off x="9109074" y="2279651"/>
            <a:ext cx="12700" cy="11113"/>
          </a:xfrm>
          <a:prstGeom prst="rect">
            <a:avLst/>
          </a:prstGeom>
          <a:solidFill>
            <a:srgbClr val="DADC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182407" name="Line 101"/>
          <p:cNvSpPr>
            <a:spLocks noChangeShapeType="1"/>
          </p:cNvSpPr>
          <p:nvPr/>
        </p:nvSpPr>
        <p:spPr bwMode="auto">
          <a:xfrm>
            <a:off x="9109074" y="2952751"/>
            <a:ext cx="1587" cy="1588"/>
          </a:xfrm>
          <a:prstGeom prst="line">
            <a:avLst/>
          </a:prstGeom>
          <a:noFill/>
          <a:ln w="0">
            <a:solidFill>
              <a:srgbClr val="DADCDD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182408" name="Rectangle 102"/>
          <p:cNvSpPr>
            <a:spLocks noChangeArrowheads="1"/>
          </p:cNvSpPr>
          <p:nvPr/>
        </p:nvSpPr>
        <p:spPr bwMode="auto">
          <a:xfrm>
            <a:off x="9109074" y="2952751"/>
            <a:ext cx="12700" cy="11113"/>
          </a:xfrm>
          <a:prstGeom prst="rect">
            <a:avLst/>
          </a:prstGeom>
          <a:solidFill>
            <a:srgbClr val="DADC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182409" name="Line 103"/>
          <p:cNvSpPr>
            <a:spLocks noChangeShapeType="1"/>
          </p:cNvSpPr>
          <p:nvPr/>
        </p:nvSpPr>
        <p:spPr bwMode="auto">
          <a:xfrm>
            <a:off x="9109074" y="3627438"/>
            <a:ext cx="1587" cy="1588"/>
          </a:xfrm>
          <a:prstGeom prst="line">
            <a:avLst/>
          </a:prstGeom>
          <a:noFill/>
          <a:ln w="0">
            <a:solidFill>
              <a:srgbClr val="DADCDD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182410" name="Rectangle 104"/>
          <p:cNvSpPr>
            <a:spLocks noChangeArrowheads="1"/>
          </p:cNvSpPr>
          <p:nvPr/>
        </p:nvSpPr>
        <p:spPr bwMode="auto">
          <a:xfrm>
            <a:off x="9109074" y="3627438"/>
            <a:ext cx="12700" cy="11113"/>
          </a:xfrm>
          <a:prstGeom prst="rect">
            <a:avLst/>
          </a:prstGeom>
          <a:solidFill>
            <a:srgbClr val="DADC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182411" name="Line 105"/>
          <p:cNvSpPr>
            <a:spLocks noChangeShapeType="1"/>
          </p:cNvSpPr>
          <p:nvPr/>
        </p:nvSpPr>
        <p:spPr bwMode="auto">
          <a:xfrm>
            <a:off x="9109074" y="4302126"/>
            <a:ext cx="1587" cy="1588"/>
          </a:xfrm>
          <a:prstGeom prst="line">
            <a:avLst/>
          </a:prstGeom>
          <a:noFill/>
          <a:ln w="0">
            <a:solidFill>
              <a:srgbClr val="DADCDD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182412" name="Rectangle 106"/>
          <p:cNvSpPr>
            <a:spLocks noChangeArrowheads="1"/>
          </p:cNvSpPr>
          <p:nvPr/>
        </p:nvSpPr>
        <p:spPr bwMode="auto">
          <a:xfrm>
            <a:off x="9109074" y="4302126"/>
            <a:ext cx="12700" cy="11113"/>
          </a:xfrm>
          <a:prstGeom prst="rect">
            <a:avLst/>
          </a:prstGeom>
          <a:solidFill>
            <a:srgbClr val="DADC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182413" name="Line 107"/>
          <p:cNvSpPr>
            <a:spLocks noChangeShapeType="1"/>
          </p:cNvSpPr>
          <p:nvPr/>
        </p:nvSpPr>
        <p:spPr bwMode="auto">
          <a:xfrm>
            <a:off x="9109074" y="4975226"/>
            <a:ext cx="1587" cy="1588"/>
          </a:xfrm>
          <a:prstGeom prst="line">
            <a:avLst/>
          </a:prstGeom>
          <a:noFill/>
          <a:ln w="0">
            <a:solidFill>
              <a:srgbClr val="DADCDD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182414" name="Rectangle 108"/>
          <p:cNvSpPr>
            <a:spLocks noChangeArrowheads="1"/>
          </p:cNvSpPr>
          <p:nvPr/>
        </p:nvSpPr>
        <p:spPr bwMode="auto">
          <a:xfrm>
            <a:off x="9109074" y="4975226"/>
            <a:ext cx="12700" cy="11113"/>
          </a:xfrm>
          <a:prstGeom prst="rect">
            <a:avLst/>
          </a:prstGeom>
          <a:solidFill>
            <a:srgbClr val="DADC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182415" name="Line 109"/>
          <p:cNvSpPr>
            <a:spLocks noChangeShapeType="1"/>
          </p:cNvSpPr>
          <p:nvPr/>
        </p:nvSpPr>
        <p:spPr bwMode="auto">
          <a:xfrm>
            <a:off x="9109074" y="5649913"/>
            <a:ext cx="1587" cy="1588"/>
          </a:xfrm>
          <a:prstGeom prst="line">
            <a:avLst/>
          </a:prstGeom>
          <a:noFill/>
          <a:ln w="0">
            <a:solidFill>
              <a:srgbClr val="DADCDD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182416" name="Rectangle 110"/>
          <p:cNvSpPr>
            <a:spLocks noChangeArrowheads="1"/>
          </p:cNvSpPr>
          <p:nvPr/>
        </p:nvSpPr>
        <p:spPr bwMode="auto">
          <a:xfrm>
            <a:off x="9109074" y="5649913"/>
            <a:ext cx="12700" cy="11113"/>
          </a:xfrm>
          <a:prstGeom prst="rect">
            <a:avLst/>
          </a:prstGeom>
          <a:solidFill>
            <a:srgbClr val="DADC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108" name="Rectangle 107"/>
          <p:cNvSpPr/>
          <p:nvPr/>
        </p:nvSpPr>
        <p:spPr>
          <a:xfrm>
            <a:off x="123229" y="1582144"/>
            <a:ext cx="8951037" cy="1970755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IN" altLang="ja-JP" sz="3200" dirty="0">
              <a:solidFill>
                <a:srgbClr val="FFFFFF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106" name="Rectangle 24"/>
          <p:cNvSpPr>
            <a:spLocks noChangeArrowheads="1"/>
          </p:cNvSpPr>
          <p:nvPr/>
        </p:nvSpPr>
        <p:spPr bwMode="auto">
          <a:xfrm>
            <a:off x="6046948" y="3864502"/>
            <a:ext cx="1847557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eiryo UI" panose="020B0604030504040204" pitchFamily="34" charset="-128"/>
                <a:ea typeface="Meiryo UI" panose="020B0604030504040204" pitchFamily="34" charset="-128"/>
                <a:cs typeface="Arial" pitchFamily="34" charset="0"/>
              </a:rPr>
              <a:t>FOUND AS PER SPEC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107" name="Rectangle 24"/>
          <p:cNvSpPr>
            <a:spLocks noChangeArrowheads="1"/>
          </p:cNvSpPr>
          <p:nvPr/>
        </p:nvSpPr>
        <p:spPr bwMode="auto">
          <a:xfrm>
            <a:off x="6131838" y="4440466"/>
            <a:ext cx="1557286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eiryo UI" panose="020B0604030504040204" pitchFamily="34" charset="-128"/>
                <a:ea typeface="Meiryo UI" panose="020B0604030504040204" pitchFamily="34" charset="-128"/>
                <a:cs typeface="Arial" pitchFamily="34" charset="0"/>
              </a:rPr>
              <a:t>DIFFICULTIES IN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itchFamily="34" charset="0"/>
              </a:rPr>
              <a:t> 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eiryo UI" panose="020B0604030504040204" pitchFamily="34" charset="-128"/>
                <a:ea typeface="Meiryo UI" panose="020B0604030504040204" pitchFamily="34" charset="-128"/>
                <a:cs typeface="Arial" pitchFamily="34" charset="0"/>
              </a:rPr>
              <a:t>GIVING OFFSET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109" name="Rectangle 24"/>
          <p:cNvSpPr>
            <a:spLocks noChangeArrowheads="1"/>
          </p:cNvSpPr>
          <p:nvPr/>
        </p:nvSpPr>
        <p:spPr bwMode="auto">
          <a:xfrm>
            <a:off x="6084780" y="5076624"/>
            <a:ext cx="1605824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eiryo UI" panose="020B0604030504040204" pitchFamily="34" charset="-128"/>
                <a:ea typeface="Meiryo UI" panose="020B0604030504040204" pitchFamily="34" charset="-128"/>
                <a:cs typeface="Arial" pitchFamily="34" charset="0"/>
              </a:rPr>
              <a:t>INSERT CHANGE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eiryo UI" panose="020B0604030504040204" pitchFamily="34" charset="-128"/>
                <a:ea typeface="Meiryo UI" panose="020B0604030504040204" pitchFamily="34" charset="-128"/>
                <a:cs typeface="Arial" pitchFamily="34" charset="0"/>
              </a:rPr>
              <a:t> BEFORE</a:t>
            </a:r>
            <a:r>
              <a:rPr kumimoji="0" lang="en-US" sz="1400" b="0" i="0" u="none" strike="noStrike" cap="none" normalizeH="0" dirty="0">
                <a:ln>
                  <a:noFill/>
                </a:ln>
                <a:solidFill>
                  <a:srgbClr val="000000"/>
                </a:solidFill>
                <a:effectLst/>
                <a:latin typeface="Meiryo UI" panose="020B0604030504040204" pitchFamily="34" charset="-128"/>
                <a:ea typeface="Meiryo UI" panose="020B0604030504040204" pitchFamily="34" charset="-128"/>
                <a:cs typeface="Arial" pitchFamily="34" charset="0"/>
              </a:rPr>
              <a:t> 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eiryo UI" panose="020B0604030504040204" pitchFamily="34" charset="-128"/>
                <a:ea typeface="Meiryo UI" panose="020B0604030504040204" pitchFamily="34" charset="-128"/>
                <a:cs typeface="Arial" pitchFamily="34" charset="0"/>
              </a:rPr>
              <a:t>SET LIFE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pic>
        <p:nvPicPr>
          <p:cNvPr id="112" name="Picture 2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39840" y="3667684"/>
            <a:ext cx="762000" cy="506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3" name="Rectangle 112"/>
          <p:cNvSpPr/>
          <p:nvPr/>
        </p:nvSpPr>
        <p:spPr>
          <a:xfrm>
            <a:off x="122849" y="3616326"/>
            <a:ext cx="8951037" cy="674687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IN" altLang="ja-JP" sz="3200" dirty="0">
              <a:solidFill>
                <a:srgbClr val="FFFFFF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114" name="Rectangle 51"/>
          <p:cNvSpPr>
            <a:spLocks noChangeArrowheads="1"/>
          </p:cNvSpPr>
          <p:nvPr/>
        </p:nvSpPr>
        <p:spPr bwMode="auto">
          <a:xfrm>
            <a:off x="8339416" y="4414439"/>
            <a:ext cx="266098" cy="477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31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Meiryo UI" panose="020B0604030504040204" pitchFamily="34" charset="-128"/>
                <a:ea typeface="Meiryo UI" panose="020B0604030504040204" pitchFamily="34" charset="-128"/>
                <a:cs typeface="Arial" pitchFamily="34" charset="0"/>
              </a:rPr>
              <a:t>X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115" name="Rectangle 51"/>
          <p:cNvSpPr>
            <a:spLocks noChangeArrowheads="1"/>
          </p:cNvSpPr>
          <p:nvPr/>
        </p:nvSpPr>
        <p:spPr bwMode="auto">
          <a:xfrm>
            <a:off x="8355336" y="5030871"/>
            <a:ext cx="266098" cy="477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31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Meiryo UI" panose="020B0604030504040204" pitchFamily="34" charset="-128"/>
                <a:ea typeface="Meiryo UI" panose="020B0604030504040204" pitchFamily="34" charset="-128"/>
                <a:cs typeface="Arial" pitchFamily="34" charset="0"/>
              </a:rPr>
              <a:t>X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2838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" grpId="0"/>
      <p:bldP spid="107" grpId="0"/>
      <p:bldP spid="109" grpId="0"/>
      <p:bldP spid="113" grpId="0" animBg="1"/>
      <p:bldP spid="114" grpId="0"/>
      <p:bldP spid="11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Picture 2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12544" y="4172660"/>
            <a:ext cx="762000" cy="506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1" name="Picture 2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82976" y="3515284"/>
            <a:ext cx="762000" cy="506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6" name="Rectangle 24"/>
          <p:cNvSpPr>
            <a:spLocks noChangeArrowheads="1"/>
          </p:cNvSpPr>
          <p:nvPr/>
        </p:nvSpPr>
        <p:spPr bwMode="auto">
          <a:xfrm>
            <a:off x="6019652" y="4369478"/>
            <a:ext cx="1847557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eiryo UI" panose="020B0604030504040204" pitchFamily="34" charset="-128"/>
                <a:ea typeface="Meiryo UI" panose="020B0604030504040204" pitchFamily="34" charset="-128"/>
                <a:cs typeface="Arial" pitchFamily="34" charset="0"/>
              </a:rPr>
              <a:t>FOUND AS PER SPEC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105" name="Rectangle 24"/>
          <p:cNvSpPr>
            <a:spLocks noChangeArrowheads="1"/>
          </p:cNvSpPr>
          <p:nvPr/>
        </p:nvSpPr>
        <p:spPr bwMode="auto">
          <a:xfrm>
            <a:off x="6264843" y="3568514"/>
            <a:ext cx="1359346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eiryo UI" panose="020B0604030504040204" pitchFamily="34" charset="-128"/>
                <a:ea typeface="Meiryo UI" panose="020B0604030504040204" pitchFamily="34" charset="-128"/>
                <a:cs typeface="Arial" pitchFamily="34" charset="0"/>
              </a:rPr>
              <a:t>NO VARIATION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itchFamily="34" charset="0"/>
              </a:rPr>
              <a:t>     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eiryo UI" panose="020B0604030504040204" pitchFamily="34" charset="-128"/>
                <a:ea typeface="Meiryo UI" panose="020B0604030504040204" pitchFamily="34" charset="-128"/>
                <a:cs typeface="Arial" pitchFamily="34" charset="0"/>
              </a:rPr>
              <a:t> FOUND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pic>
        <p:nvPicPr>
          <p:cNvPr id="110" name="Picture 2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95941" y="2885204"/>
            <a:ext cx="762000" cy="506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6370" name="Picture 2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95941" y="2177745"/>
            <a:ext cx="762000" cy="506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22" name="Rectangle 1"/>
          <p:cNvSpPr>
            <a:spLocks noChangeArrowheads="1"/>
          </p:cNvSpPr>
          <p:nvPr/>
        </p:nvSpPr>
        <p:spPr bwMode="auto">
          <a:xfrm>
            <a:off x="0" y="-27384"/>
            <a:ext cx="9144000" cy="523220"/>
          </a:xfrm>
          <a:prstGeom prst="rect">
            <a:avLst/>
          </a:prstGeom>
          <a:noFill/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457200" indent="-457200">
              <a:buFont typeface="Wingdings" pitchFamily="2" charset="2"/>
              <a:buChar char="v"/>
              <a:defRPr/>
            </a:pPr>
            <a:r>
              <a:rPr lang="en-US" altLang="en-US" sz="2800" b="1" dirty="0">
                <a:effectLst>
                  <a:glow rad="1270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+mn-ea"/>
              </a:rPr>
              <a:t> FACTOR ANALYSIS</a:t>
            </a:r>
          </a:p>
        </p:txBody>
      </p:sp>
      <p:sp>
        <p:nvSpPr>
          <p:cNvPr id="3" name="AutoShape 3"/>
          <p:cNvSpPr>
            <a:spLocks noChangeAspect="1" noChangeArrowheads="1" noTextEdit="1"/>
          </p:cNvSpPr>
          <p:nvPr/>
        </p:nvSpPr>
        <p:spPr bwMode="auto">
          <a:xfrm>
            <a:off x="75891" y="1413027"/>
            <a:ext cx="9005887" cy="475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75891" y="1413027"/>
            <a:ext cx="9005887" cy="708025"/>
          </a:xfrm>
          <a:prstGeom prst="rect">
            <a:avLst/>
          </a:prstGeom>
          <a:solidFill>
            <a:srgbClr val="C6E0B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75891" y="2109939"/>
            <a:ext cx="9005887" cy="4056063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6" name="Rectangle 7"/>
          <p:cNvSpPr>
            <a:spLocks noChangeArrowheads="1"/>
          </p:cNvSpPr>
          <p:nvPr/>
        </p:nvSpPr>
        <p:spPr bwMode="auto">
          <a:xfrm>
            <a:off x="252104" y="1671789"/>
            <a:ext cx="561564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500" b="0" i="0" u="none" strike="noStrike" cap="none" normalizeH="0" baseline="0">
                <a:ln>
                  <a:noFill/>
                </a:ln>
                <a:solidFill>
                  <a:srgbClr val="002060"/>
                </a:solidFill>
                <a:effectLst/>
                <a:latin typeface="Meiryo UI" panose="020B0604030504040204" pitchFamily="34" charset="-128"/>
                <a:ea typeface="Meiryo UI" panose="020B0604030504040204" pitchFamily="34" charset="-128"/>
                <a:cs typeface="Arial" pitchFamily="34" charset="0"/>
              </a:rPr>
              <a:t>S/NO.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7" name="Rectangle 8"/>
          <p:cNvSpPr>
            <a:spLocks noChangeArrowheads="1"/>
          </p:cNvSpPr>
          <p:nvPr/>
        </p:nvSpPr>
        <p:spPr bwMode="auto">
          <a:xfrm>
            <a:off x="1253816" y="1671789"/>
            <a:ext cx="580095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500" b="0" i="0" u="none" strike="noStrike" cap="none" normalizeH="0" baseline="0">
                <a:ln>
                  <a:noFill/>
                </a:ln>
                <a:solidFill>
                  <a:srgbClr val="002060"/>
                </a:solidFill>
                <a:effectLst/>
                <a:latin typeface="Meiryo UI" panose="020B0604030504040204" pitchFamily="34" charset="-128"/>
                <a:ea typeface="Meiryo UI" panose="020B0604030504040204" pitchFamily="34" charset="-128"/>
                <a:cs typeface="Arial" pitchFamily="34" charset="0"/>
              </a:rPr>
              <a:t>Factor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8" name="Rectangle 9"/>
          <p:cNvSpPr>
            <a:spLocks noChangeArrowheads="1"/>
          </p:cNvSpPr>
          <p:nvPr/>
        </p:nvSpPr>
        <p:spPr bwMode="auto">
          <a:xfrm>
            <a:off x="2206316" y="1671789"/>
            <a:ext cx="1830309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500" b="0" i="0" u="none" strike="noStrike" cap="none" normalizeH="0" baseline="0">
                <a:ln>
                  <a:noFill/>
                </a:ln>
                <a:solidFill>
                  <a:srgbClr val="002060"/>
                </a:solidFill>
                <a:effectLst/>
                <a:latin typeface="Meiryo UI" panose="020B0604030504040204" pitchFamily="34" charset="-128"/>
                <a:ea typeface="Meiryo UI" panose="020B0604030504040204" pitchFamily="34" charset="-128"/>
                <a:cs typeface="Arial" pitchFamily="34" charset="0"/>
              </a:rPr>
              <a:t>Confirmation Points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9" name="Rectangle 10"/>
          <p:cNvSpPr>
            <a:spLocks noChangeArrowheads="1"/>
          </p:cNvSpPr>
          <p:nvPr/>
        </p:nvSpPr>
        <p:spPr bwMode="auto">
          <a:xfrm>
            <a:off x="4136716" y="1671789"/>
            <a:ext cx="1716817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500" b="0" i="0" u="none" strike="noStrike" cap="none" normalizeH="0" baseline="0">
                <a:ln>
                  <a:noFill/>
                </a:ln>
                <a:solidFill>
                  <a:srgbClr val="002060"/>
                </a:solidFill>
                <a:effectLst/>
                <a:latin typeface="Meiryo UI" panose="020B0604030504040204" pitchFamily="34" charset="-128"/>
                <a:ea typeface="Meiryo UI" panose="020B0604030504040204" pitchFamily="34" charset="-128"/>
                <a:cs typeface="Arial" pitchFamily="34" charset="0"/>
              </a:rPr>
              <a:t>Inspection Criteria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10" name="Rectangle 11"/>
          <p:cNvSpPr>
            <a:spLocks noChangeArrowheads="1"/>
          </p:cNvSpPr>
          <p:nvPr/>
        </p:nvSpPr>
        <p:spPr bwMode="auto">
          <a:xfrm>
            <a:off x="6314766" y="1547964"/>
            <a:ext cx="1340752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500" b="0" i="0" u="none" strike="noStrike" cap="none" normalizeH="0" baseline="0">
                <a:ln>
                  <a:noFill/>
                </a:ln>
                <a:solidFill>
                  <a:srgbClr val="002060"/>
                </a:solidFill>
                <a:effectLst/>
                <a:latin typeface="Meiryo UI" panose="020B0604030504040204" pitchFamily="34" charset="-128"/>
                <a:ea typeface="Meiryo UI" panose="020B0604030504040204" pitchFamily="34" charset="-128"/>
                <a:cs typeface="Arial" pitchFamily="34" charset="0"/>
              </a:rPr>
              <a:t>Observation / 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11" name="Rectangle 12"/>
          <p:cNvSpPr>
            <a:spLocks noChangeArrowheads="1"/>
          </p:cNvSpPr>
          <p:nvPr/>
        </p:nvSpPr>
        <p:spPr bwMode="auto">
          <a:xfrm>
            <a:off x="5997266" y="1795614"/>
            <a:ext cx="2002536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500" b="0" i="0" u="none" strike="noStrike" cap="none" normalizeH="0" baseline="0">
                <a:ln>
                  <a:noFill/>
                </a:ln>
                <a:solidFill>
                  <a:srgbClr val="002060"/>
                </a:solidFill>
                <a:effectLst/>
                <a:latin typeface="Meiryo UI" panose="020B0604030504040204" pitchFamily="34" charset="-128"/>
                <a:ea typeface="Meiryo UI" panose="020B0604030504040204" pitchFamily="34" charset="-128"/>
                <a:cs typeface="Arial" pitchFamily="34" charset="0"/>
              </a:rPr>
              <a:t>Improvements points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12" name="Rectangle 13"/>
          <p:cNvSpPr>
            <a:spLocks noChangeArrowheads="1"/>
          </p:cNvSpPr>
          <p:nvPr/>
        </p:nvSpPr>
        <p:spPr bwMode="auto">
          <a:xfrm>
            <a:off x="8074988" y="1671789"/>
            <a:ext cx="896079" cy="200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kumimoji="0" lang="en-US" sz="1300" dirty="0">
                <a:solidFill>
                  <a:srgbClr val="00206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itchFamily="34" charset="0"/>
              </a:rPr>
              <a:t>Judgement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13" name="Rectangle 14"/>
          <p:cNvSpPr>
            <a:spLocks noChangeArrowheads="1"/>
          </p:cNvSpPr>
          <p:nvPr/>
        </p:nvSpPr>
        <p:spPr bwMode="auto">
          <a:xfrm>
            <a:off x="464829" y="2357589"/>
            <a:ext cx="113814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eiryo UI" panose="020B0604030504040204" pitchFamily="34" charset="-128"/>
                <a:ea typeface="Meiryo UI" panose="020B0604030504040204" pitchFamily="34" charset="-128"/>
                <a:cs typeface="Arial" pitchFamily="34" charset="0"/>
              </a:rPr>
              <a:t>1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14" name="Rectangle 15"/>
          <p:cNvSpPr>
            <a:spLocks noChangeArrowheads="1"/>
          </p:cNvSpPr>
          <p:nvPr/>
        </p:nvSpPr>
        <p:spPr bwMode="auto">
          <a:xfrm>
            <a:off x="1127787" y="2343941"/>
            <a:ext cx="852798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eiryo UI" panose="020B0604030504040204" pitchFamily="34" charset="-128"/>
                <a:ea typeface="Meiryo UI" panose="020B0604030504040204" pitchFamily="34" charset="-128"/>
                <a:cs typeface="Arial" pitchFamily="34" charset="0"/>
              </a:rPr>
              <a:t>MACHINE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15" name="Rectangle 16"/>
          <p:cNvSpPr>
            <a:spLocks noChangeArrowheads="1"/>
          </p:cNvSpPr>
          <p:nvPr/>
        </p:nvSpPr>
        <p:spPr bwMode="auto">
          <a:xfrm>
            <a:off x="2322243" y="2263700"/>
            <a:ext cx="1388201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eiryo UI" panose="020B0604030504040204" pitchFamily="34" charset="-128"/>
                <a:ea typeface="Meiryo UI" panose="020B0604030504040204" pitchFamily="34" charset="-128"/>
                <a:cs typeface="Arial" pitchFamily="34" charset="0"/>
              </a:rPr>
              <a:t>        AXIS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eiryo UI" panose="020B0604030504040204" pitchFamily="34" charset="-128"/>
                <a:ea typeface="Meiryo UI" panose="020B0604030504040204" pitchFamily="34" charset="-128"/>
                <a:cs typeface="Arial" pitchFamily="34" charset="0"/>
              </a:rPr>
              <a:t>REPEATABILITY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16" name="Rectangle 17"/>
          <p:cNvSpPr>
            <a:spLocks noChangeArrowheads="1"/>
          </p:cNvSpPr>
          <p:nvPr/>
        </p:nvSpPr>
        <p:spPr bwMode="auto">
          <a:xfrm>
            <a:off x="4027110" y="2371422"/>
            <a:ext cx="1771319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eiryo UI" panose="020B0604030504040204" pitchFamily="34" charset="-128"/>
                <a:ea typeface="Meiryo UI" panose="020B0604030504040204" pitchFamily="34" charset="-128"/>
                <a:cs typeface="Arial" pitchFamily="34" charset="0"/>
              </a:rPr>
              <a:t>WITHIN 16 MICRON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17" name="Rectangle 18"/>
          <p:cNvSpPr>
            <a:spLocks noChangeArrowheads="1"/>
          </p:cNvSpPr>
          <p:nvPr/>
        </p:nvSpPr>
        <p:spPr bwMode="auto">
          <a:xfrm>
            <a:off x="6009966" y="2244877"/>
            <a:ext cx="1899559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eiryo UI" panose="020B0604030504040204" pitchFamily="34" charset="-128"/>
                <a:ea typeface="Meiryo UI" panose="020B0604030504040204" pitchFamily="34" charset="-128"/>
                <a:cs typeface="Arial" pitchFamily="34" charset="0"/>
              </a:rPr>
              <a:t>INSPECTED . FOUND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eiryo UI" panose="020B0604030504040204" pitchFamily="34" charset="-128"/>
                <a:ea typeface="Meiryo UI" panose="020B0604030504040204" pitchFamily="34" charset="-128"/>
                <a:cs typeface="Arial" pitchFamily="34" charset="0"/>
              </a:rPr>
              <a:t> WITHIN 8 MICRON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19" name="Rectangle 20"/>
          <p:cNvSpPr>
            <a:spLocks noChangeArrowheads="1"/>
          </p:cNvSpPr>
          <p:nvPr/>
        </p:nvSpPr>
        <p:spPr bwMode="auto">
          <a:xfrm>
            <a:off x="464829" y="3030689"/>
            <a:ext cx="113814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eiryo UI" panose="020B0604030504040204" pitchFamily="34" charset="-128"/>
                <a:ea typeface="Meiryo UI" panose="020B0604030504040204" pitchFamily="34" charset="-128"/>
                <a:cs typeface="Arial" pitchFamily="34" charset="0"/>
              </a:rPr>
              <a:t>2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20" name="Rectangle 21"/>
          <p:cNvSpPr>
            <a:spLocks noChangeArrowheads="1"/>
          </p:cNvSpPr>
          <p:nvPr/>
        </p:nvSpPr>
        <p:spPr bwMode="auto">
          <a:xfrm>
            <a:off x="1127787" y="3030689"/>
            <a:ext cx="852798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eiryo UI" panose="020B0604030504040204" pitchFamily="34" charset="-128"/>
                <a:ea typeface="Meiryo UI" panose="020B0604030504040204" pitchFamily="34" charset="-128"/>
                <a:cs typeface="Arial" pitchFamily="34" charset="0"/>
              </a:rPr>
              <a:t>MACHINE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21" name="Rectangle 22"/>
          <p:cNvSpPr>
            <a:spLocks noChangeArrowheads="1"/>
          </p:cNvSpPr>
          <p:nvPr/>
        </p:nvSpPr>
        <p:spPr bwMode="auto">
          <a:xfrm>
            <a:off x="2265054" y="3030689"/>
            <a:ext cx="1418658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eiryo UI" panose="020B0604030504040204" pitchFamily="34" charset="-128"/>
                <a:ea typeface="Meiryo UI" panose="020B0604030504040204" pitchFamily="34" charset="-128"/>
                <a:cs typeface="Arial" pitchFamily="34" charset="0"/>
              </a:rPr>
              <a:t>TOOL HOLDING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22" name="Rectangle 23"/>
          <p:cNvSpPr>
            <a:spLocks noChangeArrowheads="1"/>
          </p:cNvSpPr>
          <p:nvPr/>
        </p:nvSpPr>
        <p:spPr bwMode="auto">
          <a:xfrm>
            <a:off x="4136716" y="3030689"/>
            <a:ext cx="1583767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itchFamily="34" charset="0"/>
              </a:rPr>
              <a:t>TOOL TIGHTNESS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23" name="Rectangle 24"/>
          <p:cNvSpPr>
            <a:spLocks noChangeArrowheads="1"/>
          </p:cNvSpPr>
          <p:nvPr/>
        </p:nvSpPr>
        <p:spPr bwMode="auto">
          <a:xfrm>
            <a:off x="6314766" y="3030689"/>
            <a:ext cx="1025922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eiryo UI" panose="020B0604030504040204" pitchFamily="34" charset="-128"/>
                <a:ea typeface="Meiryo UI" panose="020B0604030504040204" pitchFamily="34" charset="-128"/>
                <a:cs typeface="Arial" pitchFamily="34" charset="0"/>
              </a:rPr>
              <a:t>FOUND OK 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24" name="Rectangle 25"/>
          <p:cNvSpPr>
            <a:spLocks noChangeArrowheads="1"/>
          </p:cNvSpPr>
          <p:nvPr/>
        </p:nvSpPr>
        <p:spPr bwMode="auto">
          <a:xfrm>
            <a:off x="464829" y="3705377"/>
            <a:ext cx="113814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Meiryo UI" panose="020B0604030504040204" pitchFamily="34" charset="-128"/>
                <a:ea typeface="Meiryo UI" panose="020B0604030504040204" pitchFamily="34" charset="-128"/>
                <a:cs typeface="Arial" pitchFamily="34" charset="0"/>
              </a:rPr>
              <a:t>3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25" name="Rectangle 26"/>
          <p:cNvSpPr>
            <a:spLocks noChangeArrowheads="1"/>
          </p:cNvSpPr>
          <p:nvPr/>
        </p:nvSpPr>
        <p:spPr bwMode="auto">
          <a:xfrm>
            <a:off x="1133369" y="3705377"/>
            <a:ext cx="804707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eiryo UI" panose="020B0604030504040204" pitchFamily="34" charset="-128"/>
                <a:ea typeface="Meiryo UI" panose="020B0604030504040204" pitchFamily="34" charset="-128"/>
                <a:cs typeface="Arial" pitchFamily="34" charset="0"/>
              </a:rPr>
              <a:t>METHOD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26" name="Rectangle 27"/>
          <p:cNvSpPr>
            <a:spLocks noChangeArrowheads="1"/>
          </p:cNvSpPr>
          <p:nvPr/>
        </p:nvSpPr>
        <p:spPr bwMode="auto">
          <a:xfrm>
            <a:off x="2241543" y="3579625"/>
            <a:ext cx="1659109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eiryo UI" panose="020B0604030504040204" pitchFamily="34" charset="-128"/>
                <a:ea typeface="Meiryo UI" panose="020B0604030504040204" pitchFamily="34" charset="-128"/>
                <a:cs typeface="Arial" pitchFamily="34" charset="0"/>
              </a:rPr>
              <a:t>VARIATION</a:t>
            </a:r>
            <a:r>
              <a:rPr kumimoji="0" lang="en-US" sz="1400" b="0" i="0" u="none" strike="noStrike" cap="none" normalizeH="0" dirty="0">
                <a:ln>
                  <a:noFill/>
                </a:ln>
                <a:solidFill>
                  <a:srgbClr val="000000"/>
                </a:solidFill>
                <a:effectLst/>
                <a:latin typeface="Meiryo UI" panose="020B0604030504040204" pitchFamily="34" charset="-128"/>
                <a:ea typeface="Meiryo UI" panose="020B0604030504040204" pitchFamily="34" charset="-128"/>
                <a:cs typeface="Arial" pitchFamily="34" charset="0"/>
              </a:rPr>
              <a:t> AFTER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dirty="0">
                <a:ln>
                  <a:noFill/>
                </a:ln>
                <a:solidFill>
                  <a:srgbClr val="000000"/>
                </a:solidFill>
                <a:effectLst/>
                <a:latin typeface="Meiryo UI" panose="020B0604030504040204" pitchFamily="34" charset="-128"/>
                <a:ea typeface="Meiryo UI" panose="020B0604030504040204" pitchFamily="34" charset="-128"/>
                <a:cs typeface="Arial" pitchFamily="34" charset="0"/>
              </a:rPr>
              <a:t>       SHAPING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28" name="Rectangle 29"/>
          <p:cNvSpPr>
            <a:spLocks noChangeArrowheads="1"/>
          </p:cNvSpPr>
          <p:nvPr/>
        </p:nvSpPr>
        <p:spPr bwMode="auto">
          <a:xfrm>
            <a:off x="4238506" y="3579626"/>
            <a:ext cx="1267976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eiryo UI" panose="020B0604030504040204" pitchFamily="34" charset="-128"/>
                <a:ea typeface="Meiryo UI" panose="020B0604030504040204" pitchFamily="34" charset="-128"/>
                <a:cs typeface="Arial" pitchFamily="34" charset="0"/>
              </a:rPr>
              <a:t>SHOULD NOT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itchFamily="34" charset="0"/>
              </a:rPr>
              <a:t>     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eiryo UI" panose="020B0604030504040204" pitchFamily="34" charset="-128"/>
                <a:ea typeface="Meiryo UI" panose="020B0604030504040204" pitchFamily="34" charset="-128"/>
                <a:cs typeface="Arial" pitchFamily="34" charset="0"/>
              </a:rPr>
              <a:t>VARRY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30" name="Rectangle 31"/>
          <p:cNvSpPr>
            <a:spLocks noChangeArrowheads="1"/>
          </p:cNvSpPr>
          <p:nvPr/>
        </p:nvSpPr>
        <p:spPr bwMode="auto">
          <a:xfrm>
            <a:off x="464829" y="4380064"/>
            <a:ext cx="113814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r>
              <a:rPr kumimoji="0" lang="en-US" sz="1400" dirty="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itchFamily="34" charset="0"/>
              </a:rPr>
              <a:t>4</a:t>
            </a:r>
          </a:p>
        </p:txBody>
      </p:sp>
      <p:sp>
        <p:nvSpPr>
          <p:cNvPr id="31" name="Rectangle 32"/>
          <p:cNvSpPr>
            <a:spLocks noChangeArrowheads="1"/>
          </p:cNvSpPr>
          <p:nvPr/>
        </p:nvSpPr>
        <p:spPr bwMode="auto">
          <a:xfrm>
            <a:off x="1230004" y="4380064"/>
            <a:ext cx="804707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r>
              <a:rPr kumimoji="0" lang="en-US" sz="1400" dirty="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itchFamily="34" charset="0"/>
              </a:rPr>
              <a:t>METHOD</a:t>
            </a:r>
          </a:p>
        </p:txBody>
      </p:sp>
      <p:sp>
        <p:nvSpPr>
          <p:cNvPr id="182368" name="Rectangle 33"/>
          <p:cNvSpPr>
            <a:spLocks noChangeArrowheads="1"/>
          </p:cNvSpPr>
          <p:nvPr/>
        </p:nvSpPr>
        <p:spPr bwMode="auto">
          <a:xfrm>
            <a:off x="2322243" y="4272342"/>
            <a:ext cx="145713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r>
              <a:rPr kumimoji="0" lang="en-US" sz="1400" dirty="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itchFamily="34" charset="0"/>
              </a:rPr>
              <a:t>DISTORTION IN </a:t>
            </a:r>
          </a:p>
          <a:p>
            <a:r>
              <a:rPr kumimoji="0" lang="en-US" sz="1400" dirty="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itchFamily="34" charset="0"/>
              </a:rPr>
              <a:t>          HT</a:t>
            </a:r>
          </a:p>
        </p:txBody>
      </p:sp>
      <p:sp>
        <p:nvSpPr>
          <p:cNvPr id="182369" name="Rectangle 34"/>
          <p:cNvSpPr>
            <a:spLocks noChangeArrowheads="1"/>
          </p:cNvSpPr>
          <p:nvPr/>
        </p:nvSpPr>
        <p:spPr bwMode="auto">
          <a:xfrm>
            <a:off x="4204955" y="4261757"/>
            <a:ext cx="1579728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r>
              <a:rPr kumimoji="0" lang="en-US" sz="1400" dirty="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itchFamily="34" charset="0"/>
              </a:rPr>
              <a:t>AS PER PROCESS </a:t>
            </a:r>
          </a:p>
          <a:p>
            <a:r>
              <a:rPr kumimoji="0" lang="en-US" sz="1400" dirty="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itchFamily="34" charset="0"/>
              </a:rPr>
              <a:t>        SPEC</a:t>
            </a:r>
          </a:p>
        </p:txBody>
      </p:sp>
      <p:sp>
        <p:nvSpPr>
          <p:cNvPr id="182372" name="Rectangle 37"/>
          <p:cNvSpPr>
            <a:spLocks noChangeArrowheads="1"/>
          </p:cNvSpPr>
          <p:nvPr/>
        </p:nvSpPr>
        <p:spPr bwMode="auto">
          <a:xfrm>
            <a:off x="464829" y="5053164"/>
            <a:ext cx="113814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Meiryo UI" panose="020B0604030504040204" pitchFamily="34" charset="-128"/>
                <a:ea typeface="Meiryo UI" panose="020B0604030504040204" pitchFamily="34" charset="-128"/>
                <a:cs typeface="Arial" pitchFamily="34" charset="0"/>
              </a:rPr>
              <a:t>5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182373" name="Rectangle 38"/>
          <p:cNvSpPr>
            <a:spLocks noChangeArrowheads="1"/>
          </p:cNvSpPr>
          <p:nvPr/>
        </p:nvSpPr>
        <p:spPr bwMode="auto">
          <a:xfrm>
            <a:off x="1358591" y="5053164"/>
            <a:ext cx="403957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eiryo UI" panose="020B0604030504040204" pitchFamily="34" charset="-128"/>
                <a:ea typeface="Meiryo UI" panose="020B0604030504040204" pitchFamily="34" charset="-128"/>
                <a:cs typeface="Arial" pitchFamily="34" charset="0"/>
              </a:rPr>
              <a:t>MAN</a:t>
            </a:r>
            <a:endParaRPr kumimoji="0" 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182374" name="Rectangle 39"/>
          <p:cNvSpPr>
            <a:spLocks noChangeArrowheads="1"/>
          </p:cNvSpPr>
          <p:nvPr/>
        </p:nvSpPr>
        <p:spPr bwMode="auto">
          <a:xfrm>
            <a:off x="2265054" y="5053164"/>
            <a:ext cx="1350947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eiryo UI" panose="020B0604030504040204" pitchFamily="34" charset="-128"/>
                <a:ea typeface="Meiryo UI" panose="020B0604030504040204" pitchFamily="34" charset="-128"/>
                <a:cs typeface="Arial" pitchFamily="34" charset="0"/>
              </a:rPr>
              <a:t>OFFSET ERROR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182375" name="Rectangle 40"/>
          <p:cNvSpPr>
            <a:spLocks noChangeArrowheads="1"/>
          </p:cNvSpPr>
          <p:nvPr/>
        </p:nvSpPr>
        <p:spPr bwMode="auto">
          <a:xfrm>
            <a:off x="3999057" y="5053164"/>
            <a:ext cx="1827423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eiryo UI" panose="020B0604030504040204" pitchFamily="34" charset="-128"/>
                <a:ea typeface="Meiryo UI" panose="020B0604030504040204" pitchFamily="34" charset="-128"/>
                <a:cs typeface="Arial" pitchFamily="34" charset="0"/>
              </a:rPr>
              <a:t>METHOD OF OFFSET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182379" name="Rectangle 44"/>
          <p:cNvSpPr>
            <a:spLocks noChangeArrowheads="1"/>
          </p:cNvSpPr>
          <p:nvPr/>
        </p:nvSpPr>
        <p:spPr bwMode="auto">
          <a:xfrm>
            <a:off x="464829" y="5727852"/>
            <a:ext cx="113814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eiryo UI" panose="020B0604030504040204" pitchFamily="34" charset="-128"/>
                <a:ea typeface="Meiryo UI" panose="020B0604030504040204" pitchFamily="34" charset="-128"/>
                <a:cs typeface="Arial" pitchFamily="34" charset="0"/>
              </a:rPr>
              <a:t>6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182380" name="Rectangle 45"/>
          <p:cNvSpPr>
            <a:spLocks noChangeArrowheads="1"/>
          </p:cNvSpPr>
          <p:nvPr/>
        </p:nvSpPr>
        <p:spPr bwMode="auto">
          <a:xfrm>
            <a:off x="1063163" y="5727852"/>
            <a:ext cx="924933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eiryo UI" panose="020B0604030504040204" pitchFamily="34" charset="-128"/>
                <a:ea typeface="Meiryo UI" panose="020B0604030504040204" pitchFamily="34" charset="-128"/>
                <a:cs typeface="Arial" pitchFamily="34" charset="0"/>
              </a:rPr>
              <a:t>MATERIAL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182381" name="Rectangle 46"/>
          <p:cNvSpPr>
            <a:spLocks noChangeArrowheads="1"/>
          </p:cNvSpPr>
          <p:nvPr/>
        </p:nvSpPr>
        <p:spPr bwMode="auto">
          <a:xfrm>
            <a:off x="2379354" y="5723089"/>
            <a:ext cx="1106585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itchFamily="34" charset="0"/>
              </a:rPr>
              <a:t>INSERT LIFE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182382" name="Rectangle 47"/>
          <p:cNvSpPr>
            <a:spLocks noChangeArrowheads="1"/>
          </p:cNvSpPr>
          <p:nvPr/>
        </p:nvSpPr>
        <p:spPr bwMode="auto">
          <a:xfrm>
            <a:off x="2265054" y="5840564"/>
            <a:ext cx="6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182383" name="Rectangle 48"/>
          <p:cNvSpPr>
            <a:spLocks noChangeArrowheads="1"/>
          </p:cNvSpPr>
          <p:nvPr/>
        </p:nvSpPr>
        <p:spPr bwMode="auto">
          <a:xfrm>
            <a:off x="4136716" y="5727852"/>
            <a:ext cx="1478482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eiryo UI" panose="020B0604030504040204" pitchFamily="34" charset="-128"/>
                <a:ea typeface="Meiryo UI" panose="020B0604030504040204" pitchFamily="34" charset="-128"/>
                <a:cs typeface="Arial" pitchFamily="34" charset="0"/>
              </a:rPr>
              <a:t>AS PER SET LIFE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182387" name="Line 52"/>
          <p:cNvSpPr>
            <a:spLocks noChangeShapeType="1"/>
          </p:cNvSpPr>
          <p:nvPr/>
        </p:nvSpPr>
        <p:spPr bwMode="auto">
          <a:xfrm flipV="1">
            <a:off x="75891" y="1413027"/>
            <a:ext cx="1587" cy="1588"/>
          </a:xfrm>
          <a:prstGeom prst="line">
            <a:avLst/>
          </a:prstGeom>
          <a:noFill/>
          <a:ln w="0">
            <a:solidFill>
              <a:srgbClr val="DADCDD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182388" name="Rectangle 53"/>
          <p:cNvSpPr>
            <a:spLocks noChangeArrowheads="1"/>
          </p:cNvSpPr>
          <p:nvPr/>
        </p:nvSpPr>
        <p:spPr bwMode="auto">
          <a:xfrm>
            <a:off x="75891" y="1401914"/>
            <a:ext cx="11112" cy="11113"/>
          </a:xfrm>
          <a:prstGeom prst="rect">
            <a:avLst/>
          </a:prstGeom>
          <a:solidFill>
            <a:srgbClr val="DADC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182389" name="Line 54"/>
          <p:cNvSpPr>
            <a:spLocks noChangeShapeType="1"/>
          </p:cNvSpPr>
          <p:nvPr/>
        </p:nvSpPr>
        <p:spPr bwMode="auto">
          <a:xfrm flipV="1">
            <a:off x="947429" y="1413027"/>
            <a:ext cx="1587" cy="1588"/>
          </a:xfrm>
          <a:prstGeom prst="line">
            <a:avLst/>
          </a:prstGeom>
          <a:noFill/>
          <a:ln w="0">
            <a:solidFill>
              <a:srgbClr val="DADCDD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182391" name="Rectangle 55"/>
          <p:cNvSpPr>
            <a:spLocks noChangeArrowheads="1"/>
          </p:cNvSpPr>
          <p:nvPr/>
        </p:nvSpPr>
        <p:spPr bwMode="auto">
          <a:xfrm>
            <a:off x="947429" y="1401914"/>
            <a:ext cx="11112" cy="11113"/>
          </a:xfrm>
          <a:prstGeom prst="rect">
            <a:avLst/>
          </a:prstGeom>
          <a:solidFill>
            <a:srgbClr val="DADC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182392" name="Line 56"/>
          <p:cNvSpPr>
            <a:spLocks noChangeShapeType="1"/>
          </p:cNvSpPr>
          <p:nvPr/>
        </p:nvSpPr>
        <p:spPr bwMode="auto">
          <a:xfrm flipV="1">
            <a:off x="2112654" y="1413027"/>
            <a:ext cx="1587" cy="1588"/>
          </a:xfrm>
          <a:prstGeom prst="line">
            <a:avLst/>
          </a:prstGeom>
          <a:noFill/>
          <a:ln w="0">
            <a:solidFill>
              <a:srgbClr val="DADCDD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182393" name="Rectangle 57"/>
          <p:cNvSpPr>
            <a:spLocks noChangeArrowheads="1"/>
          </p:cNvSpPr>
          <p:nvPr/>
        </p:nvSpPr>
        <p:spPr bwMode="auto">
          <a:xfrm>
            <a:off x="2112654" y="1401914"/>
            <a:ext cx="11112" cy="11113"/>
          </a:xfrm>
          <a:prstGeom prst="rect">
            <a:avLst/>
          </a:prstGeom>
          <a:solidFill>
            <a:srgbClr val="DADC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182394" name="Line 58"/>
          <p:cNvSpPr>
            <a:spLocks noChangeShapeType="1"/>
          </p:cNvSpPr>
          <p:nvPr/>
        </p:nvSpPr>
        <p:spPr bwMode="auto">
          <a:xfrm flipV="1">
            <a:off x="3984316" y="1413027"/>
            <a:ext cx="1587" cy="1588"/>
          </a:xfrm>
          <a:prstGeom prst="line">
            <a:avLst/>
          </a:prstGeom>
          <a:noFill/>
          <a:ln w="0">
            <a:solidFill>
              <a:srgbClr val="DADCDD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182395" name="Rectangle 59"/>
          <p:cNvSpPr>
            <a:spLocks noChangeArrowheads="1"/>
          </p:cNvSpPr>
          <p:nvPr/>
        </p:nvSpPr>
        <p:spPr bwMode="auto">
          <a:xfrm>
            <a:off x="3984316" y="1401914"/>
            <a:ext cx="11112" cy="11113"/>
          </a:xfrm>
          <a:prstGeom prst="rect">
            <a:avLst/>
          </a:prstGeom>
          <a:solidFill>
            <a:srgbClr val="DADC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182396" name="Line 60"/>
          <p:cNvSpPr>
            <a:spLocks noChangeShapeType="1"/>
          </p:cNvSpPr>
          <p:nvPr/>
        </p:nvSpPr>
        <p:spPr bwMode="auto">
          <a:xfrm flipV="1">
            <a:off x="5855978" y="1413027"/>
            <a:ext cx="1587" cy="1588"/>
          </a:xfrm>
          <a:prstGeom prst="line">
            <a:avLst/>
          </a:prstGeom>
          <a:noFill/>
          <a:ln w="0">
            <a:solidFill>
              <a:srgbClr val="DADCDD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182397" name="Rectangle 61"/>
          <p:cNvSpPr>
            <a:spLocks noChangeArrowheads="1"/>
          </p:cNvSpPr>
          <p:nvPr/>
        </p:nvSpPr>
        <p:spPr bwMode="auto">
          <a:xfrm>
            <a:off x="5855978" y="1401914"/>
            <a:ext cx="12700" cy="11113"/>
          </a:xfrm>
          <a:prstGeom prst="rect">
            <a:avLst/>
          </a:prstGeom>
          <a:solidFill>
            <a:srgbClr val="DADC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182398" name="Line 62"/>
          <p:cNvSpPr>
            <a:spLocks noChangeShapeType="1"/>
          </p:cNvSpPr>
          <p:nvPr/>
        </p:nvSpPr>
        <p:spPr bwMode="auto">
          <a:xfrm flipV="1">
            <a:off x="7892741" y="1413027"/>
            <a:ext cx="1587" cy="1588"/>
          </a:xfrm>
          <a:prstGeom prst="line">
            <a:avLst/>
          </a:prstGeom>
          <a:noFill/>
          <a:ln w="0">
            <a:solidFill>
              <a:srgbClr val="DADCDD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182399" name="Rectangle 63"/>
          <p:cNvSpPr>
            <a:spLocks noChangeArrowheads="1"/>
          </p:cNvSpPr>
          <p:nvPr/>
        </p:nvSpPr>
        <p:spPr bwMode="auto">
          <a:xfrm>
            <a:off x="7892741" y="1401914"/>
            <a:ext cx="12700" cy="11113"/>
          </a:xfrm>
          <a:prstGeom prst="rect">
            <a:avLst/>
          </a:prstGeom>
          <a:solidFill>
            <a:srgbClr val="DADC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192" name="Rectangle 64"/>
          <p:cNvSpPr>
            <a:spLocks noChangeArrowheads="1"/>
          </p:cNvSpPr>
          <p:nvPr/>
        </p:nvSpPr>
        <p:spPr bwMode="auto">
          <a:xfrm>
            <a:off x="87004" y="1401914"/>
            <a:ext cx="8994774" cy="22225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193" name="Line 65"/>
          <p:cNvSpPr>
            <a:spLocks noChangeShapeType="1"/>
          </p:cNvSpPr>
          <p:nvPr/>
        </p:nvSpPr>
        <p:spPr bwMode="auto">
          <a:xfrm flipV="1">
            <a:off x="9070666" y="1413027"/>
            <a:ext cx="1587" cy="1588"/>
          </a:xfrm>
          <a:prstGeom prst="line">
            <a:avLst/>
          </a:prstGeom>
          <a:noFill/>
          <a:ln w="0">
            <a:solidFill>
              <a:srgbClr val="DADCDD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194" name="Rectangle 66"/>
          <p:cNvSpPr>
            <a:spLocks noChangeArrowheads="1"/>
          </p:cNvSpPr>
          <p:nvPr/>
        </p:nvSpPr>
        <p:spPr bwMode="auto">
          <a:xfrm>
            <a:off x="9070666" y="1401914"/>
            <a:ext cx="11112" cy="11113"/>
          </a:xfrm>
          <a:prstGeom prst="rect">
            <a:avLst/>
          </a:prstGeom>
          <a:solidFill>
            <a:srgbClr val="DADC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195" name="Rectangle 67"/>
          <p:cNvSpPr>
            <a:spLocks noChangeArrowheads="1"/>
          </p:cNvSpPr>
          <p:nvPr/>
        </p:nvSpPr>
        <p:spPr bwMode="auto">
          <a:xfrm>
            <a:off x="87004" y="2098827"/>
            <a:ext cx="8994774" cy="22225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196" name="Rectangle 68"/>
          <p:cNvSpPr>
            <a:spLocks noChangeArrowheads="1"/>
          </p:cNvSpPr>
          <p:nvPr/>
        </p:nvSpPr>
        <p:spPr bwMode="auto">
          <a:xfrm>
            <a:off x="87004" y="2771927"/>
            <a:ext cx="8994774" cy="23813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197" name="Rectangle 69"/>
          <p:cNvSpPr>
            <a:spLocks noChangeArrowheads="1"/>
          </p:cNvSpPr>
          <p:nvPr/>
        </p:nvSpPr>
        <p:spPr bwMode="auto">
          <a:xfrm>
            <a:off x="87004" y="3446614"/>
            <a:ext cx="8994774" cy="22225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198" name="Rectangle 70"/>
          <p:cNvSpPr>
            <a:spLocks noChangeArrowheads="1"/>
          </p:cNvSpPr>
          <p:nvPr/>
        </p:nvSpPr>
        <p:spPr bwMode="auto">
          <a:xfrm>
            <a:off x="87004" y="4121302"/>
            <a:ext cx="8994774" cy="22225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199" name="Rectangle 71"/>
          <p:cNvSpPr>
            <a:spLocks noChangeArrowheads="1"/>
          </p:cNvSpPr>
          <p:nvPr/>
        </p:nvSpPr>
        <p:spPr bwMode="auto">
          <a:xfrm>
            <a:off x="87004" y="4795989"/>
            <a:ext cx="8994774" cy="22225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200" name="Rectangle 72"/>
          <p:cNvSpPr>
            <a:spLocks noChangeArrowheads="1"/>
          </p:cNvSpPr>
          <p:nvPr/>
        </p:nvSpPr>
        <p:spPr bwMode="auto">
          <a:xfrm>
            <a:off x="87004" y="5469089"/>
            <a:ext cx="8994774" cy="22225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201" name="Rectangle 73"/>
          <p:cNvSpPr>
            <a:spLocks noChangeArrowheads="1"/>
          </p:cNvSpPr>
          <p:nvPr/>
        </p:nvSpPr>
        <p:spPr bwMode="auto">
          <a:xfrm>
            <a:off x="64779" y="1401914"/>
            <a:ext cx="22225" cy="47640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202" name="Rectangle 74"/>
          <p:cNvSpPr>
            <a:spLocks noChangeArrowheads="1"/>
          </p:cNvSpPr>
          <p:nvPr/>
        </p:nvSpPr>
        <p:spPr bwMode="auto">
          <a:xfrm>
            <a:off x="934729" y="1424139"/>
            <a:ext cx="23812" cy="4741863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203" name="Rectangle 75"/>
          <p:cNvSpPr>
            <a:spLocks noChangeArrowheads="1"/>
          </p:cNvSpPr>
          <p:nvPr/>
        </p:nvSpPr>
        <p:spPr bwMode="auto">
          <a:xfrm>
            <a:off x="2101541" y="1424139"/>
            <a:ext cx="22225" cy="4741863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204" name="Rectangle 76"/>
          <p:cNvSpPr>
            <a:spLocks noChangeArrowheads="1"/>
          </p:cNvSpPr>
          <p:nvPr/>
        </p:nvSpPr>
        <p:spPr bwMode="auto">
          <a:xfrm>
            <a:off x="3973204" y="1424139"/>
            <a:ext cx="22225" cy="4741863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205" name="Rectangle 77"/>
          <p:cNvSpPr>
            <a:spLocks noChangeArrowheads="1"/>
          </p:cNvSpPr>
          <p:nvPr/>
        </p:nvSpPr>
        <p:spPr bwMode="auto">
          <a:xfrm>
            <a:off x="5844866" y="1424139"/>
            <a:ext cx="23812" cy="4741863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206" name="Rectangle 78"/>
          <p:cNvSpPr>
            <a:spLocks noChangeArrowheads="1"/>
          </p:cNvSpPr>
          <p:nvPr/>
        </p:nvSpPr>
        <p:spPr bwMode="auto">
          <a:xfrm>
            <a:off x="7881628" y="1424139"/>
            <a:ext cx="23812" cy="4741863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207" name="Rectangle 79"/>
          <p:cNvSpPr>
            <a:spLocks noChangeArrowheads="1"/>
          </p:cNvSpPr>
          <p:nvPr/>
        </p:nvSpPr>
        <p:spPr bwMode="auto">
          <a:xfrm>
            <a:off x="87004" y="6143777"/>
            <a:ext cx="8994774" cy="22225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208" name="Rectangle 80"/>
          <p:cNvSpPr>
            <a:spLocks noChangeArrowheads="1"/>
          </p:cNvSpPr>
          <p:nvPr/>
        </p:nvSpPr>
        <p:spPr bwMode="auto">
          <a:xfrm>
            <a:off x="9057966" y="1424139"/>
            <a:ext cx="23812" cy="4741863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209" name="Line 81"/>
          <p:cNvSpPr>
            <a:spLocks noChangeShapeType="1"/>
          </p:cNvSpPr>
          <p:nvPr/>
        </p:nvSpPr>
        <p:spPr bwMode="auto">
          <a:xfrm>
            <a:off x="75891" y="6166002"/>
            <a:ext cx="1587" cy="1588"/>
          </a:xfrm>
          <a:prstGeom prst="line">
            <a:avLst/>
          </a:prstGeom>
          <a:noFill/>
          <a:ln w="0">
            <a:solidFill>
              <a:srgbClr val="DADCDD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210" name="Rectangle 82"/>
          <p:cNvSpPr>
            <a:spLocks noChangeArrowheads="1"/>
          </p:cNvSpPr>
          <p:nvPr/>
        </p:nvSpPr>
        <p:spPr bwMode="auto">
          <a:xfrm>
            <a:off x="75891" y="6166002"/>
            <a:ext cx="11112" cy="11113"/>
          </a:xfrm>
          <a:prstGeom prst="rect">
            <a:avLst/>
          </a:prstGeom>
          <a:solidFill>
            <a:srgbClr val="DADC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212" name="Line 83"/>
          <p:cNvSpPr>
            <a:spLocks noChangeShapeType="1"/>
          </p:cNvSpPr>
          <p:nvPr/>
        </p:nvSpPr>
        <p:spPr bwMode="auto">
          <a:xfrm>
            <a:off x="947429" y="6166002"/>
            <a:ext cx="1587" cy="1588"/>
          </a:xfrm>
          <a:prstGeom prst="line">
            <a:avLst/>
          </a:prstGeom>
          <a:noFill/>
          <a:ln w="0">
            <a:solidFill>
              <a:srgbClr val="DADCDD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213" name="Rectangle 84"/>
          <p:cNvSpPr>
            <a:spLocks noChangeArrowheads="1"/>
          </p:cNvSpPr>
          <p:nvPr/>
        </p:nvSpPr>
        <p:spPr bwMode="auto">
          <a:xfrm>
            <a:off x="947429" y="6166002"/>
            <a:ext cx="11112" cy="11113"/>
          </a:xfrm>
          <a:prstGeom prst="rect">
            <a:avLst/>
          </a:prstGeom>
          <a:solidFill>
            <a:srgbClr val="DADC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214" name="Line 85"/>
          <p:cNvSpPr>
            <a:spLocks noChangeShapeType="1"/>
          </p:cNvSpPr>
          <p:nvPr/>
        </p:nvSpPr>
        <p:spPr bwMode="auto">
          <a:xfrm>
            <a:off x="2112654" y="6166002"/>
            <a:ext cx="1587" cy="1588"/>
          </a:xfrm>
          <a:prstGeom prst="line">
            <a:avLst/>
          </a:prstGeom>
          <a:noFill/>
          <a:ln w="0">
            <a:solidFill>
              <a:srgbClr val="DADCDD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215" name="Rectangle 86"/>
          <p:cNvSpPr>
            <a:spLocks noChangeArrowheads="1"/>
          </p:cNvSpPr>
          <p:nvPr/>
        </p:nvSpPr>
        <p:spPr bwMode="auto">
          <a:xfrm>
            <a:off x="2112654" y="6166002"/>
            <a:ext cx="11112" cy="11113"/>
          </a:xfrm>
          <a:prstGeom prst="rect">
            <a:avLst/>
          </a:prstGeom>
          <a:solidFill>
            <a:srgbClr val="DADC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216" name="Line 87"/>
          <p:cNvSpPr>
            <a:spLocks noChangeShapeType="1"/>
          </p:cNvSpPr>
          <p:nvPr/>
        </p:nvSpPr>
        <p:spPr bwMode="auto">
          <a:xfrm>
            <a:off x="3984316" y="6166002"/>
            <a:ext cx="1587" cy="1588"/>
          </a:xfrm>
          <a:prstGeom prst="line">
            <a:avLst/>
          </a:prstGeom>
          <a:noFill/>
          <a:ln w="0">
            <a:solidFill>
              <a:srgbClr val="DADCDD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217" name="Rectangle 88"/>
          <p:cNvSpPr>
            <a:spLocks noChangeArrowheads="1"/>
          </p:cNvSpPr>
          <p:nvPr/>
        </p:nvSpPr>
        <p:spPr bwMode="auto">
          <a:xfrm>
            <a:off x="3984316" y="6166002"/>
            <a:ext cx="11112" cy="11113"/>
          </a:xfrm>
          <a:prstGeom prst="rect">
            <a:avLst/>
          </a:prstGeom>
          <a:solidFill>
            <a:srgbClr val="DADC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218" name="Line 89"/>
          <p:cNvSpPr>
            <a:spLocks noChangeShapeType="1"/>
          </p:cNvSpPr>
          <p:nvPr/>
        </p:nvSpPr>
        <p:spPr bwMode="auto">
          <a:xfrm>
            <a:off x="5855978" y="6166002"/>
            <a:ext cx="1587" cy="1588"/>
          </a:xfrm>
          <a:prstGeom prst="line">
            <a:avLst/>
          </a:prstGeom>
          <a:noFill/>
          <a:ln w="0">
            <a:solidFill>
              <a:srgbClr val="DADCDD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219" name="Rectangle 90"/>
          <p:cNvSpPr>
            <a:spLocks noChangeArrowheads="1"/>
          </p:cNvSpPr>
          <p:nvPr/>
        </p:nvSpPr>
        <p:spPr bwMode="auto">
          <a:xfrm>
            <a:off x="5855978" y="6166002"/>
            <a:ext cx="12700" cy="11113"/>
          </a:xfrm>
          <a:prstGeom prst="rect">
            <a:avLst/>
          </a:prstGeom>
          <a:solidFill>
            <a:srgbClr val="DADC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220" name="Line 91"/>
          <p:cNvSpPr>
            <a:spLocks noChangeShapeType="1"/>
          </p:cNvSpPr>
          <p:nvPr/>
        </p:nvSpPr>
        <p:spPr bwMode="auto">
          <a:xfrm>
            <a:off x="7892741" y="6166002"/>
            <a:ext cx="1587" cy="1588"/>
          </a:xfrm>
          <a:prstGeom prst="line">
            <a:avLst/>
          </a:prstGeom>
          <a:noFill/>
          <a:ln w="0">
            <a:solidFill>
              <a:srgbClr val="DADCDD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221" name="Rectangle 92"/>
          <p:cNvSpPr>
            <a:spLocks noChangeArrowheads="1"/>
          </p:cNvSpPr>
          <p:nvPr/>
        </p:nvSpPr>
        <p:spPr bwMode="auto">
          <a:xfrm>
            <a:off x="7892741" y="6166002"/>
            <a:ext cx="12700" cy="11113"/>
          </a:xfrm>
          <a:prstGeom prst="rect">
            <a:avLst/>
          </a:prstGeom>
          <a:solidFill>
            <a:srgbClr val="DADC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223" name="Line 93"/>
          <p:cNvSpPr>
            <a:spLocks noChangeShapeType="1"/>
          </p:cNvSpPr>
          <p:nvPr/>
        </p:nvSpPr>
        <p:spPr bwMode="auto">
          <a:xfrm>
            <a:off x="9070666" y="6166002"/>
            <a:ext cx="1587" cy="1588"/>
          </a:xfrm>
          <a:prstGeom prst="line">
            <a:avLst/>
          </a:prstGeom>
          <a:noFill/>
          <a:ln w="0">
            <a:solidFill>
              <a:srgbClr val="DADCDD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182400" name="Rectangle 94"/>
          <p:cNvSpPr>
            <a:spLocks noChangeArrowheads="1"/>
          </p:cNvSpPr>
          <p:nvPr/>
        </p:nvSpPr>
        <p:spPr bwMode="auto">
          <a:xfrm>
            <a:off x="9070666" y="6166002"/>
            <a:ext cx="11112" cy="11113"/>
          </a:xfrm>
          <a:prstGeom prst="rect">
            <a:avLst/>
          </a:prstGeom>
          <a:solidFill>
            <a:srgbClr val="DADC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182401" name="Line 95"/>
          <p:cNvSpPr>
            <a:spLocks noChangeShapeType="1"/>
          </p:cNvSpPr>
          <p:nvPr/>
        </p:nvSpPr>
        <p:spPr bwMode="auto">
          <a:xfrm>
            <a:off x="9081778" y="1413027"/>
            <a:ext cx="1587" cy="1588"/>
          </a:xfrm>
          <a:prstGeom prst="line">
            <a:avLst/>
          </a:prstGeom>
          <a:noFill/>
          <a:ln w="0">
            <a:solidFill>
              <a:srgbClr val="DADCDD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182402" name="Rectangle 96"/>
          <p:cNvSpPr>
            <a:spLocks noChangeArrowheads="1"/>
          </p:cNvSpPr>
          <p:nvPr/>
        </p:nvSpPr>
        <p:spPr bwMode="auto">
          <a:xfrm>
            <a:off x="9081778" y="1413027"/>
            <a:ext cx="12700" cy="11113"/>
          </a:xfrm>
          <a:prstGeom prst="rect">
            <a:avLst/>
          </a:prstGeom>
          <a:solidFill>
            <a:srgbClr val="DADC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182403" name="Line 97"/>
          <p:cNvSpPr>
            <a:spLocks noChangeShapeType="1"/>
          </p:cNvSpPr>
          <p:nvPr/>
        </p:nvSpPr>
        <p:spPr bwMode="auto">
          <a:xfrm>
            <a:off x="9081778" y="2109939"/>
            <a:ext cx="1587" cy="1588"/>
          </a:xfrm>
          <a:prstGeom prst="line">
            <a:avLst/>
          </a:prstGeom>
          <a:noFill/>
          <a:ln w="0">
            <a:solidFill>
              <a:srgbClr val="DADCDD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182404" name="Rectangle 98"/>
          <p:cNvSpPr>
            <a:spLocks noChangeArrowheads="1"/>
          </p:cNvSpPr>
          <p:nvPr/>
        </p:nvSpPr>
        <p:spPr bwMode="auto">
          <a:xfrm>
            <a:off x="9081778" y="2109939"/>
            <a:ext cx="12700" cy="11113"/>
          </a:xfrm>
          <a:prstGeom prst="rect">
            <a:avLst/>
          </a:prstGeom>
          <a:solidFill>
            <a:srgbClr val="DADC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182405" name="Line 99"/>
          <p:cNvSpPr>
            <a:spLocks noChangeShapeType="1"/>
          </p:cNvSpPr>
          <p:nvPr/>
        </p:nvSpPr>
        <p:spPr bwMode="auto">
          <a:xfrm>
            <a:off x="9081778" y="2784627"/>
            <a:ext cx="1587" cy="1588"/>
          </a:xfrm>
          <a:prstGeom prst="line">
            <a:avLst/>
          </a:prstGeom>
          <a:noFill/>
          <a:ln w="0">
            <a:solidFill>
              <a:srgbClr val="DADCDD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182406" name="Rectangle 100"/>
          <p:cNvSpPr>
            <a:spLocks noChangeArrowheads="1"/>
          </p:cNvSpPr>
          <p:nvPr/>
        </p:nvSpPr>
        <p:spPr bwMode="auto">
          <a:xfrm>
            <a:off x="9081778" y="2784627"/>
            <a:ext cx="12700" cy="11113"/>
          </a:xfrm>
          <a:prstGeom prst="rect">
            <a:avLst/>
          </a:prstGeom>
          <a:solidFill>
            <a:srgbClr val="DADC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182407" name="Line 101"/>
          <p:cNvSpPr>
            <a:spLocks noChangeShapeType="1"/>
          </p:cNvSpPr>
          <p:nvPr/>
        </p:nvSpPr>
        <p:spPr bwMode="auto">
          <a:xfrm>
            <a:off x="9081778" y="3457727"/>
            <a:ext cx="1587" cy="1588"/>
          </a:xfrm>
          <a:prstGeom prst="line">
            <a:avLst/>
          </a:prstGeom>
          <a:noFill/>
          <a:ln w="0">
            <a:solidFill>
              <a:srgbClr val="DADCDD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182408" name="Rectangle 102"/>
          <p:cNvSpPr>
            <a:spLocks noChangeArrowheads="1"/>
          </p:cNvSpPr>
          <p:nvPr/>
        </p:nvSpPr>
        <p:spPr bwMode="auto">
          <a:xfrm>
            <a:off x="9081778" y="3457727"/>
            <a:ext cx="12700" cy="11113"/>
          </a:xfrm>
          <a:prstGeom prst="rect">
            <a:avLst/>
          </a:prstGeom>
          <a:solidFill>
            <a:srgbClr val="DADC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182409" name="Line 103"/>
          <p:cNvSpPr>
            <a:spLocks noChangeShapeType="1"/>
          </p:cNvSpPr>
          <p:nvPr/>
        </p:nvSpPr>
        <p:spPr bwMode="auto">
          <a:xfrm>
            <a:off x="9081778" y="4132414"/>
            <a:ext cx="1587" cy="1588"/>
          </a:xfrm>
          <a:prstGeom prst="line">
            <a:avLst/>
          </a:prstGeom>
          <a:noFill/>
          <a:ln w="0">
            <a:solidFill>
              <a:srgbClr val="DADCDD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182410" name="Rectangle 104"/>
          <p:cNvSpPr>
            <a:spLocks noChangeArrowheads="1"/>
          </p:cNvSpPr>
          <p:nvPr/>
        </p:nvSpPr>
        <p:spPr bwMode="auto">
          <a:xfrm>
            <a:off x="9081778" y="4132414"/>
            <a:ext cx="12700" cy="11113"/>
          </a:xfrm>
          <a:prstGeom prst="rect">
            <a:avLst/>
          </a:prstGeom>
          <a:solidFill>
            <a:srgbClr val="DADC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182411" name="Line 105"/>
          <p:cNvSpPr>
            <a:spLocks noChangeShapeType="1"/>
          </p:cNvSpPr>
          <p:nvPr/>
        </p:nvSpPr>
        <p:spPr bwMode="auto">
          <a:xfrm>
            <a:off x="9081778" y="4807102"/>
            <a:ext cx="1587" cy="1588"/>
          </a:xfrm>
          <a:prstGeom prst="line">
            <a:avLst/>
          </a:prstGeom>
          <a:noFill/>
          <a:ln w="0">
            <a:solidFill>
              <a:srgbClr val="DADCDD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182412" name="Rectangle 106"/>
          <p:cNvSpPr>
            <a:spLocks noChangeArrowheads="1"/>
          </p:cNvSpPr>
          <p:nvPr/>
        </p:nvSpPr>
        <p:spPr bwMode="auto">
          <a:xfrm>
            <a:off x="9081778" y="4807102"/>
            <a:ext cx="12700" cy="11113"/>
          </a:xfrm>
          <a:prstGeom prst="rect">
            <a:avLst/>
          </a:prstGeom>
          <a:solidFill>
            <a:srgbClr val="DADC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182413" name="Line 107"/>
          <p:cNvSpPr>
            <a:spLocks noChangeShapeType="1"/>
          </p:cNvSpPr>
          <p:nvPr/>
        </p:nvSpPr>
        <p:spPr bwMode="auto">
          <a:xfrm>
            <a:off x="9081778" y="5480202"/>
            <a:ext cx="1587" cy="1588"/>
          </a:xfrm>
          <a:prstGeom prst="line">
            <a:avLst/>
          </a:prstGeom>
          <a:noFill/>
          <a:ln w="0">
            <a:solidFill>
              <a:srgbClr val="DADCDD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182414" name="Rectangle 108"/>
          <p:cNvSpPr>
            <a:spLocks noChangeArrowheads="1"/>
          </p:cNvSpPr>
          <p:nvPr/>
        </p:nvSpPr>
        <p:spPr bwMode="auto">
          <a:xfrm>
            <a:off x="9081778" y="5480202"/>
            <a:ext cx="12700" cy="11113"/>
          </a:xfrm>
          <a:prstGeom prst="rect">
            <a:avLst/>
          </a:prstGeom>
          <a:solidFill>
            <a:srgbClr val="DADC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182415" name="Line 109"/>
          <p:cNvSpPr>
            <a:spLocks noChangeShapeType="1"/>
          </p:cNvSpPr>
          <p:nvPr/>
        </p:nvSpPr>
        <p:spPr bwMode="auto">
          <a:xfrm>
            <a:off x="9081778" y="6154889"/>
            <a:ext cx="1587" cy="1588"/>
          </a:xfrm>
          <a:prstGeom prst="line">
            <a:avLst/>
          </a:prstGeom>
          <a:noFill/>
          <a:ln w="0">
            <a:solidFill>
              <a:srgbClr val="DADCDD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182416" name="Rectangle 110"/>
          <p:cNvSpPr>
            <a:spLocks noChangeArrowheads="1"/>
          </p:cNvSpPr>
          <p:nvPr/>
        </p:nvSpPr>
        <p:spPr bwMode="auto">
          <a:xfrm>
            <a:off x="9081778" y="6154889"/>
            <a:ext cx="12700" cy="11113"/>
          </a:xfrm>
          <a:prstGeom prst="rect">
            <a:avLst/>
          </a:prstGeom>
          <a:solidFill>
            <a:srgbClr val="DADC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108" name="Rectangle 107"/>
          <p:cNvSpPr/>
          <p:nvPr/>
        </p:nvSpPr>
        <p:spPr>
          <a:xfrm>
            <a:off x="165667" y="2066493"/>
            <a:ext cx="8892299" cy="2740608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IN" altLang="ja-JP" sz="3200" dirty="0">
              <a:solidFill>
                <a:srgbClr val="FFFFFF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107" name="Rectangle 24"/>
          <p:cNvSpPr>
            <a:spLocks noChangeArrowheads="1"/>
          </p:cNvSpPr>
          <p:nvPr/>
        </p:nvSpPr>
        <p:spPr bwMode="auto">
          <a:xfrm>
            <a:off x="6104542" y="4945442"/>
            <a:ext cx="1557286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eiryo UI" panose="020B0604030504040204" pitchFamily="34" charset="-128"/>
                <a:ea typeface="Meiryo UI" panose="020B0604030504040204" pitchFamily="34" charset="-128"/>
                <a:cs typeface="Arial" pitchFamily="34" charset="0"/>
              </a:rPr>
              <a:t>DIFFICULTIES IN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itchFamily="34" charset="0"/>
              </a:rPr>
              <a:t> 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eiryo UI" panose="020B0604030504040204" pitchFamily="34" charset="-128"/>
                <a:ea typeface="Meiryo UI" panose="020B0604030504040204" pitchFamily="34" charset="-128"/>
                <a:cs typeface="Arial" pitchFamily="34" charset="0"/>
              </a:rPr>
              <a:t>GIVING OFFSET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109" name="Rectangle 24"/>
          <p:cNvSpPr>
            <a:spLocks noChangeArrowheads="1"/>
          </p:cNvSpPr>
          <p:nvPr/>
        </p:nvSpPr>
        <p:spPr bwMode="auto">
          <a:xfrm>
            <a:off x="6057484" y="5581600"/>
            <a:ext cx="1605824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eiryo UI" panose="020B0604030504040204" pitchFamily="34" charset="-128"/>
                <a:ea typeface="Meiryo UI" panose="020B0604030504040204" pitchFamily="34" charset="-128"/>
                <a:cs typeface="Arial" pitchFamily="34" charset="0"/>
              </a:rPr>
              <a:t>INSERT CHANGE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eiryo UI" panose="020B0604030504040204" pitchFamily="34" charset="-128"/>
                <a:ea typeface="Meiryo UI" panose="020B0604030504040204" pitchFamily="34" charset="-128"/>
                <a:cs typeface="Arial" pitchFamily="34" charset="0"/>
              </a:rPr>
              <a:t> BEFORE</a:t>
            </a:r>
            <a:r>
              <a:rPr kumimoji="0" lang="en-US" sz="1400" b="0" i="0" u="none" strike="noStrike" cap="none" normalizeH="0" dirty="0">
                <a:ln>
                  <a:noFill/>
                </a:ln>
                <a:solidFill>
                  <a:srgbClr val="000000"/>
                </a:solidFill>
                <a:effectLst/>
                <a:latin typeface="Meiryo UI" panose="020B0604030504040204" pitchFamily="34" charset="-128"/>
                <a:ea typeface="Meiryo UI" panose="020B0604030504040204" pitchFamily="34" charset="-128"/>
                <a:cs typeface="Arial" pitchFamily="34" charset="0"/>
              </a:rPr>
              <a:t> 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eiryo UI" panose="020B0604030504040204" pitchFamily="34" charset="-128"/>
                <a:ea typeface="Meiryo UI" panose="020B0604030504040204" pitchFamily="34" charset="-128"/>
                <a:cs typeface="Arial" pitchFamily="34" charset="0"/>
              </a:rPr>
              <a:t>SET LIFE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114" name="Rectangle 51"/>
          <p:cNvSpPr>
            <a:spLocks noChangeArrowheads="1"/>
          </p:cNvSpPr>
          <p:nvPr/>
        </p:nvSpPr>
        <p:spPr bwMode="auto">
          <a:xfrm>
            <a:off x="8312120" y="4919415"/>
            <a:ext cx="266098" cy="477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31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Meiryo UI" panose="020B0604030504040204" pitchFamily="34" charset="-128"/>
                <a:ea typeface="Meiryo UI" panose="020B0604030504040204" pitchFamily="34" charset="-128"/>
                <a:cs typeface="Arial" pitchFamily="34" charset="0"/>
              </a:rPr>
              <a:t>X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115" name="Rectangle 51"/>
          <p:cNvSpPr>
            <a:spLocks noChangeArrowheads="1"/>
          </p:cNvSpPr>
          <p:nvPr/>
        </p:nvSpPr>
        <p:spPr bwMode="auto">
          <a:xfrm>
            <a:off x="8328040" y="5535847"/>
            <a:ext cx="266098" cy="477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31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Meiryo UI" panose="020B0604030504040204" pitchFamily="34" charset="-128"/>
                <a:ea typeface="Meiryo UI" panose="020B0604030504040204" pitchFamily="34" charset="-128"/>
                <a:cs typeface="Arial" pitchFamily="34" charset="0"/>
              </a:rPr>
              <a:t>X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pic>
        <p:nvPicPr>
          <p:cNvPr id="116" name="Picture 115">
            <a:extLst>
              <a:ext uri="{FF2B5EF4-FFF2-40B4-BE49-F238E27FC236}">
                <a16:creationId xmlns:a16="http://schemas.microsoft.com/office/drawing/2014/main" id="{1E984566-A362-4E10-96A7-EC0A96172ED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030" b="89950" l="2101" r="94958">
                        <a14:foregroundMark x1="16387" y1="50251" x2="14286" y2="50251"/>
                        <a14:foregroundMark x1="30252" y1="55276" x2="30252" y2="55276"/>
                        <a14:foregroundMark x1="34454" y1="47236" x2="34454" y2="47236"/>
                        <a14:foregroundMark x1="55042" y1="53266" x2="55042" y2="53266"/>
                        <a14:foregroundMark x1="69748" y1="55276" x2="69748" y2="55276"/>
                        <a14:foregroundMark x1="94958" y1="63819" x2="94958" y2="63819"/>
                        <a14:foregroundMark x1="3782" y1="45729" x2="3782" y2="45729"/>
                        <a14:foregroundMark x1="51681" y1="26131" x2="51681" y2="26131"/>
                        <a14:foregroundMark x1="53782" y1="16080" x2="53782" y2="16080"/>
                        <a14:foregroundMark x1="62605" y1="6030" x2="62605" y2="603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53162" y="2606953"/>
            <a:ext cx="2851343" cy="2383454"/>
          </a:xfrm>
          <a:prstGeom prst="rect">
            <a:avLst/>
          </a:prstGeom>
        </p:spPr>
      </p:pic>
      <p:sp>
        <p:nvSpPr>
          <p:cNvPr id="117" name="Rounded Rectangle 41">
            <a:extLst>
              <a:ext uri="{FF2B5EF4-FFF2-40B4-BE49-F238E27FC236}">
                <a16:creationId xmlns:a16="http://schemas.microsoft.com/office/drawing/2014/main" id="{35D9E386-89E1-4042-A9A2-F8D8319DF2C1}"/>
              </a:ext>
            </a:extLst>
          </p:cNvPr>
          <p:cNvSpPr/>
          <p:nvPr/>
        </p:nvSpPr>
        <p:spPr>
          <a:xfrm>
            <a:off x="102434" y="4732485"/>
            <a:ext cx="8894725" cy="791642"/>
          </a:xfrm>
          <a:prstGeom prst="roundRect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IN" altLang="ja-JP">
              <a:solidFill>
                <a:srgbClr val="FFFFFF"/>
              </a:solidFill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2569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1"/>
          <p:cNvSpPr>
            <a:spLocks noChangeArrowheads="1"/>
          </p:cNvSpPr>
          <p:nvPr/>
        </p:nvSpPr>
        <p:spPr bwMode="auto">
          <a:xfrm>
            <a:off x="35497" y="0"/>
            <a:ext cx="9108504" cy="523220"/>
          </a:xfrm>
          <a:prstGeom prst="rect">
            <a:avLst/>
          </a:prstGeom>
          <a:noFill/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457200" indent="-457200">
              <a:buFont typeface="Wingdings" pitchFamily="2" charset="2"/>
              <a:buChar char="v"/>
              <a:defRPr/>
            </a:pPr>
            <a:r>
              <a:rPr lang="en-US" altLang="en-US" sz="2800" b="1" dirty="0">
                <a:effectLst>
                  <a:glow rad="1270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+mn-ea"/>
              </a:rPr>
              <a:t> ANALYSIS ON ROOT CAUSE </a:t>
            </a:r>
          </a:p>
        </p:txBody>
      </p:sp>
      <p:sp>
        <p:nvSpPr>
          <p:cNvPr id="39" name="TextBox 14"/>
          <p:cNvSpPr txBox="1">
            <a:spLocks noChangeArrowheads="1"/>
          </p:cNvSpPr>
          <p:nvPr/>
        </p:nvSpPr>
        <p:spPr bwMode="auto">
          <a:xfrm>
            <a:off x="-36512" y="1263433"/>
            <a:ext cx="9143999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IN" altLang="en-US" sz="1800" b="1" dirty="0">
                <a:latin typeface="Meiryo UI" panose="020B0604030504040204" pitchFamily="34" charset="-128"/>
                <a:ea typeface="Meiryo UI" panose="020B0604030504040204" pitchFamily="34" charset="-128"/>
              </a:rPr>
              <a:t>LETS  ANALYSE THE CURRENT OFFSET CONDITION &amp; WILL CORRECT THE ISSUE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51520" y="5517232"/>
            <a:ext cx="2160240" cy="864096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2 OFFSET FOR GROOVE WIDTH CORRECTION</a:t>
            </a:r>
          </a:p>
        </p:txBody>
      </p:sp>
      <p:grpSp>
        <p:nvGrpSpPr>
          <p:cNvPr id="19" name="Group 20"/>
          <p:cNvGrpSpPr/>
          <p:nvPr/>
        </p:nvGrpSpPr>
        <p:grpSpPr>
          <a:xfrm rot="10800000">
            <a:off x="107504" y="2782062"/>
            <a:ext cx="2232247" cy="2448273"/>
            <a:chOff x="3174137" y="3818233"/>
            <a:chExt cx="2007936" cy="2485238"/>
          </a:xfrm>
        </p:grpSpPr>
        <p:sp>
          <p:nvSpPr>
            <p:cNvPr id="20" name="正方形/長方形 16">
              <a:extLst>
                <a:ext uri="{FF2B5EF4-FFF2-40B4-BE49-F238E27FC236}">
                  <a16:creationId xmlns:a16="http://schemas.microsoft.com/office/drawing/2014/main" id="{00000000-0008-0000-1600-000010000000}"/>
                </a:ext>
              </a:extLst>
            </p:cNvPr>
            <p:cNvSpPr/>
            <p:nvPr/>
          </p:nvSpPr>
          <p:spPr bwMode="auto">
            <a:xfrm>
              <a:off x="3489748" y="4561729"/>
              <a:ext cx="1492348" cy="98860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21" name="フリーフォーム 17">
              <a:extLst>
                <a:ext uri="{FF2B5EF4-FFF2-40B4-BE49-F238E27FC236}">
                  <a16:creationId xmlns:a16="http://schemas.microsoft.com/office/drawing/2014/main" id="{00000000-0008-0000-1600-000011000000}"/>
                </a:ext>
              </a:extLst>
            </p:cNvPr>
            <p:cNvSpPr/>
            <p:nvPr/>
          </p:nvSpPr>
          <p:spPr bwMode="auto">
            <a:xfrm>
              <a:off x="3174137" y="3818233"/>
              <a:ext cx="1988706" cy="846779"/>
            </a:xfrm>
            <a:custGeom>
              <a:avLst/>
              <a:gdLst>
                <a:gd name="connsiteX0" fmla="*/ 552450 w 3810000"/>
                <a:gd name="connsiteY0" fmla="*/ 0 h 1943100"/>
                <a:gd name="connsiteX1" fmla="*/ 2000250 w 3810000"/>
                <a:gd name="connsiteY1" fmla="*/ 19050 h 1943100"/>
                <a:gd name="connsiteX2" fmla="*/ 1971675 w 3810000"/>
                <a:gd name="connsiteY2" fmla="*/ 752475 h 1943100"/>
                <a:gd name="connsiteX3" fmla="*/ 2047875 w 3810000"/>
                <a:gd name="connsiteY3" fmla="*/ 790575 h 1943100"/>
                <a:gd name="connsiteX4" fmla="*/ 2047875 w 3810000"/>
                <a:gd name="connsiteY4" fmla="*/ 1438275 h 1943100"/>
                <a:gd name="connsiteX5" fmla="*/ 2676525 w 3810000"/>
                <a:gd name="connsiteY5" fmla="*/ 1419225 h 1943100"/>
                <a:gd name="connsiteX6" fmla="*/ 2676525 w 3810000"/>
                <a:gd name="connsiteY6" fmla="*/ 781050 h 1943100"/>
                <a:gd name="connsiteX7" fmla="*/ 2838450 w 3810000"/>
                <a:gd name="connsiteY7" fmla="*/ 676275 h 1943100"/>
                <a:gd name="connsiteX8" fmla="*/ 2828925 w 3810000"/>
                <a:gd name="connsiteY8" fmla="*/ 38100 h 1943100"/>
                <a:gd name="connsiteX9" fmla="*/ 3810000 w 3810000"/>
                <a:gd name="connsiteY9" fmla="*/ 66675 h 1943100"/>
                <a:gd name="connsiteX10" fmla="*/ 3810000 w 3810000"/>
                <a:gd name="connsiteY10" fmla="*/ 409575 h 1943100"/>
                <a:gd name="connsiteX11" fmla="*/ 2971800 w 3810000"/>
                <a:gd name="connsiteY11" fmla="*/ 409575 h 1943100"/>
                <a:gd name="connsiteX12" fmla="*/ 2990850 w 3810000"/>
                <a:gd name="connsiteY12" fmla="*/ 1314450 h 1943100"/>
                <a:gd name="connsiteX13" fmla="*/ 3409950 w 3810000"/>
                <a:gd name="connsiteY13" fmla="*/ 1314450 h 1943100"/>
                <a:gd name="connsiteX14" fmla="*/ 3400425 w 3810000"/>
                <a:gd name="connsiteY14" fmla="*/ 1695450 h 1943100"/>
                <a:gd name="connsiteX15" fmla="*/ 3257550 w 3810000"/>
                <a:gd name="connsiteY15" fmla="*/ 1905000 h 1943100"/>
                <a:gd name="connsiteX16" fmla="*/ 561975 w 3810000"/>
                <a:gd name="connsiteY16" fmla="*/ 1943100 h 1943100"/>
                <a:gd name="connsiteX17" fmla="*/ 571500 w 3810000"/>
                <a:gd name="connsiteY17" fmla="*/ 1552575 h 1943100"/>
                <a:gd name="connsiteX18" fmla="*/ 9525 w 3810000"/>
                <a:gd name="connsiteY18" fmla="*/ 1533525 h 1943100"/>
                <a:gd name="connsiteX19" fmla="*/ 0 w 3810000"/>
                <a:gd name="connsiteY19" fmla="*/ 695325 h 1943100"/>
                <a:gd name="connsiteX20" fmla="*/ 552450 w 3810000"/>
                <a:gd name="connsiteY20" fmla="*/ 676275 h 1943100"/>
                <a:gd name="connsiteX21" fmla="*/ 552450 w 3810000"/>
                <a:gd name="connsiteY21" fmla="*/ 0 h 1943100"/>
                <a:gd name="connsiteX0" fmla="*/ 552450 w 3810000"/>
                <a:gd name="connsiteY0" fmla="*/ 0 h 1943100"/>
                <a:gd name="connsiteX1" fmla="*/ 1952625 w 3810000"/>
                <a:gd name="connsiteY1" fmla="*/ 0 h 1943100"/>
                <a:gd name="connsiteX2" fmla="*/ 1971675 w 3810000"/>
                <a:gd name="connsiteY2" fmla="*/ 752475 h 1943100"/>
                <a:gd name="connsiteX3" fmla="*/ 2047875 w 3810000"/>
                <a:gd name="connsiteY3" fmla="*/ 790575 h 1943100"/>
                <a:gd name="connsiteX4" fmla="*/ 2047875 w 3810000"/>
                <a:gd name="connsiteY4" fmla="*/ 1438275 h 1943100"/>
                <a:gd name="connsiteX5" fmla="*/ 2676525 w 3810000"/>
                <a:gd name="connsiteY5" fmla="*/ 1419225 h 1943100"/>
                <a:gd name="connsiteX6" fmla="*/ 2676525 w 3810000"/>
                <a:gd name="connsiteY6" fmla="*/ 781050 h 1943100"/>
                <a:gd name="connsiteX7" fmla="*/ 2838450 w 3810000"/>
                <a:gd name="connsiteY7" fmla="*/ 676275 h 1943100"/>
                <a:gd name="connsiteX8" fmla="*/ 2828925 w 3810000"/>
                <a:gd name="connsiteY8" fmla="*/ 38100 h 1943100"/>
                <a:gd name="connsiteX9" fmla="*/ 3810000 w 3810000"/>
                <a:gd name="connsiteY9" fmla="*/ 66675 h 1943100"/>
                <a:gd name="connsiteX10" fmla="*/ 3810000 w 3810000"/>
                <a:gd name="connsiteY10" fmla="*/ 409575 h 1943100"/>
                <a:gd name="connsiteX11" fmla="*/ 2971800 w 3810000"/>
                <a:gd name="connsiteY11" fmla="*/ 409575 h 1943100"/>
                <a:gd name="connsiteX12" fmla="*/ 2990850 w 3810000"/>
                <a:gd name="connsiteY12" fmla="*/ 1314450 h 1943100"/>
                <a:gd name="connsiteX13" fmla="*/ 3409950 w 3810000"/>
                <a:gd name="connsiteY13" fmla="*/ 1314450 h 1943100"/>
                <a:gd name="connsiteX14" fmla="*/ 3400425 w 3810000"/>
                <a:gd name="connsiteY14" fmla="*/ 1695450 h 1943100"/>
                <a:gd name="connsiteX15" fmla="*/ 3257550 w 3810000"/>
                <a:gd name="connsiteY15" fmla="*/ 1905000 h 1943100"/>
                <a:gd name="connsiteX16" fmla="*/ 561975 w 3810000"/>
                <a:gd name="connsiteY16" fmla="*/ 1943100 h 1943100"/>
                <a:gd name="connsiteX17" fmla="*/ 571500 w 3810000"/>
                <a:gd name="connsiteY17" fmla="*/ 1552575 h 1943100"/>
                <a:gd name="connsiteX18" fmla="*/ 9525 w 3810000"/>
                <a:gd name="connsiteY18" fmla="*/ 1533525 h 1943100"/>
                <a:gd name="connsiteX19" fmla="*/ 0 w 3810000"/>
                <a:gd name="connsiteY19" fmla="*/ 695325 h 1943100"/>
                <a:gd name="connsiteX20" fmla="*/ 552450 w 3810000"/>
                <a:gd name="connsiteY20" fmla="*/ 676275 h 1943100"/>
                <a:gd name="connsiteX21" fmla="*/ 552450 w 3810000"/>
                <a:gd name="connsiteY21" fmla="*/ 0 h 1943100"/>
                <a:gd name="connsiteX0" fmla="*/ 552450 w 3810000"/>
                <a:gd name="connsiteY0" fmla="*/ 0 h 1943100"/>
                <a:gd name="connsiteX1" fmla="*/ 1981200 w 3810000"/>
                <a:gd name="connsiteY1" fmla="*/ 9525 h 1943100"/>
                <a:gd name="connsiteX2" fmla="*/ 1971675 w 3810000"/>
                <a:gd name="connsiteY2" fmla="*/ 752475 h 1943100"/>
                <a:gd name="connsiteX3" fmla="*/ 2047875 w 3810000"/>
                <a:gd name="connsiteY3" fmla="*/ 790575 h 1943100"/>
                <a:gd name="connsiteX4" fmla="*/ 2047875 w 3810000"/>
                <a:gd name="connsiteY4" fmla="*/ 1438275 h 1943100"/>
                <a:gd name="connsiteX5" fmla="*/ 2676525 w 3810000"/>
                <a:gd name="connsiteY5" fmla="*/ 1419225 h 1943100"/>
                <a:gd name="connsiteX6" fmla="*/ 2676525 w 3810000"/>
                <a:gd name="connsiteY6" fmla="*/ 781050 h 1943100"/>
                <a:gd name="connsiteX7" fmla="*/ 2838450 w 3810000"/>
                <a:gd name="connsiteY7" fmla="*/ 676275 h 1943100"/>
                <a:gd name="connsiteX8" fmla="*/ 2828925 w 3810000"/>
                <a:gd name="connsiteY8" fmla="*/ 38100 h 1943100"/>
                <a:gd name="connsiteX9" fmla="*/ 3810000 w 3810000"/>
                <a:gd name="connsiteY9" fmla="*/ 66675 h 1943100"/>
                <a:gd name="connsiteX10" fmla="*/ 3810000 w 3810000"/>
                <a:gd name="connsiteY10" fmla="*/ 409575 h 1943100"/>
                <a:gd name="connsiteX11" fmla="*/ 2971800 w 3810000"/>
                <a:gd name="connsiteY11" fmla="*/ 409575 h 1943100"/>
                <a:gd name="connsiteX12" fmla="*/ 2990850 w 3810000"/>
                <a:gd name="connsiteY12" fmla="*/ 1314450 h 1943100"/>
                <a:gd name="connsiteX13" fmla="*/ 3409950 w 3810000"/>
                <a:gd name="connsiteY13" fmla="*/ 1314450 h 1943100"/>
                <a:gd name="connsiteX14" fmla="*/ 3400425 w 3810000"/>
                <a:gd name="connsiteY14" fmla="*/ 1695450 h 1943100"/>
                <a:gd name="connsiteX15" fmla="*/ 3257550 w 3810000"/>
                <a:gd name="connsiteY15" fmla="*/ 1905000 h 1943100"/>
                <a:gd name="connsiteX16" fmla="*/ 561975 w 3810000"/>
                <a:gd name="connsiteY16" fmla="*/ 1943100 h 1943100"/>
                <a:gd name="connsiteX17" fmla="*/ 571500 w 3810000"/>
                <a:gd name="connsiteY17" fmla="*/ 1552575 h 1943100"/>
                <a:gd name="connsiteX18" fmla="*/ 9525 w 3810000"/>
                <a:gd name="connsiteY18" fmla="*/ 1533525 h 1943100"/>
                <a:gd name="connsiteX19" fmla="*/ 0 w 3810000"/>
                <a:gd name="connsiteY19" fmla="*/ 695325 h 1943100"/>
                <a:gd name="connsiteX20" fmla="*/ 552450 w 3810000"/>
                <a:gd name="connsiteY20" fmla="*/ 676275 h 1943100"/>
                <a:gd name="connsiteX21" fmla="*/ 552450 w 3810000"/>
                <a:gd name="connsiteY21" fmla="*/ 0 h 1943100"/>
                <a:gd name="connsiteX0" fmla="*/ 552450 w 3810000"/>
                <a:gd name="connsiteY0" fmla="*/ 0 h 1943100"/>
                <a:gd name="connsiteX1" fmla="*/ 1981200 w 3810000"/>
                <a:gd name="connsiteY1" fmla="*/ 9525 h 1943100"/>
                <a:gd name="connsiteX2" fmla="*/ 1971675 w 3810000"/>
                <a:gd name="connsiteY2" fmla="*/ 752475 h 1943100"/>
                <a:gd name="connsiteX3" fmla="*/ 2047875 w 3810000"/>
                <a:gd name="connsiteY3" fmla="*/ 790575 h 1943100"/>
                <a:gd name="connsiteX4" fmla="*/ 2047875 w 3810000"/>
                <a:gd name="connsiteY4" fmla="*/ 1438275 h 1943100"/>
                <a:gd name="connsiteX5" fmla="*/ 2676525 w 3810000"/>
                <a:gd name="connsiteY5" fmla="*/ 1447800 h 1943100"/>
                <a:gd name="connsiteX6" fmla="*/ 2676525 w 3810000"/>
                <a:gd name="connsiteY6" fmla="*/ 781050 h 1943100"/>
                <a:gd name="connsiteX7" fmla="*/ 2838450 w 3810000"/>
                <a:gd name="connsiteY7" fmla="*/ 676275 h 1943100"/>
                <a:gd name="connsiteX8" fmla="*/ 2828925 w 3810000"/>
                <a:gd name="connsiteY8" fmla="*/ 38100 h 1943100"/>
                <a:gd name="connsiteX9" fmla="*/ 3810000 w 3810000"/>
                <a:gd name="connsiteY9" fmla="*/ 66675 h 1943100"/>
                <a:gd name="connsiteX10" fmla="*/ 3810000 w 3810000"/>
                <a:gd name="connsiteY10" fmla="*/ 409575 h 1943100"/>
                <a:gd name="connsiteX11" fmla="*/ 2971800 w 3810000"/>
                <a:gd name="connsiteY11" fmla="*/ 409575 h 1943100"/>
                <a:gd name="connsiteX12" fmla="*/ 2990850 w 3810000"/>
                <a:gd name="connsiteY12" fmla="*/ 1314450 h 1943100"/>
                <a:gd name="connsiteX13" fmla="*/ 3409950 w 3810000"/>
                <a:gd name="connsiteY13" fmla="*/ 1314450 h 1943100"/>
                <a:gd name="connsiteX14" fmla="*/ 3400425 w 3810000"/>
                <a:gd name="connsiteY14" fmla="*/ 1695450 h 1943100"/>
                <a:gd name="connsiteX15" fmla="*/ 3257550 w 3810000"/>
                <a:gd name="connsiteY15" fmla="*/ 1905000 h 1943100"/>
                <a:gd name="connsiteX16" fmla="*/ 561975 w 3810000"/>
                <a:gd name="connsiteY16" fmla="*/ 1943100 h 1943100"/>
                <a:gd name="connsiteX17" fmla="*/ 571500 w 3810000"/>
                <a:gd name="connsiteY17" fmla="*/ 1552575 h 1943100"/>
                <a:gd name="connsiteX18" fmla="*/ 9525 w 3810000"/>
                <a:gd name="connsiteY18" fmla="*/ 1533525 h 1943100"/>
                <a:gd name="connsiteX19" fmla="*/ 0 w 3810000"/>
                <a:gd name="connsiteY19" fmla="*/ 695325 h 1943100"/>
                <a:gd name="connsiteX20" fmla="*/ 552450 w 3810000"/>
                <a:gd name="connsiteY20" fmla="*/ 676275 h 1943100"/>
                <a:gd name="connsiteX21" fmla="*/ 552450 w 3810000"/>
                <a:gd name="connsiteY21" fmla="*/ 0 h 1943100"/>
                <a:gd name="connsiteX0" fmla="*/ 552450 w 3810000"/>
                <a:gd name="connsiteY0" fmla="*/ 0 h 1943100"/>
                <a:gd name="connsiteX1" fmla="*/ 1981200 w 3810000"/>
                <a:gd name="connsiteY1" fmla="*/ 9525 h 1943100"/>
                <a:gd name="connsiteX2" fmla="*/ 1971675 w 3810000"/>
                <a:gd name="connsiteY2" fmla="*/ 752475 h 1943100"/>
                <a:gd name="connsiteX3" fmla="*/ 2047875 w 3810000"/>
                <a:gd name="connsiteY3" fmla="*/ 790575 h 1943100"/>
                <a:gd name="connsiteX4" fmla="*/ 2047875 w 3810000"/>
                <a:gd name="connsiteY4" fmla="*/ 1438275 h 1943100"/>
                <a:gd name="connsiteX5" fmla="*/ 2676525 w 3810000"/>
                <a:gd name="connsiteY5" fmla="*/ 1447800 h 1943100"/>
                <a:gd name="connsiteX6" fmla="*/ 2676525 w 3810000"/>
                <a:gd name="connsiteY6" fmla="*/ 781050 h 1943100"/>
                <a:gd name="connsiteX7" fmla="*/ 2838450 w 3810000"/>
                <a:gd name="connsiteY7" fmla="*/ 676275 h 1943100"/>
                <a:gd name="connsiteX8" fmla="*/ 2828925 w 3810000"/>
                <a:gd name="connsiteY8" fmla="*/ 38100 h 1943100"/>
                <a:gd name="connsiteX9" fmla="*/ 3810000 w 3810000"/>
                <a:gd name="connsiteY9" fmla="*/ 38100 h 1943100"/>
                <a:gd name="connsiteX10" fmla="*/ 3810000 w 3810000"/>
                <a:gd name="connsiteY10" fmla="*/ 409575 h 1943100"/>
                <a:gd name="connsiteX11" fmla="*/ 2971800 w 3810000"/>
                <a:gd name="connsiteY11" fmla="*/ 409575 h 1943100"/>
                <a:gd name="connsiteX12" fmla="*/ 2990850 w 3810000"/>
                <a:gd name="connsiteY12" fmla="*/ 1314450 h 1943100"/>
                <a:gd name="connsiteX13" fmla="*/ 3409950 w 3810000"/>
                <a:gd name="connsiteY13" fmla="*/ 1314450 h 1943100"/>
                <a:gd name="connsiteX14" fmla="*/ 3400425 w 3810000"/>
                <a:gd name="connsiteY14" fmla="*/ 1695450 h 1943100"/>
                <a:gd name="connsiteX15" fmla="*/ 3257550 w 3810000"/>
                <a:gd name="connsiteY15" fmla="*/ 1905000 h 1943100"/>
                <a:gd name="connsiteX16" fmla="*/ 561975 w 3810000"/>
                <a:gd name="connsiteY16" fmla="*/ 1943100 h 1943100"/>
                <a:gd name="connsiteX17" fmla="*/ 571500 w 3810000"/>
                <a:gd name="connsiteY17" fmla="*/ 1552575 h 1943100"/>
                <a:gd name="connsiteX18" fmla="*/ 9525 w 3810000"/>
                <a:gd name="connsiteY18" fmla="*/ 1533525 h 1943100"/>
                <a:gd name="connsiteX19" fmla="*/ 0 w 3810000"/>
                <a:gd name="connsiteY19" fmla="*/ 695325 h 1943100"/>
                <a:gd name="connsiteX20" fmla="*/ 552450 w 3810000"/>
                <a:gd name="connsiteY20" fmla="*/ 676275 h 1943100"/>
                <a:gd name="connsiteX21" fmla="*/ 552450 w 3810000"/>
                <a:gd name="connsiteY21" fmla="*/ 0 h 1943100"/>
                <a:gd name="connsiteX0" fmla="*/ 552450 w 3810000"/>
                <a:gd name="connsiteY0" fmla="*/ 0 h 1905000"/>
                <a:gd name="connsiteX1" fmla="*/ 1981200 w 3810000"/>
                <a:gd name="connsiteY1" fmla="*/ 9525 h 1905000"/>
                <a:gd name="connsiteX2" fmla="*/ 1971675 w 3810000"/>
                <a:gd name="connsiteY2" fmla="*/ 752475 h 1905000"/>
                <a:gd name="connsiteX3" fmla="*/ 2047875 w 3810000"/>
                <a:gd name="connsiteY3" fmla="*/ 790575 h 1905000"/>
                <a:gd name="connsiteX4" fmla="*/ 2047875 w 3810000"/>
                <a:gd name="connsiteY4" fmla="*/ 1438275 h 1905000"/>
                <a:gd name="connsiteX5" fmla="*/ 2676525 w 3810000"/>
                <a:gd name="connsiteY5" fmla="*/ 1447800 h 1905000"/>
                <a:gd name="connsiteX6" fmla="*/ 2676525 w 3810000"/>
                <a:gd name="connsiteY6" fmla="*/ 781050 h 1905000"/>
                <a:gd name="connsiteX7" fmla="*/ 2838450 w 3810000"/>
                <a:gd name="connsiteY7" fmla="*/ 676275 h 1905000"/>
                <a:gd name="connsiteX8" fmla="*/ 2828925 w 3810000"/>
                <a:gd name="connsiteY8" fmla="*/ 38100 h 1905000"/>
                <a:gd name="connsiteX9" fmla="*/ 3810000 w 3810000"/>
                <a:gd name="connsiteY9" fmla="*/ 38100 h 1905000"/>
                <a:gd name="connsiteX10" fmla="*/ 3810000 w 3810000"/>
                <a:gd name="connsiteY10" fmla="*/ 409575 h 1905000"/>
                <a:gd name="connsiteX11" fmla="*/ 2971800 w 3810000"/>
                <a:gd name="connsiteY11" fmla="*/ 409575 h 1905000"/>
                <a:gd name="connsiteX12" fmla="*/ 2990850 w 3810000"/>
                <a:gd name="connsiteY12" fmla="*/ 1314450 h 1905000"/>
                <a:gd name="connsiteX13" fmla="*/ 3409950 w 3810000"/>
                <a:gd name="connsiteY13" fmla="*/ 1314450 h 1905000"/>
                <a:gd name="connsiteX14" fmla="*/ 3400425 w 3810000"/>
                <a:gd name="connsiteY14" fmla="*/ 1695450 h 1905000"/>
                <a:gd name="connsiteX15" fmla="*/ 3257550 w 3810000"/>
                <a:gd name="connsiteY15" fmla="*/ 1905000 h 1905000"/>
                <a:gd name="connsiteX16" fmla="*/ 571500 w 3810000"/>
                <a:gd name="connsiteY16" fmla="*/ 1905000 h 1905000"/>
                <a:gd name="connsiteX17" fmla="*/ 571500 w 3810000"/>
                <a:gd name="connsiteY17" fmla="*/ 1552575 h 1905000"/>
                <a:gd name="connsiteX18" fmla="*/ 9525 w 3810000"/>
                <a:gd name="connsiteY18" fmla="*/ 1533525 h 1905000"/>
                <a:gd name="connsiteX19" fmla="*/ 0 w 3810000"/>
                <a:gd name="connsiteY19" fmla="*/ 695325 h 1905000"/>
                <a:gd name="connsiteX20" fmla="*/ 552450 w 3810000"/>
                <a:gd name="connsiteY20" fmla="*/ 676275 h 1905000"/>
                <a:gd name="connsiteX21" fmla="*/ 552450 w 3810000"/>
                <a:gd name="connsiteY21" fmla="*/ 0 h 1905000"/>
                <a:gd name="connsiteX0" fmla="*/ 552450 w 3810000"/>
                <a:gd name="connsiteY0" fmla="*/ 0 h 1905000"/>
                <a:gd name="connsiteX1" fmla="*/ 1981200 w 3810000"/>
                <a:gd name="connsiteY1" fmla="*/ 9525 h 1905000"/>
                <a:gd name="connsiteX2" fmla="*/ 1971675 w 3810000"/>
                <a:gd name="connsiteY2" fmla="*/ 752475 h 1905000"/>
                <a:gd name="connsiteX3" fmla="*/ 2047875 w 3810000"/>
                <a:gd name="connsiteY3" fmla="*/ 790575 h 1905000"/>
                <a:gd name="connsiteX4" fmla="*/ 2047875 w 3810000"/>
                <a:gd name="connsiteY4" fmla="*/ 1438275 h 1905000"/>
                <a:gd name="connsiteX5" fmla="*/ 2676525 w 3810000"/>
                <a:gd name="connsiteY5" fmla="*/ 1447800 h 1905000"/>
                <a:gd name="connsiteX6" fmla="*/ 2676525 w 3810000"/>
                <a:gd name="connsiteY6" fmla="*/ 781050 h 1905000"/>
                <a:gd name="connsiteX7" fmla="*/ 2838450 w 3810000"/>
                <a:gd name="connsiteY7" fmla="*/ 676275 h 1905000"/>
                <a:gd name="connsiteX8" fmla="*/ 2828925 w 3810000"/>
                <a:gd name="connsiteY8" fmla="*/ 38100 h 1905000"/>
                <a:gd name="connsiteX9" fmla="*/ 3810000 w 3810000"/>
                <a:gd name="connsiteY9" fmla="*/ 38100 h 1905000"/>
                <a:gd name="connsiteX10" fmla="*/ 3810000 w 3810000"/>
                <a:gd name="connsiteY10" fmla="*/ 409575 h 1905000"/>
                <a:gd name="connsiteX11" fmla="*/ 2971800 w 3810000"/>
                <a:gd name="connsiteY11" fmla="*/ 409575 h 1905000"/>
                <a:gd name="connsiteX12" fmla="*/ 2990850 w 3810000"/>
                <a:gd name="connsiteY12" fmla="*/ 1314450 h 1905000"/>
                <a:gd name="connsiteX13" fmla="*/ 3409950 w 3810000"/>
                <a:gd name="connsiteY13" fmla="*/ 1314450 h 1905000"/>
                <a:gd name="connsiteX14" fmla="*/ 3400425 w 3810000"/>
                <a:gd name="connsiteY14" fmla="*/ 1695450 h 1905000"/>
                <a:gd name="connsiteX15" fmla="*/ 3257550 w 3810000"/>
                <a:gd name="connsiteY15" fmla="*/ 1905000 h 1905000"/>
                <a:gd name="connsiteX16" fmla="*/ 571500 w 3810000"/>
                <a:gd name="connsiteY16" fmla="*/ 1905000 h 1905000"/>
                <a:gd name="connsiteX17" fmla="*/ 571500 w 3810000"/>
                <a:gd name="connsiteY17" fmla="*/ 1524000 h 1905000"/>
                <a:gd name="connsiteX18" fmla="*/ 9525 w 3810000"/>
                <a:gd name="connsiteY18" fmla="*/ 1533525 h 1905000"/>
                <a:gd name="connsiteX19" fmla="*/ 0 w 3810000"/>
                <a:gd name="connsiteY19" fmla="*/ 695325 h 1905000"/>
                <a:gd name="connsiteX20" fmla="*/ 552450 w 3810000"/>
                <a:gd name="connsiteY20" fmla="*/ 676275 h 1905000"/>
                <a:gd name="connsiteX21" fmla="*/ 552450 w 3810000"/>
                <a:gd name="connsiteY21" fmla="*/ 0 h 1905000"/>
                <a:gd name="connsiteX0" fmla="*/ 552450 w 3810000"/>
                <a:gd name="connsiteY0" fmla="*/ 0 h 1905000"/>
                <a:gd name="connsiteX1" fmla="*/ 1981200 w 3810000"/>
                <a:gd name="connsiteY1" fmla="*/ 9525 h 1905000"/>
                <a:gd name="connsiteX2" fmla="*/ 1971675 w 3810000"/>
                <a:gd name="connsiteY2" fmla="*/ 752475 h 1905000"/>
                <a:gd name="connsiteX3" fmla="*/ 2047875 w 3810000"/>
                <a:gd name="connsiteY3" fmla="*/ 790575 h 1905000"/>
                <a:gd name="connsiteX4" fmla="*/ 2047875 w 3810000"/>
                <a:gd name="connsiteY4" fmla="*/ 1438275 h 1905000"/>
                <a:gd name="connsiteX5" fmla="*/ 2676525 w 3810000"/>
                <a:gd name="connsiteY5" fmla="*/ 1447800 h 1905000"/>
                <a:gd name="connsiteX6" fmla="*/ 2676525 w 3810000"/>
                <a:gd name="connsiteY6" fmla="*/ 781050 h 1905000"/>
                <a:gd name="connsiteX7" fmla="*/ 2838450 w 3810000"/>
                <a:gd name="connsiteY7" fmla="*/ 676275 h 1905000"/>
                <a:gd name="connsiteX8" fmla="*/ 2828925 w 3810000"/>
                <a:gd name="connsiteY8" fmla="*/ 38100 h 1905000"/>
                <a:gd name="connsiteX9" fmla="*/ 3810000 w 3810000"/>
                <a:gd name="connsiteY9" fmla="*/ 38100 h 1905000"/>
                <a:gd name="connsiteX10" fmla="*/ 3810000 w 3810000"/>
                <a:gd name="connsiteY10" fmla="*/ 409575 h 1905000"/>
                <a:gd name="connsiteX11" fmla="*/ 2971800 w 3810000"/>
                <a:gd name="connsiteY11" fmla="*/ 409575 h 1905000"/>
                <a:gd name="connsiteX12" fmla="*/ 2990850 w 3810000"/>
                <a:gd name="connsiteY12" fmla="*/ 1314450 h 1905000"/>
                <a:gd name="connsiteX13" fmla="*/ 3409950 w 3810000"/>
                <a:gd name="connsiteY13" fmla="*/ 1314450 h 1905000"/>
                <a:gd name="connsiteX14" fmla="*/ 3400425 w 3810000"/>
                <a:gd name="connsiteY14" fmla="*/ 1695450 h 1905000"/>
                <a:gd name="connsiteX15" fmla="*/ 3257550 w 3810000"/>
                <a:gd name="connsiteY15" fmla="*/ 1905000 h 1905000"/>
                <a:gd name="connsiteX16" fmla="*/ 571500 w 3810000"/>
                <a:gd name="connsiteY16" fmla="*/ 1905000 h 1905000"/>
                <a:gd name="connsiteX17" fmla="*/ 571500 w 3810000"/>
                <a:gd name="connsiteY17" fmla="*/ 1524000 h 1905000"/>
                <a:gd name="connsiteX18" fmla="*/ 9525 w 3810000"/>
                <a:gd name="connsiteY18" fmla="*/ 1533525 h 1905000"/>
                <a:gd name="connsiteX19" fmla="*/ 0 w 3810000"/>
                <a:gd name="connsiteY19" fmla="*/ 695325 h 1905000"/>
                <a:gd name="connsiteX20" fmla="*/ 561975 w 3810000"/>
                <a:gd name="connsiteY20" fmla="*/ 704850 h 1905000"/>
                <a:gd name="connsiteX21" fmla="*/ 552450 w 3810000"/>
                <a:gd name="connsiteY21" fmla="*/ 0 h 1905000"/>
                <a:gd name="connsiteX0" fmla="*/ 552450 w 3810000"/>
                <a:gd name="connsiteY0" fmla="*/ 0 h 1905000"/>
                <a:gd name="connsiteX1" fmla="*/ 1981200 w 3810000"/>
                <a:gd name="connsiteY1" fmla="*/ 9525 h 1905000"/>
                <a:gd name="connsiteX2" fmla="*/ 1971675 w 3810000"/>
                <a:gd name="connsiteY2" fmla="*/ 752475 h 1905000"/>
                <a:gd name="connsiteX3" fmla="*/ 2047875 w 3810000"/>
                <a:gd name="connsiteY3" fmla="*/ 790575 h 1905000"/>
                <a:gd name="connsiteX4" fmla="*/ 2047875 w 3810000"/>
                <a:gd name="connsiteY4" fmla="*/ 1438275 h 1905000"/>
                <a:gd name="connsiteX5" fmla="*/ 2676525 w 3810000"/>
                <a:gd name="connsiteY5" fmla="*/ 1447800 h 1905000"/>
                <a:gd name="connsiteX6" fmla="*/ 2676525 w 3810000"/>
                <a:gd name="connsiteY6" fmla="*/ 781050 h 1905000"/>
                <a:gd name="connsiteX7" fmla="*/ 2838450 w 3810000"/>
                <a:gd name="connsiteY7" fmla="*/ 676275 h 1905000"/>
                <a:gd name="connsiteX8" fmla="*/ 2867025 w 3810000"/>
                <a:gd name="connsiteY8" fmla="*/ 28575 h 1905000"/>
                <a:gd name="connsiteX9" fmla="*/ 3810000 w 3810000"/>
                <a:gd name="connsiteY9" fmla="*/ 38100 h 1905000"/>
                <a:gd name="connsiteX10" fmla="*/ 3810000 w 3810000"/>
                <a:gd name="connsiteY10" fmla="*/ 409575 h 1905000"/>
                <a:gd name="connsiteX11" fmla="*/ 2971800 w 3810000"/>
                <a:gd name="connsiteY11" fmla="*/ 409575 h 1905000"/>
                <a:gd name="connsiteX12" fmla="*/ 2990850 w 3810000"/>
                <a:gd name="connsiteY12" fmla="*/ 1314450 h 1905000"/>
                <a:gd name="connsiteX13" fmla="*/ 3409950 w 3810000"/>
                <a:gd name="connsiteY13" fmla="*/ 1314450 h 1905000"/>
                <a:gd name="connsiteX14" fmla="*/ 3400425 w 3810000"/>
                <a:gd name="connsiteY14" fmla="*/ 1695450 h 1905000"/>
                <a:gd name="connsiteX15" fmla="*/ 3257550 w 3810000"/>
                <a:gd name="connsiteY15" fmla="*/ 1905000 h 1905000"/>
                <a:gd name="connsiteX16" fmla="*/ 571500 w 3810000"/>
                <a:gd name="connsiteY16" fmla="*/ 1905000 h 1905000"/>
                <a:gd name="connsiteX17" fmla="*/ 571500 w 3810000"/>
                <a:gd name="connsiteY17" fmla="*/ 1524000 h 1905000"/>
                <a:gd name="connsiteX18" fmla="*/ 9525 w 3810000"/>
                <a:gd name="connsiteY18" fmla="*/ 1533525 h 1905000"/>
                <a:gd name="connsiteX19" fmla="*/ 0 w 3810000"/>
                <a:gd name="connsiteY19" fmla="*/ 695325 h 1905000"/>
                <a:gd name="connsiteX20" fmla="*/ 561975 w 3810000"/>
                <a:gd name="connsiteY20" fmla="*/ 704850 h 1905000"/>
                <a:gd name="connsiteX21" fmla="*/ 552450 w 3810000"/>
                <a:gd name="connsiteY21" fmla="*/ 0 h 1905000"/>
                <a:gd name="connsiteX0" fmla="*/ 552450 w 3810000"/>
                <a:gd name="connsiteY0" fmla="*/ 0 h 1905000"/>
                <a:gd name="connsiteX1" fmla="*/ 1981200 w 3810000"/>
                <a:gd name="connsiteY1" fmla="*/ 9525 h 1905000"/>
                <a:gd name="connsiteX2" fmla="*/ 1971675 w 3810000"/>
                <a:gd name="connsiteY2" fmla="*/ 752475 h 1905000"/>
                <a:gd name="connsiteX3" fmla="*/ 2047875 w 3810000"/>
                <a:gd name="connsiteY3" fmla="*/ 790575 h 1905000"/>
                <a:gd name="connsiteX4" fmla="*/ 2047875 w 3810000"/>
                <a:gd name="connsiteY4" fmla="*/ 1438275 h 1905000"/>
                <a:gd name="connsiteX5" fmla="*/ 2676525 w 3810000"/>
                <a:gd name="connsiteY5" fmla="*/ 1447800 h 1905000"/>
                <a:gd name="connsiteX6" fmla="*/ 2676525 w 3810000"/>
                <a:gd name="connsiteY6" fmla="*/ 781050 h 1905000"/>
                <a:gd name="connsiteX7" fmla="*/ 2838450 w 3810000"/>
                <a:gd name="connsiteY7" fmla="*/ 676275 h 1905000"/>
                <a:gd name="connsiteX8" fmla="*/ 2828925 w 3810000"/>
                <a:gd name="connsiteY8" fmla="*/ 28575 h 1905000"/>
                <a:gd name="connsiteX9" fmla="*/ 3810000 w 3810000"/>
                <a:gd name="connsiteY9" fmla="*/ 38100 h 1905000"/>
                <a:gd name="connsiteX10" fmla="*/ 3810000 w 3810000"/>
                <a:gd name="connsiteY10" fmla="*/ 409575 h 1905000"/>
                <a:gd name="connsiteX11" fmla="*/ 2971800 w 3810000"/>
                <a:gd name="connsiteY11" fmla="*/ 409575 h 1905000"/>
                <a:gd name="connsiteX12" fmla="*/ 2990850 w 3810000"/>
                <a:gd name="connsiteY12" fmla="*/ 1314450 h 1905000"/>
                <a:gd name="connsiteX13" fmla="*/ 3409950 w 3810000"/>
                <a:gd name="connsiteY13" fmla="*/ 1314450 h 1905000"/>
                <a:gd name="connsiteX14" fmla="*/ 3400425 w 3810000"/>
                <a:gd name="connsiteY14" fmla="*/ 1695450 h 1905000"/>
                <a:gd name="connsiteX15" fmla="*/ 3257550 w 3810000"/>
                <a:gd name="connsiteY15" fmla="*/ 1905000 h 1905000"/>
                <a:gd name="connsiteX16" fmla="*/ 571500 w 3810000"/>
                <a:gd name="connsiteY16" fmla="*/ 1905000 h 1905000"/>
                <a:gd name="connsiteX17" fmla="*/ 571500 w 3810000"/>
                <a:gd name="connsiteY17" fmla="*/ 1524000 h 1905000"/>
                <a:gd name="connsiteX18" fmla="*/ 9525 w 3810000"/>
                <a:gd name="connsiteY18" fmla="*/ 1533525 h 1905000"/>
                <a:gd name="connsiteX19" fmla="*/ 0 w 3810000"/>
                <a:gd name="connsiteY19" fmla="*/ 695325 h 1905000"/>
                <a:gd name="connsiteX20" fmla="*/ 561975 w 3810000"/>
                <a:gd name="connsiteY20" fmla="*/ 704850 h 1905000"/>
                <a:gd name="connsiteX21" fmla="*/ 552450 w 3810000"/>
                <a:gd name="connsiteY21" fmla="*/ 0 h 1905000"/>
                <a:gd name="connsiteX0" fmla="*/ 552450 w 3810000"/>
                <a:gd name="connsiteY0" fmla="*/ 0 h 1905000"/>
                <a:gd name="connsiteX1" fmla="*/ 1981200 w 3810000"/>
                <a:gd name="connsiteY1" fmla="*/ 9525 h 1905000"/>
                <a:gd name="connsiteX2" fmla="*/ 1971675 w 3810000"/>
                <a:gd name="connsiteY2" fmla="*/ 752475 h 1905000"/>
                <a:gd name="connsiteX3" fmla="*/ 2047875 w 3810000"/>
                <a:gd name="connsiteY3" fmla="*/ 790575 h 1905000"/>
                <a:gd name="connsiteX4" fmla="*/ 2047875 w 3810000"/>
                <a:gd name="connsiteY4" fmla="*/ 1438275 h 1905000"/>
                <a:gd name="connsiteX5" fmla="*/ 2676525 w 3810000"/>
                <a:gd name="connsiteY5" fmla="*/ 1447800 h 1905000"/>
                <a:gd name="connsiteX6" fmla="*/ 2676525 w 3810000"/>
                <a:gd name="connsiteY6" fmla="*/ 781050 h 1905000"/>
                <a:gd name="connsiteX7" fmla="*/ 2838450 w 3810000"/>
                <a:gd name="connsiteY7" fmla="*/ 676275 h 1905000"/>
                <a:gd name="connsiteX8" fmla="*/ 2847975 w 3810000"/>
                <a:gd name="connsiteY8" fmla="*/ 38100 h 1905000"/>
                <a:gd name="connsiteX9" fmla="*/ 3810000 w 3810000"/>
                <a:gd name="connsiteY9" fmla="*/ 38100 h 1905000"/>
                <a:gd name="connsiteX10" fmla="*/ 3810000 w 3810000"/>
                <a:gd name="connsiteY10" fmla="*/ 409575 h 1905000"/>
                <a:gd name="connsiteX11" fmla="*/ 2971800 w 3810000"/>
                <a:gd name="connsiteY11" fmla="*/ 409575 h 1905000"/>
                <a:gd name="connsiteX12" fmla="*/ 2990850 w 3810000"/>
                <a:gd name="connsiteY12" fmla="*/ 1314450 h 1905000"/>
                <a:gd name="connsiteX13" fmla="*/ 3409950 w 3810000"/>
                <a:gd name="connsiteY13" fmla="*/ 1314450 h 1905000"/>
                <a:gd name="connsiteX14" fmla="*/ 3400425 w 3810000"/>
                <a:gd name="connsiteY14" fmla="*/ 1695450 h 1905000"/>
                <a:gd name="connsiteX15" fmla="*/ 3257550 w 3810000"/>
                <a:gd name="connsiteY15" fmla="*/ 1905000 h 1905000"/>
                <a:gd name="connsiteX16" fmla="*/ 571500 w 3810000"/>
                <a:gd name="connsiteY16" fmla="*/ 1905000 h 1905000"/>
                <a:gd name="connsiteX17" fmla="*/ 571500 w 3810000"/>
                <a:gd name="connsiteY17" fmla="*/ 1524000 h 1905000"/>
                <a:gd name="connsiteX18" fmla="*/ 9525 w 3810000"/>
                <a:gd name="connsiteY18" fmla="*/ 1533525 h 1905000"/>
                <a:gd name="connsiteX19" fmla="*/ 0 w 3810000"/>
                <a:gd name="connsiteY19" fmla="*/ 695325 h 1905000"/>
                <a:gd name="connsiteX20" fmla="*/ 561975 w 3810000"/>
                <a:gd name="connsiteY20" fmla="*/ 704850 h 1905000"/>
                <a:gd name="connsiteX21" fmla="*/ 552450 w 3810000"/>
                <a:gd name="connsiteY21" fmla="*/ 0 h 1905000"/>
                <a:gd name="connsiteX0" fmla="*/ 571500 w 3829050"/>
                <a:gd name="connsiteY0" fmla="*/ 0 h 1905000"/>
                <a:gd name="connsiteX1" fmla="*/ 2000250 w 3829050"/>
                <a:gd name="connsiteY1" fmla="*/ 9525 h 1905000"/>
                <a:gd name="connsiteX2" fmla="*/ 1990725 w 3829050"/>
                <a:gd name="connsiteY2" fmla="*/ 752475 h 1905000"/>
                <a:gd name="connsiteX3" fmla="*/ 2066925 w 3829050"/>
                <a:gd name="connsiteY3" fmla="*/ 790575 h 1905000"/>
                <a:gd name="connsiteX4" fmla="*/ 2066925 w 3829050"/>
                <a:gd name="connsiteY4" fmla="*/ 1438275 h 1905000"/>
                <a:gd name="connsiteX5" fmla="*/ 2695575 w 3829050"/>
                <a:gd name="connsiteY5" fmla="*/ 1447800 h 1905000"/>
                <a:gd name="connsiteX6" fmla="*/ 2695575 w 3829050"/>
                <a:gd name="connsiteY6" fmla="*/ 781050 h 1905000"/>
                <a:gd name="connsiteX7" fmla="*/ 2857500 w 3829050"/>
                <a:gd name="connsiteY7" fmla="*/ 676275 h 1905000"/>
                <a:gd name="connsiteX8" fmla="*/ 2867025 w 3829050"/>
                <a:gd name="connsiteY8" fmla="*/ 38100 h 1905000"/>
                <a:gd name="connsiteX9" fmla="*/ 3829050 w 3829050"/>
                <a:gd name="connsiteY9" fmla="*/ 38100 h 1905000"/>
                <a:gd name="connsiteX10" fmla="*/ 3829050 w 3829050"/>
                <a:gd name="connsiteY10" fmla="*/ 409575 h 1905000"/>
                <a:gd name="connsiteX11" fmla="*/ 2990850 w 3829050"/>
                <a:gd name="connsiteY11" fmla="*/ 409575 h 1905000"/>
                <a:gd name="connsiteX12" fmla="*/ 3009900 w 3829050"/>
                <a:gd name="connsiteY12" fmla="*/ 1314450 h 1905000"/>
                <a:gd name="connsiteX13" fmla="*/ 3429000 w 3829050"/>
                <a:gd name="connsiteY13" fmla="*/ 1314450 h 1905000"/>
                <a:gd name="connsiteX14" fmla="*/ 3419475 w 3829050"/>
                <a:gd name="connsiteY14" fmla="*/ 1695450 h 1905000"/>
                <a:gd name="connsiteX15" fmla="*/ 3276600 w 3829050"/>
                <a:gd name="connsiteY15" fmla="*/ 1905000 h 1905000"/>
                <a:gd name="connsiteX16" fmla="*/ 590550 w 3829050"/>
                <a:gd name="connsiteY16" fmla="*/ 1905000 h 1905000"/>
                <a:gd name="connsiteX17" fmla="*/ 590550 w 3829050"/>
                <a:gd name="connsiteY17" fmla="*/ 1524000 h 1905000"/>
                <a:gd name="connsiteX18" fmla="*/ 0 w 3829050"/>
                <a:gd name="connsiteY18" fmla="*/ 1504950 h 1905000"/>
                <a:gd name="connsiteX19" fmla="*/ 19050 w 3829050"/>
                <a:gd name="connsiteY19" fmla="*/ 695325 h 1905000"/>
                <a:gd name="connsiteX20" fmla="*/ 581025 w 3829050"/>
                <a:gd name="connsiteY20" fmla="*/ 704850 h 1905000"/>
                <a:gd name="connsiteX21" fmla="*/ 571500 w 3829050"/>
                <a:gd name="connsiteY21" fmla="*/ 0 h 1905000"/>
                <a:gd name="connsiteX0" fmla="*/ 552450 w 3810000"/>
                <a:gd name="connsiteY0" fmla="*/ 0 h 1905000"/>
                <a:gd name="connsiteX1" fmla="*/ 1981200 w 3810000"/>
                <a:gd name="connsiteY1" fmla="*/ 9525 h 1905000"/>
                <a:gd name="connsiteX2" fmla="*/ 1971675 w 3810000"/>
                <a:gd name="connsiteY2" fmla="*/ 752475 h 1905000"/>
                <a:gd name="connsiteX3" fmla="*/ 2047875 w 3810000"/>
                <a:gd name="connsiteY3" fmla="*/ 790575 h 1905000"/>
                <a:gd name="connsiteX4" fmla="*/ 2047875 w 3810000"/>
                <a:gd name="connsiteY4" fmla="*/ 1438275 h 1905000"/>
                <a:gd name="connsiteX5" fmla="*/ 2676525 w 3810000"/>
                <a:gd name="connsiteY5" fmla="*/ 1447800 h 1905000"/>
                <a:gd name="connsiteX6" fmla="*/ 2676525 w 3810000"/>
                <a:gd name="connsiteY6" fmla="*/ 781050 h 1905000"/>
                <a:gd name="connsiteX7" fmla="*/ 2838450 w 3810000"/>
                <a:gd name="connsiteY7" fmla="*/ 676275 h 1905000"/>
                <a:gd name="connsiteX8" fmla="*/ 2847975 w 3810000"/>
                <a:gd name="connsiteY8" fmla="*/ 38100 h 1905000"/>
                <a:gd name="connsiteX9" fmla="*/ 3810000 w 3810000"/>
                <a:gd name="connsiteY9" fmla="*/ 38100 h 1905000"/>
                <a:gd name="connsiteX10" fmla="*/ 3810000 w 3810000"/>
                <a:gd name="connsiteY10" fmla="*/ 409575 h 1905000"/>
                <a:gd name="connsiteX11" fmla="*/ 2971800 w 3810000"/>
                <a:gd name="connsiteY11" fmla="*/ 409575 h 1905000"/>
                <a:gd name="connsiteX12" fmla="*/ 2990850 w 3810000"/>
                <a:gd name="connsiteY12" fmla="*/ 1314450 h 1905000"/>
                <a:gd name="connsiteX13" fmla="*/ 3409950 w 3810000"/>
                <a:gd name="connsiteY13" fmla="*/ 1314450 h 1905000"/>
                <a:gd name="connsiteX14" fmla="*/ 3400425 w 3810000"/>
                <a:gd name="connsiteY14" fmla="*/ 1695450 h 1905000"/>
                <a:gd name="connsiteX15" fmla="*/ 3257550 w 3810000"/>
                <a:gd name="connsiteY15" fmla="*/ 1905000 h 1905000"/>
                <a:gd name="connsiteX16" fmla="*/ 571500 w 3810000"/>
                <a:gd name="connsiteY16" fmla="*/ 1905000 h 1905000"/>
                <a:gd name="connsiteX17" fmla="*/ 571500 w 3810000"/>
                <a:gd name="connsiteY17" fmla="*/ 1524000 h 1905000"/>
                <a:gd name="connsiteX18" fmla="*/ 9525 w 3810000"/>
                <a:gd name="connsiteY18" fmla="*/ 1514475 h 1905000"/>
                <a:gd name="connsiteX19" fmla="*/ 0 w 3810000"/>
                <a:gd name="connsiteY19" fmla="*/ 695325 h 1905000"/>
                <a:gd name="connsiteX20" fmla="*/ 561975 w 3810000"/>
                <a:gd name="connsiteY20" fmla="*/ 704850 h 1905000"/>
                <a:gd name="connsiteX21" fmla="*/ 552450 w 3810000"/>
                <a:gd name="connsiteY21" fmla="*/ 0 h 1905000"/>
                <a:gd name="connsiteX0" fmla="*/ 571500 w 3829050"/>
                <a:gd name="connsiteY0" fmla="*/ 0 h 1905000"/>
                <a:gd name="connsiteX1" fmla="*/ 2000250 w 3829050"/>
                <a:gd name="connsiteY1" fmla="*/ 9525 h 1905000"/>
                <a:gd name="connsiteX2" fmla="*/ 1990725 w 3829050"/>
                <a:gd name="connsiteY2" fmla="*/ 752475 h 1905000"/>
                <a:gd name="connsiteX3" fmla="*/ 2066925 w 3829050"/>
                <a:gd name="connsiteY3" fmla="*/ 790575 h 1905000"/>
                <a:gd name="connsiteX4" fmla="*/ 2066925 w 3829050"/>
                <a:gd name="connsiteY4" fmla="*/ 1438275 h 1905000"/>
                <a:gd name="connsiteX5" fmla="*/ 2695575 w 3829050"/>
                <a:gd name="connsiteY5" fmla="*/ 1447800 h 1905000"/>
                <a:gd name="connsiteX6" fmla="*/ 2695575 w 3829050"/>
                <a:gd name="connsiteY6" fmla="*/ 781050 h 1905000"/>
                <a:gd name="connsiteX7" fmla="*/ 2857500 w 3829050"/>
                <a:gd name="connsiteY7" fmla="*/ 676275 h 1905000"/>
                <a:gd name="connsiteX8" fmla="*/ 2867025 w 3829050"/>
                <a:gd name="connsiteY8" fmla="*/ 38100 h 1905000"/>
                <a:gd name="connsiteX9" fmla="*/ 3829050 w 3829050"/>
                <a:gd name="connsiteY9" fmla="*/ 38100 h 1905000"/>
                <a:gd name="connsiteX10" fmla="*/ 3829050 w 3829050"/>
                <a:gd name="connsiteY10" fmla="*/ 409575 h 1905000"/>
                <a:gd name="connsiteX11" fmla="*/ 2990850 w 3829050"/>
                <a:gd name="connsiteY11" fmla="*/ 409575 h 1905000"/>
                <a:gd name="connsiteX12" fmla="*/ 3009900 w 3829050"/>
                <a:gd name="connsiteY12" fmla="*/ 1314450 h 1905000"/>
                <a:gd name="connsiteX13" fmla="*/ 3429000 w 3829050"/>
                <a:gd name="connsiteY13" fmla="*/ 1314450 h 1905000"/>
                <a:gd name="connsiteX14" fmla="*/ 3419475 w 3829050"/>
                <a:gd name="connsiteY14" fmla="*/ 1695450 h 1905000"/>
                <a:gd name="connsiteX15" fmla="*/ 3276600 w 3829050"/>
                <a:gd name="connsiteY15" fmla="*/ 1905000 h 1905000"/>
                <a:gd name="connsiteX16" fmla="*/ 590550 w 3829050"/>
                <a:gd name="connsiteY16" fmla="*/ 1905000 h 1905000"/>
                <a:gd name="connsiteX17" fmla="*/ 590550 w 3829050"/>
                <a:gd name="connsiteY17" fmla="*/ 1524000 h 1905000"/>
                <a:gd name="connsiteX18" fmla="*/ 0 w 3829050"/>
                <a:gd name="connsiteY18" fmla="*/ 1524000 h 1905000"/>
                <a:gd name="connsiteX19" fmla="*/ 19050 w 3829050"/>
                <a:gd name="connsiteY19" fmla="*/ 695325 h 1905000"/>
                <a:gd name="connsiteX20" fmla="*/ 581025 w 3829050"/>
                <a:gd name="connsiteY20" fmla="*/ 704850 h 1905000"/>
                <a:gd name="connsiteX21" fmla="*/ 571500 w 3829050"/>
                <a:gd name="connsiteY21" fmla="*/ 0 h 1905000"/>
                <a:gd name="connsiteX0" fmla="*/ 552450 w 3810000"/>
                <a:gd name="connsiteY0" fmla="*/ 0 h 1905000"/>
                <a:gd name="connsiteX1" fmla="*/ 1981200 w 3810000"/>
                <a:gd name="connsiteY1" fmla="*/ 9525 h 1905000"/>
                <a:gd name="connsiteX2" fmla="*/ 1971675 w 3810000"/>
                <a:gd name="connsiteY2" fmla="*/ 752475 h 1905000"/>
                <a:gd name="connsiteX3" fmla="*/ 2047875 w 3810000"/>
                <a:gd name="connsiteY3" fmla="*/ 790575 h 1905000"/>
                <a:gd name="connsiteX4" fmla="*/ 2047875 w 3810000"/>
                <a:gd name="connsiteY4" fmla="*/ 1438275 h 1905000"/>
                <a:gd name="connsiteX5" fmla="*/ 2676525 w 3810000"/>
                <a:gd name="connsiteY5" fmla="*/ 1447800 h 1905000"/>
                <a:gd name="connsiteX6" fmla="*/ 2676525 w 3810000"/>
                <a:gd name="connsiteY6" fmla="*/ 781050 h 1905000"/>
                <a:gd name="connsiteX7" fmla="*/ 2838450 w 3810000"/>
                <a:gd name="connsiteY7" fmla="*/ 676275 h 1905000"/>
                <a:gd name="connsiteX8" fmla="*/ 2847975 w 3810000"/>
                <a:gd name="connsiteY8" fmla="*/ 38100 h 1905000"/>
                <a:gd name="connsiteX9" fmla="*/ 3810000 w 3810000"/>
                <a:gd name="connsiteY9" fmla="*/ 38100 h 1905000"/>
                <a:gd name="connsiteX10" fmla="*/ 3810000 w 3810000"/>
                <a:gd name="connsiteY10" fmla="*/ 409575 h 1905000"/>
                <a:gd name="connsiteX11" fmla="*/ 2971800 w 3810000"/>
                <a:gd name="connsiteY11" fmla="*/ 409575 h 1905000"/>
                <a:gd name="connsiteX12" fmla="*/ 2990850 w 3810000"/>
                <a:gd name="connsiteY12" fmla="*/ 1314450 h 1905000"/>
                <a:gd name="connsiteX13" fmla="*/ 3409950 w 3810000"/>
                <a:gd name="connsiteY13" fmla="*/ 1314450 h 1905000"/>
                <a:gd name="connsiteX14" fmla="*/ 3400425 w 3810000"/>
                <a:gd name="connsiteY14" fmla="*/ 1695450 h 1905000"/>
                <a:gd name="connsiteX15" fmla="*/ 3257550 w 3810000"/>
                <a:gd name="connsiteY15" fmla="*/ 1905000 h 1905000"/>
                <a:gd name="connsiteX16" fmla="*/ 571500 w 3810000"/>
                <a:gd name="connsiteY16" fmla="*/ 1905000 h 1905000"/>
                <a:gd name="connsiteX17" fmla="*/ 571500 w 3810000"/>
                <a:gd name="connsiteY17" fmla="*/ 1524000 h 1905000"/>
                <a:gd name="connsiteX18" fmla="*/ 0 w 3810000"/>
                <a:gd name="connsiteY18" fmla="*/ 1495425 h 1905000"/>
                <a:gd name="connsiteX19" fmla="*/ 0 w 3810000"/>
                <a:gd name="connsiteY19" fmla="*/ 695325 h 1905000"/>
                <a:gd name="connsiteX20" fmla="*/ 561975 w 3810000"/>
                <a:gd name="connsiteY20" fmla="*/ 704850 h 1905000"/>
                <a:gd name="connsiteX21" fmla="*/ 552450 w 3810000"/>
                <a:gd name="connsiteY21" fmla="*/ 0 h 1905000"/>
                <a:gd name="connsiteX0" fmla="*/ 561975 w 3819525"/>
                <a:gd name="connsiteY0" fmla="*/ 0 h 1905000"/>
                <a:gd name="connsiteX1" fmla="*/ 1990725 w 3819525"/>
                <a:gd name="connsiteY1" fmla="*/ 9525 h 1905000"/>
                <a:gd name="connsiteX2" fmla="*/ 1981200 w 3819525"/>
                <a:gd name="connsiteY2" fmla="*/ 752475 h 1905000"/>
                <a:gd name="connsiteX3" fmla="*/ 2057400 w 3819525"/>
                <a:gd name="connsiteY3" fmla="*/ 790575 h 1905000"/>
                <a:gd name="connsiteX4" fmla="*/ 2057400 w 3819525"/>
                <a:gd name="connsiteY4" fmla="*/ 1438275 h 1905000"/>
                <a:gd name="connsiteX5" fmla="*/ 2686050 w 3819525"/>
                <a:gd name="connsiteY5" fmla="*/ 1447800 h 1905000"/>
                <a:gd name="connsiteX6" fmla="*/ 2686050 w 3819525"/>
                <a:gd name="connsiteY6" fmla="*/ 781050 h 1905000"/>
                <a:gd name="connsiteX7" fmla="*/ 2847975 w 3819525"/>
                <a:gd name="connsiteY7" fmla="*/ 676275 h 1905000"/>
                <a:gd name="connsiteX8" fmla="*/ 2857500 w 3819525"/>
                <a:gd name="connsiteY8" fmla="*/ 38100 h 1905000"/>
                <a:gd name="connsiteX9" fmla="*/ 3819525 w 3819525"/>
                <a:gd name="connsiteY9" fmla="*/ 38100 h 1905000"/>
                <a:gd name="connsiteX10" fmla="*/ 3819525 w 3819525"/>
                <a:gd name="connsiteY10" fmla="*/ 409575 h 1905000"/>
                <a:gd name="connsiteX11" fmla="*/ 2981325 w 3819525"/>
                <a:gd name="connsiteY11" fmla="*/ 409575 h 1905000"/>
                <a:gd name="connsiteX12" fmla="*/ 3000375 w 3819525"/>
                <a:gd name="connsiteY12" fmla="*/ 1314450 h 1905000"/>
                <a:gd name="connsiteX13" fmla="*/ 3419475 w 3819525"/>
                <a:gd name="connsiteY13" fmla="*/ 1314450 h 1905000"/>
                <a:gd name="connsiteX14" fmla="*/ 3409950 w 3819525"/>
                <a:gd name="connsiteY14" fmla="*/ 1695450 h 1905000"/>
                <a:gd name="connsiteX15" fmla="*/ 3267075 w 3819525"/>
                <a:gd name="connsiteY15" fmla="*/ 1905000 h 1905000"/>
                <a:gd name="connsiteX16" fmla="*/ 581025 w 3819525"/>
                <a:gd name="connsiteY16" fmla="*/ 1905000 h 1905000"/>
                <a:gd name="connsiteX17" fmla="*/ 581025 w 3819525"/>
                <a:gd name="connsiteY17" fmla="*/ 1524000 h 1905000"/>
                <a:gd name="connsiteX18" fmla="*/ 0 w 3819525"/>
                <a:gd name="connsiteY18" fmla="*/ 1533525 h 1905000"/>
                <a:gd name="connsiteX19" fmla="*/ 9525 w 3819525"/>
                <a:gd name="connsiteY19" fmla="*/ 695325 h 1905000"/>
                <a:gd name="connsiteX20" fmla="*/ 571500 w 3819525"/>
                <a:gd name="connsiteY20" fmla="*/ 704850 h 1905000"/>
                <a:gd name="connsiteX21" fmla="*/ 561975 w 3819525"/>
                <a:gd name="connsiteY21" fmla="*/ 0 h 1905000"/>
                <a:gd name="connsiteX0" fmla="*/ 561975 w 3819525"/>
                <a:gd name="connsiteY0" fmla="*/ 0 h 1905000"/>
                <a:gd name="connsiteX1" fmla="*/ 1990725 w 3819525"/>
                <a:gd name="connsiteY1" fmla="*/ 9525 h 1905000"/>
                <a:gd name="connsiteX2" fmla="*/ 1981200 w 3819525"/>
                <a:gd name="connsiteY2" fmla="*/ 752475 h 1905000"/>
                <a:gd name="connsiteX3" fmla="*/ 2057400 w 3819525"/>
                <a:gd name="connsiteY3" fmla="*/ 790575 h 1905000"/>
                <a:gd name="connsiteX4" fmla="*/ 2057400 w 3819525"/>
                <a:gd name="connsiteY4" fmla="*/ 1438275 h 1905000"/>
                <a:gd name="connsiteX5" fmla="*/ 2686050 w 3819525"/>
                <a:gd name="connsiteY5" fmla="*/ 1447800 h 1905000"/>
                <a:gd name="connsiteX6" fmla="*/ 2686050 w 3819525"/>
                <a:gd name="connsiteY6" fmla="*/ 781050 h 1905000"/>
                <a:gd name="connsiteX7" fmla="*/ 2847975 w 3819525"/>
                <a:gd name="connsiteY7" fmla="*/ 676275 h 1905000"/>
                <a:gd name="connsiteX8" fmla="*/ 2857500 w 3819525"/>
                <a:gd name="connsiteY8" fmla="*/ 38100 h 1905000"/>
                <a:gd name="connsiteX9" fmla="*/ 3819525 w 3819525"/>
                <a:gd name="connsiteY9" fmla="*/ 38100 h 1905000"/>
                <a:gd name="connsiteX10" fmla="*/ 3819525 w 3819525"/>
                <a:gd name="connsiteY10" fmla="*/ 409575 h 1905000"/>
                <a:gd name="connsiteX11" fmla="*/ 2981325 w 3819525"/>
                <a:gd name="connsiteY11" fmla="*/ 409575 h 1905000"/>
                <a:gd name="connsiteX12" fmla="*/ 3000375 w 3819525"/>
                <a:gd name="connsiteY12" fmla="*/ 1314450 h 1905000"/>
                <a:gd name="connsiteX13" fmla="*/ 3419475 w 3819525"/>
                <a:gd name="connsiteY13" fmla="*/ 1314450 h 1905000"/>
                <a:gd name="connsiteX14" fmla="*/ 3409950 w 3819525"/>
                <a:gd name="connsiteY14" fmla="*/ 1695450 h 1905000"/>
                <a:gd name="connsiteX15" fmla="*/ 3267075 w 3819525"/>
                <a:gd name="connsiteY15" fmla="*/ 1905000 h 1905000"/>
                <a:gd name="connsiteX16" fmla="*/ 581025 w 3819525"/>
                <a:gd name="connsiteY16" fmla="*/ 1905000 h 1905000"/>
                <a:gd name="connsiteX17" fmla="*/ 581025 w 3819525"/>
                <a:gd name="connsiteY17" fmla="*/ 1524000 h 1905000"/>
                <a:gd name="connsiteX18" fmla="*/ 0 w 3819525"/>
                <a:gd name="connsiteY18" fmla="*/ 1495425 h 1905000"/>
                <a:gd name="connsiteX19" fmla="*/ 9525 w 3819525"/>
                <a:gd name="connsiteY19" fmla="*/ 695325 h 1905000"/>
                <a:gd name="connsiteX20" fmla="*/ 571500 w 3819525"/>
                <a:gd name="connsiteY20" fmla="*/ 704850 h 1905000"/>
                <a:gd name="connsiteX21" fmla="*/ 561975 w 3819525"/>
                <a:gd name="connsiteY21" fmla="*/ 0 h 1905000"/>
                <a:gd name="connsiteX0" fmla="*/ 561975 w 3819525"/>
                <a:gd name="connsiteY0" fmla="*/ 0 h 1905000"/>
                <a:gd name="connsiteX1" fmla="*/ 1990725 w 3819525"/>
                <a:gd name="connsiteY1" fmla="*/ 9525 h 1905000"/>
                <a:gd name="connsiteX2" fmla="*/ 1981200 w 3819525"/>
                <a:gd name="connsiteY2" fmla="*/ 752475 h 1905000"/>
                <a:gd name="connsiteX3" fmla="*/ 2057400 w 3819525"/>
                <a:gd name="connsiteY3" fmla="*/ 790575 h 1905000"/>
                <a:gd name="connsiteX4" fmla="*/ 2057400 w 3819525"/>
                <a:gd name="connsiteY4" fmla="*/ 1438275 h 1905000"/>
                <a:gd name="connsiteX5" fmla="*/ 2686050 w 3819525"/>
                <a:gd name="connsiteY5" fmla="*/ 1447800 h 1905000"/>
                <a:gd name="connsiteX6" fmla="*/ 2686050 w 3819525"/>
                <a:gd name="connsiteY6" fmla="*/ 781050 h 1905000"/>
                <a:gd name="connsiteX7" fmla="*/ 2847975 w 3819525"/>
                <a:gd name="connsiteY7" fmla="*/ 676275 h 1905000"/>
                <a:gd name="connsiteX8" fmla="*/ 2857500 w 3819525"/>
                <a:gd name="connsiteY8" fmla="*/ 38100 h 1905000"/>
                <a:gd name="connsiteX9" fmla="*/ 3819525 w 3819525"/>
                <a:gd name="connsiteY9" fmla="*/ 38100 h 1905000"/>
                <a:gd name="connsiteX10" fmla="*/ 3819525 w 3819525"/>
                <a:gd name="connsiteY10" fmla="*/ 409575 h 1905000"/>
                <a:gd name="connsiteX11" fmla="*/ 2981325 w 3819525"/>
                <a:gd name="connsiteY11" fmla="*/ 409575 h 1905000"/>
                <a:gd name="connsiteX12" fmla="*/ 3000375 w 3819525"/>
                <a:gd name="connsiteY12" fmla="*/ 1314450 h 1905000"/>
                <a:gd name="connsiteX13" fmla="*/ 3419475 w 3819525"/>
                <a:gd name="connsiteY13" fmla="*/ 1314450 h 1905000"/>
                <a:gd name="connsiteX14" fmla="*/ 3409950 w 3819525"/>
                <a:gd name="connsiteY14" fmla="*/ 1695450 h 1905000"/>
                <a:gd name="connsiteX15" fmla="*/ 3267075 w 3819525"/>
                <a:gd name="connsiteY15" fmla="*/ 1905000 h 1905000"/>
                <a:gd name="connsiteX16" fmla="*/ 581025 w 3819525"/>
                <a:gd name="connsiteY16" fmla="*/ 1905000 h 1905000"/>
                <a:gd name="connsiteX17" fmla="*/ 590550 w 3819525"/>
                <a:gd name="connsiteY17" fmla="*/ 1495425 h 1905000"/>
                <a:gd name="connsiteX18" fmla="*/ 0 w 3819525"/>
                <a:gd name="connsiteY18" fmla="*/ 1495425 h 1905000"/>
                <a:gd name="connsiteX19" fmla="*/ 9525 w 3819525"/>
                <a:gd name="connsiteY19" fmla="*/ 695325 h 1905000"/>
                <a:gd name="connsiteX20" fmla="*/ 571500 w 3819525"/>
                <a:gd name="connsiteY20" fmla="*/ 704850 h 1905000"/>
                <a:gd name="connsiteX21" fmla="*/ 561975 w 3819525"/>
                <a:gd name="connsiteY21" fmla="*/ 0 h 190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819525" h="1905000">
                  <a:moveTo>
                    <a:pt x="561975" y="0"/>
                  </a:moveTo>
                  <a:lnTo>
                    <a:pt x="1990725" y="9525"/>
                  </a:lnTo>
                  <a:lnTo>
                    <a:pt x="1981200" y="752475"/>
                  </a:lnTo>
                  <a:lnTo>
                    <a:pt x="2057400" y="790575"/>
                  </a:lnTo>
                  <a:lnTo>
                    <a:pt x="2057400" y="1438275"/>
                  </a:lnTo>
                  <a:lnTo>
                    <a:pt x="2686050" y="1447800"/>
                  </a:lnTo>
                  <a:lnTo>
                    <a:pt x="2686050" y="781050"/>
                  </a:lnTo>
                  <a:lnTo>
                    <a:pt x="2847975" y="676275"/>
                  </a:lnTo>
                  <a:lnTo>
                    <a:pt x="2857500" y="38100"/>
                  </a:lnTo>
                  <a:lnTo>
                    <a:pt x="3819525" y="38100"/>
                  </a:lnTo>
                  <a:lnTo>
                    <a:pt x="3819525" y="409575"/>
                  </a:lnTo>
                  <a:lnTo>
                    <a:pt x="2981325" y="409575"/>
                  </a:lnTo>
                  <a:lnTo>
                    <a:pt x="3000375" y="1314450"/>
                  </a:lnTo>
                  <a:lnTo>
                    <a:pt x="3419475" y="1314450"/>
                  </a:lnTo>
                  <a:lnTo>
                    <a:pt x="3409950" y="1695450"/>
                  </a:lnTo>
                  <a:lnTo>
                    <a:pt x="3267075" y="1905000"/>
                  </a:lnTo>
                  <a:lnTo>
                    <a:pt x="581025" y="1905000"/>
                  </a:lnTo>
                  <a:lnTo>
                    <a:pt x="590550" y="1495425"/>
                  </a:lnTo>
                  <a:lnTo>
                    <a:pt x="0" y="1495425"/>
                  </a:lnTo>
                  <a:lnTo>
                    <a:pt x="9525" y="695325"/>
                  </a:lnTo>
                  <a:lnTo>
                    <a:pt x="571500" y="704850"/>
                  </a:lnTo>
                  <a:lnTo>
                    <a:pt x="561975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22" name="フリーフォーム 18">
              <a:extLst>
                <a:ext uri="{FF2B5EF4-FFF2-40B4-BE49-F238E27FC236}">
                  <a16:creationId xmlns:a16="http://schemas.microsoft.com/office/drawing/2014/main" id="{00000000-0008-0000-1600-000012000000}"/>
                </a:ext>
              </a:extLst>
            </p:cNvPr>
            <p:cNvSpPr/>
            <p:nvPr/>
          </p:nvSpPr>
          <p:spPr bwMode="auto">
            <a:xfrm flipV="1">
              <a:off x="3174137" y="5456692"/>
              <a:ext cx="2007936" cy="846779"/>
            </a:xfrm>
            <a:custGeom>
              <a:avLst/>
              <a:gdLst>
                <a:gd name="connsiteX0" fmla="*/ 552450 w 3810000"/>
                <a:gd name="connsiteY0" fmla="*/ 0 h 1943100"/>
                <a:gd name="connsiteX1" fmla="*/ 2000250 w 3810000"/>
                <a:gd name="connsiteY1" fmla="*/ 19050 h 1943100"/>
                <a:gd name="connsiteX2" fmla="*/ 1971675 w 3810000"/>
                <a:gd name="connsiteY2" fmla="*/ 752475 h 1943100"/>
                <a:gd name="connsiteX3" fmla="*/ 2047875 w 3810000"/>
                <a:gd name="connsiteY3" fmla="*/ 790575 h 1943100"/>
                <a:gd name="connsiteX4" fmla="*/ 2047875 w 3810000"/>
                <a:gd name="connsiteY4" fmla="*/ 1438275 h 1943100"/>
                <a:gd name="connsiteX5" fmla="*/ 2676525 w 3810000"/>
                <a:gd name="connsiteY5" fmla="*/ 1419225 h 1943100"/>
                <a:gd name="connsiteX6" fmla="*/ 2676525 w 3810000"/>
                <a:gd name="connsiteY6" fmla="*/ 781050 h 1943100"/>
                <a:gd name="connsiteX7" fmla="*/ 2838450 w 3810000"/>
                <a:gd name="connsiteY7" fmla="*/ 676275 h 1943100"/>
                <a:gd name="connsiteX8" fmla="*/ 2828925 w 3810000"/>
                <a:gd name="connsiteY8" fmla="*/ 38100 h 1943100"/>
                <a:gd name="connsiteX9" fmla="*/ 3810000 w 3810000"/>
                <a:gd name="connsiteY9" fmla="*/ 66675 h 1943100"/>
                <a:gd name="connsiteX10" fmla="*/ 3810000 w 3810000"/>
                <a:gd name="connsiteY10" fmla="*/ 409575 h 1943100"/>
                <a:gd name="connsiteX11" fmla="*/ 2971800 w 3810000"/>
                <a:gd name="connsiteY11" fmla="*/ 409575 h 1943100"/>
                <a:gd name="connsiteX12" fmla="*/ 2990850 w 3810000"/>
                <a:gd name="connsiteY12" fmla="*/ 1314450 h 1943100"/>
                <a:gd name="connsiteX13" fmla="*/ 3409950 w 3810000"/>
                <a:gd name="connsiteY13" fmla="*/ 1314450 h 1943100"/>
                <a:gd name="connsiteX14" fmla="*/ 3400425 w 3810000"/>
                <a:gd name="connsiteY14" fmla="*/ 1695450 h 1943100"/>
                <a:gd name="connsiteX15" fmla="*/ 3257550 w 3810000"/>
                <a:gd name="connsiteY15" fmla="*/ 1905000 h 1943100"/>
                <a:gd name="connsiteX16" fmla="*/ 561975 w 3810000"/>
                <a:gd name="connsiteY16" fmla="*/ 1943100 h 1943100"/>
                <a:gd name="connsiteX17" fmla="*/ 571500 w 3810000"/>
                <a:gd name="connsiteY17" fmla="*/ 1552575 h 1943100"/>
                <a:gd name="connsiteX18" fmla="*/ 9525 w 3810000"/>
                <a:gd name="connsiteY18" fmla="*/ 1533525 h 1943100"/>
                <a:gd name="connsiteX19" fmla="*/ 0 w 3810000"/>
                <a:gd name="connsiteY19" fmla="*/ 695325 h 1943100"/>
                <a:gd name="connsiteX20" fmla="*/ 552450 w 3810000"/>
                <a:gd name="connsiteY20" fmla="*/ 676275 h 1943100"/>
                <a:gd name="connsiteX21" fmla="*/ 552450 w 3810000"/>
                <a:gd name="connsiteY21" fmla="*/ 0 h 1943100"/>
                <a:gd name="connsiteX0" fmla="*/ 552450 w 3810000"/>
                <a:gd name="connsiteY0" fmla="*/ 0 h 1943100"/>
                <a:gd name="connsiteX1" fmla="*/ 1952625 w 3810000"/>
                <a:gd name="connsiteY1" fmla="*/ 0 h 1943100"/>
                <a:gd name="connsiteX2" fmla="*/ 1971675 w 3810000"/>
                <a:gd name="connsiteY2" fmla="*/ 752475 h 1943100"/>
                <a:gd name="connsiteX3" fmla="*/ 2047875 w 3810000"/>
                <a:gd name="connsiteY3" fmla="*/ 790575 h 1943100"/>
                <a:gd name="connsiteX4" fmla="*/ 2047875 w 3810000"/>
                <a:gd name="connsiteY4" fmla="*/ 1438275 h 1943100"/>
                <a:gd name="connsiteX5" fmla="*/ 2676525 w 3810000"/>
                <a:gd name="connsiteY5" fmla="*/ 1419225 h 1943100"/>
                <a:gd name="connsiteX6" fmla="*/ 2676525 w 3810000"/>
                <a:gd name="connsiteY6" fmla="*/ 781050 h 1943100"/>
                <a:gd name="connsiteX7" fmla="*/ 2838450 w 3810000"/>
                <a:gd name="connsiteY7" fmla="*/ 676275 h 1943100"/>
                <a:gd name="connsiteX8" fmla="*/ 2828925 w 3810000"/>
                <a:gd name="connsiteY8" fmla="*/ 38100 h 1943100"/>
                <a:gd name="connsiteX9" fmla="*/ 3810000 w 3810000"/>
                <a:gd name="connsiteY9" fmla="*/ 66675 h 1943100"/>
                <a:gd name="connsiteX10" fmla="*/ 3810000 w 3810000"/>
                <a:gd name="connsiteY10" fmla="*/ 409575 h 1943100"/>
                <a:gd name="connsiteX11" fmla="*/ 2971800 w 3810000"/>
                <a:gd name="connsiteY11" fmla="*/ 409575 h 1943100"/>
                <a:gd name="connsiteX12" fmla="*/ 2990850 w 3810000"/>
                <a:gd name="connsiteY12" fmla="*/ 1314450 h 1943100"/>
                <a:gd name="connsiteX13" fmla="*/ 3409950 w 3810000"/>
                <a:gd name="connsiteY13" fmla="*/ 1314450 h 1943100"/>
                <a:gd name="connsiteX14" fmla="*/ 3400425 w 3810000"/>
                <a:gd name="connsiteY14" fmla="*/ 1695450 h 1943100"/>
                <a:gd name="connsiteX15" fmla="*/ 3257550 w 3810000"/>
                <a:gd name="connsiteY15" fmla="*/ 1905000 h 1943100"/>
                <a:gd name="connsiteX16" fmla="*/ 561975 w 3810000"/>
                <a:gd name="connsiteY16" fmla="*/ 1943100 h 1943100"/>
                <a:gd name="connsiteX17" fmla="*/ 571500 w 3810000"/>
                <a:gd name="connsiteY17" fmla="*/ 1552575 h 1943100"/>
                <a:gd name="connsiteX18" fmla="*/ 9525 w 3810000"/>
                <a:gd name="connsiteY18" fmla="*/ 1533525 h 1943100"/>
                <a:gd name="connsiteX19" fmla="*/ 0 w 3810000"/>
                <a:gd name="connsiteY19" fmla="*/ 695325 h 1943100"/>
                <a:gd name="connsiteX20" fmla="*/ 552450 w 3810000"/>
                <a:gd name="connsiteY20" fmla="*/ 676275 h 1943100"/>
                <a:gd name="connsiteX21" fmla="*/ 552450 w 3810000"/>
                <a:gd name="connsiteY21" fmla="*/ 0 h 1943100"/>
                <a:gd name="connsiteX0" fmla="*/ 552450 w 3810000"/>
                <a:gd name="connsiteY0" fmla="*/ 0 h 1943100"/>
                <a:gd name="connsiteX1" fmla="*/ 1981200 w 3810000"/>
                <a:gd name="connsiteY1" fmla="*/ 9525 h 1943100"/>
                <a:gd name="connsiteX2" fmla="*/ 1971675 w 3810000"/>
                <a:gd name="connsiteY2" fmla="*/ 752475 h 1943100"/>
                <a:gd name="connsiteX3" fmla="*/ 2047875 w 3810000"/>
                <a:gd name="connsiteY3" fmla="*/ 790575 h 1943100"/>
                <a:gd name="connsiteX4" fmla="*/ 2047875 w 3810000"/>
                <a:gd name="connsiteY4" fmla="*/ 1438275 h 1943100"/>
                <a:gd name="connsiteX5" fmla="*/ 2676525 w 3810000"/>
                <a:gd name="connsiteY5" fmla="*/ 1419225 h 1943100"/>
                <a:gd name="connsiteX6" fmla="*/ 2676525 w 3810000"/>
                <a:gd name="connsiteY6" fmla="*/ 781050 h 1943100"/>
                <a:gd name="connsiteX7" fmla="*/ 2838450 w 3810000"/>
                <a:gd name="connsiteY7" fmla="*/ 676275 h 1943100"/>
                <a:gd name="connsiteX8" fmla="*/ 2828925 w 3810000"/>
                <a:gd name="connsiteY8" fmla="*/ 38100 h 1943100"/>
                <a:gd name="connsiteX9" fmla="*/ 3810000 w 3810000"/>
                <a:gd name="connsiteY9" fmla="*/ 66675 h 1943100"/>
                <a:gd name="connsiteX10" fmla="*/ 3810000 w 3810000"/>
                <a:gd name="connsiteY10" fmla="*/ 409575 h 1943100"/>
                <a:gd name="connsiteX11" fmla="*/ 2971800 w 3810000"/>
                <a:gd name="connsiteY11" fmla="*/ 409575 h 1943100"/>
                <a:gd name="connsiteX12" fmla="*/ 2990850 w 3810000"/>
                <a:gd name="connsiteY12" fmla="*/ 1314450 h 1943100"/>
                <a:gd name="connsiteX13" fmla="*/ 3409950 w 3810000"/>
                <a:gd name="connsiteY13" fmla="*/ 1314450 h 1943100"/>
                <a:gd name="connsiteX14" fmla="*/ 3400425 w 3810000"/>
                <a:gd name="connsiteY14" fmla="*/ 1695450 h 1943100"/>
                <a:gd name="connsiteX15" fmla="*/ 3257550 w 3810000"/>
                <a:gd name="connsiteY15" fmla="*/ 1905000 h 1943100"/>
                <a:gd name="connsiteX16" fmla="*/ 561975 w 3810000"/>
                <a:gd name="connsiteY16" fmla="*/ 1943100 h 1943100"/>
                <a:gd name="connsiteX17" fmla="*/ 571500 w 3810000"/>
                <a:gd name="connsiteY17" fmla="*/ 1552575 h 1943100"/>
                <a:gd name="connsiteX18" fmla="*/ 9525 w 3810000"/>
                <a:gd name="connsiteY18" fmla="*/ 1533525 h 1943100"/>
                <a:gd name="connsiteX19" fmla="*/ 0 w 3810000"/>
                <a:gd name="connsiteY19" fmla="*/ 695325 h 1943100"/>
                <a:gd name="connsiteX20" fmla="*/ 552450 w 3810000"/>
                <a:gd name="connsiteY20" fmla="*/ 676275 h 1943100"/>
                <a:gd name="connsiteX21" fmla="*/ 552450 w 3810000"/>
                <a:gd name="connsiteY21" fmla="*/ 0 h 1943100"/>
                <a:gd name="connsiteX0" fmla="*/ 552450 w 3810000"/>
                <a:gd name="connsiteY0" fmla="*/ 0 h 1943100"/>
                <a:gd name="connsiteX1" fmla="*/ 1981200 w 3810000"/>
                <a:gd name="connsiteY1" fmla="*/ 9525 h 1943100"/>
                <a:gd name="connsiteX2" fmla="*/ 1971675 w 3810000"/>
                <a:gd name="connsiteY2" fmla="*/ 752475 h 1943100"/>
                <a:gd name="connsiteX3" fmla="*/ 2047875 w 3810000"/>
                <a:gd name="connsiteY3" fmla="*/ 790575 h 1943100"/>
                <a:gd name="connsiteX4" fmla="*/ 2047875 w 3810000"/>
                <a:gd name="connsiteY4" fmla="*/ 1438275 h 1943100"/>
                <a:gd name="connsiteX5" fmla="*/ 2676525 w 3810000"/>
                <a:gd name="connsiteY5" fmla="*/ 1447800 h 1943100"/>
                <a:gd name="connsiteX6" fmla="*/ 2676525 w 3810000"/>
                <a:gd name="connsiteY6" fmla="*/ 781050 h 1943100"/>
                <a:gd name="connsiteX7" fmla="*/ 2838450 w 3810000"/>
                <a:gd name="connsiteY7" fmla="*/ 676275 h 1943100"/>
                <a:gd name="connsiteX8" fmla="*/ 2828925 w 3810000"/>
                <a:gd name="connsiteY8" fmla="*/ 38100 h 1943100"/>
                <a:gd name="connsiteX9" fmla="*/ 3810000 w 3810000"/>
                <a:gd name="connsiteY9" fmla="*/ 66675 h 1943100"/>
                <a:gd name="connsiteX10" fmla="*/ 3810000 w 3810000"/>
                <a:gd name="connsiteY10" fmla="*/ 409575 h 1943100"/>
                <a:gd name="connsiteX11" fmla="*/ 2971800 w 3810000"/>
                <a:gd name="connsiteY11" fmla="*/ 409575 h 1943100"/>
                <a:gd name="connsiteX12" fmla="*/ 2990850 w 3810000"/>
                <a:gd name="connsiteY12" fmla="*/ 1314450 h 1943100"/>
                <a:gd name="connsiteX13" fmla="*/ 3409950 w 3810000"/>
                <a:gd name="connsiteY13" fmla="*/ 1314450 h 1943100"/>
                <a:gd name="connsiteX14" fmla="*/ 3400425 w 3810000"/>
                <a:gd name="connsiteY14" fmla="*/ 1695450 h 1943100"/>
                <a:gd name="connsiteX15" fmla="*/ 3257550 w 3810000"/>
                <a:gd name="connsiteY15" fmla="*/ 1905000 h 1943100"/>
                <a:gd name="connsiteX16" fmla="*/ 561975 w 3810000"/>
                <a:gd name="connsiteY16" fmla="*/ 1943100 h 1943100"/>
                <a:gd name="connsiteX17" fmla="*/ 571500 w 3810000"/>
                <a:gd name="connsiteY17" fmla="*/ 1552575 h 1943100"/>
                <a:gd name="connsiteX18" fmla="*/ 9525 w 3810000"/>
                <a:gd name="connsiteY18" fmla="*/ 1533525 h 1943100"/>
                <a:gd name="connsiteX19" fmla="*/ 0 w 3810000"/>
                <a:gd name="connsiteY19" fmla="*/ 695325 h 1943100"/>
                <a:gd name="connsiteX20" fmla="*/ 552450 w 3810000"/>
                <a:gd name="connsiteY20" fmla="*/ 676275 h 1943100"/>
                <a:gd name="connsiteX21" fmla="*/ 552450 w 3810000"/>
                <a:gd name="connsiteY21" fmla="*/ 0 h 1943100"/>
                <a:gd name="connsiteX0" fmla="*/ 552450 w 3810000"/>
                <a:gd name="connsiteY0" fmla="*/ 0 h 1943100"/>
                <a:gd name="connsiteX1" fmla="*/ 1981200 w 3810000"/>
                <a:gd name="connsiteY1" fmla="*/ 9525 h 1943100"/>
                <a:gd name="connsiteX2" fmla="*/ 1971675 w 3810000"/>
                <a:gd name="connsiteY2" fmla="*/ 752475 h 1943100"/>
                <a:gd name="connsiteX3" fmla="*/ 2047875 w 3810000"/>
                <a:gd name="connsiteY3" fmla="*/ 790575 h 1943100"/>
                <a:gd name="connsiteX4" fmla="*/ 2047875 w 3810000"/>
                <a:gd name="connsiteY4" fmla="*/ 1438275 h 1943100"/>
                <a:gd name="connsiteX5" fmla="*/ 2676525 w 3810000"/>
                <a:gd name="connsiteY5" fmla="*/ 1447800 h 1943100"/>
                <a:gd name="connsiteX6" fmla="*/ 2676525 w 3810000"/>
                <a:gd name="connsiteY6" fmla="*/ 781050 h 1943100"/>
                <a:gd name="connsiteX7" fmla="*/ 2838450 w 3810000"/>
                <a:gd name="connsiteY7" fmla="*/ 676275 h 1943100"/>
                <a:gd name="connsiteX8" fmla="*/ 2828925 w 3810000"/>
                <a:gd name="connsiteY8" fmla="*/ 38100 h 1943100"/>
                <a:gd name="connsiteX9" fmla="*/ 3810000 w 3810000"/>
                <a:gd name="connsiteY9" fmla="*/ 38100 h 1943100"/>
                <a:gd name="connsiteX10" fmla="*/ 3810000 w 3810000"/>
                <a:gd name="connsiteY10" fmla="*/ 409575 h 1943100"/>
                <a:gd name="connsiteX11" fmla="*/ 2971800 w 3810000"/>
                <a:gd name="connsiteY11" fmla="*/ 409575 h 1943100"/>
                <a:gd name="connsiteX12" fmla="*/ 2990850 w 3810000"/>
                <a:gd name="connsiteY12" fmla="*/ 1314450 h 1943100"/>
                <a:gd name="connsiteX13" fmla="*/ 3409950 w 3810000"/>
                <a:gd name="connsiteY13" fmla="*/ 1314450 h 1943100"/>
                <a:gd name="connsiteX14" fmla="*/ 3400425 w 3810000"/>
                <a:gd name="connsiteY14" fmla="*/ 1695450 h 1943100"/>
                <a:gd name="connsiteX15" fmla="*/ 3257550 w 3810000"/>
                <a:gd name="connsiteY15" fmla="*/ 1905000 h 1943100"/>
                <a:gd name="connsiteX16" fmla="*/ 561975 w 3810000"/>
                <a:gd name="connsiteY16" fmla="*/ 1943100 h 1943100"/>
                <a:gd name="connsiteX17" fmla="*/ 571500 w 3810000"/>
                <a:gd name="connsiteY17" fmla="*/ 1552575 h 1943100"/>
                <a:gd name="connsiteX18" fmla="*/ 9525 w 3810000"/>
                <a:gd name="connsiteY18" fmla="*/ 1533525 h 1943100"/>
                <a:gd name="connsiteX19" fmla="*/ 0 w 3810000"/>
                <a:gd name="connsiteY19" fmla="*/ 695325 h 1943100"/>
                <a:gd name="connsiteX20" fmla="*/ 552450 w 3810000"/>
                <a:gd name="connsiteY20" fmla="*/ 676275 h 1943100"/>
                <a:gd name="connsiteX21" fmla="*/ 552450 w 3810000"/>
                <a:gd name="connsiteY21" fmla="*/ 0 h 1943100"/>
                <a:gd name="connsiteX0" fmla="*/ 552450 w 3810000"/>
                <a:gd name="connsiteY0" fmla="*/ 0 h 1905000"/>
                <a:gd name="connsiteX1" fmla="*/ 1981200 w 3810000"/>
                <a:gd name="connsiteY1" fmla="*/ 9525 h 1905000"/>
                <a:gd name="connsiteX2" fmla="*/ 1971675 w 3810000"/>
                <a:gd name="connsiteY2" fmla="*/ 752475 h 1905000"/>
                <a:gd name="connsiteX3" fmla="*/ 2047875 w 3810000"/>
                <a:gd name="connsiteY3" fmla="*/ 790575 h 1905000"/>
                <a:gd name="connsiteX4" fmla="*/ 2047875 w 3810000"/>
                <a:gd name="connsiteY4" fmla="*/ 1438275 h 1905000"/>
                <a:gd name="connsiteX5" fmla="*/ 2676525 w 3810000"/>
                <a:gd name="connsiteY5" fmla="*/ 1447800 h 1905000"/>
                <a:gd name="connsiteX6" fmla="*/ 2676525 w 3810000"/>
                <a:gd name="connsiteY6" fmla="*/ 781050 h 1905000"/>
                <a:gd name="connsiteX7" fmla="*/ 2838450 w 3810000"/>
                <a:gd name="connsiteY7" fmla="*/ 676275 h 1905000"/>
                <a:gd name="connsiteX8" fmla="*/ 2828925 w 3810000"/>
                <a:gd name="connsiteY8" fmla="*/ 38100 h 1905000"/>
                <a:gd name="connsiteX9" fmla="*/ 3810000 w 3810000"/>
                <a:gd name="connsiteY9" fmla="*/ 38100 h 1905000"/>
                <a:gd name="connsiteX10" fmla="*/ 3810000 w 3810000"/>
                <a:gd name="connsiteY10" fmla="*/ 409575 h 1905000"/>
                <a:gd name="connsiteX11" fmla="*/ 2971800 w 3810000"/>
                <a:gd name="connsiteY11" fmla="*/ 409575 h 1905000"/>
                <a:gd name="connsiteX12" fmla="*/ 2990850 w 3810000"/>
                <a:gd name="connsiteY12" fmla="*/ 1314450 h 1905000"/>
                <a:gd name="connsiteX13" fmla="*/ 3409950 w 3810000"/>
                <a:gd name="connsiteY13" fmla="*/ 1314450 h 1905000"/>
                <a:gd name="connsiteX14" fmla="*/ 3400425 w 3810000"/>
                <a:gd name="connsiteY14" fmla="*/ 1695450 h 1905000"/>
                <a:gd name="connsiteX15" fmla="*/ 3257550 w 3810000"/>
                <a:gd name="connsiteY15" fmla="*/ 1905000 h 1905000"/>
                <a:gd name="connsiteX16" fmla="*/ 571500 w 3810000"/>
                <a:gd name="connsiteY16" fmla="*/ 1905000 h 1905000"/>
                <a:gd name="connsiteX17" fmla="*/ 571500 w 3810000"/>
                <a:gd name="connsiteY17" fmla="*/ 1552575 h 1905000"/>
                <a:gd name="connsiteX18" fmla="*/ 9525 w 3810000"/>
                <a:gd name="connsiteY18" fmla="*/ 1533525 h 1905000"/>
                <a:gd name="connsiteX19" fmla="*/ 0 w 3810000"/>
                <a:gd name="connsiteY19" fmla="*/ 695325 h 1905000"/>
                <a:gd name="connsiteX20" fmla="*/ 552450 w 3810000"/>
                <a:gd name="connsiteY20" fmla="*/ 676275 h 1905000"/>
                <a:gd name="connsiteX21" fmla="*/ 552450 w 3810000"/>
                <a:gd name="connsiteY21" fmla="*/ 0 h 1905000"/>
                <a:gd name="connsiteX0" fmla="*/ 552450 w 3810000"/>
                <a:gd name="connsiteY0" fmla="*/ 0 h 1905000"/>
                <a:gd name="connsiteX1" fmla="*/ 1981200 w 3810000"/>
                <a:gd name="connsiteY1" fmla="*/ 9525 h 1905000"/>
                <a:gd name="connsiteX2" fmla="*/ 1971675 w 3810000"/>
                <a:gd name="connsiteY2" fmla="*/ 752475 h 1905000"/>
                <a:gd name="connsiteX3" fmla="*/ 2047875 w 3810000"/>
                <a:gd name="connsiteY3" fmla="*/ 790575 h 1905000"/>
                <a:gd name="connsiteX4" fmla="*/ 2047875 w 3810000"/>
                <a:gd name="connsiteY4" fmla="*/ 1438275 h 1905000"/>
                <a:gd name="connsiteX5" fmla="*/ 2676525 w 3810000"/>
                <a:gd name="connsiteY5" fmla="*/ 1447800 h 1905000"/>
                <a:gd name="connsiteX6" fmla="*/ 2676525 w 3810000"/>
                <a:gd name="connsiteY6" fmla="*/ 781050 h 1905000"/>
                <a:gd name="connsiteX7" fmla="*/ 2838450 w 3810000"/>
                <a:gd name="connsiteY7" fmla="*/ 676275 h 1905000"/>
                <a:gd name="connsiteX8" fmla="*/ 2828925 w 3810000"/>
                <a:gd name="connsiteY8" fmla="*/ 38100 h 1905000"/>
                <a:gd name="connsiteX9" fmla="*/ 3810000 w 3810000"/>
                <a:gd name="connsiteY9" fmla="*/ 38100 h 1905000"/>
                <a:gd name="connsiteX10" fmla="*/ 3810000 w 3810000"/>
                <a:gd name="connsiteY10" fmla="*/ 409575 h 1905000"/>
                <a:gd name="connsiteX11" fmla="*/ 2971800 w 3810000"/>
                <a:gd name="connsiteY11" fmla="*/ 409575 h 1905000"/>
                <a:gd name="connsiteX12" fmla="*/ 2990850 w 3810000"/>
                <a:gd name="connsiteY12" fmla="*/ 1314450 h 1905000"/>
                <a:gd name="connsiteX13" fmla="*/ 3409950 w 3810000"/>
                <a:gd name="connsiteY13" fmla="*/ 1314450 h 1905000"/>
                <a:gd name="connsiteX14" fmla="*/ 3400425 w 3810000"/>
                <a:gd name="connsiteY14" fmla="*/ 1695450 h 1905000"/>
                <a:gd name="connsiteX15" fmla="*/ 3257550 w 3810000"/>
                <a:gd name="connsiteY15" fmla="*/ 1905000 h 1905000"/>
                <a:gd name="connsiteX16" fmla="*/ 571500 w 3810000"/>
                <a:gd name="connsiteY16" fmla="*/ 1905000 h 1905000"/>
                <a:gd name="connsiteX17" fmla="*/ 571500 w 3810000"/>
                <a:gd name="connsiteY17" fmla="*/ 1524000 h 1905000"/>
                <a:gd name="connsiteX18" fmla="*/ 9525 w 3810000"/>
                <a:gd name="connsiteY18" fmla="*/ 1533525 h 1905000"/>
                <a:gd name="connsiteX19" fmla="*/ 0 w 3810000"/>
                <a:gd name="connsiteY19" fmla="*/ 695325 h 1905000"/>
                <a:gd name="connsiteX20" fmla="*/ 552450 w 3810000"/>
                <a:gd name="connsiteY20" fmla="*/ 676275 h 1905000"/>
                <a:gd name="connsiteX21" fmla="*/ 552450 w 3810000"/>
                <a:gd name="connsiteY21" fmla="*/ 0 h 1905000"/>
                <a:gd name="connsiteX0" fmla="*/ 552450 w 3810000"/>
                <a:gd name="connsiteY0" fmla="*/ 0 h 1905000"/>
                <a:gd name="connsiteX1" fmla="*/ 1981200 w 3810000"/>
                <a:gd name="connsiteY1" fmla="*/ 9525 h 1905000"/>
                <a:gd name="connsiteX2" fmla="*/ 1971675 w 3810000"/>
                <a:gd name="connsiteY2" fmla="*/ 752475 h 1905000"/>
                <a:gd name="connsiteX3" fmla="*/ 2047875 w 3810000"/>
                <a:gd name="connsiteY3" fmla="*/ 790575 h 1905000"/>
                <a:gd name="connsiteX4" fmla="*/ 2047875 w 3810000"/>
                <a:gd name="connsiteY4" fmla="*/ 1438275 h 1905000"/>
                <a:gd name="connsiteX5" fmla="*/ 2676525 w 3810000"/>
                <a:gd name="connsiteY5" fmla="*/ 1447800 h 1905000"/>
                <a:gd name="connsiteX6" fmla="*/ 2676525 w 3810000"/>
                <a:gd name="connsiteY6" fmla="*/ 781050 h 1905000"/>
                <a:gd name="connsiteX7" fmla="*/ 2838450 w 3810000"/>
                <a:gd name="connsiteY7" fmla="*/ 676275 h 1905000"/>
                <a:gd name="connsiteX8" fmla="*/ 2828925 w 3810000"/>
                <a:gd name="connsiteY8" fmla="*/ 38100 h 1905000"/>
                <a:gd name="connsiteX9" fmla="*/ 3810000 w 3810000"/>
                <a:gd name="connsiteY9" fmla="*/ 38100 h 1905000"/>
                <a:gd name="connsiteX10" fmla="*/ 3810000 w 3810000"/>
                <a:gd name="connsiteY10" fmla="*/ 409575 h 1905000"/>
                <a:gd name="connsiteX11" fmla="*/ 2971800 w 3810000"/>
                <a:gd name="connsiteY11" fmla="*/ 409575 h 1905000"/>
                <a:gd name="connsiteX12" fmla="*/ 2990850 w 3810000"/>
                <a:gd name="connsiteY12" fmla="*/ 1314450 h 1905000"/>
                <a:gd name="connsiteX13" fmla="*/ 3409950 w 3810000"/>
                <a:gd name="connsiteY13" fmla="*/ 1314450 h 1905000"/>
                <a:gd name="connsiteX14" fmla="*/ 3400425 w 3810000"/>
                <a:gd name="connsiteY14" fmla="*/ 1695450 h 1905000"/>
                <a:gd name="connsiteX15" fmla="*/ 3257550 w 3810000"/>
                <a:gd name="connsiteY15" fmla="*/ 1905000 h 1905000"/>
                <a:gd name="connsiteX16" fmla="*/ 571500 w 3810000"/>
                <a:gd name="connsiteY16" fmla="*/ 1905000 h 1905000"/>
                <a:gd name="connsiteX17" fmla="*/ 571500 w 3810000"/>
                <a:gd name="connsiteY17" fmla="*/ 1524000 h 1905000"/>
                <a:gd name="connsiteX18" fmla="*/ 9525 w 3810000"/>
                <a:gd name="connsiteY18" fmla="*/ 1533525 h 1905000"/>
                <a:gd name="connsiteX19" fmla="*/ 0 w 3810000"/>
                <a:gd name="connsiteY19" fmla="*/ 695325 h 1905000"/>
                <a:gd name="connsiteX20" fmla="*/ 561975 w 3810000"/>
                <a:gd name="connsiteY20" fmla="*/ 704850 h 1905000"/>
                <a:gd name="connsiteX21" fmla="*/ 552450 w 3810000"/>
                <a:gd name="connsiteY21" fmla="*/ 0 h 1905000"/>
                <a:gd name="connsiteX0" fmla="*/ 552450 w 3810000"/>
                <a:gd name="connsiteY0" fmla="*/ 0 h 1905000"/>
                <a:gd name="connsiteX1" fmla="*/ 1981200 w 3810000"/>
                <a:gd name="connsiteY1" fmla="*/ 9525 h 1905000"/>
                <a:gd name="connsiteX2" fmla="*/ 1971675 w 3810000"/>
                <a:gd name="connsiteY2" fmla="*/ 752475 h 1905000"/>
                <a:gd name="connsiteX3" fmla="*/ 2047875 w 3810000"/>
                <a:gd name="connsiteY3" fmla="*/ 790575 h 1905000"/>
                <a:gd name="connsiteX4" fmla="*/ 2047875 w 3810000"/>
                <a:gd name="connsiteY4" fmla="*/ 1438275 h 1905000"/>
                <a:gd name="connsiteX5" fmla="*/ 2676525 w 3810000"/>
                <a:gd name="connsiteY5" fmla="*/ 1447800 h 1905000"/>
                <a:gd name="connsiteX6" fmla="*/ 2676525 w 3810000"/>
                <a:gd name="connsiteY6" fmla="*/ 781050 h 1905000"/>
                <a:gd name="connsiteX7" fmla="*/ 2838450 w 3810000"/>
                <a:gd name="connsiteY7" fmla="*/ 676275 h 1905000"/>
                <a:gd name="connsiteX8" fmla="*/ 2867025 w 3810000"/>
                <a:gd name="connsiteY8" fmla="*/ 28575 h 1905000"/>
                <a:gd name="connsiteX9" fmla="*/ 3810000 w 3810000"/>
                <a:gd name="connsiteY9" fmla="*/ 38100 h 1905000"/>
                <a:gd name="connsiteX10" fmla="*/ 3810000 w 3810000"/>
                <a:gd name="connsiteY10" fmla="*/ 409575 h 1905000"/>
                <a:gd name="connsiteX11" fmla="*/ 2971800 w 3810000"/>
                <a:gd name="connsiteY11" fmla="*/ 409575 h 1905000"/>
                <a:gd name="connsiteX12" fmla="*/ 2990850 w 3810000"/>
                <a:gd name="connsiteY12" fmla="*/ 1314450 h 1905000"/>
                <a:gd name="connsiteX13" fmla="*/ 3409950 w 3810000"/>
                <a:gd name="connsiteY13" fmla="*/ 1314450 h 1905000"/>
                <a:gd name="connsiteX14" fmla="*/ 3400425 w 3810000"/>
                <a:gd name="connsiteY14" fmla="*/ 1695450 h 1905000"/>
                <a:gd name="connsiteX15" fmla="*/ 3257550 w 3810000"/>
                <a:gd name="connsiteY15" fmla="*/ 1905000 h 1905000"/>
                <a:gd name="connsiteX16" fmla="*/ 571500 w 3810000"/>
                <a:gd name="connsiteY16" fmla="*/ 1905000 h 1905000"/>
                <a:gd name="connsiteX17" fmla="*/ 571500 w 3810000"/>
                <a:gd name="connsiteY17" fmla="*/ 1524000 h 1905000"/>
                <a:gd name="connsiteX18" fmla="*/ 9525 w 3810000"/>
                <a:gd name="connsiteY18" fmla="*/ 1533525 h 1905000"/>
                <a:gd name="connsiteX19" fmla="*/ 0 w 3810000"/>
                <a:gd name="connsiteY19" fmla="*/ 695325 h 1905000"/>
                <a:gd name="connsiteX20" fmla="*/ 561975 w 3810000"/>
                <a:gd name="connsiteY20" fmla="*/ 704850 h 1905000"/>
                <a:gd name="connsiteX21" fmla="*/ 552450 w 3810000"/>
                <a:gd name="connsiteY21" fmla="*/ 0 h 1905000"/>
                <a:gd name="connsiteX0" fmla="*/ 552450 w 3810000"/>
                <a:gd name="connsiteY0" fmla="*/ 0 h 1905000"/>
                <a:gd name="connsiteX1" fmla="*/ 1981200 w 3810000"/>
                <a:gd name="connsiteY1" fmla="*/ 9525 h 1905000"/>
                <a:gd name="connsiteX2" fmla="*/ 1971675 w 3810000"/>
                <a:gd name="connsiteY2" fmla="*/ 752475 h 1905000"/>
                <a:gd name="connsiteX3" fmla="*/ 2047875 w 3810000"/>
                <a:gd name="connsiteY3" fmla="*/ 790575 h 1905000"/>
                <a:gd name="connsiteX4" fmla="*/ 2047875 w 3810000"/>
                <a:gd name="connsiteY4" fmla="*/ 1438275 h 1905000"/>
                <a:gd name="connsiteX5" fmla="*/ 2676525 w 3810000"/>
                <a:gd name="connsiteY5" fmla="*/ 1447800 h 1905000"/>
                <a:gd name="connsiteX6" fmla="*/ 2676525 w 3810000"/>
                <a:gd name="connsiteY6" fmla="*/ 781050 h 1905000"/>
                <a:gd name="connsiteX7" fmla="*/ 2838450 w 3810000"/>
                <a:gd name="connsiteY7" fmla="*/ 676275 h 1905000"/>
                <a:gd name="connsiteX8" fmla="*/ 2828925 w 3810000"/>
                <a:gd name="connsiteY8" fmla="*/ 28575 h 1905000"/>
                <a:gd name="connsiteX9" fmla="*/ 3810000 w 3810000"/>
                <a:gd name="connsiteY9" fmla="*/ 38100 h 1905000"/>
                <a:gd name="connsiteX10" fmla="*/ 3810000 w 3810000"/>
                <a:gd name="connsiteY10" fmla="*/ 409575 h 1905000"/>
                <a:gd name="connsiteX11" fmla="*/ 2971800 w 3810000"/>
                <a:gd name="connsiteY11" fmla="*/ 409575 h 1905000"/>
                <a:gd name="connsiteX12" fmla="*/ 2990850 w 3810000"/>
                <a:gd name="connsiteY12" fmla="*/ 1314450 h 1905000"/>
                <a:gd name="connsiteX13" fmla="*/ 3409950 w 3810000"/>
                <a:gd name="connsiteY13" fmla="*/ 1314450 h 1905000"/>
                <a:gd name="connsiteX14" fmla="*/ 3400425 w 3810000"/>
                <a:gd name="connsiteY14" fmla="*/ 1695450 h 1905000"/>
                <a:gd name="connsiteX15" fmla="*/ 3257550 w 3810000"/>
                <a:gd name="connsiteY15" fmla="*/ 1905000 h 1905000"/>
                <a:gd name="connsiteX16" fmla="*/ 571500 w 3810000"/>
                <a:gd name="connsiteY16" fmla="*/ 1905000 h 1905000"/>
                <a:gd name="connsiteX17" fmla="*/ 571500 w 3810000"/>
                <a:gd name="connsiteY17" fmla="*/ 1524000 h 1905000"/>
                <a:gd name="connsiteX18" fmla="*/ 9525 w 3810000"/>
                <a:gd name="connsiteY18" fmla="*/ 1533525 h 1905000"/>
                <a:gd name="connsiteX19" fmla="*/ 0 w 3810000"/>
                <a:gd name="connsiteY19" fmla="*/ 695325 h 1905000"/>
                <a:gd name="connsiteX20" fmla="*/ 561975 w 3810000"/>
                <a:gd name="connsiteY20" fmla="*/ 704850 h 1905000"/>
                <a:gd name="connsiteX21" fmla="*/ 552450 w 3810000"/>
                <a:gd name="connsiteY21" fmla="*/ 0 h 1905000"/>
                <a:gd name="connsiteX0" fmla="*/ 552450 w 3810000"/>
                <a:gd name="connsiteY0" fmla="*/ 0 h 1905000"/>
                <a:gd name="connsiteX1" fmla="*/ 1981200 w 3810000"/>
                <a:gd name="connsiteY1" fmla="*/ 9525 h 1905000"/>
                <a:gd name="connsiteX2" fmla="*/ 1971675 w 3810000"/>
                <a:gd name="connsiteY2" fmla="*/ 752475 h 1905000"/>
                <a:gd name="connsiteX3" fmla="*/ 2047875 w 3810000"/>
                <a:gd name="connsiteY3" fmla="*/ 790575 h 1905000"/>
                <a:gd name="connsiteX4" fmla="*/ 2047875 w 3810000"/>
                <a:gd name="connsiteY4" fmla="*/ 1438275 h 1905000"/>
                <a:gd name="connsiteX5" fmla="*/ 2676525 w 3810000"/>
                <a:gd name="connsiteY5" fmla="*/ 1447800 h 1905000"/>
                <a:gd name="connsiteX6" fmla="*/ 2676525 w 3810000"/>
                <a:gd name="connsiteY6" fmla="*/ 781050 h 1905000"/>
                <a:gd name="connsiteX7" fmla="*/ 2838450 w 3810000"/>
                <a:gd name="connsiteY7" fmla="*/ 676275 h 1905000"/>
                <a:gd name="connsiteX8" fmla="*/ 2847975 w 3810000"/>
                <a:gd name="connsiteY8" fmla="*/ 38100 h 1905000"/>
                <a:gd name="connsiteX9" fmla="*/ 3810000 w 3810000"/>
                <a:gd name="connsiteY9" fmla="*/ 38100 h 1905000"/>
                <a:gd name="connsiteX10" fmla="*/ 3810000 w 3810000"/>
                <a:gd name="connsiteY10" fmla="*/ 409575 h 1905000"/>
                <a:gd name="connsiteX11" fmla="*/ 2971800 w 3810000"/>
                <a:gd name="connsiteY11" fmla="*/ 409575 h 1905000"/>
                <a:gd name="connsiteX12" fmla="*/ 2990850 w 3810000"/>
                <a:gd name="connsiteY12" fmla="*/ 1314450 h 1905000"/>
                <a:gd name="connsiteX13" fmla="*/ 3409950 w 3810000"/>
                <a:gd name="connsiteY13" fmla="*/ 1314450 h 1905000"/>
                <a:gd name="connsiteX14" fmla="*/ 3400425 w 3810000"/>
                <a:gd name="connsiteY14" fmla="*/ 1695450 h 1905000"/>
                <a:gd name="connsiteX15" fmla="*/ 3257550 w 3810000"/>
                <a:gd name="connsiteY15" fmla="*/ 1905000 h 1905000"/>
                <a:gd name="connsiteX16" fmla="*/ 571500 w 3810000"/>
                <a:gd name="connsiteY16" fmla="*/ 1905000 h 1905000"/>
                <a:gd name="connsiteX17" fmla="*/ 571500 w 3810000"/>
                <a:gd name="connsiteY17" fmla="*/ 1524000 h 1905000"/>
                <a:gd name="connsiteX18" fmla="*/ 9525 w 3810000"/>
                <a:gd name="connsiteY18" fmla="*/ 1533525 h 1905000"/>
                <a:gd name="connsiteX19" fmla="*/ 0 w 3810000"/>
                <a:gd name="connsiteY19" fmla="*/ 695325 h 1905000"/>
                <a:gd name="connsiteX20" fmla="*/ 561975 w 3810000"/>
                <a:gd name="connsiteY20" fmla="*/ 704850 h 1905000"/>
                <a:gd name="connsiteX21" fmla="*/ 552450 w 3810000"/>
                <a:gd name="connsiteY21" fmla="*/ 0 h 1905000"/>
                <a:gd name="connsiteX0" fmla="*/ 571500 w 3829050"/>
                <a:gd name="connsiteY0" fmla="*/ 0 h 1905000"/>
                <a:gd name="connsiteX1" fmla="*/ 2000250 w 3829050"/>
                <a:gd name="connsiteY1" fmla="*/ 9525 h 1905000"/>
                <a:gd name="connsiteX2" fmla="*/ 1990725 w 3829050"/>
                <a:gd name="connsiteY2" fmla="*/ 752475 h 1905000"/>
                <a:gd name="connsiteX3" fmla="*/ 2066925 w 3829050"/>
                <a:gd name="connsiteY3" fmla="*/ 790575 h 1905000"/>
                <a:gd name="connsiteX4" fmla="*/ 2066925 w 3829050"/>
                <a:gd name="connsiteY4" fmla="*/ 1438275 h 1905000"/>
                <a:gd name="connsiteX5" fmla="*/ 2695575 w 3829050"/>
                <a:gd name="connsiteY5" fmla="*/ 1447800 h 1905000"/>
                <a:gd name="connsiteX6" fmla="*/ 2695575 w 3829050"/>
                <a:gd name="connsiteY6" fmla="*/ 781050 h 1905000"/>
                <a:gd name="connsiteX7" fmla="*/ 2857500 w 3829050"/>
                <a:gd name="connsiteY7" fmla="*/ 676275 h 1905000"/>
                <a:gd name="connsiteX8" fmla="*/ 2867025 w 3829050"/>
                <a:gd name="connsiteY8" fmla="*/ 38100 h 1905000"/>
                <a:gd name="connsiteX9" fmla="*/ 3829050 w 3829050"/>
                <a:gd name="connsiteY9" fmla="*/ 38100 h 1905000"/>
                <a:gd name="connsiteX10" fmla="*/ 3829050 w 3829050"/>
                <a:gd name="connsiteY10" fmla="*/ 409575 h 1905000"/>
                <a:gd name="connsiteX11" fmla="*/ 2990850 w 3829050"/>
                <a:gd name="connsiteY11" fmla="*/ 409575 h 1905000"/>
                <a:gd name="connsiteX12" fmla="*/ 3009900 w 3829050"/>
                <a:gd name="connsiteY12" fmla="*/ 1314450 h 1905000"/>
                <a:gd name="connsiteX13" fmla="*/ 3429000 w 3829050"/>
                <a:gd name="connsiteY13" fmla="*/ 1314450 h 1905000"/>
                <a:gd name="connsiteX14" fmla="*/ 3419475 w 3829050"/>
                <a:gd name="connsiteY14" fmla="*/ 1695450 h 1905000"/>
                <a:gd name="connsiteX15" fmla="*/ 3276600 w 3829050"/>
                <a:gd name="connsiteY15" fmla="*/ 1905000 h 1905000"/>
                <a:gd name="connsiteX16" fmla="*/ 590550 w 3829050"/>
                <a:gd name="connsiteY16" fmla="*/ 1905000 h 1905000"/>
                <a:gd name="connsiteX17" fmla="*/ 590550 w 3829050"/>
                <a:gd name="connsiteY17" fmla="*/ 1524000 h 1905000"/>
                <a:gd name="connsiteX18" fmla="*/ 0 w 3829050"/>
                <a:gd name="connsiteY18" fmla="*/ 1504950 h 1905000"/>
                <a:gd name="connsiteX19" fmla="*/ 19050 w 3829050"/>
                <a:gd name="connsiteY19" fmla="*/ 695325 h 1905000"/>
                <a:gd name="connsiteX20" fmla="*/ 581025 w 3829050"/>
                <a:gd name="connsiteY20" fmla="*/ 704850 h 1905000"/>
                <a:gd name="connsiteX21" fmla="*/ 571500 w 3829050"/>
                <a:gd name="connsiteY21" fmla="*/ 0 h 1905000"/>
                <a:gd name="connsiteX0" fmla="*/ 552450 w 3810000"/>
                <a:gd name="connsiteY0" fmla="*/ 0 h 1905000"/>
                <a:gd name="connsiteX1" fmla="*/ 1981200 w 3810000"/>
                <a:gd name="connsiteY1" fmla="*/ 9525 h 1905000"/>
                <a:gd name="connsiteX2" fmla="*/ 1971675 w 3810000"/>
                <a:gd name="connsiteY2" fmla="*/ 752475 h 1905000"/>
                <a:gd name="connsiteX3" fmla="*/ 2047875 w 3810000"/>
                <a:gd name="connsiteY3" fmla="*/ 790575 h 1905000"/>
                <a:gd name="connsiteX4" fmla="*/ 2047875 w 3810000"/>
                <a:gd name="connsiteY4" fmla="*/ 1438275 h 1905000"/>
                <a:gd name="connsiteX5" fmla="*/ 2676525 w 3810000"/>
                <a:gd name="connsiteY5" fmla="*/ 1447800 h 1905000"/>
                <a:gd name="connsiteX6" fmla="*/ 2676525 w 3810000"/>
                <a:gd name="connsiteY6" fmla="*/ 781050 h 1905000"/>
                <a:gd name="connsiteX7" fmla="*/ 2838450 w 3810000"/>
                <a:gd name="connsiteY7" fmla="*/ 676275 h 1905000"/>
                <a:gd name="connsiteX8" fmla="*/ 2847975 w 3810000"/>
                <a:gd name="connsiteY8" fmla="*/ 38100 h 1905000"/>
                <a:gd name="connsiteX9" fmla="*/ 3810000 w 3810000"/>
                <a:gd name="connsiteY9" fmla="*/ 38100 h 1905000"/>
                <a:gd name="connsiteX10" fmla="*/ 3810000 w 3810000"/>
                <a:gd name="connsiteY10" fmla="*/ 409575 h 1905000"/>
                <a:gd name="connsiteX11" fmla="*/ 2971800 w 3810000"/>
                <a:gd name="connsiteY11" fmla="*/ 409575 h 1905000"/>
                <a:gd name="connsiteX12" fmla="*/ 2990850 w 3810000"/>
                <a:gd name="connsiteY12" fmla="*/ 1314450 h 1905000"/>
                <a:gd name="connsiteX13" fmla="*/ 3409950 w 3810000"/>
                <a:gd name="connsiteY13" fmla="*/ 1314450 h 1905000"/>
                <a:gd name="connsiteX14" fmla="*/ 3400425 w 3810000"/>
                <a:gd name="connsiteY14" fmla="*/ 1695450 h 1905000"/>
                <a:gd name="connsiteX15" fmla="*/ 3257550 w 3810000"/>
                <a:gd name="connsiteY15" fmla="*/ 1905000 h 1905000"/>
                <a:gd name="connsiteX16" fmla="*/ 571500 w 3810000"/>
                <a:gd name="connsiteY16" fmla="*/ 1905000 h 1905000"/>
                <a:gd name="connsiteX17" fmla="*/ 571500 w 3810000"/>
                <a:gd name="connsiteY17" fmla="*/ 1524000 h 1905000"/>
                <a:gd name="connsiteX18" fmla="*/ 9525 w 3810000"/>
                <a:gd name="connsiteY18" fmla="*/ 1514475 h 1905000"/>
                <a:gd name="connsiteX19" fmla="*/ 0 w 3810000"/>
                <a:gd name="connsiteY19" fmla="*/ 695325 h 1905000"/>
                <a:gd name="connsiteX20" fmla="*/ 561975 w 3810000"/>
                <a:gd name="connsiteY20" fmla="*/ 704850 h 1905000"/>
                <a:gd name="connsiteX21" fmla="*/ 552450 w 3810000"/>
                <a:gd name="connsiteY21" fmla="*/ 0 h 1905000"/>
                <a:gd name="connsiteX0" fmla="*/ 571500 w 3829050"/>
                <a:gd name="connsiteY0" fmla="*/ 0 h 1905000"/>
                <a:gd name="connsiteX1" fmla="*/ 2000250 w 3829050"/>
                <a:gd name="connsiteY1" fmla="*/ 9525 h 1905000"/>
                <a:gd name="connsiteX2" fmla="*/ 1990725 w 3829050"/>
                <a:gd name="connsiteY2" fmla="*/ 752475 h 1905000"/>
                <a:gd name="connsiteX3" fmla="*/ 2066925 w 3829050"/>
                <a:gd name="connsiteY3" fmla="*/ 790575 h 1905000"/>
                <a:gd name="connsiteX4" fmla="*/ 2066925 w 3829050"/>
                <a:gd name="connsiteY4" fmla="*/ 1438275 h 1905000"/>
                <a:gd name="connsiteX5" fmla="*/ 2695575 w 3829050"/>
                <a:gd name="connsiteY5" fmla="*/ 1447800 h 1905000"/>
                <a:gd name="connsiteX6" fmla="*/ 2695575 w 3829050"/>
                <a:gd name="connsiteY6" fmla="*/ 781050 h 1905000"/>
                <a:gd name="connsiteX7" fmla="*/ 2857500 w 3829050"/>
                <a:gd name="connsiteY7" fmla="*/ 676275 h 1905000"/>
                <a:gd name="connsiteX8" fmla="*/ 2867025 w 3829050"/>
                <a:gd name="connsiteY8" fmla="*/ 38100 h 1905000"/>
                <a:gd name="connsiteX9" fmla="*/ 3829050 w 3829050"/>
                <a:gd name="connsiteY9" fmla="*/ 38100 h 1905000"/>
                <a:gd name="connsiteX10" fmla="*/ 3829050 w 3829050"/>
                <a:gd name="connsiteY10" fmla="*/ 409575 h 1905000"/>
                <a:gd name="connsiteX11" fmla="*/ 2990850 w 3829050"/>
                <a:gd name="connsiteY11" fmla="*/ 409575 h 1905000"/>
                <a:gd name="connsiteX12" fmla="*/ 3009900 w 3829050"/>
                <a:gd name="connsiteY12" fmla="*/ 1314450 h 1905000"/>
                <a:gd name="connsiteX13" fmla="*/ 3429000 w 3829050"/>
                <a:gd name="connsiteY13" fmla="*/ 1314450 h 1905000"/>
                <a:gd name="connsiteX14" fmla="*/ 3419475 w 3829050"/>
                <a:gd name="connsiteY14" fmla="*/ 1695450 h 1905000"/>
                <a:gd name="connsiteX15" fmla="*/ 3276600 w 3829050"/>
                <a:gd name="connsiteY15" fmla="*/ 1905000 h 1905000"/>
                <a:gd name="connsiteX16" fmla="*/ 590550 w 3829050"/>
                <a:gd name="connsiteY16" fmla="*/ 1905000 h 1905000"/>
                <a:gd name="connsiteX17" fmla="*/ 590550 w 3829050"/>
                <a:gd name="connsiteY17" fmla="*/ 1524000 h 1905000"/>
                <a:gd name="connsiteX18" fmla="*/ 0 w 3829050"/>
                <a:gd name="connsiteY18" fmla="*/ 1524000 h 1905000"/>
                <a:gd name="connsiteX19" fmla="*/ 19050 w 3829050"/>
                <a:gd name="connsiteY19" fmla="*/ 695325 h 1905000"/>
                <a:gd name="connsiteX20" fmla="*/ 581025 w 3829050"/>
                <a:gd name="connsiteY20" fmla="*/ 704850 h 1905000"/>
                <a:gd name="connsiteX21" fmla="*/ 571500 w 3829050"/>
                <a:gd name="connsiteY21" fmla="*/ 0 h 1905000"/>
                <a:gd name="connsiteX0" fmla="*/ 552450 w 3810000"/>
                <a:gd name="connsiteY0" fmla="*/ 0 h 1905000"/>
                <a:gd name="connsiteX1" fmla="*/ 1981200 w 3810000"/>
                <a:gd name="connsiteY1" fmla="*/ 9525 h 1905000"/>
                <a:gd name="connsiteX2" fmla="*/ 1971675 w 3810000"/>
                <a:gd name="connsiteY2" fmla="*/ 752475 h 1905000"/>
                <a:gd name="connsiteX3" fmla="*/ 2047875 w 3810000"/>
                <a:gd name="connsiteY3" fmla="*/ 790575 h 1905000"/>
                <a:gd name="connsiteX4" fmla="*/ 2047875 w 3810000"/>
                <a:gd name="connsiteY4" fmla="*/ 1438275 h 1905000"/>
                <a:gd name="connsiteX5" fmla="*/ 2676525 w 3810000"/>
                <a:gd name="connsiteY5" fmla="*/ 1447800 h 1905000"/>
                <a:gd name="connsiteX6" fmla="*/ 2676525 w 3810000"/>
                <a:gd name="connsiteY6" fmla="*/ 781050 h 1905000"/>
                <a:gd name="connsiteX7" fmla="*/ 2838450 w 3810000"/>
                <a:gd name="connsiteY7" fmla="*/ 676275 h 1905000"/>
                <a:gd name="connsiteX8" fmla="*/ 2847975 w 3810000"/>
                <a:gd name="connsiteY8" fmla="*/ 38100 h 1905000"/>
                <a:gd name="connsiteX9" fmla="*/ 3810000 w 3810000"/>
                <a:gd name="connsiteY9" fmla="*/ 38100 h 1905000"/>
                <a:gd name="connsiteX10" fmla="*/ 3810000 w 3810000"/>
                <a:gd name="connsiteY10" fmla="*/ 409575 h 1905000"/>
                <a:gd name="connsiteX11" fmla="*/ 2971800 w 3810000"/>
                <a:gd name="connsiteY11" fmla="*/ 409575 h 1905000"/>
                <a:gd name="connsiteX12" fmla="*/ 2990850 w 3810000"/>
                <a:gd name="connsiteY12" fmla="*/ 1314450 h 1905000"/>
                <a:gd name="connsiteX13" fmla="*/ 3409950 w 3810000"/>
                <a:gd name="connsiteY13" fmla="*/ 1314450 h 1905000"/>
                <a:gd name="connsiteX14" fmla="*/ 3400425 w 3810000"/>
                <a:gd name="connsiteY14" fmla="*/ 1695450 h 1905000"/>
                <a:gd name="connsiteX15" fmla="*/ 3257550 w 3810000"/>
                <a:gd name="connsiteY15" fmla="*/ 1905000 h 1905000"/>
                <a:gd name="connsiteX16" fmla="*/ 571500 w 3810000"/>
                <a:gd name="connsiteY16" fmla="*/ 1905000 h 1905000"/>
                <a:gd name="connsiteX17" fmla="*/ 571500 w 3810000"/>
                <a:gd name="connsiteY17" fmla="*/ 1524000 h 1905000"/>
                <a:gd name="connsiteX18" fmla="*/ 0 w 3810000"/>
                <a:gd name="connsiteY18" fmla="*/ 1495425 h 1905000"/>
                <a:gd name="connsiteX19" fmla="*/ 0 w 3810000"/>
                <a:gd name="connsiteY19" fmla="*/ 695325 h 1905000"/>
                <a:gd name="connsiteX20" fmla="*/ 561975 w 3810000"/>
                <a:gd name="connsiteY20" fmla="*/ 704850 h 1905000"/>
                <a:gd name="connsiteX21" fmla="*/ 552450 w 3810000"/>
                <a:gd name="connsiteY21" fmla="*/ 0 h 1905000"/>
                <a:gd name="connsiteX0" fmla="*/ 561975 w 3819525"/>
                <a:gd name="connsiteY0" fmla="*/ 0 h 1905000"/>
                <a:gd name="connsiteX1" fmla="*/ 1990725 w 3819525"/>
                <a:gd name="connsiteY1" fmla="*/ 9525 h 1905000"/>
                <a:gd name="connsiteX2" fmla="*/ 1981200 w 3819525"/>
                <a:gd name="connsiteY2" fmla="*/ 752475 h 1905000"/>
                <a:gd name="connsiteX3" fmla="*/ 2057400 w 3819525"/>
                <a:gd name="connsiteY3" fmla="*/ 790575 h 1905000"/>
                <a:gd name="connsiteX4" fmla="*/ 2057400 w 3819525"/>
                <a:gd name="connsiteY4" fmla="*/ 1438275 h 1905000"/>
                <a:gd name="connsiteX5" fmla="*/ 2686050 w 3819525"/>
                <a:gd name="connsiteY5" fmla="*/ 1447800 h 1905000"/>
                <a:gd name="connsiteX6" fmla="*/ 2686050 w 3819525"/>
                <a:gd name="connsiteY6" fmla="*/ 781050 h 1905000"/>
                <a:gd name="connsiteX7" fmla="*/ 2847975 w 3819525"/>
                <a:gd name="connsiteY7" fmla="*/ 676275 h 1905000"/>
                <a:gd name="connsiteX8" fmla="*/ 2857500 w 3819525"/>
                <a:gd name="connsiteY8" fmla="*/ 38100 h 1905000"/>
                <a:gd name="connsiteX9" fmla="*/ 3819525 w 3819525"/>
                <a:gd name="connsiteY9" fmla="*/ 38100 h 1905000"/>
                <a:gd name="connsiteX10" fmla="*/ 3819525 w 3819525"/>
                <a:gd name="connsiteY10" fmla="*/ 409575 h 1905000"/>
                <a:gd name="connsiteX11" fmla="*/ 2981325 w 3819525"/>
                <a:gd name="connsiteY11" fmla="*/ 409575 h 1905000"/>
                <a:gd name="connsiteX12" fmla="*/ 3000375 w 3819525"/>
                <a:gd name="connsiteY12" fmla="*/ 1314450 h 1905000"/>
                <a:gd name="connsiteX13" fmla="*/ 3419475 w 3819525"/>
                <a:gd name="connsiteY13" fmla="*/ 1314450 h 1905000"/>
                <a:gd name="connsiteX14" fmla="*/ 3409950 w 3819525"/>
                <a:gd name="connsiteY14" fmla="*/ 1695450 h 1905000"/>
                <a:gd name="connsiteX15" fmla="*/ 3267075 w 3819525"/>
                <a:gd name="connsiteY15" fmla="*/ 1905000 h 1905000"/>
                <a:gd name="connsiteX16" fmla="*/ 581025 w 3819525"/>
                <a:gd name="connsiteY16" fmla="*/ 1905000 h 1905000"/>
                <a:gd name="connsiteX17" fmla="*/ 581025 w 3819525"/>
                <a:gd name="connsiteY17" fmla="*/ 1524000 h 1905000"/>
                <a:gd name="connsiteX18" fmla="*/ 0 w 3819525"/>
                <a:gd name="connsiteY18" fmla="*/ 1533525 h 1905000"/>
                <a:gd name="connsiteX19" fmla="*/ 9525 w 3819525"/>
                <a:gd name="connsiteY19" fmla="*/ 695325 h 1905000"/>
                <a:gd name="connsiteX20" fmla="*/ 571500 w 3819525"/>
                <a:gd name="connsiteY20" fmla="*/ 704850 h 1905000"/>
                <a:gd name="connsiteX21" fmla="*/ 561975 w 3819525"/>
                <a:gd name="connsiteY21" fmla="*/ 0 h 1905000"/>
                <a:gd name="connsiteX0" fmla="*/ 561975 w 3819525"/>
                <a:gd name="connsiteY0" fmla="*/ 0 h 1905000"/>
                <a:gd name="connsiteX1" fmla="*/ 1990725 w 3819525"/>
                <a:gd name="connsiteY1" fmla="*/ 9525 h 1905000"/>
                <a:gd name="connsiteX2" fmla="*/ 1981200 w 3819525"/>
                <a:gd name="connsiteY2" fmla="*/ 752475 h 1905000"/>
                <a:gd name="connsiteX3" fmla="*/ 2057400 w 3819525"/>
                <a:gd name="connsiteY3" fmla="*/ 790575 h 1905000"/>
                <a:gd name="connsiteX4" fmla="*/ 2057400 w 3819525"/>
                <a:gd name="connsiteY4" fmla="*/ 1438275 h 1905000"/>
                <a:gd name="connsiteX5" fmla="*/ 2686050 w 3819525"/>
                <a:gd name="connsiteY5" fmla="*/ 1447800 h 1905000"/>
                <a:gd name="connsiteX6" fmla="*/ 2686050 w 3819525"/>
                <a:gd name="connsiteY6" fmla="*/ 781050 h 1905000"/>
                <a:gd name="connsiteX7" fmla="*/ 2847975 w 3819525"/>
                <a:gd name="connsiteY7" fmla="*/ 676275 h 1905000"/>
                <a:gd name="connsiteX8" fmla="*/ 2857500 w 3819525"/>
                <a:gd name="connsiteY8" fmla="*/ 38100 h 1905000"/>
                <a:gd name="connsiteX9" fmla="*/ 3819525 w 3819525"/>
                <a:gd name="connsiteY9" fmla="*/ 38100 h 1905000"/>
                <a:gd name="connsiteX10" fmla="*/ 3819525 w 3819525"/>
                <a:gd name="connsiteY10" fmla="*/ 409575 h 1905000"/>
                <a:gd name="connsiteX11" fmla="*/ 2981325 w 3819525"/>
                <a:gd name="connsiteY11" fmla="*/ 409575 h 1905000"/>
                <a:gd name="connsiteX12" fmla="*/ 3000375 w 3819525"/>
                <a:gd name="connsiteY12" fmla="*/ 1314450 h 1905000"/>
                <a:gd name="connsiteX13" fmla="*/ 3419475 w 3819525"/>
                <a:gd name="connsiteY13" fmla="*/ 1314450 h 1905000"/>
                <a:gd name="connsiteX14" fmla="*/ 3409950 w 3819525"/>
                <a:gd name="connsiteY14" fmla="*/ 1695450 h 1905000"/>
                <a:gd name="connsiteX15" fmla="*/ 3267075 w 3819525"/>
                <a:gd name="connsiteY15" fmla="*/ 1905000 h 1905000"/>
                <a:gd name="connsiteX16" fmla="*/ 581025 w 3819525"/>
                <a:gd name="connsiteY16" fmla="*/ 1905000 h 1905000"/>
                <a:gd name="connsiteX17" fmla="*/ 581025 w 3819525"/>
                <a:gd name="connsiteY17" fmla="*/ 1524000 h 1905000"/>
                <a:gd name="connsiteX18" fmla="*/ 0 w 3819525"/>
                <a:gd name="connsiteY18" fmla="*/ 1495425 h 1905000"/>
                <a:gd name="connsiteX19" fmla="*/ 9525 w 3819525"/>
                <a:gd name="connsiteY19" fmla="*/ 695325 h 1905000"/>
                <a:gd name="connsiteX20" fmla="*/ 571500 w 3819525"/>
                <a:gd name="connsiteY20" fmla="*/ 704850 h 1905000"/>
                <a:gd name="connsiteX21" fmla="*/ 561975 w 3819525"/>
                <a:gd name="connsiteY21" fmla="*/ 0 h 1905000"/>
                <a:gd name="connsiteX0" fmla="*/ 561975 w 3819525"/>
                <a:gd name="connsiteY0" fmla="*/ 0 h 1905000"/>
                <a:gd name="connsiteX1" fmla="*/ 1990725 w 3819525"/>
                <a:gd name="connsiteY1" fmla="*/ 9525 h 1905000"/>
                <a:gd name="connsiteX2" fmla="*/ 1981200 w 3819525"/>
                <a:gd name="connsiteY2" fmla="*/ 752475 h 1905000"/>
                <a:gd name="connsiteX3" fmla="*/ 2057400 w 3819525"/>
                <a:gd name="connsiteY3" fmla="*/ 790575 h 1905000"/>
                <a:gd name="connsiteX4" fmla="*/ 2057400 w 3819525"/>
                <a:gd name="connsiteY4" fmla="*/ 1438275 h 1905000"/>
                <a:gd name="connsiteX5" fmla="*/ 2686050 w 3819525"/>
                <a:gd name="connsiteY5" fmla="*/ 1447800 h 1905000"/>
                <a:gd name="connsiteX6" fmla="*/ 2686050 w 3819525"/>
                <a:gd name="connsiteY6" fmla="*/ 781050 h 1905000"/>
                <a:gd name="connsiteX7" fmla="*/ 2847975 w 3819525"/>
                <a:gd name="connsiteY7" fmla="*/ 676275 h 1905000"/>
                <a:gd name="connsiteX8" fmla="*/ 2857500 w 3819525"/>
                <a:gd name="connsiteY8" fmla="*/ 38100 h 1905000"/>
                <a:gd name="connsiteX9" fmla="*/ 3819525 w 3819525"/>
                <a:gd name="connsiteY9" fmla="*/ 38100 h 1905000"/>
                <a:gd name="connsiteX10" fmla="*/ 3819525 w 3819525"/>
                <a:gd name="connsiteY10" fmla="*/ 409575 h 1905000"/>
                <a:gd name="connsiteX11" fmla="*/ 2981325 w 3819525"/>
                <a:gd name="connsiteY11" fmla="*/ 409575 h 1905000"/>
                <a:gd name="connsiteX12" fmla="*/ 3000375 w 3819525"/>
                <a:gd name="connsiteY12" fmla="*/ 1314450 h 1905000"/>
                <a:gd name="connsiteX13" fmla="*/ 3419475 w 3819525"/>
                <a:gd name="connsiteY13" fmla="*/ 1314450 h 1905000"/>
                <a:gd name="connsiteX14" fmla="*/ 3409950 w 3819525"/>
                <a:gd name="connsiteY14" fmla="*/ 1695450 h 1905000"/>
                <a:gd name="connsiteX15" fmla="*/ 3267075 w 3819525"/>
                <a:gd name="connsiteY15" fmla="*/ 1905000 h 1905000"/>
                <a:gd name="connsiteX16" fmla="*/ 581025 w 3819525"/>
                <a:gd name="connsiteY16" fmla="*/ 1905000 h 1905000"/>
                <a:gd name="connsiteX17" fmla="*/ 590550 w 3819525"/>
                <a:gd name="connsiteY17" fmla="*/ 1495425 h 1905000"/>
                <a:gd name="connsiteX18" fmla="*/ 0 w 3819525"/>
                <a:gd name="connsiteY18" fmla="*/ 1495425 h 1905000"/>
                <a:gd name="connsiteX19" fmla="*/ 9525 w 3819525"/>
                <a:gd name="connsiteY19" fmla="*/ 695325 h 1905000"/>
                <a:gd name="connsiteX20" fmla="*/ 571500 w 3819525"/>
                <a:gd name="connsiteY20" fmla="*/ 704850 h 1905000"/>
                <a:gd name="connsiteX21" fmla="*/ 561975 w 3819525"/>
                <a:gd name="connsiteY21" fmla="*/ 0 h 190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819525" h="1905000">
                  <a:moveTo>
                    <a:pt x="561975" y="0"/>
                  </a:moveTo>
                  <a:lnTo>
                    <a:pt x="1990725" y="9525"/>
                  </a:lnTo>
                  <a:lnTo>
                    <a:pt x="1981200" y="752475"/>
                  </a:lnTo>
                  <a:lnTo>
                    <a:pt x="2057400" y="790575"/>
                  </a:lnTo>
                  <a:lnTo>
                    <a:pt x="2057400" y="1438275"/>
                  </a:lnTo>
                  <a:lnTo>
                    <a:pt x="2686050" y="1447800"/>
                  </a:lnTo>
                  <a:lnTo>
                    <a:pt x="2686050" y="781050"/>
                  </a:lnTo>
                  <a:lnTo>
                    <a:pt x="2847975" y="676275"/>
                  </a:lnTo>
                  <a:lnTo>
                    <a:pt x="2857500" y="38100"/>
                  </a:lnTo>
                  <a:lnTo>
                    <a:pt x="3819525" y="38100"/>
                  </a:lnTo>
                  <a:lnTo>
                    <a:pt x="3819525" y="409575"/>
                  </a:lnTo>
                  <a:lnTo>
                    <a:pt x="2981325" y="409575"/>
                  </a:lnTo>
                  <a:lnTo>
                    <a:pt x="3000375" y="1314450"/>
                  </a:lnTo>
                  <a:lnTo>
                    <a:pt x="3419475" y="1314450"/>
                  </a:lnTo>
                  <a:lnTo>
                    <a:pt x="3409950" y="1695450"/>
                  </a:lnTo>
                  <a:lnTo>
                    <a:pt x="3267075" y="1905000"/>
                  </a:lnTo>
                  <a:lnTo>
                    <a:pt x="581025" y="1905000"/>
                  </a:lnTo>
                  <a:lnTo>
                    <a:pt x="590550" y="1495425"/>
                  </a:lnTo>
                  <a:lnTo>
                    <a:pt x="0" y="1495425"/>
                  </a:lnTo>
                  <a:lnTo>
                    <a:pt x="9525" y="695325"/>
                  </a:lnTo>
                  <a:lnTo>
                    <a:pt x="571500" y="704850"/>
                  </a:lnTo>
                  <a:lnTo>
                    <a:pt x="561975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</p:grpSp>
      <p:cxnSp>
        <p:nvCxnSpPr>
          <p:cNvPr id="26" name="直線矢印コネクタ 20">
            <a:extLst>
              <a:ext uri="{FF2B5EF4-FFF2-40B4-BE49-F238E27FC236}">
                <a16:creationId xmlns:a16="http://schemas.microsoft.com/office/drawing/2014/main" id="{00000000-0008-0000-1600-000014000000}"/>
              </a:ext>
            </a:extLst>
          </p:cNvPr>
          <p:cNvCxnSpPr/>
          <p:nvPr/>
        </p:nvCxnSpPr>
        <p:spPr bwMode="auto">
          <a:xfrm>
            <a:off x="827584" y="2638048"/>
            <a:ext cx="0" cy="648072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矢印コネクタ 20">
            <a:extLst>
              <a:ext uri="{FF2B5EF4-FFF2-40B4-BE49-F238E27FC236}">
                <a16:creationId xmlns:a16="http://schemas.microsoft.com/office/drawing/2014/main" id="{00000000-0008-0000-1600-000014000000}"/>
              </a:ext>
            </a:extLst>
          </p:cNvPr>
          <p:cNvCxnSpPr/>
          <p:nvPr/>
        </p:nvCxnSpPr>
        <p:spPr bwMode="auto">
          <a:xfrm>
            <a:off x="1084084" y="2638048"/>
            <a:ext cx="0" cy="64807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-36512" y="2392407"/>
            <a:ext cx="8640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</a:t>
            </a:r>
            <a:r>
              <a:rPr lang="en-US" sz="2400" b="1" dirty="0">
                <a:solidFill>
                  <a:schemeClr val="accent5"/>
                </a:solidFill>
              </a:rPr>
              <a:t>03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187624" y="2392407"/>
            <a:ext cx="8640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  </a:t>
            </a:r>
            <a:r>
              <a:rPr lang="en-US" sz="2400" b="1" dirty="0">
                <a:solidFill>
                  <a:srgbClr val="FF0000"/>
                </a:solidFill>
              </a:rPr>
              <a:t>T13</a:t>
            </a:r>
          </a:p>
        </p:txBody>
      </p:sp>
      <p:graphicFrame>
        <p:nvGraphicFramePr>
          <p:cNvPr id="40" name="Table 3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8533159"/>
              </p:ext>
            </p:extLst>
          </p:nvPr>
        </p:nvGraphicFramePr>
        <p:xfrm>
          <a:off x="2555776" y="2996952"/>
          <a:ext cx="1728192" cy="2880320"/>
        </p:xfrm>
        <a:graphic>
          <a:graphicData uri="http://schemas.openxmlformats.org/drawingml/2006/table">
            <a:tbl>
              <a:tblPr/>
              <a:tblGrid>
                <a:gridCol w="17281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00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G99G97S2000</a:t>
                      </a:r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latin typeface="Calibri"/>
                        </a:rPr>
                        <a:t>T3</a:t>
                      </a:r>
                      <a:r>
                        <a:rPr lang="en-US" sz="2000" b="1" i="0" u="none" strike="noStrike" dirty="0">
                          <a:solidFill>
                            <a:schemeClr val="accent5"/>
                          </a:solidFill>
                          <a:latin typeface="Calibri"/>
                        </a:rPr>
                        <a:t>03</a:t>
                      </a:r>
                      <a:endParaRPr lang="en-US" sz="1600" b="0" i="0" u="none" strike="noStrike" dirty="0">
                        <a:solidFill>
                          <a:schemeClr val="accent5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G0X46.35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Z-21.15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G1X22.85F0.12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1" i="0" u="none" strike="noStrike" dirty="0">
                          <a:solidFill>
                            <a:srgbClr val="FF0000"/>
                          </a:solidFill>
                          <a:latin typeface="Calibri"/>
                        </a:rPr>
                        <a:t>T13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G0X35.0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G1Z-20.11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G1X22.8F0.12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44" name="Rectangle 43"/>
          <p:cNvSpPr/>
          <p:nvPr/>
        </p:nvSpPr>
        <p:spPr>
          <a:xfrm>
            <a:off x="611560" y="2422024"/>
            <a:ext cx="648072" cy="1152128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14"/>
          <p:cNvSpPr txBox="1">
            <a:spLocks noChangeArrowheads="1"/>
          </p:cNvSpPr>
          <p:nvPr/>
        </p:nvSpPr>
        <p:spPr bwMode="auto">
          <a:xfrm>
            <a:off x="1" y="836712"/>
            <a:ext cx="914399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IN" altLang="en-US" sz="1800" b="1" dirty="0">
                <a:latin typeface="Meiryo UI" panose="020B0604030504040204" pitchFamily="34" charset="-128"/>
                <a:ea typeface="Meiryo UI" panose="020B0604030504040204" pitchFamily="34" charset="-128"/>
              </a:rPr>
              <a:t>TOOL OFFSET WILL BE ONE OF THE REASON FOR GROOVE WIDTH U/S</a:t>
            </a:r>
          </a:p>
        </p:txBody>
      </p:sp>
      <p:sp>
        <p:nvSpPr>
          <p:cNvPr id="43" name="TextBox 1"/>
          <p:cNvSpPr txBox="1"/>
          <p:nvPr/>
        </p:nvSpPr>
        <p:spPr bwMode="auto">
          <a:xfrm>
            <a:off x="1259632" y="1796569"/>
            <a:ext cx="1872208" cy="480303"/>
          </a:xfrm>
          <a:prstGeom prst="rect">
            <a:avLst/>
          </a:prstGeom>
          <a:effectLst>
            <a:innerShdw blurRad="63500" dist="50800" dir="13500000">
              <a:prstClr val="black">
                <a:alpha val="50000"/>
              </a:prstClr>
            </a:innerShdw>
            <a:reflection blurRad="6350" stA="52000" endA="300" endPos="35000" dir="5400000" sy="-100000" algn="bl" rotWithShape="0"/>
          </a:effectLst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1800" dirty="0"/>
              <a:t>       </a:t>
            </a:r>
            <a:r>
              <a:rPr lang="en-US" sz="1800" dirty="0">
                <a:latin typeface="Cooper Black" pitchFamily="18" charset="0"/>
              </a:rPr>
              <a:t>BEFORE</a:t>
            </a:r>
          </a:p>
        </p:txBody>
      </p:sp>
      <p:sp>
        <p:nvSpPr>
          <p:cNvPr id="2" name="Rectangle 1"/>
          <p:cNvSpPr/>
          <p:nvPr/>
        </p:nvSpPr>
        <p:spPr>
          <a:xfrm>
            <a:off x="209167" y="3734431"/>
            <a:ext cx="2058577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4000" b="1" cap="none" spc="0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DOUBLE </a:t>
            </a:r>
          </a:p>
          <a:p>
            <a:pPr algn="ctr"/>
            <a:r>
              <a:rPr lang="en-US" sz="4000" b="1" cap="none" spc="0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OFFSET</a:t>
            </a:r>
          </a:p>
        </p:txBody>
      </p:sp>
      <p:pic>
        <p:nvPicPr>
          <p:cNvPr id="42" name="Picture 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095" t="10706" r="11592" b="10217"/>
          <a:stretch/>
        </p:blipFill>
        <p:spPr bwMode="auto">
          <a:xfrm rot="10800000">
            <a:off x="4604305" y="3356991"/>
            <a:ext cx="1803554" cy="2020529"/>
          </a:xfrm>
          <a:prstGeom prst="rect">
            <a:avLst/>
          </a:prstGeom>
          <a:noFill/>
          <a:ln>
            <a:noFill/>
          </a:ln>
          <a:effectLst/>
          <a:extLst/>
        </p:spPr>
      </p:pic>
      <p:pic>
        <p:nvPicPr>
          <p:cNvPr id="46" name="Picture 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095" t="10706" r="11592" b="10217"/>
          <a:stretch/>
        </p:blipFill>
        <p:spPr bwMode="auto">
          <a:xfrm rot="10800000">
            <a:off x="6877380" y="3386494"/>
            <a:ext cx="1785611" cy="2020529"/>
          </a:xfrm>
          <a:prstGeom prst="rect">
            <a:avLst/>
          </a:prstGeom>
          <a:noFill/>
          <a:ln>
            <a:noFill/>
          </a:ln>
          <a:effectLst/>
          <a:extLst/>
        </p:spPr>
      </p:pic>
      <p:cxnSp>
        <p:nvCxnSpPr>
          <p:cNvPr id="5" name="Straight Arrow Connector 4"/>
          <p:cNvCxnSpPr/>
          <p:nvPr/>
        </p:nvCxnSpPr>
        <p:spPr>
          <a:xfrm>
            <a:off x="5061308" y="5666304"/>
            <a:ext cx="950852" cy="0"/>
          </a:xfrm>
          <a:prstGeom prst="straightConnector1">
            <a:avLst/>
          </a:prstGeom>
          <a:ln w="3810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7293715" y="5666425"/>
            <a:ext cx="1224136" cy="0"/>
          </a:xfrm>
          <a:prstGeom prst="straightConnector1">
            <a:avLst/>
          </a:prstGeom>
          <a:ln w="3810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4508883" y="5241184"/>
            <a:ext cx="69817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Z </a:t>
            </a:r>
            <a:r>
              <a:rPr lang="en-US" sz="4400" b="1" dirty="0"/>
              <a:t>-</a:t>
            </a:r>
            <a:endParaRPr lang="en-IN" sz="3200" b="1" dirty="0"/>
          </a:p>
        </p:txBody>
      </p:sp>
      <p:sp>
        <p:nvSpPr>
          <p:cNvPr id="50" name="TextBox 49"/>
          <p:cNvSpPr txBox="1"/>
          <p:nvPr/>
        </p:nvSpPr>
        <p:spPr>
          <a:xfrm>
            <a:off x="5916744" y="5373915"/>
            <a:ext cx="7790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Z +</a:t>
            </a:r>
            <a:endParaRPr lang="en-IN" sz="3200" b="1" dirty="0"/>
          </a:p>
        </p:txBody>
      </p:sp>
      <p:sp>
        <p:nvSpPr>
          <p:cNvPr id="51" name="TextBox 50"/>
          <p:cNvSpPr txBox="1"/>
          <p:nvPr/>
        </p:nvSpPr>
        <p:spPr>
          <a:xfrm>
            <a:off x="6777885" y="5251847"/>
            <a:ext cx="69817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Z </a:t>
            </a:r>
            <a:r>
              <a:rPr lang="en-US" sz="4400" b="1" dirty="0"/>
              <a:t>-</a:t>
            </a:r>
            <a:endParaRPr lang="en-IN" sz="4400" b="1" dirty="0"/>
          </a:p>
        </p:txBody>
      </p:sp>
      <p:sp>
        <p:nvSpPr>
          <p:cNvPr id="52" name="TextBox 51"/>
          <p:cNvSpPr txBox="1"/>
          <p:nvPr/>
        </p:nvSpPr>
        <p:spPr>
          <a:xfrm>
            <a:off x="8401584" y="5365746"/>
            <a:ext cx="6981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Z +</a:t>
            </a:r>
            <a:endParaRPr lang="en-IN" sz="3200" b="1" dirty="0"/>
          </a:p>
        </p:txBody>
      </p:sp>
      <p:sp>
        <p:nvSpPr>
          <p:cNvPr id="55" name="TextBox 54"/>
          <p:cNvSpPr txBox="1"/>
          <p:nvPr/>
        </p:nvSpPr>
        <p:spPr>
          <a:xfrm>
            <a:off x="5260830" y="2083142"/>
            <a:ext cx="8640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T</a:t>
            </a:r>
            <a:r>
              <a:rPr lang="en-US" sz="3200" b="1" dirty="0">
                <a:solidFill>
                  <a:schemeClr val="accent5"/>
                </a:solidFill>
              </a:rPr>
              <a:t>03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7669027" y="1598540"/>
            <a:ext cx="86409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  </a:t>
            </a:r>
            <a:r>
              <a:rPr lang="en-US" sz="3200" b="1" dirty="0">
                <a:solidFill>
                  <a:srgbClr val="FF0000"/>
                </a:solidFill>
              </a:rPr>
              <a:t>T13</a:t>
            </a:r>
          </a:p>
        </p:txBody>
      </p:sp>
      <p:sp>
        <p:nvSpPr>
          <p:cNvPr id="12" name="Rectangle 11"/>
          <p:cNvSpPr/>
          <p:nvPr/>
        </p:nvSpPr>
        <p:spPr>
          <a:xfrm>
            <a:off x="5405551" y="2707960"/>
            <a:ext cx="1002308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b="1" cap="none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OFFSET  Z – 0.02 </a:t>
            </a:r>
          </a:p>
        </p:txBody>
      </p:sp>
      <p:sp>
        <p:nvSpPr>
          <p:cNvPr id="60" name="Rectangle 59"/>
          <p:cNvSpPr/>
          <p:nvPr/>
        </p:nvSpPr>
        <p:spPr>
          <a:xfrm>
            <a:off x="7736788" y="2707960"/>
            <a:ext cx="1025216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b="1" cap="none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OFFSET  Z +0.02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FA1639-204E-4E15-B3E4-2DD4A8F9AB8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4110" t="31711" r="19267" b="-1"/>
          <a:stretch/>
        </p:blipFill>
        <p:spPr>
          <a:xfrm rot="10800000">
            <a:off x="4654680" y="2118759"/>
            <a:ext cx="767179" cy="1574669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FABB5B1F-442A-4D77-82C7-8F85AE06C15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4110" t="31711" r="19267" b="-1"/>
          <a:stretch/>
        </p:blipFill>
        <p:spPr>
          <a:xfrm rot="10800000">
            <a:off x="6986050" y="2118759"/>
            <a:ext cx="767179" cy="1574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675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5" presetClass="path" presetSubtype="0" repeatCount="indefinite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-2.59259E-6 L -0.00938 -2.59259E-6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6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5" presetClass="path" presetSubtype="0" repeatCount="indefinite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-2.59259E-6 L -0.00937 -2.59259E-6 " pathEditMode="relative" rAng="0" ptsTypes="AA">
                                      <p:cBhvr>
                                        <p:cTn id="17" dur="2000" spd="-100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6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1"/>
          <p:cNvSpPr>
            <a:spLocks noChangeArrowheads="1"/>
          </p:cNvSpPr>
          <p:nvPr/>
        </p:nvSpPr>
        <p:spPr bwMode="auto">
          <a:xfrm>
            <a:off x="35497" y="0"/>
            <a:ext cx="9108504" cy="523220"/>
          </a:xfrm>
          <a:prstGeom prst="rect">
            <a:avLst/>
          </a:prstGeom>
          <a:noFill/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457200" indent="-457200">
              <a:buFont typeface="Wingdings" pitchFamily="2" charset="2"/>
              <a:buChar char="v"/>
              <a:defRPr/>
            </a:pPr>
            <a:r>
              <a:rPr lang="en-US" altLang="en-US" sz="2800" b="1" dirty="0">
                <a:effectLst>
                  <a:glow rad="1270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+mn-ea"/>
              </a:rPr>
              <a:t> ANALYSIS ON ROOT CAUSE </a:t>
            </a:r>
          </a:p>
        </p:txBody>
      </p:sp>
      <p:graphicFrame>
        <p:nvGraphicFramePr>
          <p:cNvPr id="41" name="Table 4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827262"/>
              </p:ext>
            </p:extLst>
          </p:nvPr>
        </p:nvGraphicFramePr>
        <p:xfrm>
          <a:off x="4981487" y="1024389"/>
          <a:ext cx="1888325" cy="2622976"/>
        </p:xfrm>
        <a:graphic>
          <a:graphicData uri="http://schemas.openxmlformats.org/drawingml/2006/table">
            <a:tbl>
              <a:tblPr/>
              <a:tblGrid>
                <a:gridCol w="1888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787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G99G97S2000</a:t>
                      </a:r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latin typeface="Calibri"/>
                        </a:rPr>
                        <a:t>T3</a:t>
                      </a:r>
                      <a:r>
                        <a:rPr lang="en-US" sz="2000" b="1" i="0" u="none" strike="noStrike" dirty="0">
                          <a:solidFill>
                            <a:schemeClr val="accent5"/>
                          </a:solidFill>
                          <a:latin typeface="Calibri"/>
                        </a:rPr>
                        <a:t>03</a:t>
                      </a:r>
                      <a:endParaRPr lang="en-US" sz="2000" b="0" i="0" u="none" strike="noStrike" dirty="0">
                        <a:solidFill>
                          <a:schemeClr val="accent5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787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G0X46.35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787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Z-21.15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787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G1X22.85F0.12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787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 dirty="0">
                          <a:solidFill>
                            <a:schemeClr val="tx1"/>
                          </a:solidFill>
                          <a:latin typeface="Calibri"/>
                        </a:rPr>
                        <a:t>GOX35.0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787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1" i="0" u="none" strike="noStrike" dirty="0">
                          <a:solidFill>
                            <a:schemeClr val="accent5"/>
                          </a:solidFill>
                          <a:latin typeface="Calibri"/>
                        </a:rPr>
                        <a:t>G1Z-20.03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787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G1X22.8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787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G04X05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3" name="Rectangle 22"/>
          <p:cNvSpPr/>
          <p:nvPr/>
        </p:nvSpPr>
        <p:spPr>
          <a:xfrm>
            <a:off x="2821248" y="5949280"/>
            <a:ext cx="2160240" cy="864096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SINGLE OFFSET  FOR GROOVE WIDTH CORRECTION</a:t>
            </a:r>
          </a:p>
        </p:txBody>
      </p:sp>
      <p:grpSp>
        <p:nvGrpSpPr>
          <p:cNvPr id="24" name="Group 20"/>
          <p:cNvGrpSpPr/>
          <p:nvPr/>
        </p:nvGrpSpPr>
        <p:grpSpPr>
          <a:xfrm rot="10800000">
            <a:off x="2699793" y="2980568"/>
            <a:ext cx="2232247" cy="2448273"/>
            <a:chOff x="3174137" y="3818233"/>
            <a:chExt cx="2007936" cy="2485238"/>
          </a:xfrm>
        </p:grpSpPr>
        <p:sp>
          <p:nvSpPr>
            <p:cNvPr id="25" name="正方形/長方形 16">
              <a:extLst>
                <a:ext uri="{FF2B5EF4-FFF2-40B4-BE49-F238E27FC236}">
                  <a16:creationId xmlns:a16="http://schemas.microsoft.com/office/drawing/2014/main" id="{00000000-0008-0000-1600-000010000000}"/>
                </a:ext>
              </a:extLst>
            </p:cNvPr>
            <p:cNvSpPr/>
            <p:nvPr/>
          </p:nvSpPr>
          <p:spPr bwMode="auto">
            <a:xfrm>
              <a:off x="3489748" y="4561729"/>
              <a:ext cx="1492348" cy="98860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27" name="フリーフォーム 17">
              <a:extLst>
                <a:ext uri="{FF2B5EF4-FFF2-40B4-BE49-F238E27FC236}">
                  <a16:creationId xmlns:a16="http://schemas.microsoft.com/office/drawing/2014/main" id="{00000000-0008-0000-1600-000011000000}"/>
                </a:ext>
              </a:extLst>
            </p:cNvPr>
            <p:cNvSpPr/>
            <p:nvPr/>
          </p:nvSpPr>
          <p:spPr bwMode="auto">
            <a:xfrm>
              <a:off x="3174137" y="3818233"/>
              <a:ext cx="1988706" cy="846779"/>
            </a:xfrm>
            <a:custGeom>
              <a:avLst/>
              <a:gdLst>
                <a:gd name="connsiteX0" fmla="*/ 552450 w 3810000"/>
                <a:gd name="connsiteY0" fmla="*/ 0 h 1943100"/>
                <a:gd name="connsiteX1" fmla="*/ 2000250 w 3810000"/>
                <a:gd name="connsiteY1" fmla="*/ 19050 h 1943100"/>
                <a:gd name="connsiteX2" fmla="*/ 1971675 w 3810000"/>
                <a:gd name="connsiteY2" fmla="*/ 752475 h 1943100"/>
                <a:gd name="connsiteX3" fmla="*/ 2047875 w 3810000"/>
                <a:gd name="connsiteY3" fmla="*/ 790575 h 1943100"/>
                <a:gd name="connsiteX4" fmla="*/ 2047875 w 3810000"/>
                <a:gd name="connsiteY4" fmla="*/ 1438275 h 1943100"/>
                <a:gd name="connsiteX5" fmla="*/ 2676525 w 3810000"/>
                <a:gd name="connsiteY5" fmla="*/ 1419225 h 1943100"/>
                <a:gd name="connsiteX6" fmla="*/ 2676525 w 3810000"/>
                <a:gd name="connsiteY6" fmla="*/ 781050 h 1943100"/>
                <a:gd name="connsiteX7" fmla="*/ 2838450 w 3810000"/>
                <a:gd name="connsiteY7" fmla="*/ 676275 h 1943100"/>
                <a:gd name="connsiteX8" fmla="*/ 2828925 w 3810000"/>
                <a:gd name="connsiteY8" fmla="*/ 38100 h 1943100"/>
                <a:gd name="connsiteX9" fmla="*/ 3810000 w 3810000"/>
                <a:gd name="connsiteY9" fmla="*/ 66675 h 1943100"/>
                <a:gd name="connsiteX10" fmla="*/ 3810000 w 3810000"/>
                <a:gd name="connsiteY10" fmla="*/ 409575 h 1943100"/>
                <a:gd name="connsiteX11" fmla="*/ 2971800 w 3810000"/>
                <a:gd name="connsiteY11" fmla="*/ 409575 h 1943100"/>
                <a:gd name="connsiteX12" fmla="*/ 2990850 w 3810000"/>
                <a:gd name="connsiteY12" fmla="*/ 1314450 h 1943100"/>
                <a:gd name="connsiteX13" fmla="*/ 3409950 w 3810000"/>
                <a:gd name="connsiteY13" fmla="*/ 1314450 h 1943100"/>
                <a:gd name="connsiteX14" fmla="*/ 3400425 w 3810000"/>
                <a:gd name="connsiteY14" fmla="*/ 1695450 h 1943100"/>
                <a:gd name="connsiteX15" fmla="*/ 3257550 w 3810000"/>
                <a:gd name="connsiteY15" fmla="*/ 1905000 h 1943100"/>
                <a:gd name="connsiteX16" fmla="*/ 561975 w 3810000"/>
                <a:gd name="connsiteY16" fmla="*/ 1943100 h 1943100"/>
                <a:gd name="connsiteX17" fmla="*/ 571500 w 3810000"/>
                <a:gd name="connsiteY17" fmla="*/ 1552575 h 1943100"/>
                <a:gd name="connsiteX18" fmla="*/ 9525 w 3810000"/>
                <a:gd name="connsiteY18" fmla="*/ 1533525 h 1943100"/>
                <a:gd name="connsiteX19" fmla="*/ 0 w 3810000"/>
                <a:gd name="connsiteY19" fmla="*/ 695325 h 1943100"/>
                <a:gd name="connsiteX20" fmla="*/ 552450 w 3810000"/>
                <a:gd name="connsiteY20" fmla="*/ 676275 h 1943100"/>
                <a:gd name="connsiteX21" fmla="*/ 552450 w 3810000"/>
                <a:gd name="connsiteY21" fmla="*/ 0 h 1943100"/>
                <a:gd name="connsiteX0" fmla="*/ 552450 w 3810000"/>
                <a:gd name="connsiteY0" fmla="*/ 0 h 1943100"/>
                <a:gd name="connsiteX1" fmla="*/ 1952625 w 3810000"/>
                <a:gd name="connsiteY1" fmla="*/ 0 h 1943100"/>
                <a:gd name="connsiteX2" fmla="*/ 1971675 w 3810000"/>
                <a:gd name="connsiteY2" fmla="*/ 752475 h 1943100"/>
                <a:gd name="connsiteX3" fmla="*/ 2047875 w 3810000"/>
                <a:gd name="connsiteY3" fmla="*/ 790575 h 1943100"/>
                <a:gd name="connsiteX4" fmla="*/ 2047875 w 3810000"/>
                <a:gd name="connsiteY4" fmla="*/ 1438275 h 1943100"/>
                <a:gd name="connsiteX5" fmla="*/ 2676525 w 3810000"/>
                <a:gd name="connsiteY5" fmla="*/ 1419225 h 1943100"/>
                <a:gd name="connsiteX6" fmla="*/ 2676525 w 3810000"/>
                <a:gd name="connsiteY6" fmla="*/ 781050 h 1943100"/>
                <a:gd name="connsiteX7" fmla="*/ 2838450 w 3810000"/>
                <a:gd name="connsiteY7" fmla="*/ 676275 h 1943100"/>
                <a:gd name="connsiteX8" fmla="*/ 2828925 w 3810000"/>
                <a:gd name="connsiteY8" fmla="*/ 38100 h 1943100"/>
                <a:gd name="connsiteX9" fmla="*/ 3810000 w 3810000"/>
                <a:gd name="connsiteY9" fmla="*/ 66675 h 1943100"/>
                <a:gd name="connsiteX10" fmla="*/ 3810000 w 3810000"/>
                <a:gd name="connsiteY10" fmla="*/ 409575 h 1943100"/>
                <a:gd name="connsiteX11" fmla="*/ 2971800 w 3810000"/>
                <a:gd name="connsiteY11" fmla="*/ 409575 h 1943100"/>
                <a:gd name="connsiteX12" fmla="*/ 2990850 w 3810000"/>
                <a:gd name="connsiteY12" fmla="*/ 1314450 h 1943100"/>
                <a:gd name="connsiteX13" fmla="*/ 3409950 w 3810000"/>
                <a:gd name="connsiteY13" fmla="*/ 1314450 h 1943100"/>
                <a:gd name="connsiteX14" fmla="*/ 3400425 w 3810000"/>
                <a:gd name="connsiteY14" fmla="*/ 1695450 h 1943100"/>
                <a:gd name="connsiteX15" fmla="*/ 3257550 w 3810000"/>
                <a:gd name="connsiteY15" fmla="*/ 1905000 h 1943100"/>
                <a:gd name="connsiteX16" fmla="*/ 561975 w 3810000"/>
                <a:gd name="connsiteY16" fmla="*/ 1943100 h 1943100"/>
                <a:gd name="connsiteX17" fmla="*/ 571500 w 3810000"/>
                <a:gd name="connsiteY17" fmla="*/ 1552575 h 1943100"/>
                <a:gd name="connsiteX18" fmla="*/ 9525 w 3810000"/>
                <a:gd name="connsiteY18" fmla="*/ 1533525 h 1943100"/>
                <a:gd name="connsiteX19" fmla="*/ 0 w 3810000"/>
                <a:gd name="connsiteY19" fmla="*/ 695325 h 1943100"/>
                <a:gd name="connsiteX20" fmla="*/ 552450 w 3810000"/>
                <a:gd name="connsiteY20" fmla="*/ 676275 h 1943100"/>
                <a:gd name="connsiteX21" fmla="*/ 552450 w 3810000"/>
                <a:gd name="connsiteY21" fmla="*/ 0 h 1943100"/>
                <a:gd name="connsiteX0" fmla="*/ 552450 w 3810000"/>
                <a:gd name="connsiteY0" fmla="*/ 0 h 1943100"/>
                <a:gd name="connsiteX1" fmla="*/ 1981200 w 3810000"/>
                <a:gd name="connsiteY1" fmla="*/ 9525 h 1943100"/>
                <a:gd name="connsiteX2" fmla="*/ 1971675 w 3810000"/>
                <a:gd name="connsiteY2" fmla="*/ 752475 h 1943100"/>
                <a:gd name="connsiteX3" fmla="*/ 2047875 w 3810000"/>
                <a:gd name="connsiteY3" fmla="*/ 790575 h 1943100"/>
                <a:gd name="connsiteX4" fmla="*/ 2047875 w 3810000"/>
                <a:gd name="connsiteY4" fmla="*/ 1438275 h 1943100"/>
                <a:gd name="connsiteX5" fmla="*/ 2676525 w 3810000"/>
                <a:gd name="connsiteY5" fmla="*/ 1419225 h 1943100"/>
                <a:gd name="connsiteX6" fmla="*/ 2676525 w 3810000"/>
                <a:gd name="connsiteY6" fmla="*/ 781050 h 1943100"/>
                <a:gd name="connsiteX7" fmla="*/ 2838450 w 3810000"/>
                <a:gd name="connsiteY7" fmla="*/ 676275 h 1943100"/>
                <a:gd name="connsiteX8" fmla="*/ 2828925 w 3810000"/>
                <a:gd name="connsiteY8" fmla="*/ 38100 h 1943100"/>
                <a:gd name="connsiteX9" fmla="*/ 3810000 w 3810000"/>
                <a:gd name="connsiteY9" fmla="*/ 66675 h 1943100"/>
                <a:gd name="connsiteX10" fmla="*/ 3810000 w 3810000"/>
                <a:gd name="connsiteY10" fmla="*/ 409575 h 1943100"/>
                <a:gd name="connsiteX11" fmla="*/ 2971800 w 3810000"/>
                <a:gd name="connsiteY11" fmla="*/ 409575 h 1943100"/>
                <a:gd name="connsiteX12" fmla="*/ 2990850 w 3810000"/>
                <a:gd name="connsiteY12" fmla="*/ 1314450 h 1943100"/>
                <a:gd name="connsiteX13" fmla="*/ 3409950 w 3810000"/>
                <a:gd name="connsiteY13" fmla="*/ 1314450 h 1943100"/>
                <a:gd name="connsiteX14" fmla="*/ 3400425 w 3810000"/>
                <a:gd name="connsiteY14" fmla="*/ 1695450 h 1943100"/>
                <a:gd name="connsiteX15" fmla="*/ 3257550 w 3810000"/>
                <a:gd name="connsiteY15" fmla="*/ 1905000 h 1943100"/>
                <a:gd name="connsiteX16" fmla="*/ 561975 w 3810000"/>
                <a:gd name="connsiteY16" fmla="*/ 1943100 h 1943100"/>
                <a:gd name="connsiteX17" fmla="*/ 571500 w 3810000"/>
                <a:gd name="connsiteY17" fmla="*/ 1552575 h 1943100"/>
                <a:gd name="connsiteX18" fmla="*/ 9525 w 3810000"/>
                <a:gd name="connsiteY18" fmla="*/ 1533525 h 1943100"/>
                <a:gd name="connsiteX19" fmla="*/ 0 w 3810000"/>
                <a:gd name="connsiteY19" fmla="*/ 695325 h 1943100"/>
                <a:gd name="connsiteX20" fmla="*/ 552450 w 3810000"/>
                <a:gd name="connsiteY20" fmla="*/ 676275 h 1943100"/>
                <a:gd name="connsiteX21" fmla="*/ 552450 w 3810000"/>
                <a:gd name="connsiteY21" fmla="*/ 0 h 1943100"/>
                <a:gd name="connsiteX0" fmla="*/ 552450 w 3810000"/>
                <a:gd name="connsiteY0" fmla="*/ 0 h 1943100"/>
                <a:gd name="connsiteX1" fmla="*/ 1981200 w 3810000"/>
                <a:gd name="connsiteY1" fmla="*/ 9525 h 1943100"/>
                <a:gd name="connsiteX2" fmla="*/ 1971675 w 3810000"/>
                <a:gd name="connsiteY2" fmla="*/ 752475 h 1943100"/>
                <a:gd name="connsiteX3" fmla="*/ 2047875 w 3810000"/>
                <a:gd name="connsiteY3" fmla="*/ 790575 h 1943100"/>
                <a:gd name="connsiteX4" fmla="*/ 2047875 w 3810000"/>
                <a:gd name="connsiteY4" fmla="*/ 1438275 h 1943100"/>
                <a:gd name="connsiteX5" fmla="*/ 2676525 w 3810000"/>
                <a:gd name="connsiteY5" fmla="*/ 1447800 h 1943100"/>
                <a:gd name="connsiteX6" fmla="*/ 2676525 w 3810000"/>
                <a:gd name="connsiteY6" fmla="*/ 781050 h 1943100"/>
                <a:gd name="connsiteX7" fmla="*/ 2838450 w 3810000"/>
                <a:gd name="connsiteY7" fmla="*/ 676275 h 1943100"/>
                <a:gd name="connsiteX8" fmla="*/ 2828925 w 3810000"/>
                <a:gd name="connsiteY8" fmla="*/ 38100 h 1943100"/>
                <a:gd name="connsiteX9" fmla="*/ 3810000 w 3810000"/>
                <a:gd name="connsiteY9" fmla="*/ 66675 h 1943100"/>
                <a:gd name="connsiteX10" fmla="*/ 3810000 w 3810000"/>
                <a:gd name="connsiteY10" fmla="*/ 409575 h 1943100"/>
                <a:gd name="connsiteX11" fmla="*/ 2971800 w 3810000"/>
                <a:gd name="connsiteY11" fmla="*/ 409575 h 1943100"/>
                <a:gd name="connsiteX12" fmla="*/ 2990850 w 3810000"/>
                <a:gd name="connsiteY12" fmla="*/ 1314450 h 1943100"/>
                <a:gd name="connsiteX13" fmla="*/ 3409950 w 3810000"/>
                <a:gd name="connsiteY13" fmla="*/ 1314450 h 1943100"/>
                <a:gd name="connsiteX14" fmla="*/ 3400425 w 3810000"/>
                <a:gd name="connsiteY14" fmla="*/ 1695450 h 1943100"/>
                <a:gd name="connsiteX15" fmla="*/ 3257550 w 3810000"/>
                <a:gd name="connsiteY15" fmla="*/ 1905000 h 1943100"/>
                <a:gd name="connsiteX16" fmla="*/ 561975 w 3810000"/>
                <a:gd name="connsiteY16" fmla="*/ 1943100 h 1943100"/>
                <a:gd name="connsiteX17" fmla="*/ 571500 w 3810000"/>
                <a:gd name="connsiteY17" fmla="*/ 1552575 h 1943100"/>
                <a:gd name="connsiteX18" fmla="*/ 9525 w 3810000"/>
                <a:gd name="connsiteY18" fmla="*/ 1533525 h 1943100"/>
                <a:gd name="connsiteX19" fmla="*/ 0 w 3810000"/>
                <a:gd name="connsiteY19" fmla="*/ 695325 h 1943100"/>
                <a:gd name="connsiteX20" fmla="*/ 552450 w 3810000"/>
                <a:gd name="connsiteY20" fmla="*/ 676275 h 1943100"/>
                <a:gd name="connsiteX21" fmla="*/ 552450 w 3810000"/>
                <a:gd name="connsiteY21" fmla="*/ 0 h 1943100"/>
                <a:gd name="connsiteX0" fmla="*/ 552450 w 3810000"/>
                <a:gd name="connsiteY0" fmla="*/ 0 h 1943100"/>
                <a:gd name="connsiteX1" fmla="*/ 1981200 w 3810000"/>
                <a:gd name="connsiteY1" fmla="*/ 9525 h 1943100"/>
                <a:gd name="connsiteX2" fmla="*/ 1971675 w 3810000"/>
                <a:gd name="connsiteY2" fmla="*/ 752475 h 1943100"/>
                <a:gd name="connsiteX3" fmla="*/ 2047875 w 3810000"/>
                <a:gd name="connsiteY3" fmla="*/ 790575 h 1943100"/>
                <a:gd name="connsiteX4" fmla="*/ 2047875 w 3810000"/>
                <a:gd name="connsiteY4" fmla="*/ 1438275 h 1943100"/>
                <a:gd name="connsiteX5" fmla="*/ 2676525 w 3810000"/>
                <a:gd name="connsiteY5" fmla="*/ 1447800 h 1943100"/>
                <a:gd name="connsiteX6" fmla="*/ 2676525 w 3810000"/>
                <a:gd name="connsiteY6" fmla="*/ 781050 h 1943100"/>
                <a:gd name="connsiteX7" fmla="*/ 2838450 w 3810000"/>
                <a:gd name="connsiteY7" fmla="*/ 676275 h 1943100"/>
                <a:gd name="connsiteX8" fmla="*/ 2828925 w 3810000"/>
                <a:gd name="connsiteY8" fmla="*/ 38100 h 1943100"/>
                <a:gd name="connsiteX9" fmla="*/ 3810000 w 3810000"/>
                <a:gd name="connsiteY9" fmla="*/ 38100 h 1943100"/>
                <a:gd name="connsiteX10" fmla="*/ 3810000 w 3810000"/>
                <a:gd name="connsiteY10" fmla="*/ 409575 h 1943100"/>
                <a:gd name="connsiteX11" fmla="*/ 2971800 w 3810000"/>
                <a:gd name="connsiteY11" fmla="*/ 409575 h 1943100"/>
                <a:gd name="connsiteX12" fmla="*/ 2990850 w 3810000"/>
                <a:gd name="connsiteY12" fmla="*/ 1314450 h 1943100"/>
                <a:gd name="connsiteX13" fmla="*/ 3409950 w 3810000"/>
                <a:gd name="connsiteY13" fmla="*/ 1314450 h 1943100"/>
                <a:gd name="connsiteX14" fmla="*/ 3400425 w 3810000"/>
                <a:gd name="connsiteY14" fmla="*/ 1695450 h 1943100"/>
                <a:gd name="connsiteX15" fmla="*/ 3257550 w 3810000"/>
                <a:gd name="connsiteY15" fmla="*/ 1905000 h 1943100"/>
                <a:gd name="connsiteX16" fmla="*/ 561975 w 3810000"/>
                <a:gd name="connsiteY16" fmla="*/ 1943100 h 1943100"/>
                <a:gd name="connsiteX17" fmla="*/ 571500 w 3810000"/>
                <a:gd name="connsiteY17" fmla="*/ 1552575 h 1943100"/>
                <a:gd name="connsiteX18" fmla="*/ 9525 w 3810000"/>
                <a:gd name="connsiteY18" fmla="*/ 1533525 h 1943100"/>
                <a:gd name="connsiteX19" fmla="*/ 0 w 3810000"/>
                <a:gd name="connsiteY19" fmla="*/ 695325 h 1943100"/>
                <a:gd name="connsiteX20" fmla="*/ 552450 w 3810000"/>
                <a:gd name="connsiteY20" fmla="*/ 676275 h 1943100"/>
                <a:gd name="connsiteX21" fmla="*/ 552450 w 3810000"/>
                <a:gd name="connsiteY21" fmla="*/ 0 h 1943100"/>
                <a:gd name="connsiteX0" fmla="*/ 552450 w 3810000"/>
                <a:gd name="connsiteY0" fmla="*/ 0 h 1905000"/>
                <a:gd name="connsiteX1" fmla="*/ 1981200 w 3810000"/>
                <a:gd name="connsiteY1" fmla="*/ 9525 h 1905000"/>
                <a:gd name="connsiteX2" fmla="*/ 1971675 w 3810000"/>
                <a:gd name="connsiteY2" fmla="*/ 752475 h 1905000"/>
                <a:gd name="connsiteX3" fmla="*/ 2047875 w 3810000"/>
                <a:gd name="connsiteY3" fmla="*/ 790575 h 1905000"/>
                <a:gd name="connsiteX4" fmla="*/ 2047875 w 3810000"/>
                <a:gd name="connsiteY4" fmla="*/ 1438275 h 1905000"/>
                <a:gd name="connsiteX5" fmla="*/ 2676525 w 3810000"/>
                <a:gd name="connsiteY5" fmla="*/ 1447800 h 1905000"/>
                <a:gd name="connsiteX6" fmla="*/ 2676525 w 3810000"/>
                <a:gd name="connsiteY6" fmla="*/ 781050 h 1905000"/>
                <a:gd name="connsiteX7" fmla="*/ 2838450 w 3810000"/>
                <a:gd name="connsiteY7" fmla="*/ 676275 h 1905000"/>
                <a:gd name="connsiteX8" fmla="*/ 2828925 w 3810000"/>
                <a:gd name="connsiteY8" fmla="*/ 38100 h 1905000"/>
                <a:gd name="connsiteX9" fmla="*/ 3810000 w 3810000"/>
                <a:gd name="connsiteY9" fmla="*/ 38100 h 1905000"/>
                <a:gd name="connsiteX10" fmla="*/ 3810000 w 3810000"/>
                <a:gd name="connsiteY10" fmla="*/ 409575 h 1905000"/>
                <a:gd name="connsiteX11" fmla="*/ 2971800 w 3810000"/>
                <a:gd name="connsiteY11" fmla="*/ 409575 h 1905000"/>
                <a:gd name="connsiteX12" fmla="*/ 2990850 w 3810000"/>
                <a:gd name="connsiteY12" fmla="*/ 1314450 h 1905000"/>
                <a:gd name="connsiteX13" fmla="*/ 3409950 w 3810000"/>
                <a:gd name="connsiteY13" fmla="*/ 1314450 h 1905000"/>
                <a:gd name="connsiteX14" fmla="*/ 3400425 w 3810000"/>
                <a:gd name="connsiteY14" fmla="*/ 1695450 h 1905000"/>
                <a:gd name="connsiteX15" fmla="*/ 3257550 w 3810000"/>
                <a:gd name="connsiteY15" fmla="*/ 1905000 h 1905000"/>
                <a:gd name="connsiteX16" fmla="*/ 571500 w 3810000"/>
                <a:gd name="connsiteY16" fmla="*/ 1905000 h 1905000"/>
                <a:gd name="connsiteX17" fmla="*/ 571500 w 3810000"/>
                <a:gd name="connsiteY17" fmla="*/ 1552575 h 1905000"/>
                <a:gd name="connsiteX18" fmla="*/ 9525 w 3810000"/>
                <a:gd name="connsiteY18" fmla="*/ 1533525 h 1905000"/>
                <a:gd name="connsiteX19" fmla="*/ 0 w 3810000"/>
                <a:gd name="connsiteY19" fmla="*/ 695325 h 1905000"/>
                <a:gd name="connsiteX20" fmla="*/ 552450 w 3810000"/>
                <a:gd name="connsiteY20" fmla="*/ 676275 h 1905000"/>
                <a:gd name="connsiteX21" fmla="*/ 552450 w 3810000"/>
                <a:gd name="connsiteY21" fmla="*/ 0 h 1905000"/>
                <a:gd name="connsiteX0" fmla="*/ 552450 w 3810000"/>
                <a:gd name="connsiteY0" fmla="*/ 0 h 1905000"/>
                <a:gd name="connsiteX1" fmla="*/ 1981200 w 3810000"/>
                <a:gd name="connsiteY1" fmla="*/ 9525 h 1905000"/>
                <a:gd name="connsiteX2" fmla="*/ 1971675 w 3810000"/>
                <a:gd name="connsiteY2" fmla="*/ 752475 h 1905000"/>
                <a:gd name="connsiteX3" fmla="*/ 2047875 w 3810000"/>
                <a:gd name="connsiteY3" fmla="*/ 790575 h 1905000"/>
                <a:gd name="connsiteX4" fmla="*/ 2047875 w 3810000"/>
                <a:gd name="connsiteY4" fmla="*/ 1438275 h 1905000"/>
                <a:gd name="connsiteX5" fmla="*/ 2676525 w 3810000"/>
                <a:gd name="connsiteY5" fmla="*/ 1447800 h 1905000"/>
                <a:gd name="connsiteX6" fmla="*/ 2676525 w 3810000"/>
                <a:gd name="connsiteY6" fmla="*/ 781050 h 1905000"/>
                <a:gd name="connsiteX7" fmla="*/ 2838450 w 3810000"/>
                <a:gd name="connsiteY7" fmla="*/ 676275 h 1905000"/>
                <a:gd name="connsiteX8" fmla="*/ 2828925 w 3810000"/>
                <a:gd name="connsiteY8" fmla="*/ 38100 h 1905000"/>
                <a:gd name="connsiteX9" fmla="*/ 3810000 w 3810000"/>
                <a:gd name="connsiteY9" fmla="*/ 38100 h 1905000"/>
                <a:gd name="connsiteX10" fmla="*/ 3810000 w 3810000"/>
                <a:gd name="connsiteY10" fmla="*/ 409575 h 1905000"/>
                <a:gd name="connsiteX11" fmla="*/ 2971800 w 3810000"/>
                <a:gd name="connsiteY11" fmla="*/ 409575 h 1905000"/>
                <a:gd name="connsiteX12" fmla="*/ 2990850 w 3810000"/>
                <a:gd name="connsiteY12" fmla="*/ 1314450 h 1905000"/>
                <a:gd name="connsiteX13" fmla="*/ 3409950 w 3810000"/>
                <a:gd name="connsiteY13" fmla="*/ 1314450 h 1905000"/>
                <a:gd name="connsiteX14" fmla="*/ 3400425 w 3810000"/>
                <a:gd name="connsiteY14" fmla="*/ 1695450 h 1905000"/>
                <a:gd name="connsiteX15" fmla="*/ 3257550 w 3810000"/>
                <a:gd name="connsiteY15" fmla="*/ 1905000 h 1905000"/>
                <a:gd name="connsiteX16" fmla="*/ 571500 w 3810000"/>
                <a:gd name="connsiteY16" fmla="*/ 1905000 h 1905000"/>
                <a:gd name="connsiteX17" fmla="*/ 571500 w 3810000"/>
                <a:gd name="connsiteY17" fmla="*/ 1524000 h 1905000"/>
                <a:gd name="connsiteX18" fmla="*/ 9525 w 3810000"/>
                <a:gd name="connsiteY18" fmla="*/ 1533525 h 1905000"/>
                <a:gd name="connsiteX19" fmla="*/ 0 w 3810000"/>
                <a:gd name="connsiteY19" fmla="*/ 695325 h 1905000"/>
                <a:gd name="connsiteX20" fmla="*/ 552450 w 3810000"/>
                <a:gd name="connsiteY20" fmla="*/ 676275 h 1905000"/>
                <a:gd name="connsiteX21" fmla="*/ 552450 w 3810000"/>
                <a:gd name="connsiteY21" fmla="*/ 0 h 1905000"/>
                <a:gd name="connsiteX0" fmla="*/ 552450 w 3810000"/>
                <a:gd name="connsiteY0" fmla="*/ 0 h 1905000"/>
                <a:gd name="connsiteX1" fmla="*/ 1981200 w 3810000"/>
                <a:gd name="connsiteY1" fmla="*/ 9525 h 1905000"/>
                <a:gd name="connsiteX2" fmla="*/ 1971675 w 3810000"/>
                <a:gd name="connsiteY2" fmla="*/ 752475 h 1905000"/>
                <a:gd name="connsiteX3" fmla="*/ 2047875 w 3810000"/>
                <a:gd name="connsiteY3" fmla="*/ 790575 h 1905000"/>
                <a:gd name="connsiteX4" fmla="*/ 2047875 w 3810000"/>
                <a:gd name="connsiteY4" fmla="*/ 1438275 h 1905000"/>
                <a:gd name="connsiteX5" fmla="*/ 2676525 w 3810000"/>
                <a:gd name="connsiteY5" fmla="*/ 1447800 h 1905000"/>
                <a:gd name="connsiteX6" fmla="*/ 2676525 w 3810000"/>
                <a:gd name="connsiteY6" fmla="*/ 781050 h 1905000"/>
                <a:gd name="connsiteX7" fmla="*/ 2838450 w 3810000"/>
                <a:gd name="connsiteY7" fmla="*/ 676275 h 1905000"/>
                <a:gd name="connsiteX8" fmla="*/ 2828925 w 3810000"/>
                <a:gd name="connsiteY8" fmla="*/ 38100 h 1905000"/>
                <a:gd name="connsiteX9" fmla="*/ 3810000 w 3810000"/>
                <a:gd name="connsiteY9" fmla="*/ 38100 h 1905000"/>
                <a:gd name="connsiteX10" fmla="*/ 3810000 w 3810000"/>
                <a:gd name="connsiteY10" fmla="*/ 409575 h 1905000"/>
                <a:gd name="connsiteX11" fmla="*/ 2971800 w 3810000"/>
                <a:gd name="connsiteY11" fmla="*/ 409575 h 1905000"/>
                <a:gd name="connsiteX12" fmla="*/ 2990850 w 3810000"/>
                <a:gd name="connsiteY12" fmla="*/ 1314450 h 1905000"/>
                <a:gd name="connsiteX13" fmla="*/ 3409950 w 3810000"/>
                <a:gd name="connsiteY13" fmla="*/ 1314450 h 1905000"/>
                <a:gd name="connsiteX14" fmla="*/ 3400425 w 3810000"/>
                <a:gd name="connsiteY14" fmla="*/ 1695450 h 1905000"/>
                <a:gd name="connsiteX15" fmla="*/ 3257550 w 3810000"/>
                <a:gd name="connsiteY15" fmla="*/ 1905000 h 1905000"/>
                <a:gd name="connsiteX16" fmla="*/ 571500 w 3810000"/>
                <a:gd name="connsiteY16" fmla="*/ 1905000 h 1905000"/>
                <a:gd name="connsiteX17" fmla="*/ 571500 w 3810000"/>
                <a:gd name="connsiteY17" fmla="*/ 1524000 h 1905000"/>
                <a:gd name="connsiteX18" fmla="*/ 9525 w 3810000"/>
                <a:gd name="connsiteY18" fmla="*/ 1533525 h 1905000"/>
                <a:gd name="connsiteX19" fmla="*/ 0 w 3810000"/>
                <a:gd name="connsiteY19" fmla="*/ 695325 h 1905000"/>
                <a:gd name="connsiteX20" fmla="*/ 561975 w 3810000"/>
                <a:gd name="connsiteY20" fmla="*/ 704850 h 1905000"/>
                <a:gd name="connsiteX21" fmla="*/ 552450 w 3810000"/>
                <a:gd name="connsiteY21" fmla="*/ 0 h 1905000"/>
                <a:gd name="connsiteX0" fmla="*/ 552450 w 3810000"/>
                <a:gd name="connsiteY0" fmla="*/ 0 h 1905000"/>
                <a:gd name="connsiteX1" fmla="*/ 1981200 w 3810000"/>
                <a:gd name="connsiteY1" fmla="*/ 9525 h 1905000"/>
                <a:gd name="connsiteX2" fmla="*/ 1971675 w 3810000"/>
                <a:gd name="connsiteY2" fmla="*/ 752475 h 1905000"/>
                <a:gd name="connsiteX3" fmla="*/ 2047875 w 3810000"/>
                <a:gd name="connsiteY3" fmla="*/ 790575 h 1905000"/>
                <a:gd name="connsiteX4" fmla="*/ 2047875 w 3810000"/>
                <a:gd name="connsiteY4" fmla="*/ 1438275 h 1905000"/>
                <a:gd name="connsiteX5" fmla="*/ 2676525 w 3810000"/>
                <a:gd name="connsiteY5" fmla="*/ 1447800 h 1905000"/>
                <a:gd name="connsiteX6" fmla="*/ 2676525 w 3810000"/>
                <a:gd name="connsiteY6" fmla="*/ 781050 h 1905000"/>
                <a:gd name="connsiteX7" fmla="*/ 2838450 w 3810000"/>
                <a:gd name="connsiteY7" fmla="*/ 676275 h 1905000"/>
                <a:gd name="connsiteX8" fmla="*/ 2867025 w 3810000"/>
                <a:gd name="connsiteY8" fmla="*/ 28575 h 1905000"/>
                <a:gd name="connsiteX9" fmla="*/ 3810000 w 3810000"/>
                <a:gd name="connsiteY9" fmla="*/ 38100 h 1905000"/>
                <a:gd name="connsiteX10" fmla="*/ 3810000 w 3810000"/>
                <a:gd name="connsiteY10" fmla="*/ 409575 h 1905000"/>
                <a:gd name="connsiteX11" fmla="*/ 2971800 w 3810000"/>
                <a:gd name="connsiteY11" fmla="*/ 409575 h 1905000"/>
                <a:gd name="connsiteX12" fmla="*/ 2990850 w 3810000"/>
                <a:gd name="connsiteY12" fmla="*/ 1314450 h 1905000"/>
                <a:gd name="connsiteX13" fmla="*/ 3409950 w 3810000"/>
                <a:gd name="connsiteY13" fmla="*/ 1314450 h 1905000"/>
                <a:gd name="connsiteX14" fmla="*/ 3400425 w 3810000"/>
                <a:gd name="connsiteY14" fmla="*/ 1695450 h 1905000"/>
                <a:gd name="connsiteX15" fmla="*/ 3257550 w 3810000"/>
                <a:gd name="connsiteY15" fmla="*/ 1905000 h 1905000"/>
                <a:gd name="connsiteX16" fmla="*/ 571500 w 3810000"/>
                <a:gd name="connsiteY16" fmla="*/ 1905000 h 1905000"/>
                <a:gd name="connsiteX17" fmla="*/ 571500 w 3810000"/>
                <a:gd name="connsiteY17" fmla="*/ 1524000 h 1905000"/>
                <a:gd name="connsiteX18" fmla="*/ 9525 w 3810000"/>
                <a:gd name="connsiteY18" fmla="*/ 1533525 h 1905000"/>
                <a:gd name="connsiteX19" fmla="*/ 0 w 3810000"/>
                <a:gd name="connsiteY19" fmla="*/ 695325 h 1905000"/>
                <a:gd name="connsiteX20" fmla="*/ 561975 w 3810000"/>
                <a:gd name="connsiteY20" fmla="*/ 704850 h 1905000"/>
                <a:gd name="connsiteX21" fmla="*/ 552450 w 3810000"/>
                <a:gd name="connsiteY21" fmla="*/ 0 h 1905000"/>
                <a:gd name="connsiteX0" fmla="*/ 552450 w 3810000"/>
                <a:gd name="connsiteY0" fmla="*/ 0 h 1905000"/>
                <a:gd name="connsiteX1" fmla="*/ 1981200 w 3810000"/>
                <a:gd name="connsiteY1" fmla="*/ 9525 h 1905000"/>
                <a:gd name="connsiteX2" fmla="*/ 1971675 w 3810000"/>
                <a:gd name="connsiteY2" fmla="*/ 752475 h 1905000"/>
                <a:gd name="connsiteX3" fmla="*/ 2047875 w 3810000"/>
                <a:gd name="connsiteY3" fmla="*/ 790575 h 1905000"/>
                <a:gd name="connsiteX4" fmla="*/ 2047875 w 3810000"/>
                <a:gd name="connsiteY4" fmla="*/ 1438275 h 1905000"/>
                <a:gd name="connsiteX5" fmla="*/ 2676525 w 3810000"/>
                <a:gd name="connsiteY5" fmla="*/ 1447800 h 1905000"/>
                <a:gd name="connsiteX6" fmla="*/ 2676525 w 3810000"/>
                <a:gd name="connsiteY6" fmla="*/ 781050 h 1905000"/>
                <a:gd name="connsiteX7" fmla="*/ 2838450 w 3810000"/>
                <a:gd name="connsiteY7" fmla="*/ 676275 h 1905000"/>
                <a:gd name="connsiteX8" fmla="*/ 2828925 w 3810000"/>
                <a:gd name="connsiteY8" fmla="*/ 28575 h 1905000"/>
                <a:gd name="connsiteX9" fmla="*/ 3810000 w 3810000"/>
                <a:gd name="connsiteY9" fmla="*/ 38100 h 1905000"/>
                <a:gd name="connsiteX10" fmla="*/ 3810000 w 3810000"/>
                <a:gd name="connsiteY10" fmla="*/ 409575 h 1905000"/>
                <a:gd name="connsiteX11" fmla="*/ 2971800 w 3810000"/>
                <a:gd name="connsiteY11" fmla="*/ 409575 h 1905000"/>
                <a:gd name="connsiteX12" fmla="*/ 2990850 w 3810000"/>
                <a:gd name="connsiteY12" fmla="*/ 1314450 h 1905000"/>
                <a:gd name="connsiteX13" fmla="*/ 3409950 w 3810000"/>
                <a:gd name="connsiteY13" fmla="*/ 1314450 h 1905000"/>
                <a:gd name="connsiteX14" fmla="*/ 3400425 w 3810000"/>
                <a:gd name="connsiteY14" fmla="*/ 1695450 h 1905000"/>
                <a:gd name="connsiteX15" fmla="*/ 3257550 w 3810000"/>
                <a:gd name="connsiteY15" fmla="*/ 1905000 h 1905000"/>
                <a:gd name="connsiteX16" fmla="*/ 571500 w 3810000"/>
                <a:gd name="connsiteY16" fmla="*/ 1905000 h 1905000"/>
                <a:gd name="connsiteX17" fmla="*/ 571500 w 3810000"/>
                <a:gd name="connsiteY17" fmla="*/ 1524000 h 1905000"/>
                <a:gd name="connsiteX18" fmla="*/ 9525 w 3810000"/>
                <a:gd name="connsiteY18" fmla="*/ 1533525 h 1905000"/>
                <a:gd name="connsiteX19" fmla="*/ 0 w 3810000"/>
                <a:gd name="connsiteY19" fmla="*/ 695325 h 1905000"/>
                <a:gd name="connsiteX20" fmla="*/ 561975 w 3810000"/>
                <a:gd name="connsiteY20" fmla="*/ 704850 h 1905000"/>
                <a:gd name="connsiteX21" fmla="*/ 552450 w 3810000"/>
                <a:gd name="connsiteY21" fmla="*/ 0 h 1905000"/>
                <a:gd name="connsiteX0" fmla="*/ 552450 w 3810000"/>
                <a:gd name="connsiteY0" fmla="*/ 0 h 1905000"/>
                <a:gd name="connsiteX1" fmla="*/ 1981200 w 3810000"/>
                <a:gd name="connsiteY1" fmla="*/ 9525 h 1905000"/>
                <a:gd name="connsiteX2" fmla="*/ 1971675 w 3810000"/>
                <a:gd name="connsiteY2" fmla="*/ 752475 h 1905000"/>
                <a:gd name="connsiteX3" fmla="*/ 2047875 w 3810000"/>
                <a:gd name="connsiteY3" fmla="*/ 790575 h 1905000"/>
                <a:gd name="connsiteX4" fmla="*/ 2047875 w 3810000"/>
                <a:gd name="connsiteY4" fmla="*/ 1438275 h 1905000"/>
                <a:gd name="connsiteX5" fmla="*/ 2676525 w 3810000"/>
                <a:gd name="connsiteY5" fmla="*/ 1447800 h 1905000"/>
                <a:gd name="connsiteX6" fmla="*/ 2676525 w 3810000"/>
                <a:gd name="connsiteY6" fmla="*/ 781050 h 1905000"/>
                <a:gd name="connsiteX7" fmla="*/ 2838450 w 3810000"/>
                <a:gd name="connsiteY7" fmla="*/ 676275 h 1905000"/>
                <a:gd name="connsiteX8" fmla="*/ 2847975 w 3810000"/>
                <a:gd name="connsiteY8" fmla="*/ 38100 h 1905000"/>
                <a:gd name="connsiteX9" fmla="*/ 3810000 w 3810000"/>
                <a:gd name="connsiteY9" fmla="*/ 38100 h 1905000"/>
                <a:gd name="connsiteX10" fmla="*/ 3810000 w 3810000"/>
                <a:gd name="connsiteY10" fmla="*/ 409575 h 1905000"/>
                <a:gd name="connsiteX11" fmla="*/ 2971800 w 3810000"/>
                <a:gd name="connsiteY11" fmla="*/ 409575 h 1905000"/>
                <a:gd name="connsiteX12" fmla="*/ 2990850 w 3810000"/>
                <a:gd name="connsiteY12" fmla="*/ 1314450 h 1905000"/>
                <a:gd name="connsiteX13" fmla="*/ 3409950 w 3810000"/>
                <a:gd name="connsiteY13" fmla="*/ 1314450 h 1905000"/>
                <a:gd name="connsiteX14" fmla="*/ 3400425 w 3810000"/>
                <a:gd name="connsiteY14" fmla="*/ 1695450 h 1905000"/>
                <a:gd name="connsiteX15" fmla="*/ 3257550 w 3810000"/>
                <a:gd name="connsiteY15" fmla="*/ 1905000 h 1905000"/>
                <a:gd name="connsiteX16" fmla="*/ 571500 w 3810000"/>
                <a:gd name="connsiteY16" fmla="*/ 1905000 h 1905000"/>
                <a:gd name="connsiteX17" fmla="*/ 571500 w 3810000"/>
                <a:gd name="connsiteY17" fmla="*/ 1524000 h 1905000"/>
                <a:gd name="connsiteX18" fmla="*/ 9525 w 3810000"/>
                <a:gd name="connsiteY18" fmla="*/ 1533525 h 1905000"/>
                <a:gd name="connsiteX19" fmla="*/ 0 w 3810000"/>
                <a:gd name="connsiteY19" fmla="*/ 695325 h 1905000"/>
                <a:gd name="connsiteX20" fmla="*/ 561975 w 3810000"/>
                <a:gd name="connsiteY20" fmla="*/ 704850 h 1905000"/>
                <a:gd name="connsiteX21" fmla="*/ 552450 w 3810000"/>
                <a:gd name="connsiteY21" fmla="*/ 0 h 1905000"/>
                <a:gd name="connsiteX0" fmla="*/ 571500 w 3829050"/>
                <a:gd name="connsiteY0" fmla="*/ 0 h 1905000"/>
                <a:gd name="connsiteX1" fmla="*/ 2000250 w 3829050"/>
                <a:gd name="connsiteY1" fmla="*/ 9525 h 1905000"/>
                <a:gd name="connsiteX2" fmla="*/ 1990725 w 3829050"/>
                <a:gd name="connsiteY2" fmla="*/ 752475 h 1905000"/>
                <a:gd name="connsiteX3" fmla="*/ 2066925 w 3829050"/>
                <a:gd name="connsiteY3" fmla="*/ 790575 h 1905000"/>
                <a:gd name="connsiteX4" fmla="*/ 2066925 w 3829050"/>
                <a:gd name="connsiteY4" fmla="*/ 1438275 h 1905000"/>
                <a:gd name="connsiteX5" fmla="*/ 2695575 w 3829050"/>
                <a:gd name="connsiteY5" fmla="*/ 1447800 h 1905000"/>
                <a:gd name="connsiteX6" fmla="*/ 2695575 w 3829050"/>
                <a:gd name="connsiteY6" fmla="*/ 781050 h 1905000"/>
                <a:gd name="connsiteX7" fmla="*/ 2857500 w 3829050"/>
                <a:gd name="connsiteY7" fmla="*/ 676275 h 1905000"/>
                <a:gd name="connsiteX8" fmla="*/ 2867025 w 3829050"/>
                <a:gd name="connsiteY8" fmla="*/ 38100 h 1905000"/>
                <a:gd name="connsiteX9" fmla="*/ 3829050 w 3829050"/>
                <a:gd name="connsiteY9" fmla="*/ 38100 h 1905000"/>
                <a:gd name="connsiteX10" fmla="*/ 3829050 w 3829050"/>
                <a:gd name="connsiteY10" fmla="*/ 409575 h 1905000"/>
                <a:gd name="connsiteX11" fmla="*/ 2990850 w 3829050"/>
                <a:gd name="connsiteY11" fmla="*/ 409575 h 1905000"/>
                <a:gd name="connsiteX12" fmla="*/ 3009900 w 3829050"/>
                <a:gd name="connsiteY12" fmla="*/ 1314450 h 1905000"/>
                <a:gd name="connsiteX13" fmla="*/ 3429000 w 3829050"/>
                <a:gd name="connsiteY13" fmla="*/ 1314450 h 1905000"/>
                <a:gd name="connsiteX14" fmla="*/ 3419475 w 3829050"/>
                <a:gd name="connsiteY14" fmla="*/ 1695450 h 1905000"/>
                <a:gd name="connsiteX15" fmla="*/ 3276600 w 3829050"/>
                <a:gd name="connsiteY15" fmla="*/ 1905000 h 1905000"/>
                <a:gd name="connsiteX16" fmla="*/ 590550 w 3829050"/>
                <a:gd name="connsiteY16" fmla="*/ 1905000 h 1905000"/>
                <a:gd name="connsiteX17" fmla="*/ 590550 w 3829050"/>
                <a:gd name="connsiteY17" fmla="*/ 1524000 h 1905000"/>
                <a:gd name="connsiteX18" fmla="*/ 0 w 3829050"/>
                <a:gd name="connsiteY18" fmla="*/ 1504950 h 1905000"/>
                <a:gd name="connsiteX19" fmla="*/ 19050 w 3829050"/>
                <a:gd name="connsiteY19" fmla="*/ 695325 h 1905000"/>
                <a:gd name="connsiteX20" fmla="*/ 581025 w 3829050"/>
                <a:gd name="connsiteY20" fmla="*/ 704850 h 1905000"/>
                <a:gd name="connsiteX21" fmla="*/ 571500 w 3829050"/>
                <a:gd name="connsiteY21" fmla="*/ 0 h 1905000"/>
                <a:gd name="connsiteX0" fmla="*/ 552450 w 3810000"/>
                <a:gd name="connsiteY0" fmla="*/ 0 h 1905000"/>
                <a:gd name="connsiteX1" fmla="*/ 1981200 w 3810000"/>
                <a:gd name="connsiteY1" fmla="*/ 9525 h 1905000"/>
                <a:gd name="connsiteX2" fmla="*/ 1971675 w 3810000"/>
                <a:gd name="connsiteY2" fmla="*/ 752475 h 1905000"/>
                <a:gd name="connsiteX3" fmla="*/ 2047875 w 3810000"/>
                <a:gd name="connsiteY3" fmla="*/ 790575 h 1905000"/>
                <a:gd name="connsiteX4" fmla="*/ 2047875 w 3810000"/>
                <a:gd name="connsiteY4" fmla="*/ 1438275 h 1905000"/>
                <a:gd name="connsiteX5" fmla="*/ 2676525 w 3810000"/>
                <a:gd name="connsiteY5" fmla="*/ 1447800 h 1905000"/>
                <a:gd name="connsiteX6" fmla="*/ 2676525 w 3810000"/>
                <a:gd name="connsiteY6" fmla="*/ 781050 h 1905000"/>
                <a:gd name="connsiteX7" fmla="*/ 2838450 w 3810000"/>
                <a:gd name="connsiteY7" fmla="*/ 676275 h 1905000"/>
                <a:gd name="connsiteX8" fmla="*/ 2847975 w 3810000"/>
                <a:gd name="connsiteY8" fmla="*/ 38100 h 1905000"/>
                <a:gd name="connsiteX9" fmla="*/ 3810000 w 3810000"/>
                <a:gd name="connsiteY9" fmla="*/ 38100 h 1905000"/>
                <a:gd name="connsiteX10" fmla="*/ 3810000 w 3810000"/>
                <a:gd name="connsiteY10" fmla="*/ 409575 h 1905000"/>
                <a:gd name="connsiteX11" fmla="*/ 2971800 w 3810000"/>
                <a:gd name="connsiteY11" fmla="*/ 409575 h 1905000"/>
                <a:gd name="connsiteX12" fmla="*/ 2990850 w 3810000"/>
                <a:gd name="connsiteY12" fmla="*/ 1314450 h 1905000"/>
                <a:gd name="connsiteX13" fmla="*/ 3409950 w 3810000"/>
                <a:gd name="connsiteY13" fmla="*/ 1314450 h 1905000"/>
                <a:gd name="connsiteX14" fmla="*/ 3400425 w 3810000"/>
                <a:gd name="connsiteY14" fmla="*/ 1695450 h 1905000"/>
                <a:gd name="connsiteX15" fmla="*/ 3257550 w 3810000"/>
                <a:gd name="connsiteY15" fmla="*/ 1905000 h 1905000"/>
                <a:gd name="connsiteX16" fmla="*/ 571500 w 3810000"/>
                <a:gd name="connsiteY16" fmla="*/ 1905000 h 1905000"/>
                <a:gd name="connsiteX17" fmla="*/ 571500 w 3810000"/>
                <a:gd name="connsiteY17" fmla="*/ 1524000 h 1905000"/>
                <a:gd name="connsiteX18" fmla="*/ 9525 w 3810000"/>
                <a:gd name="connsiteY18" fmla="*/ 1514475 h 1905000"/>
                <a:gd name="connsiteX19" fmla="*/ 0 w 3810000"/>
                <a:gd name="connsiteY19" fmla="*/ 695325 h 1905000"/>
                <a:gd name="connsiteX20" fmla="*/ 561975 w 3810000"/>
                <a:gd name="connsiteY20" fmla="*/ 704850 h 1905000"/>
                <a:gd name="connsiteX21" fmla="*/ 552450 w 3810000"/>
                <a:gd name="connsiteY21" fmla="*/ 0 h 1905000"/>
                <a:gd name="connsiteX0" fmla="*/ 571500 w 3829050"/>
                <a:gd name="connsiteY0" fmla="*/ 0 h 1905000"/>
                <a:gd name="connsiteX1" fmla="*/ 2000250 w 3829050"/>
                <a:gd name="connsiteY1" fmla="*/ 9525 h 1905000"/>
                <a:gd name="connsiteX2" fmla="*/ 1990725 w 3829050"/>
                <a:gd name="connsiteY2" fmla="*/ 752475 h 1905000"/>
                <a:gd name="connsiteX3" fmla="*/ 2066925 w 3829050"/>
                <a:gd name="connsiteY3" fmla="*/ 790575 h 1905000"/>
                <a:gd name="connsiteX4" fmla="*/ 2066925 w 3829050"/>
                <a:gd name="connsiteY4" fmla="*/ 1438275 h 1905000"/>
                <a:gd name="connsiteX5" fmla="*/ 2695575 w 3829050"/>
                <a:gd name="connsiteY5" fmla="*/ 1447800 h 1905000"/>
                <a:gd name="connsiteX6" fmla="*/ 2695575 w 3829050"/>
                <a:gd name="connsiteY6" fmla="*/ 781050 h 1905000"/>
                <a:gd name="connsiteX7" fmla="*/ 2857500 w 3829050"/>
                <a:gd name="connsiteY7" fmla="*/ 676275 h 1905000"/>
                <a:gd name="connsiteX8" fmla="*/ 2867025 w 3829050"/>
                <a:gd name="connsiteY8" fmla="*/ 38100 h 1905000"/>
                <a:gd name="connsiteX9" fmla="*/ 3829050 w 3829050"/>
                <a:gd name="connsiteY9" fmla="*/ 38100 h 1905000"/>
                <a:gd name="connsiteX10" fmla="*/ 3829050 w 3829050"/>
                <a:gd name="connsiteY10" fmla="*/ 409575 h 1905000"/>
                <a:gd name="connsiteX11" fmla="*/ 2990850 w 3829050"/>
                <a:gd name="connsiteY11" fmla="*/ 409575 h 1905000"/>
                <a:gd name="connsiteX12" fmla="*/ 3009900 w 3829050"/>
                <a:gd name="connsiteY12" fmla="*/ 1314450 h 1905000"/>
                <a:gd name="connsiteX13" fmla="*/ 3429000 w 3829050"/>
                <a:gd name="connsiteY13" fmla="*/ 1314450 h 1905000"/>
                <a:gd name="connsiteX14" fmla="*/ 3419475 w 3829050"/>
                <a:gd name="connsiteY14" fmla="*/ 1695450 h 1905000"/>
                <a:gd name="connsiteX15" fmla="*/ 3276600 w 3829050"/>
                <a:gd name="connsiteY15" fmla="*/ 1905000 h 1905000"/>
                <a:gd name="connsiteX16" fmla="*/ 590550 w 3829050"/>
                <a:gd name="connsiteY16" fmla="*/ 1905000 h 1905000"/>
                <a:gd name="connsiteX17" fmla="*/ 590550 w 3829050"/>
                <a:gd name="connsiteY17" fmla="*/ 1524000 h 1905000"/>
                <a:gd name="connsiteX18" fmla="*/ 0 w 3829050"/>
                <a:gd name="connsiteY18" fmla="*/ 1524000 h 1905000"/>
                <a:gd name="connsiteX19" fmla="*/ 19050 w 3829050"/>
                <a:gd name="connsiteY19" fmla="*/ 695325 h 1905000"/>
                <a:gd name="connsiteX20" fmla="*/ 581025 w 3829050"/>
                <a:gd name="connsiteY20" fmla="*/ 704850 h 1905000"/>
                <a:gd name="connsiteX21" fmla="*/ 571500 w 3829050"/>
                <a:gd name="connsiteY21" fmla="*/ 0 h 1905000"/>
                <a:gd name="connsiteX0" fmla="*/ 552450 w 3810000"/>
                <a:gd name="connsiteY0" fmla="*/ 0 h 1905000"/>
                <a:gd name="connsiteX1" fmla="*/ 1981200 w 3810000"/>
                <a:gd name="connsiteY1" fmla="*/ 9525 h 1905000"/>
                <a:gd name="connsiteX2" fmla="*/ 1971675 w 3810000"/>
                <a:gd name="connsiteY2" fmla="*/ 752475 h 1905000"/>
                <a:gd name="connsiteX3" fmla="*/ 2047875 w 3810000"/>
                <a:gd name="connsiteY3" fmla="*/ 790575 h 1905000"/>
                <a:gd name="connsiteX4" fmla="*/ 2047875 w 3810000"/>
                <a:gd name="connsiteY4" fmla="*/ 1438275 h 1905000"/>
                <a:gd name="connsiteX5" fmla="*/ 2676525 w 3810000"/>
                <a:gd name="connsiteY5" fmla="*/ 1447800 h 1905000"/>
                <a:gd name="connsiteX6" fmla="*/ 2676525 w 3810000"/>
                <a:gd name="connsiteY6" fmla="*/ 781050 h 1905000"/>
                <a:gd name="connsiteX7" fmla="*/ 2838450 w 3810000"/>
                <a:gd name="connsiteY7" fmla="*/ 676275 h 1905000"/>
                <a:gd name="connsiteX8" fmla="*/ 2847975 w 3810000"/>
                <a:gd name="connsiteY8" fmla="*/ 38100 h 1905000"/>
                <a:gd name="connsiteX9" fmla="*/ 3810000 w 3810000"/>
                <a:gd name="connsiteY9" fmla="*/ 38100 h 1905000"/>
                <a:gd name="connsiteX10" fmla="*/ 3810000 w 3810000"/>
                <a:gd name="connsiteY10" fmla="*/ 409575 h 1905000"/>
                <a:gd name="connsiteX11" fmla="*/ 2971800 w 3810000"/>
                <a:gd name="connsiteY11" fmla="*/ 409575 h 1905000"/>
                <a:gd name="connsiteX12" fmla="*/ 2990850 w 3810000"/>
                <a:gd name="connsiteY12" fmla="*/ 1314450 h 1905000"/>
                <a:gd name="connsiteX13" fmla="*/ 3409950 w 3810000"/>
                <a:gd name="connsiteY13" fmla="*/ 1314450 h 1905000"/>
                <a:gd name="connsiteX14" fmla="*/ 3400425 w 3810000"/>
                <a:gd name="connsiteY14" fmla="*/ 1695450 h 1905000"/>
                <a:gd name="connsiteX15" fmla="*/ 3257550 w 3810000"/>
                <a:gd name="connsiteY15" fmla="*/ 1905000 h 1905000"/>
                <a:gd name="connsiteX16" fmla="*/ 571500 w 3810000"/>
                <a:gd name="connsiteY16" fmla="*/ 1905000 h 1905000"/>
                <a:gd name="connsiteX17" fmla="*/ 571500 w 3810000"/>
                <a:gd name="connsiteY17" fmla="*/ 1524000 h 1905000"/>
                <a:gd name="connsiteX18" fmla="*/ 0 w 3810000"/>
                <a:gd name="connsiteY18" fmla="*/ 1495425 h 1905000"/>
                <a:gd name="connsiteX19" fmla="*/ 0 w 3810000"/>
                <a:gd name="connsiteY19" fmla="*/ 695325 h 1905000"/>
                <a:gd name="connsiteX20" fmla="*/ 561975 w 3810000"/>
                <a:gd name="connsiteY20" fmla="*/ 704850 h 1905000"/>
                <a:gd name="connsiteX21" fmla="*/ 552450 w 3810000"/>
                <a:gd name="connsiteY21" fmla="*/ 0 h 1905000"/>
                <a:gd name="connsiteX0" fmla="*/ 561975 w 3819525"/>
                <a:gd name="connsiteY0" fmla="*/ 0 h 1905000"/>
                <a:gd name="connsiteX1" fmla="*/ 1990725 w 3819525"/>
                <a:gd name="connsiteY1" fmla="*/ 9525 h 1905000"/>
                <a:gd name="connsiteX2" fmla="*/ 1981200 w 3819525"/>
                <a:gd name="connsiteY2" fmla="*/ 752475 h 1905000"/>
                <a:gd name="connsiteX3" fmla="*/ 2057400 w 3819525"/>
                <a:gd name="connsiteY3" fmla="*/ 790575 h 1905000"/>
                <a:gd name="connsiteX4" fmla="*/ 2057400 w 3819525"/>
                <a:gd name="connsiteY4" fmla="*/ 1438275 h 1905000"/>
                <a:gd name="connsiteX5" fmla="*/ 2686050 w 3819525"/>
                <a:gd name="connsiteY5" fmla="*/ 1447800 h 1905000"/>
                <a:gd name="connsiteX6" fmla="*/ 2686050 w 3819525"/>
                <a:gd name="connsiteY6" fmla="*/ 781050 h 1905000"/>
                <a:gd name="connsiteX7" fmla="*/ 2847975 w 3819525"/>
                <a:gd name="connsiteY7" fmla="*/ 676275 h 1905000"/>
                <a:gd name="connsiteX8" fmla="*/ 2857500 w 3819525"/>
                <a:gd name="connsiteY8" fmla="*/ 38100 h 1905000"/>
                <a:gd name="connsiteX9" fmla="*/ 3819525 w 3819525"/>
                <a:gd name="connsiteY9" fmla="*/ 38100 h 1905000"/>
                <a:gd name="connsiteX10" fmla="*/ 3819525 w 3819525"/>
                <a:gd name="connsiteY10" fmla="*/ 409575 h 1905000"/>
                <a:gd name="connsiteX11" fmla="*/ 2981325 w 3819525"/>
                <a:gd name="connsiteY11" fmla="*/ 409575 h 1905000"/>
                <a:gd name="connsiteX12" fmla="*/ 3000375 w 3819525"/>
                <a:gd name="connsiteY12" fmla="*/ 1314450 h 1905000"/>
                <a:gd name="connsiteX13" fmla="*/ 3419475 w 3819525"/>
                <a:gd name="connsiteY13" fmla="*/ 1314450 h 1905000"/>
                <a:gd name="connsiteX14" fmla="*/ 3409950 w 3819525"/>
                <a:gd name="connsiteY14" fmla="*/ 1695450 h 1905000"/>
                <a:gd name="connsiteX15" fmla="*/ 3267075 w 3819525"/>
                <a:gd name="connsiteY15" fmla="*/ 1905000 h 1905000"/>
                <a:gd name="connsiteX16" fmla="*/ 581025 w 3819525"/>
                <a:gd name="connsiteY16" fmla="*/ 1905000 h 1905000"/>
                <a:gd name="connsiteX17" fmla="*/ 581025 w 3819525"/>
                <a:gd name="connsiteY17" fmla="*/ 1524000 h 1905000"/>
                <a:gd name="connsiteX18" fmla="*/ 0 w 3819525"/>
                <a:gd name="connsiteY18" fmla="*/ 1533525 h 1905000"/>
                <a:gd name="connsiteX19" fmla="*/ 9525 w 3819525"/>
                <a:gd name="connsiteY19" fmla="*/ 695325 h 1905000"/>
                <a:gd name="connsiteX20" fmla="*/ 571500 w 3819525"/>
                <a:gd name="connsiteY20" fmla="*/ 704850 h 1905000"/>
                <a:gd name="connsiteX21" fmla="*/ 561975 w 3819525"/>
                <a:gd name="connsiteY21" fmla="*/ 0 h 1905000"/>
                <a:gd name="connsiteX0" fmla="*/ 561975 w 3819525"/>
                <a:gd name="connsiteY0" fmla="*/ 0 h 1905000"/>
                <a:gd name="connsiteX1" fmla="*/ 1990725 w 3819525"/>
                <a:gd name="connsiteY1" fmla="*/ 9525 h 1905000"/>
                <a:gd name="connsiteX2" fmla="*/ 1981200 w 3819525"/>
                <a:gd name="connsiteY2" fmla="*/ 752475 h 1905000"/>
                <a:gd name="connsiteX3" fmla="*/ 2057400 w 3819525"/>
                <a:gd name="connsiteY3" fmla="*/ 790575 h 1905000"/>
                <a:gd name="connsiteX4" fmla="*/ 2057400 w 3819525"/>
                <a:gd name="connsiteY4" fmla="*/ 1438275 h 1905000"/>
                <a:gd name="connsiteX5" fmla="*/ 2686050 w 3819525"/>
                <a:gd name="connsiteY5" fmla="*/ 1447800 h 1905000"/>
                <a:gd name="connsiteX6" fmla="*/ 2686050 w 3819525"/>
                <a:gd name="connsiteY6" fmla="*/ 781050 h 1905000"/>
                <a:gd name="connsiteX7" fmla="*/ 2847975 w 3819525"/>
                <a:gd name="connsiteY7" fmla="*/ 676275 h 1905000"/>
                <a:gd name="connsiteX8" fmla="*/ 2857500 w 3819525"/>
                <a:gd name="connsiteY8" fmla="*/ 38100 h 1905000"/>
                <a:gd name="connsiteX9" fmla="*/ 3819525 w 3819525"/>
                <a:gd name="connsiteY9" fmla="*/ 38100 h 1905000"/>
                <a:gd name="connsiteX10" fmla="*/ 3819525 w 3819525"/>
                <a:gd name="connsiteY10" fmla="*/ 409575 h 1905000"/>
                <a:gd name="connsiteX11" fmla="*/ 2981325 w 3819525"/>
                <a:gd name="connsiteY11" fmla="*/ 409575 h 1905000"/>
                <a:gd name="connsiteX12" fmla="*/ 3000375 w 3819525"/>
                <a:gd name="connsiteY12" fmla="*/ 1314450 h 1905000"/>
                <a:gd name="connsiteX13" fmla="*/ 3419475 w 3819525"/>
                <a:gd name="connsiteY13" fmla="*/ 1314450 h 1905000"/>
                <a:gd name="connsiteX14" fmla="*/ 3409950 w 3819525"/>
                <a:gd name="connsiteY14" fmla="*/ 1695450 h 1905000"/>
                <a:gd name="connsiteX15" fmla="*/ 3267075 w 3819525"/>
                <a:gd name="connsiteY15" fmla="*/ 1905000 h 1905000"/>
                <a:gd name="connsiteX16" fmla="*/ 581025 w 3819525"/>
                <a:gd name="connsiteY16" fmla="*/ 1905000 h 1905000"/>
                <a:gd name="connsiteX17" fmla="*/ 581025 w 3819525"/>
                <a:gd name="connsiteY17" fmla="*/ 1524000 h 1905000"/>
                <a:gd name="connsiteX18" fmla="*/ 0 w 3819525"/>
                <a:gd name="connsiteY18" fmla="*/ 1495425 h 1905000"/>
                <a:gd name="connsiteX19" fmla="*/ 9525 w 3819525"/>
                <a:gd name="connsiteY19" fmla="*/ 695325 h 1905000"/>
                <a:gd name="connsiteX20" fmla="*/ 571500 w 3819525"/>
                <a:gd name="connsiteY20" fmla="*/ 704850 h 1905000"/>
                <a:gd name="connsiteX21" fmla="*/ 561975 w 3819525"/>
                <a:gd name="connsiteY21" fmla="*/ 0 h 1905000"/>
                <a:gd name="connsiteX0" fmla="*/ 561975 w 3819525"/>
                <a:gd name="connsiteY0" fmla="*/ 0 h 1905000"/>
                <a:gd name="connsiteX1" fmla="*/ 1990725 w 3819525"/>
                <a:gd name="connsiteY1" fmla="*/ 9525 h 1905000"/>
                <a:gd name="connsiteX2" fmla="*/ 1981200 w 3819525"/>
                <a:gd name="connsiteY2" fmla="*/ 752475 h 1905000"/>
                <a:gd name="connsiteX3" fmla="*/ 2057400 w 3819525"/>
                <a:gd name="connsiteY3" fmla="*/ 790575 h 1905000"/>
                <a:gd name="connsiteX4" fmla="*/ 2057400 w 3819525"/>
                <a:gd name="connsiteY4" fmla="*/ 1438275 h 1905000"/>
                <a:gd name="connsiteX5" fmla="*/ 2686050 w 3819525"/>
                <a:gd name="connsiteY5" fmla="*/ 1447800 h 1905000"/>
                <a:gd name="connsiteX6" fmla="*/ 2686050 w 3819525"/>
                <a:gd name="connsiteY6" fmla="*/ 781050 h 1905000"/>
                <a:gd name="connsiteX7" fmla="*/ 2847975 w 3819525"/>
                <a:gd name="connsiteY7" fmla="*/ 676275 h 1905000"/>
                <a:gd name="connsiteX8" fmla="*/ 2857500 w 3819525"/>
                <a:gd name="connsiteY8" fmla="*/ 38100 h 1905000"/>
                <a:gd name="connsiteX9" fmla="*/ 3819525 w 3819525"/>
                <a:gd name="connsiteY9" fmla="*/ 38100 h 1905000"/>
                <a:gd name="connsiteX10" fmla="*/ 3819525 w 3819525"/>
                <a:gd name="connsiteY10" fmla="*/ 409575 h 1905000"/>
                <a:gd name="connsiteX11" fmla="*/ 2981325 w 3819525"/>
                <a:gd name="connsiteY11" fmla="*/ 409575 h 1905000"/>
                <a:gd name="connsiteX12" fmla="*/ 3000375 w 3819525"/>
                <a:gd name="connsiteY12" fmla="*/ 1314450 h 1905000"/>
                <a:gd name="connsiteX13" fmla="*/ 3419475 w 3819525"/>
                <a:gd name="connsiteY13" fmla="*/ 1314450 h 1905000"/>
                <a:gd name="connsiteX14" fmla="*/ 3409950 w 3819525"/>
                <a:gd name="connsiteY14" fmla="*/ 1695450 h 1905000"/>
                <a:gd name="connsiteX15" fmla="*/ 3267075 w 3819525"/>
                <a:gd name="connsiteY15" fmla="*/ 1905000 h 1905000"/>
                <a:gd name="connsiteX16" fmla="*/ 581025 w 3819525"/>
                <a:gd name="connsiteY16" fmla="*/ 1905000 h 1905000"/>
                <a:gd name="connsiteX17" fmla="*/ 590550 w 3819525"/>
                <a:gd name="connsiteY17" fmla="*/ 1495425 h 1905000"/>
                <a:gd name="connsiteX18" fmla="*/ 0 w 3819525"/>
                <a:gd name="connsiteY18" fmla="*/ 1495425 h 1905000"/>
                <a:gd name="connsiteX19" fmla="*/ 9525 w 3819525"/>
                <a:gd name="connsiteY19" fmla="*/ 695325 h 1905000"/>
                <a:gd name="connsiteX20" fmla="*/ 571500 w 3819525"/>
                <a:gd name="connsiteY20" fmla="*/ 704850 h 1905000"/>
                <a:gd name="connsiteX21" fmla="*/ 561975 w 3819525"/>
                <a:gd name="connsiteY21" fmla="*/ 0 h 190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819525" h="1905000">
                  <a:moveTo>
                    <a:pt x="561975" y="0"/>
                  </a:moveTo>
                  <a:lnTo>
                    <a:pt x="1990725" y="9525"/>
                  </a:lnTo>
                  <a:lnTo>
                    <a:pt x="1981200" y="752475"/>
                  </a:lnTo>
                  <a:lnTo>
                    <a:pt x="2057400" y="790575"/>
                  </a:lnTo>
                  <a:lnTo>
                    <a:pt x="2057400" y="1438275"/>
                  </a:lnTo>
                  <a:lnTo>
                    <a:pt x="2686050" y="1447800"/>
                  </a:lnTo>
                  <a:lnTo>
                    <a:pt x="2686050" y="781050"/>
                  </a:lnTo>
                  <a:lnTo>
                    <a:pt x="2847975" y="676275"/>
                  </a:lnTo>
                  <a:lnTo>
                    <a:pt x="2857500" y="38100"/>
                  </a:lnTo>
                  <a:lnTo>
                    <a:pt x="3819525" y="38100"/>
                  </a:lnTo>
                  <a:lnTo>
                    <a:pt x="3819525" y="409575"/>
                  </a:lnTo>
                  <a:lnTo>
                    <a:pt x="2981325" y="409575"/>
                  </a:lnTo>
                  <a:lnTo>
                    <a:pt x="3000375" y="1314450"/>
                  </a:lnTo>
                  <a:lnTo>
                    <a:pt x="3419475" y="1314450"/>
                  </a:lnTo>
                  <a:lnTo>
                    <a:pt x="3409950" y="1695450"/>
                  </a:lnTo>
                  <a:lnTo>
                    <a:pt x="3267075" y="1905000"/>
                  </a:lnTo>
                  <a:lnTo>
                    <a:pt x="581025" y="1905000"/>
                  </a:lnTo>
                  <a:lnTo>
                    <a:pt x="590550" y="1495425"/>
                  </a:lnTo>
                  <a:lnTo>
                    <a:pt x="0" y="1495425"/>
                  </a:lnTo>
                  <a:lnTo>
                    <a:pt x="9525" y="695325"/>
                  </a:lnTo>
                  <a:lnTo>
                    <a:pt x="571500" y="704850"/>
                  </a:lnTo>
                  <a:lnTo>
                    <a:pt x="561975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29" name="フリーフォーム 18">
              <a:extLst>
                <a:ext uri="{FF2B5EF4-FFF2-40B4-BE49-F238E27FC236}">
                  <a16:creationId xmlns:a16="http://schemas.microsoft.com/office/drawing/2014/main" id="{00000000-0008-0000-1600-000012000000}"/>
                </a:ext>
              </a:extLst>
            </p:cNvPr>
            <p:cNvSpPr/>
            <p:nvPr/>
          </p:nvSpPr>
          <p:spPr bwMode="auto">
            <a:xfrm flipV="1">
              <a:off x="3174137" y="5456692"/>
              <a:ext cx="2007936" cy="846779"/>
            </a:xfrm>
            <a:custGeom>
              <a:avLst/>
              <a:gdLst>
                <a:gd name="connsiteX0" fmla="*/ 552450 w 3810000"/>
                <a:gd name="connsiteY0" fmla="*/ 0 h 1943100"/>
                <a:gd name="connsiteX1" fmla="*/ 2000250 w 3810000"/>
                <a:gd name="connsiteY1" fmla="*/ 19050 h 1943100"/>
                <a:gd name="connsiteX2" fmla="*/ 1971675 w 3810000"/>
                <a:gd name="connsiteY2" fmla="*/ 752475 h 1943100"/>
                <a:gd name="connsiteX3" fmla="*/ 2047875 w 3810000"/>
                <a:gd name="connsiteY3" fmla="*/ 790575 h 1943100"/>
                <a:gd name="connsiteX4" fmla="*/ 2047875 w 3810000"/>
                <a:gd name="connsiteY4" fmla="*/ 1438275 h 1943100"/>
                <a:gd name="connsiteX5" fmla="*/ 2676525 w 3810000"/>
                <a:gd name="connsiteY5" fmla="*/ 1419225 h 1943100"/>
                <a:gd name="connsiteX6" fmla="*/ 2676525 w 3810000"/>
                <a:gd name="connsiteY6" fmla="*/ 781050 h 1943100"/>
                <a:gd name="connsiteX7" fmla="*/ 2838450 w 3810000"/>
                <a:gd name="connsiteY7" fmla="*/ 676275 h 1943100"/>
                <a:gd name="connsiteX8" fmla="*/ 2828925 w 3810000"/>
                <a:gd name="connsiteY8" fmla="*/ 38100 h 1943100"/>
                <a:gd name="connsiteX9" fmla="*/ 3810000 w 3810000"/>
                <a:gd name="connsiteY9" fmla="*/ 66675 h 1943100"/>
                <a:gd name="connsiteX10" fmla="*/ 3810000 w 3810000"/>
                <a:gd name="connsiteY10" fmla="*/ 409575 h 1943100"/>
                <a:gd name="connsiteX11" fmla="*/ 2971800 w 3810000"/>
                <a:gd name="connsiteY11" fmla="*/ 409575 h 1943100"/>
                <a:gd name="connsiteX12" fmla="*/ 2990850 w 3810000"/>
                <a:gd name="connsiteY12" fmla="*/ 1314450 h 1943100"/>
                <a:gd name="connsiteX13" fmla="*/ 3409950 w 3810000"/>
                <a:gd name="connsiteY13" fmla="*/ 1314450 h 1943100"/>
                <a:gd name="connsiteX14" fmla="*/ 3400425 w 3810000"/>
                <a:gd name="connsiteY14" fmla="*/ 1695450 h 1943100"/>
                <a:gd name="connsiteX15" fmla="*/ 3257550 w 3810000"/>
                <a:gd name="connsiteY15" fmla="*/ 1905000 h 1943100"/>
                <a:gd name="connsiteX16" fmla="*/ 561975 w 3810000"/>
                <a:gd name="connsiteY16" fmla="*/ 1943100 h 1943100"/>
                <a:gd name="connsiteX17" fmla="*/ 571500 w 3810000"/>
                <a:gd name="connsiteY17" fmla="*/ 1552575 h 1943100"/>
                <a:gd name="connsiteX18" fmla="*/ 9525 w 3810000"/>
                <a:gd name="connsiteY18" fmla="*/ 1533525 h 1943100"/>
                <a:gd name="connsiteX19" fmla="*/ 0 w 3810000"/>
                <a:gd name="connsiteY19" fmla="*/ 695325 h 1943100"/>
                <a:gd name="connsiteX20" fmla="*/ 552450 w 3810000"/>
                <a:gd name="connsiteY20" fmla="*/ 676275 h 1943100"/>
                <a:gd name="connsiteX21" fmla="*/ 552450 w 3810000"/>
                <a:gd name="connsiteY21" fmla="*/ 0 h 1943100"/>
                <a:gd name="connsiteX0" fmla="*/ 552450 w 3810000"/>
                <a:gd name="connsiteY0" fmla="*/ 0 h 1943100"/>
                <a:gd name="connsiteX1" fmla="*/ 1952625 w 3810000"/>
                <a:gd name="connsiteY1" fmla="*/ 0 h 1943100"/>
                <a:gd name="connsiteX2" fmla="*/ 1971675 w 3810000"/>
                <a:gd name="connsiteY2" fmla="*/ 752475 h 1943100"/>
                <a:gd name="connsiteX3" fmla="*/ 2047875 w 3810000"/>
                <a:gd name="connsiteY3" fmla="*/ 790575 h 1943100"/>
                <a:gd name="connsiteX4" fmla="*/ 2047875 w 3810000"/>
                <a:gd name="connsiteY4" fmla="*/ 1438275 h 1943100"/>
                <a:gd name="connsiteX5" fmla="*/ 2676525 w 3810000"/>
                <a:gd name="connsiteY5" fmla="*/ 1419225 h 1943100"/>
                <a:gd name="connsiteX6" fmla="*/ 2676525 w 3810000"/>
                <a:gd name="connsiteY6" fmla="*/ 781050 h 1943100"/>
                <a:gd name="connsiteX7" fmla="*/ 2838450 w 3810000"/>
                <a:gd name="connsiteY7" fmla="*/ 676275 h 1943100"/>
                <a:gd name="connsiteX8" fmla="*/ 2828925 w 3810000"/>
                <a:gd name="connsiteY8" fmla="*/ 38100 h 1943100"/>
                <a:gd name="connsiteX9" fmla="*/ 3810000 w 3810000"/>
                <a:gd name="connsiteY9" fmla="*/ 66675 h 1943100"/>
                <a:gd name="connsiteX10" fmla="*/ 3810000 w 3810000"/>
                <a:gd name="connsiteY10" fmla="*/ 409575 h 1943100"/>
                <a:gd name="connsiteX11" fmla="*/ 2971800 w 3810000"/>
                <a:gd name="connsiteY11" fmla="*/ 409575 h 1943100"/>
                <a:gd name="connsiteX12" fmla="*/ 2990850 w 3810000"/>
                <a:gd name="connsiteY12" fmla="*/ 1314450 h 1943100"/>
                <a:gd name="connsiteX13" fmla="*/ 3409950 w 3810000"/>
                <a:gd name="connsiteY13" fmla="*/ 1314450 h 1943100"/>
                <a:gd name="connsiteX14" fmla="*/ 3400425 w 3810000"/>
                <a:gd name="connsiteY14" fmla="*/ 1695450 h 1943100"/>
                <a:gd name="connsiteX15" fmla="*/ 3257550 w 3810000"/>
                <a:gd name="connsiteY15" fmla="*/ 1905000 h 1943100"/>
                <a:gd name="connsiteX16" fmla="*/ 561975 w 3810000"/>
                <a:gd name="connsiteY16" fmla="*/ 1943100 h 1943100"/>
                <a:gd name="connsiteX17" fmla="*/ 571500 w 3810000"/>
                <a:gd name="connsiteY17" fmla="*/ 1552575 h 1943100"/>
                <a:gd name="connsiteX18" fmla="*/ 9525 w 3810000"/>
                <a:gd name="connsiteY18" fmla="*/ 1533525 h 1943100"/>
                <a:gd name="connsiteX19" fmla="*/ 0 w 3810000"/>
                <a:gd name="connsiteY19" fmla="*/ 695325 h 1943100"/>
                <a:gd name="connsiteX20" fmla="*/ 552450 w 3810000"/>
                <a:gd name="connsiteY20" fmla="*/ 676275 h 1943100"/>
                <a:gd name="connsiteX21" fmla="*/ 552450 w 3810000"/>
                <a:gd name="connsiteY21" fmla="*/ 0 h 1943100"/>
                <a:gd name="connsiteX0" fmla="*/ 552450 w 3810000"/>
                <a:gd name="connsiteY0" fmla="*/ 0 h 1943100"/>
                <a:gd name="connsiteX1" fmla="*/ 1981200 w 3810000"/>
                <a:gd name="connsiteY1" fmla="*/ 9525 h 1943100"/>
                <a:gd name="connsiteX2" fmla="*/ 1971675 w 3810000"/>
                <a:gd name="connsiteY2" fmla="*/ 752475 h 1943100"/>
                <a:gd name="connsiteX3" fmla="*/ 2047875 w 3810000"/>
                <a:gd name="connsiteY3" fmla="*/ 790575 h 1943100"/>
                <a:gd name="connsiteX4" fmla="*/ 2047875 w 3810000"/>
                <a:gd name="connsiteY4" fmla="*/ 1438275 h 1943100"/>
                <a:gd name="connsiteX5" fmla="*/ 2676525 w 3810000"/>
                <a:gd name="connsiteY5" fmla="*/ 1419225 h 1943100"/>
                <a:gd name="connsiteX6" fmla="*/ 2676525 w 3810000"/>
                <a:gd name="connsiteY6" fmla="*/ 781050 h 1943100"/>
                <a:gd name="connsiteX7" fmla="*/ 2838450 w 3810000"/>
                <a:gd name="connsiteY7" fmla="*/ 676275 h 1943100"/>
                <a:gd name="connsiteX8" fmla="*/ 2828925 w 3810000"/>
                <a:gd name="connsiteY8" fmla="*/ 38100 h 1943100"/>
                <a:gd name="connsiteX9" fmla="*/ 3810000 w 3810000"/>
                <a:gd name="connsiteY9" fmla="*/ 66675 h 1943100"/>
                <a:gd name="connsiteX10" fmla="*/ 3810000 w 3810000"/>
                <a:gd name="connsiteY10" fmla="*/ 409575 h 1943100"/>
                <a:gd name="connsiteX11" fmla="*/ 2971800 w 3810000"/>
                <a:gd name="connsiteY11" fmla="*/ 409575 h 1943100"/>
                <a:gd name="connsiteX12" fmla="*/ 2990850 w 3810000"/>
                <a:gd name="connsiteY12" fmla="*/ 1314450 h 1943100"/>
                <a:gd name="connsiteX13" fmla="*/ 3409950 w 3810000"/>
                <a:gd name="connsiteY13" fmla="*/ 1314450 h 1943100"/>
                <a:gd name="connsiteX14" fmla="*/ 3400425 w 3810000"/>
                <a:gd name="connsiteY14" fmla="*/ 1695450 h 1943100"/>
                <a:gd name="connsiteX15" fmla="*/ 3257550 w 3810000"/>
                <a:gd name="connsiteY15" fmla="*/ 1905000 h 1943100"/>
                <a:gd name="connsiteX16" fmla="*/ 561975 w 3810000"/>
                <a:gd name="connsiteY16" fmla="*/ 1943100 h 1943100"/>
                <a:gd name="connsiteX17" fmla="*/ 571500 w 3810000"/>
                <a:gd name="connsiteY17" fmla="*/ 1552575 h 1943100"/>
                <a:gd name="connsiteX18" fmla="*/ 9525 w 3810000"/>
                <a:gd name="connsiteY18" fmla="*/ 1533525 h 1943100"/>
                <a:gd name="connsiteX19" fmla="*/ 0 w 3810000"/>
                <a:gd name="connsiteY19" fmla="*/ 695325 h 1943100"/>
                <a:gd name="connsiteX20" fmla="*/ 552450 w 3810000"/>
                <a:gd name="connsiteY20" fmla="*/ 676275 h 1943100"/>
                <a:gd name="connsiteX21" fmla="*/ 552450 w 3810000"/>
                <a:gd name="connsiteY21" fmla="*/ 0 h 1943100"/>
                <a:gd name="connsiteX0" fmla="*/ 552450 w 3810000"/>
                <a:gd name="connsiteY0" fmla="*/ 0 h 1943100"/>
                <a:gd name="connsiteX1" fmla="*/ 1981200 w 3810000"/>
                <a:gd name="connsiteY1" fmla="*/ 9525 h 1943100"/>
                <a:gd name="connsiteX2" fmla="*/ 1971675 w 3810000"/>
                <a:gd name="connsiteY2" fmla="*/ 752475 h 1943100"/>
                <a:gd name="connsiteX3" fmla="*/ 2047875 w 3810000"/>
                <a:gd name="connsiteY3" fmla="*/ 790575 h 1943100"/>
                <a:gd name="connsiteX4" fmla="*/ 2047875 w 3810000"/>
                <a:gd name="connsiteY4" fmla="*/ 1438275 h 1943100"/>
                <a:gd name="connsiteX5" fmla="*/ 2676525 w 3810000"/>
                <a:gd name="connsiteY5" fmla="*/ 1447800 h 1943100"/>
                <a:gd name="connsiteX6" fmla="*/ 2676525 w 3810000"/>
                <a:gd name="connsiteY6" fmla="*/ 781050 h 1943100"/>
                <a:gd name="connsiteX7" fmla="*/ 2838450 w 3810000"/>
                <a:gd name="connsiteY7" fmla="*/ 676275 h 1943100"/>
                <a:gd name="connsiteX8" fmla="*/ 2828925 w 3810000"/>
                <a:gd name="connsiteY8" fmla="*/ 38100 h 1943100"/>
                <a:gd name="connsiteX9" fmla="*/ 3810000 w 3810000"/>
                <a:gd name="connsiteY9" fmla="*/ 66675 h 1943100"/>
                <a:gd name="connsiteX10" fmla="*/ 3810000 w 3810000"/>
                <a:gd name="connsiteY10" fmla="*/ 409575 h 1943100"/>
                <a:gd name="connsiteX11" fmla="*/ 2971800 w 3810000"/>
                <a:gd name="connsiteY11" fmla="*/ 409575 h 1943100"/>
                <a:gd name="connsiteX12" fmla="*/ 2990850 w 3810000"/>
                <a:gd name="connsiteY12" fmla="*/ 1314450 h 1943100"/>
                <a:gd name="connsiteX13" fmla="*/ 3409950 w 3810000"/>
                <a:gd name="connsiteY13" fmla="*/ 1314450 h 1943100"/>
                <a:gd name="connsiteX14" fmla="*/ 3400425 w 3810000"/>
                <a:gd name="connsiteY14" fmla="*/ 1695450 h 1943100"/>
                <a:gd name="connsiteX15" fmla="*/ 3257550 w 3810000"/>
                <a:gd name="connsiteY15" fmla="*/ 1905000 h 1943100"/>
                <a:gd name="connsiteX16" fmla="*/ 561975 w 3810000"/>
                <a:gd name="connsiteY16" fmla="*/ 1943100 h 1943100"/>
                <a:gd name="connsiteX17" fmla="*/ 571500 w 3810000"/>
                <a:gd name="connsiteY17" fmla="*/ 1552575 h 1943100"/>
                <a:gd name="connsiteX18" fmla="*/ 9525 w 3810000"/>
                <a:gd name="connsiteY18" fmla="*/ 1533525 h 1943100"/>
                <a:gd name="connsiteX19" fmla="*/ 0 w 3810000"/>
                <a:gd name="connsiteY19" fmla="*/ 695325 h 1943100"/>
                <a:gd name="connsiteX20" fmla="*/ 552450 w 3810000"/>
                <a:gd name="connsiteY20" fmla="*/ 676275 h 1943100"/>
                <a:gd name="connsiteX21" fmla="*/ 552450 w 3810000"/>
                <a:gd name="connsiteY21" fmla="*/ 0 h 1943100"/>
                <a:gd name="connsiteX0" fmla="*/ 552450 w 3810000"/>
                <a:gd name="connsiteY0" fmla="*/ 0 h 1943100"/>
                <a:gd name="connsiteX1" fmla="*/ 1981200 w 3810000"/>
                <a:gd name="connsiteY1" fmla="*/ 9525 h 1943100"/>
                <a:gd name="connsiteX2" fmla="*/ 1971675 w 3810000"/>
                <a:gd name="connsiteY2" fmla="*/ 752475 h 1943100"/>
                <a:gd name="connsiteX3" fmla="*/ 2047875 w 3810000"/>
                <a:gd name="connsiteY3" fmla="*/ 790575 h 1943100"/>
                <a:gd name="connsiteX4" fmla="*/ 2047875 w 3810000"/>
                <a:gd name="connsiteY4" fmla="*/ 1438275 h 1943100"/>
                <a:gd name="connsiteX5" fmla="*/ 2676525 w 3810000"/>
                <a:gd name="connsiteY5" fmla="*/ 1447800 h 1943100"/>
                <a:gd name="connsiteX6" fmla="*/ 2676525 w 3810000"/>
                <a:gd name="connsiteY6" fmla="*/ 781050 h 1943100"/>
                <a:gd name="connsiteX7" fmla="*/ 2838450 w 3810000"/>
                <a:gd name="connsiteY7" fmla="*/ 676275 h 1943100"/>
                <a:gd name="connsiteX8" fmla="*/ 2828925 w 3810000"/>
                <a:gd name="connsiteY8" fmla="*/ 38100 h 1943100"/>
                <a:gd name="connsiteX9" fmla="*/ 3810000 w 3810000"/>
                <a:gd name="connsiteY9" fmla="*/ 38100 h 1943100"/>
                <a:gd name="connsiteX10" fmla="*/ 3810000 w 3810000"/>
                <a:gd name="connsiteY10" fmla="*/ 409575 h 1943100"/>
                <a:gd name="connsiteX11" fmla="*/ 2971800 w 3810000"/>
                <a:gd name="connsiteY11" fmla="*/ 409575 h 1943100"/>
                <a:gd name="connsiteX12" fmla="*/ 2990850 w 3810000"/>
                <a:gd name="connsiteY12" fmla="*/ 1314450 h 1943100"/>
                <a:gd name="connsiteX13" fmla="*/ 3409950 w 3810000"/>
                <a:gd name="connsiteY13" fmla="*/ 1314450 h 1943100"/>
                <a:gd name="connsiteX14" fmla="*/ 3400425 w 3810000"/>
                <a:gd name="connsiteY14" fmla="*/ 1695450 h 1943100"/>
                <a:gd name="connsiteX15" fmla="*/ 3257550 w 3810000"/>
                <a:gd name="connsiteY15" fmla="*/ 1905000 h 1943100"/>
                <a:gd name="connsiteX16" fmla="*/ 561975 w 3810000"/>
                <a:gd name="connsiteY16" fmla="*/ 1943100 h 1943100"/>
                <a:gd name="connsiteX17" fmla="*/ 571500 w 3810000"/>
                <a:gd name="connsiteY17" fmla="*/ 1552575 h 1943100"/>
                <a:gd name="connsiteX18" fmla="*/ 9525 w 3810000"/>
                <a:gd name="connsiteY18" fmla="*/ 1533525 h 1943100"/>
                <a:gd name="connsiteX19" fmla="*/ 0 w 3810000"/>
                <a:gd name="connsiteY19" fmla="*/ 695325 h 1943100"/>
                <a:gd name="connsiteX20" fmla="*/ 552450 w 3810000"/>
                <a:gd name="connsiteY20" fmla="*/ 676275 h 1943100"/>
                <a:gd name="connsiteX21" fmla="*/ 552450 w 3810000"/>
                <a:gd name="connsiteY21" fmla="*/ 0 h 1943100"/>
                <a:gd name="connsiteX0" fmla="*/ 552450 w 3810000"/>
                <a:gd name="connsiteY0" fmla="*/ 0 h 1905000"/>
                <a:gd name="connsiteX1" fmla="*/ 1981200 w 3810000"/>
                <a:gd name="connsiteY1" fmla="*/ 9525 h 1905000"/>
                <a:gd name="connsiteX2" fmla="*/ 1971675 w 3810000"/>
                <a:gd name="connsiteY2" fmla="*/ 752475 h 1905000"/>
                <a:gd name="connsiteX3" fmla="*/ 2047875 w 3810000"/>
                <a:gd name="connsiteY3" fmla="*/ 790575 h 1905000"/>
                <a:gd name="connsiteX4" fmla="*/ 2047875 w 3810000"/>
                <a:gd name="connsiteY4" fmla="*/ 1438275 h 1905000"/>
                <a:gd name="connsiteX5" fmla="*/ 2676525 w 3810000"/>
                <a:gd name="connsiteY5" fmla="*/ 1447800 h 1905000"/>
                <a:gd name="connsiteX6" fmla="*/ 2676525 w 3810000"/>
                <a:gd name="connsiteY6" fmla="*/ 781050 h 1905000"/>
                <a:gd name="connsiteX7" fmla="*/ 2838450 w 3810000"/>
                <a:gd name="connsiteY7" fmla="*/ 676275 h 1905000"/>
                <a:gd name="connsiteX8" fmla="*/ 2828925 w 3810000"/>
                <a:gd name="connsiteY8" fmla="*/ 38100 h 1905000"/>
                <a:gd name="connsiteX9" fmla="*/ 3810000 w 3810000"/>
                <a:gd name="connsiteY9" fmla="*/ 38100 h 1905000"/>
                <a:gd name="connsiteX10" fmla="*/ 3810000 w 3810000"/>
                <a:gd name="connsiteY10" fmla="*/ 409575 h 1905000"/>
                <a:gd name="connsiteX11" fmla="*/ 2971800 w 3810000"/>
                <a:gd name="connsiteY11" fmla="*/ 409575 h 1905000"/>
                <a:gd name="connsiteX12" fmla="*/ 2990850 w 3810000"/>
                <a:gd name="connsiteY12" fmla="*/ 1314450 h 1905000"/>
                <a:gd name="connsiteX13" fmla="*/ 3409950 w 3810000"/>
                <a:gd name="connsiteY13" fmla="*/ 1314450 h 1905000"/>
                <a:gd name="connsiteX14" fmla="*/ 3400425 w 3810000"/>
                <a:gd name="connsiteY14" fmla="*/ 1695450 h 1905000"/>
                <a:gd name="connsiteX15" fmla="*/ 3257550 w 3810000"/>
                <a:gd name="connsiteY15" fmla="*/ 1905000 h 1905000"/>
                <a:gd name="connsiteX16" fmla="*/ 571500 w 3810000"/>
                <a:gd name="connsiteY16" fmla="*/ 1905000 h 1905000"/>
                <a:gd name="connsiteX17" fmla="*/ 571500 w 3810000"/>
                <a:gd name="connsiteY17" fmla="*/ 1552575 h 1905000"/>
                <a:gd name="connsiteX18" fmla="*/ 9525 w 3810000"/>
                <a:gd name="connsiteY18" fmla="*/ 1533525 h 1905000"/>
                <a:gd name="connsiteX19" fmla="*/ 0 w 3810000"/>
                <a:gd name="connsiteY19" fmla="*/ 695325 h 1905000"/>
                <a:gd name="connsiteX20" fmla="*/ 552450 w 3810000"/>
                <a:gd name="connsiteY20" fmla="*/ 676275 h 1905000"/>
                <a:gd name="connsiteX21" fmla="*/ 552450 w 3810000"/>
                <a:gd name="connsiteY21" fmla="*/ 0 h 1905000"/>
                <a:gd name="connsiteX0" fmla="*/ 552450 w 3810000"/>
                <a:gd name="connsiteY0" fmla="*/ 0 h 1905000"/>
                <a:gd name="connsiteX1" fmla="*/ 1981200 w 3810000"/>
                <a:gd name="connsiteY1" fmla="*/ 9525 h 1905000"/>
                <a:gd name="connsiteX2" fmla="*/ 1971675 w 3810000"/>
                <a:gd name="connsiteY2" fmla="*/ 752475 h 1905000"/>
                <a:gd name="connsiteX3" fmla="*/ 2047875 w 3810000"/>
                <a:gd name="connsiteY3" fmla="*/ 790575 h 1905000"/>
                <a:gd name="connsiteX4" fmla="*/ 2047875 w 3810000"/>
                <a:gd name="connsiteY4" fmla="*/ 1438275 h 1905000"/>
                <a:gd name="connsiteX5" fmla="*/ 2676525 w 3810000"/>
                <a:gd name="connsiteY5" fmla="*/ 1447800 h 1905000"/>
                <a:gd name="connsiteX6" fmla="*/ 2676525 w 3810000"/>
                <a:gd name="connsiteY6" fmla="*/ 781050 h 1905000"/>
                <a:gd name="connsiteX7" fmla="*/ 2838450 w 3810000"/>
                <a:gd name="connsiteY7" fmla="*/ 676275 h 1905000"/>
                <a:gd name="connsiteX8" fmla="*/ 2828925 w 3810000"/>
                <a:gd name="connsiteY8" fmla="*/ 38100 h 1905000"/>
                <a:gd name="connsiteX9" fmla="*/ 3810000 w 3810000"/>
                <a:gd name="connsiteY9" fmla="*/ 38100 h 1905000"/>
                <a:gd name="connsiteX10" fmla="*/ 3810000 w 3810000"/>
                <a:gd name="connsiteY10" fmla="*/ 409575 h 1905000"/>
                <a:gd name="connsiteX11" fmla="*/ 2971800 w 3810000"/>
                <a:gd name="connsiteY11" fmla="*/ 409575 h 1905000"/>
                <a:gd name="connsiteX12" fmla="*/ 2990850 w 3810000"/>
                <a:gd name="connsiteY12" fmla="*/ 1314450 h 1905000"/>
                <a:gd name="connsiteX13" fmla="*/ 3409950 w 3810000"/>
                <a:gd name="connsiteY13" fmla="*/ 1314450 h 1905000"/>
                <a:gd name="connsiteX14" fmla="*/ 3400425 w 3810000"/>
                <a:gd name="connsiteY14" fmla="*/ 1695450 h 1905000"/>
                <a:gd name="connsiteX15" fmla="*/ 3257550 w 3810000"/>
                <a:gd name="connsiteY15" fmla="*/ 1905000 h 1905000"/>
                <a:gd name="connsiteX16" fmla="*/ 571500 w 3810000"/>
                <a:gd name="connsiteY16" fmla="*/ 1905000 h 1905000"/>
                <a:gd name="connsiteX17" fmla="*/ 571500 w 3810000"/>
                <a:gd name="connsiteY17" fmla="*/ 1524000 h 1905000"/>
                <a:gd name="connsiteX18" fmla="*/ 9525 w 3810000"/>
                <a:gd name="connsiteY18" fmla="*/ 1533525 h 1905000"/>
                <a:gd name="connsiteX19" fmla="*/ 0 w 3810000"/>
                <a:gd name="connsiteY19" fmla="*/ 695325 h 1905000"/>
                <a:gd name="connsiteX20" fmla="*/ 552450 w 3810000"/>
                <a:gd name="connsiteY20" fmla="*/ 676275 h 1905000"/>
                <a:gd name="connsiteX21" fmla="*/ 552450 w 3810000"/>
                <a:gd name="connsiteY21" fmla="*/ 0 h 1905000"/>
                <a:gd name="connsiteX0" fmla="*/ 552450 w 3810000"/>
                <a:gd name="connsiteY0" fmla="*/ 0 h 1905000"/>
                <a:gd name="connsiteX1" fmla="*/ 1981200 w 3810000"/>
                <a:gd name="connsiteY1" fmla="*/ 9525 h 1905000"/>
                <a:gd name="connsiteX2" fmla="*/ 1971675 w 3810000"/>
                <a:gd name="connsiteY2" fmla="*/ 752475 h 1905000"/>
                <a:gd name="connsiteX3" fmla="*/ 2047875 w 3810000"/>
                <a:gd name="connsiteY3" fmla="*/ 790575 h 1905000"/>
                <a:gd name="connsiteX4" fmla="*/ 2047875 w 3810000"/>
                <a:gd name="connsiteY4" fmla="*/ 1438275 h 1905000"/>
                <a:gd name="connsiteX5" fmla="*/ 2676525 w 3810000"/>
                <a:gd name="connsiteY5" fmla="*/ 1447800 h 1905000"/>
                <a:gd name="connsiteX6" fmla="*/ 2676525 w 3810000"/>
                <a:gd name="connsiteY6" fmla="*/ 781050 h 1905000"/>
                <a:gd name="connsiteX7" fmla="*/ 2838450 w 3810000"/>
                <a:gd name="connsiteY7" fmla="*/ 676275 h 1905000"/>
                <a:gd name="connsiteX8" fmla="*/ 2828925 w 3810000"/>
                <a:gd name="connsiteY8" fmla="*/ 38100 h 1905000"/>
                <a:gd name="connsiteX9" fmla="*/ 3810000 w 3810000"/>
                <a:gd name="connsiteY9" fmla="*/ 38100 h 1905000"/>
                <a:gd name="connsiteX10" fmla="*/ 3810000 w 3810000"/>
                <a:gd name="connsiteY10" fmla="*/ 409575 h 1905000"/>
                <a:gd name="connsiteX11" fmla="*/ 2971800 w 3810000"/>
                <a:gd name="connsiteY11" fmla="*/ 409575 h 1905000"/>
                <a:gd name="connsiteX12" fmla="*/ 2990850 w 3810000"/>
                <a:gd name="connsiteY12" fmla="*/ 1314450 h 1905000"/>
                <a:gd name="connsiteX13" fmla="*/ 3409950 w 3810000"/>
                <a:gd name="connsiteY13" fmla="*/ 1314450 h 1905000"/>
                <a:gd name="connsiteX14" fmla="*/ 3400425 w 3810000"/>
                <a:gd name="connsiteY14" fmla="*/ 1695450 h 1905000"/>
                <a:gd name="connsiteX15" fmla="*/ 3257550 w 3810000"/>
                <a:gd name="connsiteY15" fmla="*/ 1905000 h 1905000"/>
                <a:gd name="connsiteX16" fmla="*/ 571500 w 3810000"/>
                <a:gd name="connsiteY16" fmla="*/ 1905000 h 1905000"/>
                <a:gd name="connsiteX17" fmla="*/ 571500 w 3810000"/>
                <a:gd name="connsiteY17" fmla="*/ 1524000 h 1905000"/>
                <a:gd name="connsiteX18" fmla="*/ 9525 w 3810000"/>
                <a:gd name="connsiteY18" fmla="*/ 1533525 h 1905000"/>
                <a:gd name="connsiteX19" fmla="*/ 0 w 3810000"/>
                <a:gd name="connsiteY19" fmla="*/ 695325 h 1905000"/>
                <a:gd name="connsiteX20" fmla="*/ 561975 w 3810000"/>
                <a:gd name="connsiteY20" fmla="*/ 704850 h 1905000"/>
                <a:gd name="connsiteX21" fmla="*/ 552450 w 3810000"/>
                <a:gd name="connsiteY21" fmla="*/ 0 h 1905000"/>
                <a:gd name="connsiteX0" fmla="*/ 552450 w 3810000"/>
                <a:gd name="connsiteY0" fmla="*/ 0 h 1905000"/>
                <a:gd name="connsiteX1" fmla="*/ 1981200 w 3810000"/>
                <a:gd name="connsiteY1" fmla="*/ 9525 h 1905000"/>
                <a:gd name="connsiteX2" fmla="*/ 1971675 w 3810000"/>
                <a:gd name="connsiteY2" fmla="*/ 752475 h 1905000"/>
                <a:gd name="connsiteX3" fmla="*/ 2047875 w 3810000"/>
                <a:gd name="connsiteY3" fmla="*/ 790575 h 1905000"/>
                <a:gd name="connsiteX4" fmla="*/ 2047875 w 3810000"/>
                <a:gd name="connsiteY4" fmla="*/ 1438275 h 1905000"/>
                <a:gd name="connsiteX5" fmla="*/ 2676525 w 3810000"/>
                <a:gd name="connsiteY5" fmla="*/ 1447800 h 1905000"/>
                <a:gd name="connsiteX6" fmla="*/ 2676525 w 3810000"/>
                <a:gd name="connsiteY6" fmla="*/ 781050 h 1905000"/>
                <a:gd name="connsiteX7" fmla="*/ 2838450 w 3810000"/>
                <a:gd name="connsiteY7" fmla="*/ 676275 h 1905000"/>
                <a:gd name="connsiteX8" fmla="*/ 2867025 w 3810000"/>
                <a:gd name="connsiteY8" fmla="*/ 28575 h 1905000"/>
                <a:gd name="connsiteX9" fmla="*/ 3810000 w 3810000"/>
                <a:gd name="connsiteY9" fmla="*/ 38100 h 1905000"/>
                <a:gd name="connsiteX10" fmla="*/ 3810000 w 3810000"/>
                <a:gd name="connsiteY10" fmla="*/ 409575 h 1905000"/>
                <a:gd name="connsiteX11" fmla="*/ 2971800 w 3810000"/>
                <a:gd name="connsiteY11" fmla="*/ 409575 h 1905000"/>
                <a:gd name="connsiteX12" fmla="*/ 2990850 w 3810000"/>
                <a:gd name="connsiteY12" fmla="*/ 1314450 h 1905000"/>
                <a:gd name="connsiteX13" fmla="*/ 3409950 w 3810000"/>
                <a:gd name="connsiteY13" fmla="*/ 1314450 h 1905000"/>
                <a:gd name="connsiteX14" fmla="*/ 3400425 w 3810000"/>
                <a:gd name="connsiteY14" fmla="*/ 1695450 h 1905000"/>
                <a:gd name="connsiteX15" fmla="*/ 3257550 w 3810000"/>
                <a:gd name="connsiteY15" fmla="*/ 1905000 h 1905000"/>
                <a:gd name="connsiteX16" fmla="*/ 571500 w 3810000"/>
                <a:gd name="connsiteY16" fmla="*/ 1905000 h 1905000"/>
                <a:gd name="connsiteX17" fmla="*/ 571500 w 3810000"/>
                <a:gd name="connsiteY17" fmla="*/ 1524000 h 1905000"/>
                <a:gd name="connsiteX18" fmla="*/ 9525 w 3810000"/>
                <a:gd name="connsiteY18" fmla="*/ 1533525 h 1905000"/>
                <a:gd name="connsiteX19" fmla="*/ 0 w 3810000"/>
                <a:gd name="connsiteY19" fmla="*/ 695325 h 1905000"/>
                <a:gd name="connsiteX20" fmla="*/ 561975 w 3810000"/>
                <a:gd name="connsiteY20" fmla="*/ 704850 h 1905000"/>
                <a:gd name="connsiteX21" fmla="*/ 552450 w 3810000"/>
                <a:gd name="connsiteY21" fmla="*/ 0 h 1905000"/>
                <a:gd name="connsiteX0" fmla="*/ 552450 w 3810000"/>
                <a:gd name="connsiteY0" fmla="*/ 0 h 1905000"/>
                <a:gd name="connsiteX1" fmla="*/ 1981200 w 3810000"/>
                <a:gd name="connsiteY1" fmla="*/ 9525 h 1905000"/>
                <a:gd name="connsiteX2" fmla="*/ 1971675 w 3810000"/>
                <a:gd name="connsiteY2" fmla="*/ 752475 h 1905000"/>
                <a:gd name="connsiteX3" fmla="*/ 2047875 w 3810000"/>
                <a:gd name="connsiteY3" fmla="*/ 790575 h 1905000"/>
                <a:gd name="connsiteX4" fmla="*/ 2047875 w 3810000"/>
                <a:gd name="connsiteY4" fmla="*/ 1438275 h 1905000"/>
                <a:gd name="connsiteX5" fmla="*/ 2676525 w 3810000"/>
                <a:gd name="connsiteY5" fmla="*/ 1447800 h 1905000"/>
                <a:gd name="connsiteX6" fmla="*/ 2676525 w 3810000"/>
                <a:gd name="connsiteY6" fmla="*/ 781050 h 1905000"/>
                <a:gd name="connsiteX7" fmla="*/ 2838450 w 3810000"/>
                <a:gd name="connsiteY7" fmla="*/ 676275 h 1905000"/>
                <a:gd name="connsiteX8" fmla="*/ 2828925 w 3810000"/>
                <a:gd name="connsiteY8" fmla="*/ 28575 h 1905000"/>
                <a:gd name="connsiteX9" fmla="*/ 3810000 w 3810000"/>
                <a:gd name="connsiteY9" fmla="*/ 38100 h 1905000"/>
                <a:gd name="connsiteX10" fmla="*/ 3810000 w 3810000"/>
                <a:gd name="connsiteY10" fmla="*/ 409575 h 1905000"/>
                <a:gd name="connsiteX11" fmla="*/ 2971800 w 3810000"/>
                <a:gd name="connsiteY11" fmla="*/ 409575 h 1905000"/>
                <a:gd name="connsiteX12" fmla="*/ 2990850 w 3810000"/>
                <a:gd name="connsiteY12" fmla="*/ 1314450 h 1905000"/>
                <a:gd name="connsiteX13" fmla="*/ 3409950 w 3810000"/>
                <a:gd name="connsiteY13" fmla="*/ 1314450 h 1905000"/>
                <a:gd name="connsiteX14" fmla="*/ 3400425 w 3810000"/>
                <a:gd name="connsiteY14" fmla="*/ 1695450 h 1905000"/>
                <a:gd name="connsiteX15" fmla="*/ 3257550 w 3810000"/>
                <a:gd name="connsiteY15" fmla="*/ 1905000 h 1905000"/>
                <a:gd name="connsiteX16" fmla="*/ 571500 w 3810000"/>
                <a:gd name="connsiteY16" fmla="*/ 1905000 h 1905000"/>
                <a:gd name="connsiteX17" fmla="*/ 571500 w 3810000"/>
                <a:gd name="connsiteY17" fmla="*/ 1524000 h 1905000"/>
                <a:gd name="connsiteX18" fmla="*/ 9525 w 3810000"/>
                <a:gd name="connsiteY18" fmla="*/ 1533525 h 1905000"/>
                <a:gd name="connsiteX19" fmla="*/ 0 w 3810000"/>
                <a:gd name="connsiteY19" fmla="*/ 695325 h 1905000"/>
                <a:gd name="connsiteX20" fmla="*/ 561975 w 3810000"/>
                <a:gd name="connsiteY20" fmla="*/ 704850 h 1905000"/>
                <a:gd name="connsiteX21" fmla="*/ 552450 w 3810000"/>
                <a:gd name="connsiteY21" fmla="*/ 0 h 1905000"/>
                <a:gd name="connsiteX0" fmla="*/ 552450 w 3810000"/>
                <a:gd name="connsiteY0" fmla="*/ 0 h 1905000"/>
                <a:gd name="connsiteX1" fmla="*/ 1981200 w 3810000"/>
                <a:gd name="connsiteY1" fmla="*/ 9525 h 1905000"/>
                <a:gd name="connsiteX2" fmla="*/ 1971675 w 3810000"/>
                <a:gd name="connsiteY2" fmla="*/ 752475 h 1905000"/>
                <a:gd name="connsiteX3" fmla="*/ 2047875 w 3810000"/>
                <a:gd name="connsiteY3" fmla="*/ 790575 h 1905000"/>
                <a:gd name="connsiteX4" fmla="*/ 2047875 w 3810000"/>
                <a:gd name="connsiteY4" fmla="*/ 1438275 h 1905000"/>
                <a:gd name="connsiteX5" fmla="*/ 2676525 w 3810000"/>
                <a:gd name="connsiteY5" fmla="*/ 1447800 h 1905000"/>
                <a:gd name="connsiteX6" fmla="*/ 2676525 w 3810000"/>
                <a:gd name="connsiteY6" fmla="*/ 781050 h 1905000"/>
                <a:gd name="connsiteX7" fmla="*/ 2838450 w 3810000"/>
                <a:gd name="connsiteY7" fmla="*/ 676275 h 1905000"/>
                <a:gd name="connsiteX8" fmla="*/ 2847975 w 3810000"/>
                <a:gd name="connsiteY8" fmla="*/ 38100 h 1905000"/>
                <a:gd name="connsiteX9" fmla="*/ 3810000 w 3810000"/>
                <a:gd name="connsiteY9" fmla="*/ 38100 h 1905000"/>
                <a:gd name="connsiteX10" fmla="*/ 3810000 w 3810000"/>
                <a:gd name="connsiteY10" fmla="*/ 409575 h 1905000"/>
                <a:gd name="connsiteX11" fmla="*/ 2971800 w 3810000"/>
                <a:gd name="connsiteY11" fmla="*/ 409575 h 1905000"/>
                <a:gd name="connsiteX12" fmla="*/ 2990850 w 3810000"/>
                <a:gd name="connsiteY12" fmla="*/ 1314450 h 1905000"/>
                <a:gd name="connsiteX13" fmla="*/ 3409950 w 3810000"/>
                <a:gd name="connsiteY13" fmla="*/ 1314450 h 1905000"/>
                <a:gd name="connsiteX14" fmla="*/ 3400425 w 3810000"/>
                <a:gd name="connsiteY14" fmla="*/ 1695450 h 1905000"/>
                <a:gd name="connsiteX15" fmla="*/ 3257550 w 3810000"/>
                <a:gd name="connsiteY15" fmla="*/ 1905000 h 1905000"/>
                <a:gd name="connsiteX16" fmla="*/ 571500 w 3810000"/>
                <a:gd name="connsiteY16" fmla="*/ 1905000 h 1905000"/>
                <a:gd name="connsiteX17" fmla="*/ 571500 w 3810000"/>
                <a:gd name="connsiteY17" fmla="*/ 1524000 h 1905000"/>
                <a:gd name="connsiteX18" fmla="*/ 9525 w 3810000"/>
                <a:gd name="connsiteY18" fmla="*/ 1533525 h 1905000"/>
                <a:gd name="connsiteX19" fmla="*/ 0 w 3810000"/>
                <a:gd name="connsiteY19" fmla="*/ 695325 h 1905000"/>
                <a:gd name="connsiteX20" fmla="*/ 561975 w 3810000"/>
                <a:gd name="connsiteY20" fmla="*/ 704850 h 1905000"/>
                <a:gd name="connsiteX21" fmla="*/ 552450 w 3810000"/>
                <a:gd name="connsiteY21" fmla="*/ 0 h 1905000"/>
                <a:gd name="connsiteX0" fmla="*/ 571500 w 3829050"/>
                <a:gd name="connsiteY0" fmla="*/ 0 h 1905000"/>
                <a:gd name="connsiteX1" fmla="*/ 2000250 w 3829050"/>
                <a:gd name="connsiteY1" fmla="*/ 9525 h 1905000"/>
                <a:gd name="connsiteX2" fmla="*/ 1990725 w 3829050"/>
                <a:gd name="connsiteY2" fmla="*/ 752475 h 1905000"/>
                <a:gd name="connsiteX3" fmla="*/ 2066925 w 3829050"/>
                <a:gd name="connsiteY3" fmla="*/ 790575 h 1905000"/>
                <a:gd name="connsiteX4" fmla="*/ 2066925 w 3829050"/>
                <a:gd name="connsiteY4" fmla="*/ 1438275 h 1905000"/>
                <a:gd name="connsiteX5" fmla="*/ 2695575 w 3829050"/>
                <a:gd name="connsiteY5" fmla="*/ 1447800 h 1905000"/>
                <a:gd name="connsiteX6" fmla="*/ 2695575 w 3829050"/>
                <a:gd name="connsiteY6" fmla="*/ 781050 h 1905000"/>
                <a:gd name="connsiteX7" fmla="*/ 2857500 w 3829050"/>
                <a:gd name="connsiteY7" fmla="*/ 676275 h 1905000"/>
                <a:gd name="connsiteX8" fmla="*/ 2867025 w 3829050"/>
                <a:gd name="connsiteY8" fmla="*/ 38100 h 1905000"/>
                <a:gd name="connsiteX9" fmla="*/ 3829050 w 3829050"/>
                <a:gd name="connsiteY9" fmla="*/ 38100 h 1905000"/>
                <a:gd name="connsiteX10" fmla="*/ 3829050 w 3829050"/>
                <a:gd name="connsiteY10" fmla="*/ 409575 h 1905000"/>
                <a:gd name="connsiteX11" fmla="*/ 2990850 w 3829050"/>
                <a:gd name="connsiteY11" fmla="*/ 409575 h 1905000"/>
                <a:gd name="connsiteX12" fmla="*/ 3009900 w 3829050"/>
                <a:gd name="connsiteY12" fmla="*/ 1314450 h 1905000"/>
                <a:gd name="connsiteX13" fmla="*/ 3429000 w 3829050"/>
                <a:gd name="connsiteY13" fmla="*/ 1314450 h 1905000"/>
                <a:gd name="connsiteX14" fmla="*/ 3419475 w 3829050"/>
                <a:gd name="connsiteY14" fmla="*/ 1695450 h 1905000"/>
                <a:gd name="connsiteX15" fmla="*/ 3276600 w 3829050"/>
                <a:gd name="connsiteY15" fmla="*/ 1905000 h 1905000"/>
                <a:gd name="connsiteX16" fmla="*/ 590550 w 3829050"/>
                <a:gd name="connsiteY16" fmla="*/ 1905000 h 1905000"/>
                <a:gd name="connsiteX17" fmla="*/ 590550 w 3829050"/>
                <a:gd name="connsiteY17" fmla="*/ 1524000 h 1905000"/>
                <a:gd name="connsiteX18" fmla="*/ 0 w 3829050"/>
                <a:gd name="connsiteY18" fmla="*/ 1504950 h 1905000"/>
                <a:gd name="connsiteX19" fmla="*/ 19050 w 3829050"/>
                <a:gd name="connsiteY19" fmla="*/ 695325 h 1905000"/>
                <a:gd name="connsiteX20" fmla="*/ 581025 w 3829050"/>
                <a:gd name="connsiteY20" fmla="*/ 704850 h 1905000"/>
                <a:gd name="connsiteX21" fmla="*/ 571500 w 3829050"/>
                <a:gd name="connsiteY21" fmla="*/ 0 h 1905000"/>
                <a:gd name="connsiteX0" fmla="*/ 552450 w 3810000"/>
                <a:gd name="connsiteY0" fmla="*/ 0 h 1905000"/>
                <a:gd name="connsiteX1" fmla="*/ 1981200 w 3810000"/>
                <a:gd name="connsiteY1" fmla="*/ 9525 h 1905000"/>
                <a:gd name="connsiteX2" fmla="*/ 1971675 w 3810000"/>
                <a:gd name="connsiteY2" fmla="*/ 752475 h 1905000"/>
                <a:gd name="connsiteX3" fmla="*/ 2047875 w 3810000"/>
                <a:gd name="connsiteY3" fmla="*/ 790575 h 1905000"/>
                <a:gd name="connsiteX4" fmla="*/ 2047875 w 3810000"/>
                <a:gd name="connsiteY4" fmla="*/ 1438275 h 1905000"/>
                <a:gd name="connsiteX5" fmla="*/ 2676525 w 3810000"/>
                <a:gd name="connsiteY5" fmla="*/ 1447800 h 1905000"/>
                <a:gd name="connsiteX6" fmla="*/ 2676525 w 3810000"/>
                <a:gd name="connsiteY6" fmla="*/ 781050 h 1905000"/>
                <a:gd name="connsiteX7" fmla="*/ 2838450 w 3810000"/>
                <a:gd name="connsiteY7" fmla="*/ 676275 h 1905000"/>
                <a:gd name="connsiteX8" fmla="*/ 2847975 w 3810000"/>
                <a:gd name="connsiteY8" fmla="*/ 38100 h 1905000"/>
                <a:gd name="connsiteX9" fmla="*/ 3810000 w 3810000"/>
                <a:gd name="connsiteY9" fmla="*/ 38100 h 1905000"/>
                <a:gd name="connsiteX10" fmla="*/ 3810000 w 3810000"/>
                <a:gd name="connsiteY10" fmla="*/ 409575 h 1905000"/>
                <a:gd name="connsiteX11" fmla="*/ 2971800 w 3810000"/>
                <a:gd name="connsiteY11" fmla="*/ 409575 h 1905000"/>
                <a:gd name="connsiteX12" fmla="*/ 2990850 w 3810000"/>
                <a:gd name="connsiteY12" fmla="*/ 1314450 h 1905000"/>
                <a:gd name="connsiteX13" fmla="*/ 3409950 w 3810000"/>
                <a:gd name="connsiteY13" fmla="*/ 1314450 h 1905000"/>
                <a:gd name="connsiteX14" fmla="*/ 3400425 w 3810000"/>
                <a:gd name="connsiteY14" fmla="*/ 1695450 h 1905000"/>
                <a:gd name="connsiteX15" fmla="*/ 3257550 w 3810000"/>
                <a:gd name="connsiteY15" fmla="*/ 1905000 h 1905000"/>
                <a:gd name="connsiteX16" fmla="*/ 571500 w 3810000"/>
                <a:gd name="connsiteY16" fmla="*/ 1905000 h 1905000"/>
                <a:gd name="connsiteX17" fmla="*/ 571500 w 3810000"/>
                <a:gd name="connsiteY17" fmla="*/ 1524000 h 1905000"/>
                <a:gd name="connsiteX18" fmla="*/ 9525 w 3810000"/>
                <a:gd name="connsiteY18" fmla="*/ 1514475 h 1905000"/>
                <a:gd name="connsiteX19" fmla="*/ 0 w 3810000"/>
                <a:gd name="connsiteY19" fmla="*/ 695325 h 1905000"/>
                <a:gd name="connsiteX20" fmla="*/ 561975 w 3810000"/>
                <a:gd name="connsiteY20" fmla="*/ 704850 h 1905000"/>
                <a:gd name="connsiteX21" fmla="*/ 552450 w 3810000"/>
                <a:gd name="connsiteY21" fmla="*/ 0 h 1905000"/>
                <a:gd name="connsiteX0" fmla="*/ 571500 w 3829050"/>
                <a:gd name="connsiteY0" fmla="*/ 0 h 1905000"/>
                <a:gd name="connsiteX1" fmla="*/ 2000250 w 3829050"/>
                <a:gd name="connsiteY1" fmla="*/ 9525 h 1905000"/>
                <a:gd name="connsiteX2" fmla="*/ 1990725 w 3829050"/>
                <a:gd name="connsiteY2" fmla="*/ 752475 h 1905000"/>
                <a:gd name="connsiteX3" fmla="*/ 2066925 w 3829050"/>
                <a:gd name="connsiteY3" fmla="*/ 790575 h 1905000"/>
                <a:gd name="connsiteX4" fmla="*/ 2066925 w 3829050"/>
                <a:gd name="connsiteY4" fmla="*/ 1438275 h 1905000"/>
                <a:gd name="connsiteX5" fmla="*/ 2695575 w 3829050"/>
                <a:gd name="connsiteY5" fmla="*/ 1447800 h 1905000"/>
                <a:gd name="connsiteX6" fmla="*/ 2695575 w 3829050"/>
                <a:gd name="connsiteY6" fmla="*/ 781050 h 1905000"/>
                <a:gd name="connsiteX7" fmla="*/ 2857500 w 3829050"/>
                <a:gd name="connsiteY7" fmla="*/ 676275 h 1905000"/>
                <a:gd name="connsiteX8" fmla="*/ 2867025 w 3829050"/>
                <a:gd name="connsiteY8" fmla="*/ 38100 h 1905000"/>
                <a:gd name="connsiteX9" fmla="*/ 3829050 w 3829050"/>
                <a:gd name="connsiteY9" fmla="*/ 38100 h 1905000"/>
                <a:gd name="connsiteX10" fmla="*/ 3829050 w 3829050"/>
                <a:gd name="connsiteY10" fmla="*/ 409575 h 1905000"/>
                <a:gd name="connsiteX11" fmla="*/ 2990850 w 3829050"/>
                <a:gd name="connsiteY11" fmla="*/ 409575 h 1905000"/>
                <a:gd name="connsiteX12" fmla="*/ 3009900 w 3829050"/>
                <a:gd name="connsiteY12" fmla="*/ 1314450 h 1905000"/>
                <a:gd name="connsiteX13" fmla="*/ 3429000 w 3829050"/>
                <a:gd name="connsiteY13" fmla="*/ 1314450 h 1905000"/>
                <a:gd name="connsiteX14" fmla="*/ 3419475 w 3829050"/>
                <a:gd name="connsiteY14" fmla="*/ 1695450 h 1905000"/>
                <a:gd name="connsiteX15" fmla="*/ 3276600 w 3829050"/>
                <a:gd name="connsiteY15" fmla="*/ 1905000 h 1905000"/>
                <a:gd name="connsiteX16" fmla="*/ 590550 w 3829050"/>
                <a:gd name="connsiteY16" fmla="*/ 1905000 h 1905000"/>
                <a:gd name="connsiteX17" fmla="*/ 590550 w 3829050"/>
                <a:gd name="connsiteY17" fmla="*/ 1524000 h 1905000"/>
                <a:gd name="connsiteX18" fmla="*/ 0 w 3829050"/>
                <a:gd name="connsiteY18" fmla="*/ 1524000 h 1905000"/>
                <a:gd name="connsiteX19" fmla="*/ 19050 w 3829050"/>
                <a:gd name="connsiteY19" fmla="*/ 695325 h 1905000"/>
                <a:gd name="connsiteX20" fmla="*/ 581025 w 3829050"/>
                <a:gd name="connsiteY20" fmla="*/ 704850 h 1905000"/>
                <a:gd name="connsiteX21" fmla="*/ 571500 w 3829050"/>
                <a:gd name="connsiteY21" fmla="*/ 0 h 1905000"/>
                <a:gd name="connsiteX0" fmla="*/ 552450 w 3810000"/>
                <a:gd name="connsiteY0" fmla="*/ 0 h 1905000"/>
                <a:gd name="connsiteX1" fmla="*/ 1981200 w 3810000"/>
                <a:gd name="connsiteY1" fmla="*/ 9525 h 1905000"/>
                <a:gd name="connsiteX2" fmla="*/ 1971675 w 3810000"/>
                <a:gd name="connsiteY2" fmla="*/ 752475 h 1905000"/>
                <a:gd name="connsiteX3" fmla="*/ 2047875 w 3810000"/>
                <a:gd name="connsiteY3" fmla="*/ 790575 h 1905000"/>
                <a:gd name="connsiteX4" fmla="*/ 2047875 w 3810000"/>
                <a:gd name="connsiteY4" fmla="*/ 1438275 h 1905000"/>
                <a:gd name="connsiteX5" fmla="*/ 2676525 w 3810000"/>
                <a:gd name="connsiteY5" fmla="*/ 1447800 h 1905000"/>
                <a:gd name="connsiteX6" fmla="*/ 2676525 w 3810000"/>
                <a:gd name="connsiteY6" fmla="*/ 781050 h 1905000"/>
                <a:gd name="connsiteX7" fmla="*/ 2838450 w 3810000"/>
                <a:gd name="connsiteY7" fmla="*/ 676275 h 1905000"/>
                <a:gd name="connsiteX8" fmla="*/ 2847975 w 3810000"/>
                <a:gd name="connsiteY8" fmla="*/ 38100 h 1905000"/>
                <a:gd name="connsiteX9" fmla="*/ 3810000 w 3810000"/>
                <a:gd name="connsiteY9" fmla="*/ 38100 h 1905000"/>
                <a:gd name="connsiteX10" fmla="*/ 3810000 w 3810000"/>
                <a:gd name="connsiteY10" fmla="*/ 409575 h 1905000"/>
                <a:gd name="connsiteX11" fmla="*/ 2971800 w 3810000"/>
                <a:gd name="connsiteY11" fmla="*/ 409575 h 1905000"/>
                <a:gd name="connsiteX12" fmla="*/ 2990850 w 3810000"/>
                <a:gd name="connsiteY12" fmla="*/ 1314450 h 1905000"/>
                <a:gd name="connsiteX13" fmla="*/ 3409950 w 3810000"/>
                <a:gd name="connsiteY13" fmla="*/ 1314450 h 1905000"/>
                <a:gd name="connsiteX14" fmla="*/ 3400425 w 3810000"/>
                <a:gd name="connsiteY14" fmla="*/ 1695450 h 1905000"/>
                <a:gd name="connsiteX15" fmla="*/ 3257550 w 3810000"/>
                <a:gd name="connsiteY15" fmla="*/ 1905000 h 1905000"/>
                <a:gd name="connsiteX16" fmla="*/ 571500 w 3810000"/>
                <a:gd name="connsiteY16" fmla="*/ 1905000 h 1905000"/>
                <a:gd name="connsiteX17" fmla="*/ 571500 w 3810000"/>
                <a:gd name="connsiteY17" fmla="*/ 1524000 h 1905000"/>
                <a:gd name="connsiteX18" fmla="*/ 0 w 3810000"/>
                <a:gd name="connsiteY18" fmla="*/ 1495425 h 1905000"/>
                <a:gd name="connsiteX19" fmla="*/ 0 w 3810000"/>
                <a:gd name="connsiteY19" fmla="*/ 695325 h 1905000"/>
                <a:gd name="connsiteX20" fmla="*/ 561975 w 3810000"/>
                <a:gd name="connsiteY20" fmla="*/ 704850 h 1905000"/>
                <a:gd name="connsiteX21" fmla="*/ 552450 w 3810000"/>
                <a:gd name="connsiteY21" fmla="*/ 0 h 1905000"/>
                <a:gd name="connsiteX0" fmla="*/ 561975 w 3819525"/>
                <a:gd name="connsiteY0" fmla="*/ 0 h 1905000"/>
                <a:gd name="connsiteX1" fmla="*/ 1990725 w 3819525"/>
                <a:gd name="connsiteY1" fmla="*/ 9525 h 1905000"/>
                <a:gd name="connsiteX2" fmla="*/ 1981200 w 3819525"/>
                <a:gd name="connsiteY2" fmla="*/ 752475 h 1905000"/>
                <a:gd name="connsiteX3" fmla="*/ 2057400 w 3819525"/>
                <a:gd name="connsiteY3" fmla="*/ 790575 h 1905000"/>
                <a:gd name="connsiteX4" fmla="*/ 2057400 w 3819525"/>
                <a:gd name="connsiteY4" fmla="*/ 1438275 h 1905000"/>
                <a:gd name="connsiteX5" fmla="*/ 2686050 w 3819525"/>
                <a:gd name="connsiteY5" fmla="*/ 1447800 h 1905000"/>
                <a:gd name="connsiteX6" fmla="*/ 2686050 w 3819525"/>
                <a:gd name="connsiteY6" fmla="*/ 781050 h 1905000"/>
                <a:gd name="connsiteX7" fmla="*/ 2847975 w 3819525"/>
                <a:gd name="connsiteY7" fmla="*/ 676275 h 1905000"/>
                <a:gd name="connsiteX8" fmla="*/ 2857500 w 3819525"/>
                <a:gd name="connsiteY8" fmla="*/ 38100 h 1905000"/>
                <a:gd name="connsiteX9" fmla="*/ 3819525 w 3819525"/>
                <a:gd name="connsiteY9" fmla="*/ 38100 h 1905000"/>
                <a:gd name="connsiteX10" fmla="*/ 3819525 w 3819525"/>
                <a:gd name="connsiteY10" fmla="*/ 409575 h 1905000"/>
                <a:gd name="connsiteX11" fmla="*/ 2981325 w 3819525"/>
                <a:gd name="connsiteY11" fmla="*/ 409575 h 1905000"/>
                <a:gd name="connsiteX12" fmla="*/ 3000375 w 3819525"/>
                <a:gd name="connsiteY12" fmla="*/ 1314450 h 1905000"/>
                <a:gd name="connsiteX13" fmla="*/ 3419475 w 3819525"/>
                <a:gd name="connsiteY13" fmla="*/ 1314450 h 1905000"/>
                <a:gd name="connsiteX14" fmla="*/ 3409950 w 3819525"/>
                <a:gd name="connsiteY14" fmla="*/ 1695450 h 1905000"/>
                <a:gd name="connsiteX15" fmla="*/ 3267075 w 3819525"/>
                <a:gd name="connsiteY15" fmla="*/ 1905000 h 1905000"/>
                <a:gd name="connsiteX16" fmla="*/ 581025 w 3819525"/>
                <a:gd name="connsiteY16" fmla="*/ 1905000 h 1905000"/>
                <a:gd name="connsiteX17" fmla="*/ 581025 w 3819525"/>
                <a:gd name="connsiteY17" fmla="*/ 1524000 h 1905000"/>
                <a:gd name="connsiteX18" fmla="*/ 0 w 3819525"/>
                <a:gd name="connsiteY18" fmla="*/ 1533525 h 1905000"/>
                <a:gd name="connsiteX19" fmla="*/ 9525 w 3819525"/>
                <a:gd name="connsiteY19" fmla="*/ 695325 h 1905000"/>
                <a:gd name="connsiteX20" fmla="*/ 571500 w 3819525"/>
                <a:gd name="connsiteY20" fmla="*/ 704850 h 1905000"/>
                <a:gd name="connsiteX21" fmla="*/ 561975 w 3819525"/>
                <a:gd name="connsiteY21" fmla="*/ 0 h 1905000"/>
                <a:gd name="connsiteX0" fmla="*/ 561975 w 3819525"/>
                <a:gd name="connsiteY0" fmla="*/ 0 h 1905000"/>
                <a:gd name="connsiteX1" fmla="*/ 1990725 w 3819525"/>
                <a:gd name="connsiteY1" fmla="*/ 9525 h 1905000"/>
                <a:gd name="connsiteX2" fmla="*/ 1981200 w 3819525"/>
                <a:gd name="connsiteY2" fmla="*/ 752475 h 1905000"/>
                <a:gd name="connsiteX3" fmla="*/ 2057400 w 3819525"/>
                <a:gd name="connsiteY3" fmla="*/ 790575 h 1905000"/>
                <a:gd name="connsiteX4" fmla="*/ 2057400 w 3819525"/>
                <a:gd name="connsiteY4" fmla="*/ 1438275 h 1905000"/>
                <a:gd name="connsiteX5" fmla="*/ 2686050 w 3819525"/>
                <a:gd name="connsiteY5" fmla="*/ 1447800 h 1905000"/>
                <a:gd name="connsiteX6" fmla="*/ 2686050 w 3819525"/>
                <a:gd name="connsiteY6" fmla="*/ 781050 h 1905000"/>
                <a:gd name="connsiteX7" fmla="*/ 2847975 w 3819525"/>
                <a:gd name="connsiteY7" fmla="*/ 676275 h 1905000"/>
                <a:gd name="connsiteX8" fmla="*/ 2857500 w 3819525"/>
                <a:gd name="connsiteY8" fmla="*/ 38100 h 1905000"/>
                <a:gd name="connsiteX9" fmla="*/ 3819525 w 3819525"/>
                <a:gd name="connsiteY9" fmla="*/ 38100 h 1905000"/>
                <a:gd name="connsiteX10" fmla="*/ 3819525 w 3819525"/>
                <a:gd name="connsiteY10" fmla="*/ 409575 h 1905000"/>
                <a:gd name="connsiteX11" fmla="*/ 2981325 w 3819525"/>
                <a:gd name="connsiteY11" fmla="*/ 409575 h 1905000"/>
                <a:gd name="connsiteX12" fmla="*/ 3000375 w 3819525"/>
                <a:gd name="connsiteY12" fmla="*/ 1314450 h 1905000"/>
                <a:gd name="connsiteX13" fmla="*/ 3419475 w 3819525"/>
                <a:gd name="connsiteY13" fmla="*/ 1314450 h 1905000"/>
                <a:gd name="connsiteX14" fmla="*/ 3409950 w 3819525"/>
                <a:gd name="connsiteY14" fmla="*/ 1695450 h 1905000"/>
                <a:gd name="connsiteX15" fmla="*/ 3267075 w 3819525"/>
                <a:gd name="connsiteY15" fmla="*/ 1905000 h 1905000"/>
                <a:gd name="connsiteX16" fmla="*/ 581025 w 3819525"/>
                <a:gd name="connsiteY16" fmla="*/ 1905000 h 1905000"/>
                <a:gd name="connsiteX17" fmla="*/ 581025 w 3819525"/>
                <a:gd name="connsiteY17" fmla="*/ 1524000 h 1905000"/>
                <a:gd name="connsiteX18" fmla="*/ 0 w 3819525"/>
                <a:gd name="connsiteY18" fmla="*/ 1495425 h 1905000"/>
                <a:gd name="connsiteX19" fmla="*/ 9525 w 3819525"/>
                <a:gd name="connsiteY19" fmla="*/ 695325 h 1905000"/>
                <a:gd name="connsiteX20" fmla="*/ 571500 w 3819525"/>
                <a:gd name="connsiteY20" fmla="*/ 704850 h 1905000"/>
                <a:gd name="connsiteX21" fmla="*/ 561975 w 3819525"/>
                <a:gd name="connsiteY21" fmla="*/ 0 h 1905000"/>
                <a:gd name="connsiteX0" fmla="*/ 561975 w 3819525"/>
                <a:gd name="connsiteY0" fmla="*/ 0 h 1905000"/>
                <a:gd name="connsiteX1" fmla="*/ 1990725 w 3819525"/>
                <a:gd name="connsiteY1" fmla="*/ 9525 h 1905000"/>
                <a:gd name="connsiteX2" fmla="*/ 1981200 w 3819525"/>
                <a:gd name="connsiteY2" fmla="*/ 752475 h 1905000"/>
                <a:gd name="connsiteX3" fmla="*/ 2057400 w 3819525"/>
                <a:gd name="connsiteY3" fmla="*/ 790575 h 1905000"/>
                <a:gd name="connsiteX4" fmla="*/ 2057400 w 3819525"/>
                <a:gd name="connsiteY4" fmla="*/ 1438275 h 1905000"/>
                <a:gd name="connsiteX5" fmla="*/ 2686050 w 3819525"/>
                <a:gd name="connsiteY5" fmla="*/ 1447800 h 1905000"/>
                <a:gd name="connsiteX6" fmla="*/ 2686050 w 3819525"/>
                <a:gd name="connsiteY6" fmla="*/ 781050 h 1905000"/>
                <a:gd name="connsiteX7" fmla="*/ 2847975 w 3819525"/>
                <a:gd name="connsiteY7" fmla="*/ 676275 h 1905000"/>
                <a:gd name="connsiteX8" fmla="*/ 2857500 w 3819525"/>
                <a:gd name="connsiteY8" fmla="*/ 38100 h 1905000"/>
                <a:gd name="connsiteX9" fmla="*/ 3819525 w 3819525"/>
                <a:gd name="connsiteY9" fmla="*/ 38100 h 1905000"/>
                <a:gd name="connsiteX10" fmla="*/ 3819525 w 3819525"/>
                <a:gd name="connsiteY10" fmla="*/ 409575 h 1905000"/>
                <a:gd name="connsiteX11" fmla="*/ 2981325 w 3819525"/>
                <a:gd name="connsiteY11" fmla="*/ 409575 h 1905000"/>
                <a:gd name="connsiteX12" fmla="*/ 3000375 w 3819525"/>
                <a:gd name="connsiteY12" fmla="*/ 1314450 h 1905000"/>
                <a:gd name="connsiteX13" fmla="*/ 3419475 w 3819525"/>
                <a:gd name="connsiteY13" fmla="*/ 1314450 h 1905000"/>
                <a:gd name="connsiteX14" fmla="*/ 3409950 w 3819525"/>
                <a:gd name="connsiteY14" fmla="*/ 1695450 h 1905000"/>
                <a:gd name="connsiteX15" fmla="*/ 3267075 w 3819525"/>
                <a:gd name="connsiteY15" fmla="*/ 1905000 h 1905000"/>
                <a:gd name="connsiteX16" fmla="*/ 581025 w 3819525"/>
                <a:gd name="connsiteY16" fmla="*/ 1905000 h 1905000"/>
                <a:gd name="connsiteX17" fmla="*/ 590550 w 3819525"/>
                <a:gd name="connsiteY17" fmla="*/ 1495425 h 1905000"/>
                <a:gd name="connsiteX18" fmla="*/ 0 w 3819525"/>
                <a:gd name="connsiteY18" fmla="*/ 1495425 h 1905000"/>
                <a:gd name="connsiteX19" fmla="*/ 9525 w 3819525"/>
                <a:gd name="connsiteY19" fmla="*/ 695325 h 1905000"/>
                <a:gd name="connsiteX20" fmla="*/ 571500 w 3819525"/>
                <a:gd name="connsiteY20" fmla="*/ 704850 h 1905000"/>
                <a:gd name="connsiteX21" fmla="*/ 561975 w 3819525"/>
                <a:gd name="connsiteY21" fmla="*/ 0 h 190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819525" h="1905000">
                  <a:moveTo>
                    <a:pt x="561975" y="0"/>
                  </a:moveTo>
                  <a:lnTo>
                    <a:pt x="1990725" y="9525"/>
                  </a:lnTo>
                  <a:lnTo>
                    <a:pt x="1981200" y="752475"/>
                  </a:lnTo>
                  <a:lnTo>
                    <a:pt x="2057400" y="790575"/>
                  </a:lnTo>
                  <a:lnTo>
                    <a:pt x="2057400" y="1438275"/>
                  </a:lnTo>
                  <a:lnTo>
                    <a:pt x="2686050" y="1447800"/>
                  </a:lnTo>
                  <a:lnTo>
                    <a:pt x="2686050" y="781050"/>
                  </a:lnTo>
                  <a:lnTo>
                    <a:pt x="2847975" y="676275"/>
                  </a:lnTo>
                  <a:lnTo>
                    <a:pt x="2857500" y="38100"/>
                  </a:lnTo>
                  <a:lnTo>
                    <a:pt x="3819525" y="38100"/>
                  </a:lnTo>
                  <a:lnTo>
                    <a:pt x="3819525" y="409575"/>
                  </a:lnTo>
                  <a:lnTo>
                    <a:pt x="2981325" y="409575"/>
                  </a:lnTo>
                  <a:lnTo>
                    <a:pt x="3000375" y="1314450"/>
                  </a:lnTo>
                  <a:lnTo>
                    <a:pt x="3419475" y="1314450"/>
                  </a:lnTo>
                  <a:lnTo>
                    <a:pt x="3409950" y="1695450"/>
                  </a:lnTo>
                  <a:lnTo>
                    <a:pt x="3267075" y="1905000"/>
                  </a:lnTo>
                  <a:lnTo>
                    <a:pt x="581025" y="1905000"/>
                  </a:lnTo>
                  <a:lnTo>
                    <a:pt x="590550" y="1495425"/>
                  </a:lnTo>
                  <a:lnTo>
                    <a:pt x="0" y="1495425"/>
                  </a:lnTo>
                  <a:lnTo>
                    <a:pt x="9525" y="695325"/>
                  </a:lnTo>
                  <a:lnTo>
                    <a:pt x="571500" y="704850"/>
                  </a:lnTo>
                  <a:lnTo>
                    <a:pt x="561975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3898008" y="2481198"/>
            <a:ext cx="10340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</a:t>
            </a:r>
            <a:r>
              <a:rPr lang="en-US" sz="2400" b="1" dirty="0">
                <a:solidFill>
                  <a:schemeClr val="accent5"/>
                </a:solidFill>
              </a:rPr>
              <a:t>03</a:t>
            </a:r>
          </a:p>
        </p:txBody>
      </p:sp>
      <p:sp>
        <p:nvSpPr>
          <p:cNvPr id="37" name="TextBox 1"/>
          <p:cNvSpPr txBox="1"/>
          <p:nvPr/>
        </p:nvSpPr>
        <p:spPr bwMode="auto">
          <a:xfrm>
            <a:off x="2791523" y="837768"/>
            <a:ext cx="1896918" cy="502486"/>
          </a:xfrm>
          <a:prstGeom prst="rect">
            <a:avLst/>
          </a:prstGeom>
          <a:solidFill>
            <a:srgbClr val="00B0F0"/>
          </a:solidFill>
          <a:effectLst>
            <a:innerShdw blurRad="63500" dist="50800" dir="13500000">
              <a:prstClr val="black">
                <a:alpha val="50000"/>
              </a:prstClr>
            </a:innerShdw>
            <a:reflection blurRad="6350" stA="52000" endA="300" endPos="35000" dir="5400000" sy="-100000" algn="bl" rotWithShape="0"/>
          </a:effectLst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1800" dirty="0"/>
              <a:t>         </a:t>
            </a:r>
            <a:r>
              <a:rPr lang="en-US" sz="2000" dirty="0">
                <a:latin typeface="Cooper Black" pitchFamily="18" charset="0"/>
              </a:rPr>
              <a:t>AFTER</a:t>
            </a:r>
          </a:p>
        </p:txBody>
      </p:sp>
      <p:sp>
        <p:nvSpPr>
          <p:cNvPr id="45" name="Rectangle 44"/>
          <p:cNvSpPr/>
          <p:nvPr/>
        </p:nvSpPr>
        <p:spPr>
          <a:xfrm>
            <a:off x="2977914" y="3932937"/>
            <a:ext cx="1810111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4000" b="1" cap="none" spc="0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SINGLE </a:t>
            </a:r>
          </a:p>
          <a:p>
            <a:pPr algn="ctr"/>
            <a:r>
              <a:rPr lang="en-US" sz="4000" b="1" cap="none" spc="0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OFFSET</a:t>
            </a:r>
          </a:p>
        </p:txBody>
      </p:sp>
      <p:graphicFrame>
        <p:nvGraphicFramePr>
          <p:cNvPr id="46" name="Chart 4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10687038"/>
              </p:ext>
            </p:extLst>
          </p:nvPr>
        </p:nvGraphicFramePr>
        <p:xfrm>
          <a:off x="5037293" y="4124516"/>
          <a:ext cx="4051196" cy="25448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7" name="Rectangle 46"/>
          <p:cNvSpPr/>
          <p:nvPr/>
        </p:nvSpPr>
        <p:spPr>
          <a:xfrm>
            <a:off x="128882" y="5949280"/>
            <a:ext cx="2160240" cy="864096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2 OFFSET FOR GROOVE WIDTH CORRECTION</a:t>
            </a:r>
          </a:p>
        </p:txBody>
      </p:sp>
      <p:grpSp>
        <p:nvGrpSpPr>
          <p:cNvPr id="48" name="Group 20"/>
          <p:cNvGrpSpPr/>
          <p:nvPr/>
        </p:nvGrpSpPr>
        <p:grpSpPr>
          <a:xfrm rot="10800000">
            <a:off x="107504" y="3014869"/>
            <a:ext cx="2232247" cy="2448273"/>
            <a:chOff x="3174137" y="3818233"/>
            <a:chExt cx="2007936" cy="2485238"/>
          </a:xfrm>
        </p:grpSpPr>
        <p:sp>
          <p:nvSpPr>
            <p:cNvPr id="49" name="正方形/長方形 16">
              <a:extLst>
                <a:ext uri="{FF2B5EF4-FFF2-40B4-BE49-F238E27FC236}">
                  <a16:creationId xmlns:a16="http://schemas.microsoft.com/office/drawing/2014/main" id="{00000000-0008-0000-1600-000010000000}"/>
                </a:ext>
              </a:extLst>
            </p:cNvPr>
            <p:cNvSpPr/>
            <p:nvPr/>
          </p:nvSpPr>
          <p:spPr bwMode="auto">
            <a:xfrm>
              <a:off x="3489748" y="4561729"/>
              <a:ext cx="1492348" cy="98860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50" name="フリーフォーム 17">
              <a:extLst>
                <a:ext uri="{FF2B5EF4-FFF2-40B4-BE49-F238E27FC236}">
                  <a16:creationId xmlns:a16="http://schemas.microsoft.com/office/drawing/2014/main" id="{00000000-0008-0000-1600-000011000000}"/>
                </a:ext>
              </a:extLst>
            </p:cNvPr>
            <p:cNvSpPr/>
            <p:nvPr/>
          </p:nvSpPr>
          <p:spPr bwMode="auto">
            <a:xfrm>
              <a:off x="3174137" y="3818233"/>
              <a:ext cx="1988706" cy="846779"/>
            </a:xfrm>
            <a:custGeom>
              <a:avLst/>
              <a:gdLst>
                <a:gd name="connsiteX0" fmla="*/ 552450 w 3810000"/>
                <a:gd name="connsiteY0" fmla="*/ 0 h 1943100"/>
                <a:gd name="connsiteX1" fmla="*/ 2000250 w 3810000"/>
                <a:gd name="connsiteY1" fmla="*/ 19050 h 1943100"/>
                <a:gd name="connsiteX2" fmla="*/ 1971675 w 3810000"/>
                <a:gd name="connsiteY2" fmla="*/ 752475 h 1943100"/>
                <a:gd name="connsiteX3" fmla="*/ 2047875 w 3810000"/>
                <a:gd name="connsiteY3" fmla="*/ 790575 h 1943100"/>
                <a:gd name="connsiteX4" fmla="*/ 2047875 w 3810000"/>
                <a:gd name="connsiteY4" fmla="*/ 1438275 h 1943100"/>
                <a:gd name="connsiteX5" fmla="*/ 2676525 w 3810000"/>
                <a:gd name="connsiteY5" fmla="*/ 1419225 h 1943100"/>
                <a:gd name="connsiteX6" fmla="*/ 2676525 w 3810000"/>
                <a:gd name="connsiteY6" fmla="*/ 781050 h 1943100"/>
                <a:gd name="connsiteX7" fmla="*/ 2838450 w 3810000"/>
                <a:gd name="connsiteY7" fmla="*/ 676275 h 1943100"/>
                <a:gd name="connsiteX8" fmla="*/ 2828925 w 3810000"/>
                <a:gd name="connsiteY8" fmla="*/ 38100 h 1943100"/>
                <a:gd name="connsiteX9" fmla="*/ 3810000 w 3810000"/>
                <a:gd name="connsiteY9" fmla="*/ 66675 h 1943100"/>
                <a:gd name="connsiteX10" fmla="*/ 3810000 w 3810000"/>
                <a:gd name="connsiteY10" fmla="*/ 409575 h 1943100"/>
                <a:gd name="connsiteX11" fmla="*/ 2971800 w 3810000"/>
                <a:gd name="connsiteY11" fmla="*/ 409575 h 1943100"/>
                <a:gd name="connsiteX12" fmla="*/ 2990850 w 3810000"/>
                <a:gd name="connsiteY12" fmla="*/ 1314450 h 1943100"/>
                <a:gd name="connsiteX13" fmla="*/ 3409950 w 3810000"/>
                <a:gd name="connsiteY13" fmla="*/ 1314450 h 1943100"/>
                <a:gd name="connsiteX14" fmla="*/ 3400425 w 3810000"/>
                <a:gd name="connsiteY14" fmla="*/ 1695450 h 1943100"/>
                <a:gd name="connsiteX15" fmla="*/ 3257550 w 3810000"/>
                <a:gd name="connsiteY15" fmla="*/ 1905000 h 1943100"/>
                <a:gd name="connsiteX16" fmla="*/ 561975 w 3810000"/>
                <a:gd name="connsiteY16" fmla="*/ 1943100 h 1943100"/>
                <a:gd name="connsiteX17" fmla="*/ 571500 w 3810000"/>
                <a:gd name="connsiteY17" fmla="*/ 1552575 h 1943100"/>
                <a:gd name="connsiteX18" fmla="*/ 9525 w 3810000"/>
                <a:gd name="connsiteY18" fmla="*/ 1533525 h 1943100"/>
                <a:gd name="connsiteX19" fmla="*/ 0 w 3810000"/>
                <a:gd name="connsiteY19" fmla="*/ 695325 h 1943100"/>
                <a:gd name="connsiteX20" fmla="*/ 552450 w 3810000"/>
                <a:gd name="connsiteY20" fmla="*/ 676275 h 1943100"/>
                <a:gd name="connsiteX21" fmla="*/ 552450 w 3810000"/>
                <a:gd name="connsiteY21" fmla="*/ 0 h 1943100"/>
                <a:gd name="connsiteX0" fmla="*/ 552450 w 3810000"/>
                <a:gd name="connsiteY0" fmla="*/ 0 h 1943100"/>
                <a:gd name="connsiteX1" fmla="*/ 1952625 w 3810000"/>
                <a:gd name="connsiteY1" fmla="*/ 0 h 1943100"/>
                <a:gd name="connsiteX2" fmla="*/ 1971675 w 3810000"/>
                <a:gd name="connsiteY2" fmla="*/ 752475 h 1943100"/>
                <a:gd name="connsiteX3" fmla="*/ 2047875 w 3810000"/>
                <a:gd name="connsiteY3" fmla="*/ 790575 h 1943100"/>
                <a:gd name="connsiteX4" fmla="*/ 2047875 w 3810000"/>
                <a:gd name="connsiteY4" fmla="*/ 1438275 h 1943100"/>
                <a:gd name="connsiteX5" fmla="*/ 2676525 w 3810000"/>
                <a:gd name="connsiteY5" fmla="*/ 1419225 h 1943100"/>
                <a:gd name="connsiteX6" fmla="*/ 2676525 w 3810000"/>
                <a:gd name="connsiteY6" fmla="*/ 781050 h 1943100"/>
                <a:gd name="connsiteX7" fmla="*/ 2838450 w 3810000"/>
                <a:gd name="connsiteY7" fmla="*/ 676275 h 1943100"/>
                <a:gd name="connsiteX8" fmla="*/ 2828925 w 3810000"/>
                <a:gd name="connsiteY8" fmla="*/ 38100 h 1943100"/>
                <a:gd name="connsiteX9" fmla="*/ 3810000 w 3810000"/>
                <a:gd name="connsiteY9" fmla="*/ 66675 h 1943100"/>
                <a:gd name="connsiteX10" fmla="*/ 3810000 w 3810000"/>
                <a:gd name="connsiteY10" fmla="*/ 409575 h 1943100"/>
                <a:gd name="connsiteX11" fmla="*/ 2971800 w 3810000"/>
                <a:gd name="connsiteY11" fmla="*/ 409575 h 1943100"/>
                <a:gd name="connsiteX12" fmla="*/ 2990850 w 3810000"/>
                <a:gd name="connsiteY12" fmla="*/ 1314450 h 1943100"/>
                <a:gd name="connsiteX13" fmla="*/ 3409950 w 3810000"/>
                <a:gd name="connsiteY13" fmla="*/ 1314450 h 1943100"/>
                <a:gd name="connsiteX14" fmla="*/ 3400425 w 3810000"/>
                <a:gd name="connsiteY14" fmla="*/ 1695450 h 1943100"/>
                <a:gd name="connsiteX15" fmla="*/ 3257550 w 3810000"/>
                <a:gd name="connsiteY15" fmla="*/ 1905000 h 1943100"/>
                <a:gd name="connsiteX16" fmla="*/ 561975 w 3810000"/>
                <a:gd name="connsiteY16" fmla="*/ 1943100 h 1943100"/>
                <a:gd name="connsiteX17" fmla="*/ 571500 w 3810000"/>
                <a:gd name="connsiteY17" fmla="*/ 1552575 h 1943100"/>
                <a:gd name="connsiteX18" fmla="*/ 9525 w 3810000"/>
                <a:gd name="connsiteY18" fmla="*/ 1533525 h 1943100"/>
                <a:gd name="connsiteX19" fmla="*/ 0 w 3810000"/>
                <a:gd name="connsiteY19" fmla="*/ 695325 h 1943100"/>
                <a:gd name="connsiteX20" fmla="*/ 552450 w 3810000"/>
                <a:gd name="connsiteY20" fmla="*/ 676275 h 1943100"/>
                <a:gd name="connsiteX21" fmla="*/ 552450 w 3810000"/>
                <a:gd name="connsiteY21" fmla="*/ 0 h 1943100"/>
                <a:gd name="connsiteX0" fmla="*/ 552450 w 3810000"/>
                <a:gd name="connsiteY0" fmla="*/ 0 h 1943100"/>
                <a:gd name="connsiteX1" fmla="*/ 1981200 w 3810000"/>
                <a:gd name="connsiteY1" fmla="*/ 9525 h 1943100"/>
                <a:gd name="connsiteX2" fmla="*/ 1971675 w 3810000"/>
                <a:gd name="connsiteY2" fmla="*/ 752475 h 1943100"/>
                <a:gd name="connsiteX3" fmla="*/ 2047875 w 3810000"/>
                <a:gd name="connsiteY3" fmla="*/ 790575 h 1943100"/>
                <a:gd name="connsiteX4" fmla="*/ 2047875 w 3810000"/>
                <a:gd name="connsiteY4" fmla="*/ 1438275 h 1943100"/>
                <a:gd name="connsiteX5" fmla="*/ 2676525 w 3810000"/>
                <a:gd name="connsiteY5" fmla="*/ 1419225 h 1943100"/>
                <a:gd name="connsiteX6" fmla="*/ 2676525 w 3810000"/>
                <a:gd name="connsiteY6" fmla="*/ 781050 h 1943100"/>
                <a:gd name="connsiteX7" fmla="*/ 2838450 w 3810000"/>
                <a:gd name="connsiteY7" fmla="*/ 676275 h 1943100"/>
                <a:gd name="connsiteX8" fmla="*/ 2828925 w 3810000"/>
                <a:gd name="connsiteY8" fmla="*/ 38100 h 1943100"/>
                <a:gd name="connsiteX9" fmla="*/ 3810000 w 3810000"/>
                <a:gd name="connsiteY9" fmla="*/ 66675 h 1943100"/>
                <a:gd name="connsiteX10" fmla="*/ 3810000 w 3810000"/>
                <a:gd name="connsiteY10" fmla="*/ 409575 h 1943100"/>
                <a:gd name="connsiteX11" fmla="*/ 2971800 w 3810000"/>
                <a:gd name="connsiteY11" fmla="*/ 409575 h 1943100"/>
                <a:gd name="connsiteX12" fmla="*/ 2990850 w 3810000"/>
                <a:gd name="connsiteY12" fmla="*/ 1314450 h 1943100"/>
                <a:gd name="connsiteX13" fmla="*/ 3409950 w 3810000"/>
                <a:gd name="connsiteY13" fmla="*/ 1314450 h 1943100"/>
                <a:gd name="connsiteX14" fmla="*/ 3400425 w 3810000"/>
                <a:gd name="connsiteY14" fmla="*/ 1695450 h 1943100"/>
                <a:gd name="connsiteX15" fmla="*/ 3257550 w 3810000"/>
                <a:gd name="connsiteY15" fmla="*/ 1905000 h 1943100"/>
                <a:gd name="connsiteX16" fmla="*/ 561975 w 3810000"/>
                <a:gd name="connsiteY16" fmla="*/ 1943100 h 1943100"/>
                <a:gd name="connsiteX17" fmla="*/ 571500 w 3810000"/>
                <a:gd name="connsiteY17" fmla="*/ 1552575 h 1943100"/>
                <a:gd name="connsiteX18" fmla="*/ 9525 w 3810000"/>
                <a:gd name="connsiteY18" fmla="*/ 1533525 h 1943100"/>
                <a:gd name="connsiteX19" fmla="*/ 0 w 3810000"/>
                <a:gd name="connsiteY19" fmla="*/ 695325 h 1943100"/>
                <a:gd name="connsiteX20" fmla="*/ 552450 w 3810000"/>
                <a:gd name="connsiteY20" fmla="*/ 676275 h 1943100"/>
                <a:gd name="connsiteX21" fmla="*/ 552450 w 3810000"/>
                <a:gd name="connsiteY21" fmla="*/ 0 h 1943100"/>
                <a:gd name="connsiteX0" fmla="*/ 552450 w 3810000"/>
                <a:gd name="connsiteY0" fmla="*/ 0 h 1943100"/>
                <a:gd name="connsiteX1" fmla="*/ 1981200 w 3810000"/>
                <a:gd name="connsiteY1" fmla="*/ 9525 h 1943100"/>
                <a:gd name="connsiteX2" fmla="*/ 1971675 w 3810000"/>
                <a:gd name="connsiteY2" fmla="*/ 752475 h 1943100"/>
                <a:gd name="connsiteX3" fmla="*/ 2047875 w 3810000"/>
                <a:gd name="connsiteY3" fmla="*/ 790575 h 1943100"/>
                <a:gd name="connsiteX4" fmla="*/ 2047875 w 3810000"/>
                <a:gd name="connsiteY4" fmla="*/ 1438275 h 1943100"/>
                <a:gd name="connsiteX5" fmla="*/ 2676525 w 3810000"/>
                <a:gd name="connsiteY5" fmla="*/ 1447800 h 1943100"/>
                <a:gd name="connsiteX6" fmla="*/ 2676525 w 3810000"/>
                <a:gd name="connsiteY6" fmla="*/ 781050 h 1943100"/>
                <a:gd name="connsiteX7" fmla="*/ 2838450 w 3810000"/>
                <a:gd name="connsiteY7" fmla="*/ 676275 h 1943100"/>
                <a:gd name="connsiteX8" fmla="*/ 2828925 w 3810000"/>
                <a:gd name="connsiteY8" fmla="*/ 38100 h 1943100"/>
                <a:gd name="connsiteX9" fmla="*/ 3810000 w 3810000"/>
                <a:gd name="connsiteY9" fmla="*/ 66675 h 1943100"/>
                <a:gd name="connsiteX10" fmla="*/ 3810000 w 3810000"/>
                <a:gd name="connsiteY10" fmla="*/ 409575 h 1943100"/>
                <a:gd name="connsiteX11" fmla="*/ 2971800 w 3810000"/>
                <a:gd name="connsiteY11" fmla="*/ 409575 h 1943100"/>
                <a:gd name="connsiteX12" fmla="*/ 2990850 w 3810000"/>
                <a:gd name="connsiteY12" fmla="*/ 1314450 h 1943100"/>
                <a:gd name="connsiteX13" fmla="*/ 3409950 w 3810000"/>
                <a:gd name="connsiteY13" fmla="*/ 1314450 h 1943100"/>
                <a:gd name="connsiteX14" fmla="*/ 3400425 w 3810000"/>
                <a:gd name="connsiteY14" fmla="*/ 1695450 h 1943100"/>
                <a:gd name="connsiteX15" fmla="*/ 3257550 w 3810000"/>
                <a:gd name="connsiteY15" fmla="*/ 1905000 h 1943100"/>
                <a:gd name="connsiteX16" fmla="*/ 561975 w 3810000"/>
                <a:gd name="connsiteY16" fmla="*/ 1943100 h 1943100"/>
                <a:gd name="connsiteX17" fmla="*/ 571500 w 3810000"/>
                <a:gd name="connsiteY17" fmla="*/ 1552575 h 1943100"/>
                <a:gd name="connsiteX18" fmla="*/ 9525 w 3810000"/>
                <a:gd name="connsiteY18" fmla="*/ 1533525 h 1943100"/>
                <a:gd name="connsiteX19" fmla="*/ 0 w 3810000"/>
                <a:gd name="connsiteY19" fmla="*/ 695325 h 1943100"/>
                <a:gd name="connsiteX20" fmla="*/ 552450 w 3810000"/>
                <a:gd name="connsiteY20" fmla="*/ 676275 h 1943100"/>
                <a:gd name="connsiteX21" fmla="*/ 552450 w 3810000"/>
                <a:gd name="connsiteY21" fmla="*/ 0 h 1943100"/>
                <a:gd name="connsiteX0" fmla="*/ 552450 w 3810000"/>
                <a:gd name="connsiteY0" fmla="*/ 0 h 1943100"/>
                <a:gd name="connsiteX1" fmla="*/ 1981200 w 3810000"/>
                <a:gd name="connsiteY1" fmla="*/ 9525 h 1943100"/>
                <a:gd name="connsiteX2" fmla="*/ 1971675 w 3810000"/>
                <a:gd name="connsiteY2" fmla="*/ 752475 h 1943100"/>
                <a:gd name="connsiteX3" fmla="*/ 2047875 w 3810000"/>
                <a:gd name="connsiteY3" fmla="*/ 790575 h 1943100"/>
                <a:gd name="connsiteX4" fmla="*/ 2047875 w 3810000"/>
                <a:gd name="connsiteY4" fmla="*/ 1438275 h 1943100"/>
                <a:gd name="connsiteX5" fmla="*/ 2676525 w 3810000"/>
                <a:gd name="connsiteY5" fmla="*/ 1447800 h 1943100"/>
                <a:gd name="connsiteX6" fmla="*/ 2676525 w 3810000"/>
                <a:gd name="connsiteY6" fmla="*/ 781050 h 1943100"/>
                <a:gd name="connsiteX7" fmla="*/ 2838450 w 3810000"/>
                <a:gd name="connsiteY7" fmla="*/ 676275 h 1943100"/>
                <a:gd name="connsiteX8" fmla="*/ 2828925 w 3810000"/>
                <a:gd name="connsiteY8" fmla="*/ 38100 h 1943100"/>
                <a:gd name="connsiteX9" fmla="*/ 3810000 w 3810000"/>
                <a:gd name="connsiteY9" fmla="*/ 38100 h 1943100"/>
                <a:gd name="connsiteX10" fmla="*/ 3810000 w 3810000"/>
                <a:gd name="connsiteY10" fmla="*/ 409575 h 1943100"/>
                <a:gd name="connsiteX11" fmla="*/ 2971800 w 3810000"/>
                <a:gd name="connsiteY11" fmla="*/ 409575 h 1943100"/>
                <a:gd name="connsiteX12" fmla="*/ 2990850 w 3810000"/>
                <a:gd name="connsiteY12" fmla="*/ 1314450 h 1943100"/>
                <a:gd name="connsiteX13" fmla="*/ 3409950 w 3810000"/>
                <a:gd name="connsiteY13" fmla="*/ 1314450 h 1943100"/>
                <a:gd name="connsiteX14" fmla="*/ 3400425 w 3810000"/>
                <a:gd name="connsiteY14" fmla="*/ 1695450 h 1943100"/>
                <a:gd name="connsiteX15" fmla="*/ 3257550 w 3810000"/>
                <a:gd name="connsiteY15" fmla="*/ 1905000 h 1943100"/>
                <a:gd name="connsiteX16" fmla="*/ 561975 w 3810000"/>
                <a:gd name="connsiteY16" fmla="*/ 1943100 h 1943100"/>
                <a:gd name="connsiteX17" fmla="*/ 571500 w 3810000"/>
                <a:gd name="connsiteY17" fmla="*/ 1552575 h 1943100"/>
                <a:gd name="connsiteX18" fmla="*/ 9525 w 3810000"/>
                <a:gd name="connsiteY18" fmla="*/ 1533525 h 1943100"/>
                <a:gd name="connsiteX19" fmla="*/ 0 w 3810000"/>
                <a:gd name="connsiteY19" fmla="*/ 695325 h 1943100"/>
                <a:gd name="connsiteX20" fmla="*/ 552450 w 3810000"/>
                <a:gd name="connsiteY20" fmla="*/ 676275 h 1943100"/>
                <a:gd name="connsiteX21" fmla="*/ 552450 w 3810000"/>
                <a:gd name="connsiteY21" fmla="*/ 0 h 1943100"/>
                <a:gd name="connsiteX0" fmla="*/ 552450 w 3810000"/>
                <a:gd name="connsiteY0" fmla="*/ 0 h 1905000"/>
                <a:gd name="connsiteX1" fmla="*/ 1981200 w 3810000"/>
                <a:gd name="connsiteY1" fmla="*/ 9525 h 1905000"/>
                <a:gd name="connsiteX2" fmla="*/ 1971675 w 3810000"/>
                <a:gd name="connsiteY2" fmla="*/ 752475 h 1905000"/>
                <a:gd name="connsiteX3" fmla="*/ 2047875 w 3810000"/>
                <a:gd name="connsiteY3" fmla="*/ 790575 h 1905000"/>
                <a:gd name="connsiteX4" fmla="*/ 2047875 w 3810000"/>
                <a:gd name="connsiteY4" fmla="*/ 1438275 h 1905000"/>
                <a:gd name="connsiteX5" fmla="*/ 2676525 w 3810000"/>
                <a:gd name="connsiteY5" fmla="*/ 1447800 h 1905000"/>
                <a:gd name="connsiteX6" fmla="*/ 2676525 w 3810000"/>
                <a:gd name="connsiteY6" fmla="*/ 781050 h 1905000"/>
                <a:gd name="connsiteX7" fmla="*/ 2838450 w 3810000"/>
                <a:gd name="connsiteY7" fmla="*/ 676275 h 1905000"/>
                <a:gd name="connsiteX8" fmla="*/ 2828925 w 3810000"/>
                <a:gd name="connsiteY8" fmla="*/ 38100 h 1905000"/>
                <a:gd name="connsiteX9" fmla="*/ 3810000 w 3810000"/>
                <a:gd name="connsiteY9" fmla="*/ 38100 h 1905000"/>
                <a:gd name="connsiteX10" fmla="*/ 3810000 w 3810000"/>
                <a:gd name="connsiteY10" fmla="*/ 409575 h 1905000"/>
                <a:gd name="connsiteX11" fmla="*/ 2971800 w 3810000"/>
                <a:gd name="connsiteY11" fmla="*/ 409575 h 1905000"/>
                <a:gd name="connsiteX12" fmla="*/ 2990850 w 3810000"/>
                <a:gd name="connsiteY12" fmla="*/ 1314450 h 1905000"/>
                <a:gd name="connsiteX13" fmla="*/ 3409950 w 3810000"/>
                <a:gd name="connsiteY13" fmla="*/ 1314450 h 1905000"/>
                <a:gd name="connsiteX14" fmla="*/ 3400425 w 3810000"/>
                <a:gd name="connsiteY14" fmla="*/ 1695450 h 1905000"/>
                <a:gd name="connsiteX15" fmla="*/ 3257550 w 3810000"/>
                <a:gd name="connsiteY15" fmla="*/ 1905000 h 1905000"/>
                <a:gd name="connsiteX16" fmla="*/ 571500 w 3810000"/>
                <a:gd name="connsiteY16" fmla="*/ 1905000 h 1905000"/>
                <a:gd name="connsiteX17" fmla="*/ 571500 w 3810000"/>
                <a:gd name="connsiteY17" fmla="*/ 1552575 h 1905000"/>
                <a:gd name="connsiteX18" fmla="*/ 9525 w 3810000"/>
                <a:gd name="connsiteY18" fmla="*/ 1533525 h 1905000"/>
                <a:gd name="connsiteX19" fmla="*/ 0 w 3810000"/>
                <a:gd name="connsiteY19" fmla="*/ 695325 h 1905000"/>
                <a:gd name="connsiteX20" fmla="*/ 552450 w 3810000"/>
                <a:gd name="connsiteY20" fmla="*/ 676275 h 1905000"/>
                <a:gd name="connsiteX21" fmla="*/ 552450 w 3810000"/>
                <a:gd name="connsiteY21" fmla="*/ 0 h 1905000"/>
                <a:gd name="connsiteX0" fmla="*/ 552450 w 3810000"/>
                <a:gd name="connsiteY0" fmla="*/ 0 h 1905000"/>
                <a:gd name="connsiteX1" fmla="*/ 1981200 w 3810000"/>
                <a:gd name="connsiteY1" fmla="*/ 9525 h 1905000"/>
                <a:gd name="connsiteX2" fmla="*/ 1971675 w 3810000"/>
                <a:gd name="connsiteY2" fmla="*/ 752475 h 1905000"/>
                <a:gd name="connsiteX3" fmla="*/ 2047875 w 3810000"/>
                <a:gd name="connsiteY3" fmla="*/ 790575 h 1905000"/>
                <a:gd name="connsiteX4" fmla="*/ 2047875 w 3810000"/>
                <a:gd name="connsiteY4" fmla="*/ 1438275 h 1905000"/>
                <a:gd name="connsiteX5" fmla="*/ 2676525 w 3810000"/>
                <a:gd name="connsiteY5" fmla="*/ 1447800 h 1905000"/>
                <a:gd name="connsiteX6" fmla="*/ 2676525 w 3810000"/>
                <a:gd name="connsiteY6" fmla="*/ 781050 h 1905000"/>
                <a:gd name="connsiteX7" fmla="*/ 2838450 w 3810000"/>
                <a:gd name="connsiteY7" fmla="*/ 676275 h 1905000"/>
                <a:gd name="connsiteX8" fmla="*/ 2828925 w 3810000"/>
                <a:gd name="connsiteY8" fmla="*/ 38100 h 1905000"/>
                <a:gd name="connsiteX9" fmla="*/ 3810000 w 3810000"/>
                <a:gd name="connsiteY9" fmla="*/ 38100 h 1905000"/>
                <a:gd name="connsiteX10" fmla="*/ 3810000 w 3810000"/>
                <a:gd name="connsiteY10" fmla="*/ 409575 h 1905000"/>
                <a:gd name="connsiteX11" fmla="*/ 2971800 w 3810000"/>
                <a:gd name="connsiteY11" fmla="*/ 409575 h 1905000"/>
                <a:gd name="connsiteX12" fmla="*/ 2990850 w 3810000"/>
                <a:gd name="connsiteY12" fmla="*/ 1314450 h 1905000"/>
                <a:gd name="connsiteX13" fmla="*/ 3409950 w 3810000"/>
                <a:gd name="connsiteY13" fmla="*/ 1314450 h 1905000"/>
                <a:gd name="connsiteX14" fmla="*/ 3400425 w 3810000"/>
                <a:gd name="connsiteY14" fmla="*/ 1695450 h 1905000"/>
                <a:gd name="connsiteX15" fmla="*/ 3257550 w 3810000"/>
                <a:gd name="connsiteY15" fmla="*/ 1905000 h 1905000"/>
                <a:gd name="connsiteX16" fmla="*/ 571500 w 3810000"/>
                <a:gd name="connsiteY16" fmla="*/ 1905000 h 1905000"/>
                <a:gd name="connsiteX17" fmla="*/ 571500 w 3810000"/>
                <a:gd name="connsiteY17" fmla="*/ 1524000 h 1905000"/>
                <a:gd name="connsiteX18" fmla="*/ 9525 w 3810000"/>
                <a:gd name="connsiteY18" fmla="*/ 1533525 h 1905000"/>
                <a:gd name="connsiteX19" fmla="*/ 0 w 3810000"/>
                <a:gd name="connsiteY19" fmla="*/ 695325 h 1905000"/>
                <a:gd name="connsiteX20" fmla="*/ 552450 w 3810000"/>
                <a:gd name="connsiteY20" fmla="*/ 676275 h 1905000"/>
                <a:gd name="connsiteX21" fmla="*/ 552450 w 3810000"/>
                <a:gd name="connsiteY21" fmla="*/ 0 h 1905000"/>
                <a:gd name="connsiteX0" fmla="*/ 552450 w 3810000"/>
                <a:gd name="connsiteY0" fmla="*/ 0 h 1905000"/>
                <a:gd name="connsiteX1" fmla="*/ 1981200 w 3810000"/>
                <a:gd name="connsiteY1" fmla="*/ 9525 h 1905000"/>
                <a:gd name="connsiteX2" fmla="*/ 1971675 w 3810000"/>
                <a:gd name="connsiteY2" fmla="*/ 752475 h 1905000"/>
                <a:gd name="connsiteX3" fmla="*/ 2047875 w 3810000"/>
                <a:gd name="connsiteY3" fmla="*/ 790575 h 1905000"/>
                <a:gd name="connsiteX4" fmla="*/ 2047875 w 3810000"/>
                <a:gd name="connsiteY4" fmla="*/ 1438275 h 1905000"/>
                <a:gd name="connsiteX5" fmla="*/ 2676525 w 3810000"/>
                <a:gd name="connsiteY5" fmla="*/ 1447800 h 1905000"/>
                <a:gd name="connsiteX6" fmla="*/ 2676525 w 3810000"/>
                <a:gd name="connsiteY6" fmla="*/ 781050 h 1905000"/>
                <a:gd name="connsiteX7" fmla="*/ 2838450 w 3810000"/>
                <a:gd name="connsiteY7" fmla="*/ 676275 h 1905000"/>
                <a:gd name="connsiteX8" fmla="*/ 2828925 w 3810000"/>
                <a:gd name="connsiteY8" fmla="*/ 38100 h 1905000"/>
                <a:gd name="connsiteX9" fmla="*/ 3810000 w 3810000"/>
                <a:gd name="connsiteY9" fmla="*/ 38100 h 1905000"/>
                <a:gd name="connsiteX10" fmla="*/ 3810000 w 3810000"/>
                <a:gd name="connsiteY10" fmla="*/ 409575 h 1905000"/>
                <a:gd name="connsiteX11" fmla="*/ 2971800 w 3810000"/>
                <a:gd name="connsiteY11" fmla="*/ 409575 h 1905000"/>
                <a:gd name="connsiteX12" fmla="*/ 2990850 w 3810000"/>
                <a:gd name="connsiteY12" fmla="*/ 1314450 h 1905000"/>
                <a:gd name="connsiteX13" fmla="*/ 3409950 w 3810000"/>
                <a:gd name="connsiteY13" fmla="*/ 1314450 h 1905000"/>
                <a:gd name="connsiteX14" fmla="*/ 3400425 w 3810000"/>
                <a:gd name="connsiteY14" fmla="*/ 1695450 h 1905000"/>
                <a:gd name="connsiteX15" fmla="*/ 3257550 w 3810000"/>
                <a:gd name="connsiteY15" fmla="*/ 1905000 h 1905000"/>
                <a:gd name="connsiteX16" fmla="*/ 571500 w 3810000"/>
                <a:gd name="connsiteY16" fmla="*/ 1905000 h 1905000"/>
                <a:gd name="connsiteX17" fmla="*/ 571500 w 3810000"/>
                <a:gd name="connsiteY17" fmla="*/ 1524000 h 1905000"/>
                <a:gd name="connsiteX18" fmla="*/ 9525 w 3810000"/>
                <a:gd name="connsiteY18" fmla="*/ 1533525 h 1905000"/>
                <a:gd name="connsiteX19" fmla="*/ 0 w 3810000"/>
                <a:gd name="connsiteY19" fmla="*/ 695325 h 1905000"/>
                <a:gd name="connsiteX20" fmla="*/ 561975 w 3810000"/>
                <a:gd name="connsiteY20" fmla="*/ 704850 h 1905000"/>
                <a:gd name="connsiteX21" fmla="*/ 552450 w 3810000"/>
                <a:gd name="connsiteY21" fmla="*/ 0 h 1905000"/>
                <a:gd name="connsiteX0" fmla="*/ 552450 w 3810000"/>
                <a:gd name="connsiteY0" fmla="*/ 0 h 1905000"/>
                <a:gd name="connsiteX1" fmla="*/ 1981200 w 3810000"/>
                <a:gd name="connsiteY1" fmla="*/ 9525 h 1905000"/>
                <a:gd name="connsiteX2" fmla="*/ 1971675 w 3810000"/>
                <a:gd name="connsiteY2" fmla="*/ 752475 h 1905000"/>
                <a:gd name="connsiteX3" fmla="*/ 2047875 w 3810000"/>
                <a:gd name="connsiteY3" fmla="*/ 790575 h 1905000"/>
                <a:gd name="connsiteX4" fmla="*/ 2047875 w 3810000"/>
                <a:gd name="connsiteY4" fmla="*/ 1438275 h 1905000"/>
                <a:gd name="connsiteX5" fmla="*/ 2676525 w 3810000"/>
                <a:gd name="connsiteY5" fmla="*/ 1447800 h 1905000"/>
                <a:gd name="connsiteX6" fmla="*/ 2676525 w 3810000"/>
                <a:gd name="connsiteY6" fmla="*/ 781050 h 1905000"/>
                <a:gd name="connsiteX7" fmla="*/ 2838450 w 3810000"/>
                <a:gd name="connsiteY7" fmla="*/ 676275 h 1905000"/>
                <a:gd name="connsiteX8" fmla="*/ 2867025 w 3810000"/>
                <a:gd name="connsiteY8" fmla="*/ 28575 h 1905000"/>
                <a:gd name="connsiteX9" fmla="*/ 3810000 w 3810000"/>
                <a:gd name="connsiteY9" fmla="*/ 38100 h 1905000"/>
                <a:gd name="connsiteX10" fmla="*/ 3810000 w 3810000"/>
                <a:gd name="connsiteY10" fmla="*/ 409575 h 1905000"/>
                <a:gd name="connsiteX11" fmla="*/ 2971800 w 3810000"/>
                <a:gd name="connsiteY11" fmla="*/ 409575 h 1905000"/>
                <a:gd name="connsiteX12" fmla="*/ 2990850 w 3810000"/>
                <a:gd name="connsiteY12" fmla="*/ 1314450 h 1905000"/>
                <a:gd name="connsiteX13" fmla="*/ 3409950 w 3810000"/>
                <a:gd name="connsiteY13" fmla="*/ 1314450 h 1905000"/>
                <a:gd name="connsiteX14" fmla="*/ 3400425 w 3810000"/>
                <a:gd name="connsiteY14" fmla="*/ 1695450 h 1905000"/>
                <a:gd name="connsiteX15" fmla="*/ 3257550 w 3810000"/>
                <a:gd name="connsiteY15" fmla="*/ 1905000 h 1905000"/>
                <a:gd name="connsiteX16" fmla="*/ 571500 w 3810000"/>
                <a:gd name="connsiteY16" fmla="*/ 1905000 h 1905000"/>
                <a:gd name="connsiteX17" fmla="*/ 571500 w 3810000"/>
                <a:gd name="connsiteY17" fmla="*/ 1524000 h 1905000"/>
                <a:gd name="connsiteX18" fmla="*/ 9525 w 3810000"/>
                <a:gd name="connsiteY18" fmla="*/ 1533525 h 1905000"/>
                <a:gd name="connsiteX19" fmla="*/ 0 w 3810000"/>
                <a:gd name="connsiteY19" fmla="*/ 695325 h 1905000"/>
                <a:gd name="connsiteX20" fmla="*/ 561975 w 3810000"/>
                <a:gd name="connsiteY20" fmla="*/ 704850 h 1905000"/>
                <a:gd name="connsiteX21" fmla="*/ 552450 w 3810000"/>
                <a:gd name="connsiteY21" fmla="*/ 0 h 1905000"/>
                <a:gd name="connsiteX0" fmla="*/ 552450 w 3810000"/>
                <a:gd name="connsiteY0" fmla="*/ 0 h 1905000"/>
                <a:gd name="connsiteX1" fmla="*/ 1981200 w 3810000"/>
                <a:gd name="connsiteY1" fmla="*/ 9525 h 1905000"/>
                <a:gd name="connsiteX2" fmla="*/ 1971675 w 3810000"/>
                <a:gd name="connsiteY2" fmla="*/ 752475 h 1905000"/>
                <a:gd name="connsiteX3" fmla="*/ 2047875 w 3810000"/>
                <a:gd name="connsiteY3" fmla="*/ 790575 h 1905000"/>
                <a:gd name="connsiteX4" fmla="*/ 2047875 w 3810000"/>
                <a:gd name="connsiteY4" fmla="*/ 1438275 h 1905000"/>
                <a:gd name="connsiteX5" fmla="*/ 2676525 w 3810000"/>
                <a:gd name="connsiteY5" fmla="*/ 1447800 h 1905000"/>
                <a:gd name="connsiteX6" fmla="*/ 2676525 w 3810000"/>
                <a:gd name="connsiteY6" fmla="*/ 781050 h 1905000"/>
                <a:gd name="connsiteX7" fmla="*/ 2838450 w 3810000"/>
                <a:gd name="connsiteY7" fmla="*/ 676275 h 1905000"/>
                <a:gd name="connsiteX8" fmla="*/ 2828925 w 3810000"/>
                <a:gd name="connsiteY8" fmla="*/ 28575 h 1905000"/>
                <a:gd name="connsiteX9" fmla="*/ 3810000 w 3810000"/>
                <a:gd name="connsiteY9" fmla="*/ 38100 h 1905000"/>
                <a:gd name="connsiteX10" fmla="*/ 3810000 w 3810000"/>
                <a:gd name="connsiteY10" fmla="*/ 409575 h 1905000"/>
                <a:gd name="connsiteX11" fmla="*/ 2971800 w 3810000"/>
                <a:gd name="connsiteY11" fmla="*/ 409575 h 1905000"/>
                <a:gd name="connsiteX12" fmla="*/ 2990850 w 3810000"/>
                <a:gd name="connsiteY12" fmla="*/ 1314450 h 1905000"/>
                <a:gd name="connsiteX13" fmla="*/ 3409950 w 3810000"/>
                <a:gd name="connsiteY13" fmla="*/ 1314450 h 1905000"/>
                <a:gd name="connsiteX14" fmla="*/ 3400425 w 3810000"/>
                <a:gd name="connsiteY14" fmla="*/ 1695450 h 1905000"/>
                <a:gd name="connsiteX15" fmla="*/ 3257550 w 3810000"/>
                <a:gd name="connsiteY15" fmla="*/ 1905000 h 1905000"/>
                <a:gd name="connsiteX16" fmla="*/ 571500 w 3810000"/>
                <a:gd name="connsiteY16" fmla="*/ 1905000 h 1905000"/>
                <a:gd name="connsiteX17" fmla="*/ 571500 w 3810000"/>
                <a:gd name="connsiteY17" fmla="*/ 1524000 h 1905000"/>
                <a:gd name="connsiteX18" fmla="*/ 9525 w 3810000"/>
                <a:gd name="connsiteY18" fmla="*/ 1533525 h 1905000"/>
                <a:gd name="connsiteX19" fmla="*/ 0 w 3810000"/>
                <a:gd name="connsiteY19" fmla="*/ 695325 h 1905000"/>
                <a:gd name="connsiteX20" fmla="*/ 561975 w 3810000"/>
                <a:gd name="connsiteY20" fmla="*/ 704850 h 1905000"/>
                <a:gd name="connsiteX21" fmla="*/ 552450 w 3810000"/>
                <a:gd name="connsiteY21" fmla="*/ 0 h 1905000"/>
                <a:gd name="connsiteX0" fmla="*/ 552450 w 3810000"/>
                <a:gd name="connsiteY0" fmla="*/ 0 h 1905000"/>
                <a:gd name="connsiteX1" fmla="*/ 1981200 w 3810000"/>
                <a:gd name="connsiteY1" fmla="*/ 9525 h 1905000"/>
                <a:gd name="connsiteX2" fmla="*/ 1971675 w 3810000"/>
                <a:gd name="connsiteY2" fmla="*/ 752475 h 1905000"/>
                <a:gd name="connsiteX3" fmla="*/ 2047875 w 3810000"/>
                <a:gd name="connsiteY3" fmla="*/ 790575 h 1905000"/>
                <a:gd name="connsiteX4" fmla="*/ 2047875 w 3810000"/>
                <a:gd name="connsiteY4" fmla="*/ 1438275 h 1905000"/>
                <a:gd name="connsiteX5" fmla="*/ 2676525 w 3810000"/>
                <a:gd name="connsiteY5" fmla="*/ 1447800 h 1905000"/>
                <a:gd name="connsiteX6" fmla="*/ 2676525 w 3810000"/>
                <a:gd name="connsiteY6" fmla="*/ 781050 h 1905000"/>
                <a:gd name="connsiteX7" fmla="*/ 2838450 w 3810000"/>
                <a:gd name="connsiteY7" fmla="*/ 676275 h 1905000"/>
                <a:gd name="connsiteX8" fmla="*/ 2847975 w 3810000"/>
                <a:gd name="connsiteY8" fmla="*/ 38100 h 1905000"/>
                <a:gd name="connsiteX9" fmla="*/ 3810000 w 3810000"/>
                <a:gd name="connsiteY9" fmla="*/ 38100 h 1905000"/>
                <a:gd name="connsiteX10" fmla="*/ 3810000 w 3810000"/>
                <a:gd name="connsiteY10" fmla="*/ 409575 h 1905000"/>
                <a:gd name="connsiteX11" fmla="*/ 2971800 w 3810000"/>
                <a:gd name="connsiteY11" fmla="*/ 409575 h 1905000"/>
                <a:gd name="connsiteX12" fmla="*/ 2990850 w 3810000"/>
                <a:gd name="connsiteY12" fmla="*/ 1314450 h 1905000"/>
                <a:gd name="connsiteX13" fmla="*/ 3409950 w 3810000"/>
                <a:gd name="connsiteY13" fmla="*/ 1314450 h 1905000"/>
                <a:gd name="connsiteX14" fmla="*/ 3400425 w 3810000"/>
                <a:gd name="connsiteY14" fmla="*/ 1695450 h 1905000"/>
                <a:gd name="connsiteX15" fmla="*/ 3257550 w 3810000"/>
                <a:gd name="connsiteY15" fmla="*/ 1905000 h 1905000"/>
                <a:gd name="connsiteX16" fmla="*/ 571500 w 3810000"/>
                <a:gd name="connsiteY16" fmla="*/ 1905000 h 1905000"/>
                <a:gd name="connsiteX17" fmla="*/ 571500 w 3810000"/>
                <a:gd name="connsiteY17" fmla="*/ 1524000 h 1905000"/>
                <a:gd name="connsiteX18" fmla="*/ 9525 w 3810000"/>
                <a:gd name="connsiteY18" fmla="*/ 1533525 h 1905000"/>
                <a:gd name="connsiteX19" fmla="*/ 0 w 3810000"/>
                <a:gd name="connsiteY19" fmla="*/ 695325 h 1905000"/>
                <a:gd name="connsiteX20" fmla="*/ 561975 w 3810000"/>
                <a:gd name="connsiteY20" fmla="*/ 704850 h 1905000"/>
                <a:gd name="connsiteX21" fmla="*/ 552450 w 3810000"/>
                <a:gd name="connsiteY21" fmla="*/ 0 h 1905000"/>
                <a:gd name="connsiteX0" fmla="*/ 571500 w 3829050"/>
                <a:gd name="connsiteY0" fmla="*/ 0 h 1905000"/>
                <a:gd name="connsiteX1" fmla="*/ 2000250 w 3829050"/>
                <a:gd name="connsiteY1" fmla="*/ 9525 h 1905000"/>
                <a:gd name="connsiteX2" fmla="*/ 1990725 w 3829050"/>
                <a:gd name="connsiteY2" fmla="*/ 752475 h 1905000"/>
                <a:gd name="connsiteX3" fmla="*/ 2066925 w 3829050"/>
                <a:gd name="connsiteY3" fmla="*/ 790575 h 1905000"/>
                <a:gd name="connsiteX4" fmla="*/ 2066925 w 3829050"/>
                <a:gd name="connsiteY4" fmla="*/ 1438275 h 1905000"/>
                <a:gd name="connsiteX5" fmla="*/ 2695575 w 3829050"/>
                <a:gd name="connsiteY5" fmla="*/ 1447800 h 1905000"/>
                <a:gd name="connsiteX6" fmla="*/ 2695575 w 3829050"/>
                <a:gd name="connsiteY6" fmla="*/ 781050 h 1905000"/>
                <a:gd name="connsiteX7" fmla="*/ 2857500 w 3829050"/>
                <a:gd name="connsiteY7" fmla="*/ 676275 h 1905000"/>
                <a:gd name="connsiteX8" fmla="*/ 2867025 w 3829050"/>
                <a:gd name="connsiteY8" fmla="*/ 38100 h 1905000"/>
                <a:gd name="connsiteX9" fmla="*/ 3829050 w 3829050"/>
                <a:gd name="connsiteY9" fmla="*/ 38100 h 1905000"/>
                <a:gd name="connsiteX10" fmla="*/ 3829050 w 3829050"/>
                <a:gd name="connsiteY10" fmla="*/ 409575 h 1905000"/>
                <a:gd name="connsiteX11" fmla="*/ 2990850 w 3829050"/>
                <a:gd name="connsiteY11" fmla="*/ 409575 h 1905000"/>
                <a:gd name="connsiteX12" fmla="*/ 3009900 w 3829050"/>
                <a:gd name="connsiteY12" fmla="*/ 1314450 h 1905000"/>
                <a:gd name="connsiteX13" fmla="*/ 3429000 w 3829050"/>
                <a:gd name="connsiteY13" fmla="*/ 1314450 h 1905000"/>
                <a:gd name="connsiteX14" fmla="*/ 3419475 w 3829050"/>
                <a:gd name="connsiteY14" fmla="*/ 1695450 h 1905000"/>
                <a:gd name="connsiteX15" fmla="*/ 3276600 w 3829050"/>
                <a:gd name="connsiteY15" fmla="*/ 1905000 h 1905000"/>
                <a:gd name="connsiteX16" fmla="*/ 590550 w 3829050"/>
                <a:gd name="connsiteY16" fmla="*/ 1905000 h 1905000"/>
                <a:gd name="connsiteX17" fmla="*/ 590550 w 3829050"/>
                <a:gd name="connsiteY17" fmla="*/ 1524000 h 1905000"/>
                <a:gd name="connsiteX18" fmla="*/ 0 w 3829050"/>
                <a:gd name="connsiteY18" fmla="*/ 1504950 h 1905000"/>
                <a:gd name="connsiteX19" fmla="*/ 19050 w 3829050"/>
                <a:gd name="connsiteY19" fmla="*/ 695325 h 1905000"/>
                <a:gd name="connsiteX20" fmla="*/ 581025 w 3829050"/>
                <a:gd name="connsiteY20" fmla="*/ 704850 h 1905000"/>
                <a:gd name="connsiteX21" fmla="*/ 571500 w 3829050"/>
                <a:gd name="connsiteY21" fmla="*/ 0 h 1905000"/>
                <a:gd name="connsiteX0" fmla="*/ 552450 w 3810000"/>
                <a:gd name="connsiteY0" fmla="*/ 0 h 1905000"/>
                <a:gd name="connsiteX1" fmla="*/ 1981200 w 3810000"/>
                <a:gd name="connsiteY1" fmla="*/ 9525 h 1905000"/>
                <a:gd name="connsiteX2" fmla="*/ 1971675 w 3810000"/>
                <a:gd name="connsiteY2" fmla="*/ 752475 h 1905000"/>
                <a:gd name="connsiteX3" fmla="*/ 2047875 w 3810000"/>
                <a:gd name="connsiteY3" fmla="*/ 790575 h 1905000"/>
                <a:gd name="connsiteX4" fmla="*/ 2047875 w 3810000"/>
                <a:gd name="connsiteY4" fmla="*/ 1438275 h 1905000"/>
                <a:gd name="connsiteX5" fmla="*/ 2676525 w 3810000"/>
                <a:gd name="connsiteY5" fmla="*/ 1447800 h 1905000"/>
                <a:gd name="connsiteX6" fmla="*/ 2676525 w 3810000"/>
                <a:gd name="connsiteY6" fmla="*/ 781050 h 1905000"/>
                <a:gd name="connsiteX7" fmla="*/ 2838450 w 3810000"/>
                <a:gd name="connsiteY7" fmla="*/ 676275 h 1905000"/>
                <a:gd name="connsiteX8" fmla="*/ 2847975 w 3810000"/>
                <a:gd name="connsiteY8" fmla="*/ 38100 h 1905000"/>
                <a:gd name="connsiteX9" fmla="*/ 3810000 w 3810000"/>
                <a:gd name="connsiteY9" fmla="*/ 38100 h 1905000"/>
                <a:gd name="connsiteX10" fmla="*/ 3810000 w 3810000"/>
                <a:gd name="connsiteY10" fmla="*/ 409575 h 1905000"/>
                <a:gd name="connsiteX11" fmla="*/ 2971800 w 3810000"/>
                <a:gd name="connsiteY11" fmla="*/ 409575 h 1905000"/>
                <a:gd name="connsiteX12" fmla="*/ 2990850 w 3810000"/>
                <a:gd name="connsiteY12" fmla="*/ 1314450 h 1905000"/>
                <a:gd name="connsiteX13" fmla="*/ 3409950 w 3810000"/>
                <a:gd name="connsiteY13" fmla="*/ 1314450 h 1905000"/>
                <a:gd name="connsiteX14" fmla="*/ 3400425 w 3810000"/>
                <a:gd name="connsiteY14" fmla="*/ 1695450 h 1905000"/>
                <a:gd name="connsiteX15" fmla="*/ 3257550 w 3810000"/>
                <a:gd name="connsiteY15" fmla="*/ 1905000 h 1905000"/>
                <a:gd name="connsiteX16" fmla="*/ 571500 w 3810000"/>
                <a:gd name="connsiteY16" fmla="*/ 1905000 h 1905000"/>
                <a:gd name="connsiteX17" fmla="*/ 571500 w 3810000"/>
                <a:gd name="connsiteY17" fmla="*/ 1524000 h 1905000"/>
                <a:gd name="connsiteX18" fmla="*/ 9525 w 3810000"/>
                <a:gd name="connsiteY18" fmla="*/ 1514475 h 1905000"/>
                <a:gd name="connsiteX19" fmla="*/ 0 w 3810000"/>
                <a:gd name="connsiteY19" fmla="*/ 695325 h 1905000"/>
                <a:gd name="connsiteX20" fmla="*/ 561975 w 3810000"/>
                <a:gd name="connsiteY20" fmla="*/ 704850 h 1905000"/>
                <a:gd name="connsiteX21" fmla="*/ 552450 w 3810000"/>
                <a:gd name="connsiteY21" fmla="*/ 0 h 1905000"/>
                <a:gd name="connsiteX0" fmla="*/ 571500 w 3829050"/>
                <a:gd name="connsiteY0" fmla="*/ 0 h 1905000"/>
                <a:gd name="connsiteX1" fmla="*/ 2000250 w 3829050"/>
                <a:gd name="connsiteY1" fmla="*/ 9525 h 1905000"/>
                <a:gd name="connsiteX2" fmla="*/ 1990725 w 3829050"/>
                <a:gd name="connsiteY2" fmla="*/ 752475 h 1905000"/>
                <a:gd name="connsiteX3" fmla="*/ 2066925 w 3829050"/>
                <a:gd name="connsiteY3" fmla="*/ 790575 h 1905000"/>
                <a:gd name="connsiteX4" fmla="*/ 2066925 w 3829050"/>
                <a:gd name="connsiteY4" fmla="*/ 1438275 h 1905000"/>
                <a:gd name="connsiteX5" fmla="*/ 2695575 w 3829050"/>
                <a:gd name="connsiteY5" fmla="*/ 1447800 h 1905000"/>
                <a:gd name="connsiteX6" fmla="*/ 2695575 w 3829050"/>
                <a:gd name="connsiteY6" fmla="*/ 781050 h 1905000"/>
                <a:gd name="connsiteX7" fmla="*/ 2857500 w 3829050"/>
                <a:gd name="connsiteY7" fmla="*/ 676275 h 1905000"/>
                <a:gd name="connsiteX8" fmla="*/ 2867025 w 3829050"/>
                <a:gd name="connsiteY8" fmla="*/ 38100 h 1905000"/>
                <a:gd name="connsiteX9" fmla="*/ 3829050 w 3829050"/>
                <a:gd name="connsiteY9" fmla="*/ 38100 h 1905000"/>
                <a:gd name="connsiteX10" fmla="*/ 3829050 w 3829050"/>
                <a:gd name="connsiteY10" fmla="*/ 409575 h 1905000"/>
                <a:gd name="connsiteX11" fmla="*/ 2990850 w 3829050"/>
                <a:gd name="connsiteY11" fmla="*/ 409575 h 1905000"/>
                <a:gd name="connsiteX12" fmla="*/ 3009900 w 3829050"/>
                <a:gd name="connsiteY12" fmla="*/ 1314450 h 1905000"/>
                <a:gd name="connsiteX13" fmla="*/ 3429000 w 3829050"/>
                <a:gd name="connsiteY13" fmla="*/ 1314450 h 1905000"/>
                <a:gd name="connsiteX14" fmla="*/ 3419475 w 3829050"/>
                <a:gd name="connsiteY14" fmla="*/ 1695450 h 1905000"/>
                <a:gd name="connsiteX15" fmla="*/ 3276600 w 3829050"/>
                <a:gd name="connsiteY15" fmla="*/ 1905000 h 1905000"/>
                <a:gd name="connsiteX16" fmla="*/ 590550 w 3829050"/>
                <a:gd name="connsiteY16" fmla="*/ 1905000 h 1905000"/>
                <a:gd name="connsiteX17" fmla="*/ 590550 w 3829050"/>
                <a:gd name="connsiteY17" fmla="*/ 1524000 h 1905000"/>
                <a:gd name="connsiteX18" fmla="*/ 0 w 3829050"/>
                <a:gd name="connsiteY18" fmla="*/ 1524000 h 1905000"/>
                <a:gd name="connsiteX19" fmla="*/ 19050 w 3829050"/>
                <a:gd name="connsiteY19" fmla="*/ 695325 h 1905000"/>
                <a:gd name="connsiteX20" fmla="*/ 581025 w 3829050"/>
                <a:gd name="connsiteY20" fmla="*/ 704850 h 1905000"/>
                <a:gd name="connsiteX21" fmla="*/ 571500 w 3829050"/>
                <a:gd name="connsiteY21" fmla="*/ 0 h 1905000"/>
                <a:gd name="connsiteX0" fmla="*/ 552450 w 3810000"/>
                <a:gd name="connsiteY0" fmla="*/ 0 h 1905000"/>
                <a:gd name="connsiteX1" fmla="*/ 1981200 w 3810000"/>
                <a:gd name="connsiteY1" fmla="*/ 9525 h 1905000"/>
                <a:gd name="connsiteX2" fmla="*/ 1971675 w 3810000"/>
                <a:gd name="connsiteY2" fmla="*/ 752475 h 1905000"/>
                <a:gd name="connsiteX3" fmla="*/ 2047875 w 3810000"/>
                <a:gd name="connsiteY3" fmla="*/ 790575 h 1905000"/>
                <a:gd name="connsiteX4" fmla="*/ 2047875 w 3810000"/>
                <a:gd name="connsiteY4" fmla="*/ 1438275 h 1905000"/>
                <a:gd name="connsiteX5" fmla="*/ 2676525 w 3810000"/>
                <a:gd name="connsiteY5" fmla="*/ 1447800 h 1905000"/>
                <a:gd name="connsiteX6" fmla="*/ 2676525 w 3810000"/>
                <a:gd name="connsiteY6" fmla="*/ 781050 h 1905000"/>
                <a:gd name="connsiteX7" fmla="*/ 2838450 w 3810000"/>
                <a:gd name="connsiteY7" fmla="*/ 676275 h 1905000"/>
                <a:gd name="connsiteX8" fmla="*/ 2847975 w 3810000"/>
                <a:gd name="connsiteY8" fmla="*/ 38100 h 1905000"/>
                <a:gd name="connsiteX9" fmla="*/ 3810000 w 3810000"/>
                <a:gd name="connsiteY9" fmla="*/ 38100 h 1905000"/>
                <a:gd name="connsiteX10" fmla="*/ 3810000 w 3810000"/>
                <a:gd name="connsiteY10" fmla="*/ 409575 h 1905000"/>
                <a:gd name="connsiteX11" fmla="*/ 2971800 w 3810000"/>
                <a:gd name="connsiteY11" fmla="*/ 409575 h 1905000"/>
                <a:gd name="connsiteX12" fmla="*/ 2990850 w 3810000"/>
                <a:gd name="connsiteY12" fmla="*/ 1314450 h 1905000"/>
                <a:gd name="connsiteX13" fmla="*/ 3409950 w 3810000"/>
                <a:gd name="connsiteY13" fmla="*/ 1314450 h 1905000"/>
                <a:gd name="connsiteX14" fmla="*/ 3400425 w 3810000"/>
                <a:gd name="connsiteY14" fmla="*/ 1695450 h 1905000"/>
                <a:gd name="connsiteX15" fmla="*/ 3257550 w 3810000"/>
                <a:gd name="connsiteY15" fmla="*/ 1905000 h 1905000"/>
                <a:gd name="connsiteX16" fmla="*/ 571500 w 3810000"/>
                <a:gd name="connsiteY16" fmla="*/ 1905000 h 1905000"/>
                <a:gd name="connsiteX17" fmla="*/ 571500 w 3810000"/>
                <a:gd name="connsiteY17" fmla="*/ 1524000 h 1905000"/>
                <a:gd name="connsiteX18" fmla="*/ 0 w 3810000"/>
                <a:gd name="connsiteY18" fmla="*/ 1495425 h 1905000"/>
                <a:gd name="connsiteX19" fmla="*/ 0 w 3810000"/>
                <a:gd name="connsiteY19" fmla="*/ 695325 h 1905000"/>
                <a:gd name="connsiteX20" fmla="*/ 561975 w 3810000"/>
                <a:gd name="connsiteY20" fmla="*/ 704850 h 1905000"/>
                <a:gd name="connsiteX21" fmla="*/ 552450 w 3810000"/>
                <a:gd name="connsiteY21" fmla="*/ 0 h 1905000"/>
                <a:gd name="connsiteX0" fmla="*/ 561975 w 3819525"/>
                <a:gd name="connsiteY0" fmla="*/ 0 h 1905000"/>
                <a:gd name="connsiteX1" fmla="*/ 1990725 w 3819525"/>
                <a:gd name="connsiteY1" fmla="*/ 9525 h 1905000"/>
                <a:gd name="connsiteX2" fmla="*/ 1981200 w 3819525"/>
                <a:gd name="connsiteY2" fmla="*/ 752475 h 1905000"/>
                <a:gd name="connsiteX3" fmla="*/ 2057400 w 3819525"/>
                <a:gd name="connsiteY3" fmla="*/ 790575 h 1905000"/>
                <a:gd name="connsiteX4" fmla="*/ 2057400 w 3819525"/>
                <a:gd name="connsiteY4" fmla="*/ 1438275 h 1905000"/>
                <a:gd name="connsiteX5" fmla="*/ 2686050 w 3819525"/>
                <a:gd name="connsiteY5" fmla="*/ 1447800 h 1905000"/>
                <a:gd name="connsiteX6" fmla="*/ 2686050 w 3819525"/>
                <a:gd name="connsiteY6" fmla="*/ 781050 h 1905000"/>
                <a:gd name="connsiteX7" fmla="*/ 2847975 w 3819525"/>
                <a:gd name="connsiteY7" fmla="*/ 676275 h 1905000"/>
                <a:gd name="connsiteX8" fmla="*/ 2857500 w 3819525"/>
                <a:gd name="connsiteY8" fmla="*/ 38100 h 1905000"/>
                <a:gd name="connsiteX9" fmla="*/ 3819525 w 3819525"/>
                <a:gd name="connsiteY9" fmla="*/ 38100 h 1905000"/>
                <a:gd name="connsiteX10" fmla="*/ 3819525 w 3819525"/>
                <a:gd name="connsiteY10" fmla="*/ 409575 h 1905000"/>
                <a:gd name="connsiteX11" fmla="*/ 2981325 w 3819525"/>
                <a:gd name="connsiteY11" fmla="*/ 409575 h 1905000"/>
                <a:gd name="connsiteX12" fmla="*/ 3000375 w 3819525"/>
                <a:gd name="connsiteY12" fmla="*/ 1314450 h 1905000"/>
                <a:gd name="connsiteX13" fmla="*/ 3419475 w 3819525"/>
                <a:gd name="connsiteY13" fmla="*/ 1314450 h 1905000"/>
                <a:gd name="connsiteX14" fmla="*/ 3409950 w 3819525"/>
                <a:gd name="connsiteY14" fmla="*/ 1695450 h 1905000"/>
                <a:gd name="connsiteX15" fmla="*/ 3267075 w 3819525"/>
                <a:gd name="connsiteY15" fmla="*/ 1905000 h 1905000"/>
                <a:gd name="connsiteX16" fmla="*/ 581025 w 3819525"/>
                <a:gd name="connsiteY16" fmla="*/ 1905000 h 1905000"/>
                <a:gd name="connsiteX17" fmla="*/ 581025 w 3819525"/>
                <a:gd name="connsiteY17" fmla="*/ 1524000 h 1905000"/>
                <a:gd name="connsiteX18" fmla="*/ 0 w 3819525"/>
                <a:gd name="connsiteY18" fmla="*/ 1533525 h 1905000"/>
                <a:gd name="connsiteX19" fmla="*/ 9525 w 3819525"/>
                <a:gd name="connsiteY19" fmla="*/ 695325 h 1905000"/>
                <a:gd name="connsiteX20" fmla="*/ 571500 w 3819525"/>
                <a:gd name="connsiteY20" fmla="*/ 704850 h 1905000"/>
                <a:gd name="connsiteX21" fmla="*/ 561975 w 3819525"/>
                <a:gd name="connsiteY21" fmla="*/ 0 h 1905000"/>
                <a:gd name="connsiteX0" fmla="*/ 561975 w 3819525"/>
                <a:gd name="connsiteY0" fmla="*/ 0 h 1905000"/>
                <a:gd name="connsiteX1" fmla="*/ 1990725 w 3819525"/>
                <a:gd name="connsiteY1" fmla="*/ 9525 h 1905000"/>
                <a:gd name="connsiteX2" fmla="*/ 1981200 w 3819525"/>
                <a:gd name="connsiteY2" fmla="*/ 752475 h 1905000"/>
                <a:gd name="connsiteX3" fmla="*/ 2057400 w 3819525"/>
                <a:gd name="connsiteY3" fmla="*/ 790575 h 1905000"/>
                <a:gd name="connsiteX4" fmla="*/ 2057400 w 3819525"/>
                <a:gd name="connsiteY4" fmla="*/ 1438275 h 1905000"/>
                <a:gd name="connsiteX5" fmla="*/ 2686050 w 3819525"/>
                <a:gd name="connsiteY5" fmla="*/ 1447800 h 1905000"/>
                <a:gd name="connsiteX6" fmla="*/ 2686050 w 3819525"/>
                <a:gd name="connsiteY6" fmla="*/ 781050 h 1905000"/>
                <a:gd name="connsiteX7" fmla="*/ 2847975 w 3819525"/>
                <a:gd name="connsiteY7" fmla="*/ 676275 h 1905000"/>
                <a:gd name="connsiteX8" fmla="*/ 2857500 w 3819525"/>
                <a:gd name="connsiteY8" fmla="*/ 38100 h 1905000"/>
                <a:gd name="connsiteX9" fmla="*/ 3819525 w 3819525"/>
                <a:gd name="connsiteY9" fmla="*/ 38100 h 1905000"/>
                <a:gd name="connsiteX10" fmla="*/ 3819525 w 3819525"/>
                <a:gd name="connsiteY10" fmla="*/ 409575 h 1905000"/>
                <a:gd name="connsiteX11" fmla="*/ 2981325 w 3819525"/>
                <a:gd name="connsiteY11" fmla="*/ 409575 h 1905000"/>
                <a:gd name="connsiteX12" fmla="*/ 3000375 w 3819525"/>
                <a:gd name="connsiteY12" fmla="*/ 1314450 h 1905000"/>
                <a:gd name="connsiteX13" fmla="*/ 3419475 w 3819525"/>
                <a:gd name="connsiteY13" fmla="*/ 1314450 h 1905000"/>
                <a:gd name="connsiteX14" fmla="*/ 3409950 w 3819525"/>
                <a:gd name="connsiteY14" fmla="*/ 1695450 h 1905000"/>
                <a:gd name="connsiteX15" fmla="*/ 3267075 w 3819525"/>
                <a:gd name="connsiteY15" fmla="*/ 1905000 h 1905000"/>
                <a:gd name="connsiteX16" fmla="*/ 581025 w 3819525"/>
                <a:gd name="connsiteY16" fmla="*/ 1905000 h 1905000"/>
                <a:gd name="connsiteX17" fmla="*/ 581025 w 3819525"/>
                <a:gd name="connsiteY17" fmla="*/ 1524000 h 1905000"/>
                <a:gd name="connsiteX18" fmla="*/ 0 w 3819525"/>
                <a:gd name="connsiteY18" fmla="*/ 1495425 h 1905000"/>
                <a:gd name="connsiteX19" fmla="*/ 9525 w 3819525"/>
                <a:gd name="connsiteY19" fmla="*/ 695325 h 1905000"/>
                <a:gd name="connsiteX20" fmla="*/ 571500 w 3819525"/>
                <a:gd name="connsiteY20" fmla="*/ 704850 h 1905000"/>
                <a:gd name="connsiteX21" fmla="*/ 561975 w 3819525"/>
                <a:gd name="connsiteY21" fmla="*/ 0 h 1905000"/>
                <a:gd name="connsiteX0" fmla="*/ 561975 w 3819525"/>
                <a:gd name="connsiteY0" fmla="*/ 0 h 1905000"/>
                <a:gd name="connsiteX1" fmla="*/ 1990725 w 3819525"/>
                <a:gd name="connsiteY1" fmla="*/ 9525 h 1905000"/>
                <a:gd name="connsiteX2" fmla="*/ 1981200 w 3819525"/>
                <a:gd name="connsiteY2" fmla="*/ 752475 h 1905000"/>
                <a:gd name="connsiteX3" fmla="*/ 2057400 w 3819525"/>
                <a:gd name="connsiteY3" fmla="*/ 790575 h 1905000"/>
                <a:gd name="connsiteX4" fmla="*/ 2057400 w 3819525"/>
                <a:gd name="connsiteY4" fmla="*/ 1438275 h 1905000"/>
                <a:gd name="connsiteX5" fmla="*/ 2686050 w 3819525"/>
                <a:gd name="connsiteY5" fmla="*/ 1447800 h 1905000"/>
                <a:gd name="connsiteX6" fmla="*/ 2686050 w 3819525"/>
                <a:gd name="connsiteY6" fmla="*/ 781050 h 1905000"/>
                <a:gd name="connsiteX7" fmla="*/ 2847975 w 3819525"/>
                <a:gd name="connsiteY7" fmla="*/ 676275 h 1905000"/>
                <a:gd name="connsiteX8" fmla="*/ 2857500 w 3819525"/>
                <a:gd name="connsiteY8" fmla="*/ 38100 h 1905000"/>
                <a:gd name="connsiteX9" fmla="*/ 3819525 w 3819525"/>
                <a:gd name="connsiteY9" fmla="*/ 38100 h 1905000"/>
                <a:gd name="connsiteX10" fmla="*/ 3819525 w 3819525"/>
                <a:gd name="connsiteY10" fmla="*/ 409575 h 1905000"/>
                <a:gd name="connsiteX11" fmla="*/ 2981325 w 3819525"/>
                <a:gd name="connsiteY11" fmla="*/ 409575 h 1905000"/>
                <a:gd name="connsiteX12" fmla="*/ 3000375 w 3819525"/>
                <a:gd name="connsiteY12" fmla="*/ 1314450 h 1905000"/>
                <a:gd name="connsiteX13" fmla="*/ 3419475 w 3819525"/>
                <a:gd name="connsiteY13" fmla="*/ 1314450 h 1905000"/>
                <a:gd name="connsiteX14" fmla="*/ 3409950 w 3819525"/>
                <a:gd name="connsiteY14" fmla="*/ 1695450 h 1905000"/>
                <a:gd name="connsiteX15" fmla="*/ 3267075 w 3819525"/>
                <a:gd name="connsiteY15" fmla="*/ 1905000 h 1905000"/>
                <a:gd name="connsiteX16" fmla="*/ 581025 w 3819525"/>
                <a:gd name="connsiteY16" fmla="*/ 1905000 h 1905000"/>
                <a:gd name="connsiteX17" fmla="*/ 590550 w 3819525"/>
                <a:gd name="connsiteY17" fmla="*/ 1495425 h 1905000"/>
                <a:gd name="connsiteX18" fmla="*/ 0 w 3819525"/>
                <a:gd name="connsiteY18" fmla="*/ 1495425 h 1905000"/>
                <a:gd name="connsiteX19" fmla="*/ 9525 w 3819525"/>
                <a:gd name="connsiteY19" fmla="*/ 695325 h 1905000"/>
                <a:gd name="connsiteX20" fmla="*/ 571500 w 3819525"/>
                <a:gd name="connsiteY20" fmla="*/ 704850 h 1905000"/>
                <a:gd name="connsiteX21" fmla="*/ 561975 w 3819525"/>
                <a:gd name="connsiteY21" fmla="*/ 0 h 190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819525" h="1905000">
                  <a:moveTo>
                    <a:pt x="561975" y="0"/>
                  </a:moveTo>
                  <a:lnTo>
                    <a:pt x="1990725" y="9525"/>
                  </a:lnTo>
                  <a:lnTo>
                    <a:pt x="1981200" y="752475"/>
                  </a:lnTo>
                  <a:lnTo>
                    <a:pt x="2057400" y="790575"/>
                  </a:lnTo>
                  <a:lnTo>
                    <a:pt x="2057400" y="1438275"/>
                  </a:lnTo>
                  <a:lnTo>
                    <a:pt x="2686050" y="1447800"/>
                  </a:lnTo>
                  <a:lnTo>
                    <a:pt x="2686050" y="781050"/>
                  </a:lnTo>
                  <a:lnTo>
                    <a:pt x="2847975" y="676275"/>
                  </a:lnTo>
                  <a:lnTo>
                    <a:pt x="2857500" y="38100"/>
                  </a:lnTo>
                  <a:lnTo>
                    <a:pt x="3819525" y="38100"/>
                  </a:lnTo>
                  <a:lnTo>
                    <a:pt x="3819525" y="409575"/>
                  </a:lnTo>
                  <a:lnTo>
                    <a:pt x="2981325" y="409575"/>
                  </a:lnTo>
                  <a:lnTo>
                    <a:pt x="3000375" y="1314450"/>
                  </a:lnTo>
                  <a:lnTo>
                    <a:pt x="3419475" y="1314450"/>
                  </a:lnTo>
                  <a:lnTo>
                    <a:pt x="3409950" y="1695450"/>
                  </a:lnTo>
                  <a:lnTo>
                    <a:pt x="3267075" y="1905000"/>
                  </a:lnTo>
                  <a:lnTo>
                    <a:pt x="581025" y="1905000"/>
                  </a:lnTo>
                  <a:lnTo>
                    <a:pt x="590550" y="1495425"/>
                  </a:lnTo>
                  <a:lnTo>
                    <a:pt x="0" y="1495425"/>
                  </a:lnTo>
                  <a:lnTo>
                    <a:pt x="9525" y="695325"/>
                  </a:lnTo>
                  <a:lnTo>
                    <a:pt x="571500" y="704850"/>
                  </a:lnTo>
                  <a:lnTo>
                    <a:pt x="561975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51" name="フリーフォーム 18">
              <a:extLst>
                <a:ext uri="{FF2B5EF4-FFF2-40B4-BE49-F238E27FC236}">
                  <a16:creationId xmlns:a16="http://schemas.microsoft.com/office/drawing/2014/main" id="{00000000-0008-0000-1600-000012000000}"/>
                </a:ext>
              </a:extLst>
            </p:cNvPr>
            <p:cNvSpPr/>
            <p:nvPr/>
          </p:nvSpPr>
          <p:spPr bwMode="auto">
            <a:xfrm flipV="1">
              <a:off x="3174137" y="5456692"/>
              <a:ext cx="2007936" cy="846779"/>
            </a:xfrm>
            <a:custGeom>
              <a:avLst/>
              <a:gdLst>
                <a:gd name="connsiteX0" fmla="*/ 552450 w 3810000"/>
                <a:gd name="connsiteY0" fmla="*/ 0 h 1943100"/>
                <a:gd name="connsiteX1" fmla="*/ 2000250 w 3810000"/>
                <a:gd name="connsiteY1" fmla="*/ 19050 h 1943100"/>
                <a:gd name="connsiteX2" fmla="*/ 1971675 w 3810000"/>
                <a:gd name="connsiteY2" fmla="*/ 752475 h 1943100"/>
                <a:gd name="connsiteX3" fmla="*/ 2047875 w 3810000"/>
                <a:gd name="connsiteY3" fmla="*/ 790575 h 1943100"/>
                <a:gd name="connsiteX4" fmla="*/ 2047875 w 3810000"/>
                <a:gd name="connsiteY4" fmla="*/ 1438275 h 1943100"/>
                <a:gd name="connsiteX5" fmla="*/ 2676525 w 3810000"/>
                <a:gd name="connsiteY5" fmla="*/ 1419225 h 1943100"/>
                <a:gd name="connsiteX6" fmla="*/ 2676525 w 3810000"/>
                <a:gd name="connsiteY6" fmla="*/ 781050 h 1943100"/>
                <a:gd name="connsiteX7" fmla="*/ 2838450 w 3810000"/>
                <a:gd name="connsiteY7" fmla="*/ 676275 h 1943100"/>
                <a:gd name="connsiteX8" fmla="*/ 2828925 w 3810000"/>
                <a:gd name="connsiteY8" fmla="*/ 38100 h 1943100"/>
                <a:gd name="connsiteX9" fmla="*/ 3810000 w 3810000"/>
                <a:gd name="connsiteY9" fmla="*/ 66675 h 1943100"/>
                <a:gd name="connsiteX10" fmla="*/ 3810000 w 3810000"/>
                <a:gd name="connsiteY10" fmla="*/ 409575 h 1943100"/>
                <a:gd name="connsiteX11" fmla="*/ 2971800 w 3810000"/>
                <a:gd name="connsiteY11" fmla="*/ 409575 h 1943100"/>
                <a:gd name="connsiteX12" fmla="*/ 2990850 w 3810000"/>
                <a:gd name="connsiteY12" fmla="*/ 1314450 h 1943100"/>
                <a:gd name="connsiteX13" fmla="*/ 3409950 w 3810000"/>
                <a:gd name="connsiteY13" fmla="*/ 1314450 h 1943100"/>
                <a:gd name="connsiteX14" fmla="*/ 3400425 w 3810000"/>
                <a:gd name="connsiteY14" fmla="*/ 1695450 h 1943100"/>
                <a:gd name="connsiteX15" fmla="*/ 3257550 w 3810000"/>
                <a:gd name="connsiteY15" fmla="*/ 1905000 h 1943100"/>
                <a:gd name="connsiteX16" fmla="*/ 561975 w 3810000"/>
                <a:gd name="connsiteY16" fmla="*/ 1943100 h 1943100"/>
                <a:gd name="connsiteX17" fmla="*/ 571500 w 3810000"/>
                <a:gd name="connsiteY17" fmla="*/ 1552575 h 1943100"/>
                <a:gd name="connsiteX18" fmla="*/ 9525 w 3810000"/>
                <a:gd name="connsiteY18" fmla="*/ 1533525 h 1943100"/>
                <a:gd name="connsiteX19" fmla="*/ 0 w 3810000"/>
                <a:gd name="connsiteY19" fmla="*/ 695325 h 1943100"/>
                <a:gd name="connsiteX20" fmla="*/ 552450 w 3810000"/>
                <a:gd name="connsiteY20" fmla="*/ 676275 h 1943100"/>
                <a:gd name="connsiteX21" fmla="*/ 552450 w 3810000"/>
                <a:gd name="connsiteY21" fmla="*/ 0 h 1943100"/>
                <a:gd name="connsiteX0" fmla="*/ 552450 w 3810000"/>
                <a:gd name="connsiteY0" fmla="*/ 0 h 1943100"/>
                <a:gd name="connsiteX1" fmla="*/ 1952625 w 3810000"/>
                <a:gd name="connsiteY1" fmla="*/ 0 h 1943100"/>
                <a:gd name="connsiteX2" fmla="*/ 1971675 w 3810000"/>
                <a:gd name="connsiteY2" fmla="*/ 752475 h 1943100"/>
                <a:gd name="connsiteX3" fmla="*/ 2047875 w 3810000"/>
                <a:gd name="connsiteY3" fmla="*/ 790575 h 1943100"/>
                <a:gd name="connsiteX4" fmla="*/ 2047875 w 3810000"/>
                <a:gd name="connsiteY4" fmla="*/ 1438275 h 1943100"/>
                <a:gd name="connsiteX5" fmla="*/ 2676525 w 3810000"/>
                <a:gd name="connsiteY5" fmla="*/ 1419225 h 1943100"/>
                <a:gd name="connsiteX6" fmla="*/ 2676525 w 3810000"/>
                <a:gd name="connsiteY6" fmla="*/ 781050 h 1943100"/>
                <a:gd name="connsiteX7" fmla="*/ 2838450 w 3810000"/>
                <a:gd name="connsiteY7" fmla="*/ 676275 h 1943100"/>
                <a:gd name="connsiteX8" fmla="*/ 2828925 w 3810000"/>
                <a:gd name="connsiteY8" fmla="*/ 38100 h 1943100"/>
                <a:gd name="connsiteX9" fmla="*/ 3810000 w 3810000"/>
                <a:gd name="connsiteY9" fmla="*/ 66675 h 1943100"/>
                <a:gd name="connsiteX10" fmla="*/ 3810000 w 3810000"/>
                <a:gd name="connsiteY10" fmla="*/ 409575 h 1943100"/>
                <a:gd name="connsiteX11" fmla="*/ 2971800 w 3810000"/>
                <a:gd name="connsiteY11" fmla="*/ 409575 h 1943100"/>
                <a:gd name="connsiteX12" fmla="*/ 2990850 w 3810000"/>
                <a:gd name="connsiteY12" fmla="*/ 1314450 h 1943100"/>
                <a:gd name="connsiteX13" fmla="*/ 3409950 w 3810000"/>
                <a:gd name="connsiteY13" fmla="*/ 1314450 h 1943100"/>
                <a:gd name="connsiteX14" fmla="*/ 3400425 w 3810000"/>
                <a:gd name="connsiteY14" fmla="*/ 1695450 h 1943100"/>
                <a:gd name="connsiteX15" fmla="*/ 3257550 w 3810000"/>
                <a:gd name="connsiteY15" fmla="*/ 1905000 h 1943100"/>
                <a:gd name="connsiteX16" fmla="*/ 561975 w 3810000"/>
                <a:gd name="connsiteY16" fmla="*/ 1943100 h 1943100"/>
                <a:gd name="connsiteX17" fmla="*/ 571500 w 3810000"/>
                <a:gd name="connsiteY17" fmla="*/ 1552575 h 1943100"/>
                <a:gd name="connsiteX18" fmla="*/ 9525 w 3810000"/>
                <a:gd name="connsiteY18" fmla="*/ 1533525 h 1943100"/>
                <a:gd name="connsiteX19" fmla="*/ 0 w 3810000"/>
                <a:gd name="connsiteY19" fmla="*/ 695325 h 1943100"/>
                <a:gd name="connsiteX20" fmla="*/ 552450 w 3810000"/>
                <a:gd name="connsiteY20" fmla="*/ 676275 h 1943100"/>
                <a:gd name="connsiteX21" fmla="*/ 552450 w 3810000"/>
                <a:gd name="connsiteY21" fmla="*/ 0 h 1943100"/>
                <a:gd name="connsiteX0" fmla="*/ 552450 w 3810000"/>
                <a:gd name="connsiteY0" fmla="*/ 0 h 1943100"/>
                <a:gd name="connsiteX1" fmla="*/ 1981200 w 3810000"/>
                <a:gd name="connsiteY1" fmla="*/ 9525 h 1943100"/>
                <a:gd name="connsiteX2" fmla="*/ 1971675 w 3810000"/>
                <a:gd name="connsiteY2" fmla="*/ 752475 h 1943100"/>
                <a:gd name="connsiteX3" fmla="*/ 2047875 w 3810000"/>
                <a:gd name="connsiteY3" fmla="*/ 790575 h 1943100"/>
                <a:gd name="connsiteX4" fmla="*/ 2047875 w 3810000"/>
                <a:gd name="connsiteY4" fmla="*/ 1438275 h 1943100"/>
                <a:gd name="connsiteX5" fmla="*/ 2676525 w 3810000"/>
                <a:gd name="connsiteY5" fmla="*/ 1419225 h 1943100"/>
                <a:gd name="connsiteX6" fmla="*/ 2676525 w 3810000"/>
                <a:gd name="connsiteY6" fmla="*/ 781050 h 1943100"/>
                <a:gd name="connsiteX7" fmla="*/ 2838450 w 3810000"/>
                <a:gd name="connsiteY7" fmla="*/ 676275 h 1943100"/>
                <a:gd name="connsiteX8" fmla="*/ 2828925 w 3810000"/>
                <a:gd name="connsiteY8" fmla="*/ 38100 h 1943100"/>
                <a:gd name="connsiteX9" fmla="*/ 3810000 w 3810000"/>
                <a:gd name="connsiteY9" fmla="*/ 66675 h 1943100"/>
                <a:gd name="connsiteX10" fmla="*/ 3810000 w 3810000"/>
                <a:gd name="connsiteY10" fmla="*/ 409575 h 1943100"/>
                <a:gd name="connsiteX11" fmla="*/ 2971800 w 3810000"/>
                <a:gd name="connsiteY11" fmla="*/ 409575 h 1943100"/>
                <a:gd name="connsiteX12" fmla="*/ 2990850 w 3810000"/>
                <a:gd name="connsiteY12" fmla="*/ 1314450 h 1943100"/>
                <a:gd name="connsiteX13" fmla="*/ 3409950 w 3810000"/>
                <a:gd name="connsiteY13" fmla="*/ 1314450 h 1943100"/>
                <a:gd name="connsiteX14" fmla="*/ 3400425 w 3810000"/>
                <a:gd name="connsiteY14" fmla="*/ 1695450 h 1943100"/>
                <a:gd name="connsiteX15" fmla="*/ 3257550 w 3810000"/>
                <a:gd name="connsiteY15" fmla="*/ 1905000 h 1943100"/>
                <a:gd name="connsiteX16" fmla="*/ 561975 w 3810000"/>
                <a:gd name="connsiteY16" fmla="*/ 1943100 h 1943100"/>
                <a:gd name="connsiteX17" fmla="*/ 571500 w 3810000"/>
                <a:gd name="connsiteY17" fmla="*/ 1552575 h 1943100"/>
                <a:gd name="connsiteX18" fmla="*/ 9525 w 3810000"/>
                <a:gd name="connsiteY18" fmla="*/ 1533525 h 1943100"/>
                <a:gd name="connsiteX19" fmla="*/ 0 w 3810000"/>
                <a:gd name="connsiteY19" fmla="*/ 695325 h 1943100"/>
                <a:gd name="connsiteX20" fmla="*/ 552450 w 3810000"/>
                <a:gd name="connsiteY20" fmla="*/ 676275 h 1943100"/>
                <a:gd name="connsiteX21" fmla="*/ 552450 w 3810000"/>
                <a:gd name="connsiteY21" fmla="*/ 0 h 1943100"/>
                <a:gd name="connsiteX0" fmla="*/ 552450 w 3810000"/>
                <a:gd name="connsiteY0" fmla="*/ 0 h 1943100"/>
                <a:gd name="connsiteX1" fmla="*/ 1981200 w 3810000"/>
                <a:gd name="connsiteY1" fmla="*/ 9525 h 1943100"/>
                <a:gd name="connsiteX2" fmla="*/ 1971675 w 3810000"/>
                <a:gd name="connsiteY2" fmla="*/ 752475 h 1943100"/>
                <a:gd name="connsiteX3" fmla="*/ 2047875 w 3810000"/>
                <a:gd name="connsiteY3" fmla="*/ 790575 h 1943100"/>
                <a:gd name="connsiteX4" fmla="*/ 2047875 w 3810000"/>
                <a:gd name="connsiteY4" fmla="*/ 1438275 h 1943100"/>
                <a:gd name="connsiteX5" fmla="*/ 2676525 w 3810000"/>
                <a:gd name="connsiteY5" fmla="*/ 1447800 h 1943100"/>
                <a:gd name="connsiteX6" fmla="*/ 2676525 w 3810000"/>
                <a:gd name="connsiteY6" fmla="*/ 781050 h 1943100"/>
                <a:gd name="connsiteX7" fmla="*/ 2838450 w 3810000"/>
                <a:gd name="connsiteY7" fmla="*/ 676275 h 1943100"/>
                <a:gd name="connsiteX8" fmla="*/ 2828925 w 3810000"/>
                <a:gd name="connsiteY8" fmla="*/ 38100 h 1943100"/>
                <a:gd name="connsiteX9" fmla="*/ 3810000 w 3810000"/>
                <a:gd name="connsiteY9" fmla="*/ 66675 h 1943100"/>
                <a:gd name="connsiteX10" fmla="*/ 3810000 w 3810000"/>
                <a:gd name="connsiteY10" fmla="*/ 409575 h 1943100"/>
                <a:gd name="connsiteX11" fmla="*/ 2971800 w 3810000"/>
                <a:gd name="connsiteY11" fmla="*/ 409575 h 1943100"/>
                <a:gd name="connsiteX12" fmla="*/ 2990850 w 3810000"/>
                <a:gd name="connsiteY12" fmla="*/ 1314450 h 1943100"/>
                <a:gd name="connsiteX13" fmla="*/ 3409950 w 3810000"/>
                <a:gd name="connsiteY13" fmla="*/ 1314450 h 1943100"/>
                <a:gd name="connsiteX14" fmla="*/ 3400425 w 3810000"/>
                <a:gd name="connsiteY14" fmla="*/ 1695450 h 1943100"/>
                <a:gd name="connsiteX15" fmla="*/ 3257550 w 3810000"/>
                <a:gd name="connsiteY15" fmla="*/ 1905000 h 1943100"/>
                <a:gd name="connsiteX16" fmla="*/ 561975 w 3810000"/>
                <a:gd name="connsiteY16" fmla="*/ 1943100 h 1943100"/>
                <a:gd name="connsiteX17" fmla="*/ 571500 w 3810000"/>
                <a:gd name="connsiteY17" fmla="*/ 1552575 h 1943100"/>
                <a:gd name="connsiteX18" fmla="*/ 9525 w 3810000"/>
                <a:gd name="connsiteY18" fmla="*/ 1533525 h 1943100"/>
                <a:gd name="connsiteX19" fmla="*/ 0 w 3810000"/>
                <a:gd name="connsiteY19" fmla="*/ 695325 h 1943100"/>
                <a:gd name="connsiteX20" fmla="*/ 552450 w 3810000"/>
                <a:gd name="connsiteY20" fmla="*/ 676275 h 1943100"/>
                <a:gd name="connsiteX21" fmla="*/ 552450 w 3810000"/>
                <a:gd name="connsiteY21" fmla="*/ 0 h 1943100"/>
                <a:gd name="connsiteX0" fmla="*/ 552450 w 3810000"/>
                <a:gd name="connsiteY0" fmla="*/ 0 h 1943100"/>
                <a:gd name="connsiteX1" fmla="*/ 1981200 w 3810000"/>
                <a:gd name="connsiteY1" fmla="*/ 9525 h 1943100"/>
                <a:gd name="connsiteX2" fmla="*/ 1971675 w 3810000"/>
                <a:gd name="connsiteY2" fmla="*/ 752475 h 1943100"/>
                <a:gd name="connsiteX3" fmla="*/ 2047875 w 3810000"/>
                <a:gd name="connsiteY3" fmla="*/ 790575 h 1943100"/>
                <a:gd name="connsiteX4" fmla="*/ 2047875 w 3810000"/>
                <a:gd name="connsiteY4" fmla="*/ 1438275 h 1943100"/>
                <a:gd name="connsiteX5" fmla="*/ 2676525 w 3810000"/>
                <a:gd name="connsiteY5" fmla="*/ 1447800 h 1943100"/>
                <a:gd name="connsiteX6" fmla="*/ 2676525 w 3810000"/>
                <a:gd name="connsiteY6" fmla="*/ 781050 h 1943100"/>
                <a:gd name="connsiteX7" fmla="*/ 2838450 w 3810000"/>
                <a:gd name="connsiteY7" fmla="*/ 676275 h 1943100"/>
                <a:gd name="connsiteX8" fmla="*/ 2828925 w 3810000"/>
                <a:gd name="connsiteY8" fmla="*/ 38100 h 1943100"/>
                <a:gd name="connsiteX9" fmla="*/ 3810000 w 3810000"/>
                <a:gd name="connsiteY9" fmla="*/ 38100 h 1943100"/>
                <a:gd name="connsiteX10" fmla="*/ 3810000 w 3810000"/>
                <a:gd name="connsiteY10" fmla="*/ 409575 h 1943100"/>
                <a:gd name="connsiteX11" fmla="*/ 2971800 w 3810000"/>
                <a:gd name="connsiteY11" fmla="*/ 409575 h 1943100"/>
                <a:gd name="connsiteX12" fmla="*/ 2990850 w 3810000"/>
                <a:gd name="connsiteY12" fmla="*/ 1314450 h 1943100"/>
                <a:gd name="connsiteX13" fmla="*/ 3409950 w 3810000"/>
                <a:gd name="connsiteY13" fmla="*/ 1314450 h 1943100"/>
                <a:gd name="connsiteX14" fmla="*/ 3400425 w 3810000"/>
                <a:gd name="connsiteY14" fmla="*/ 1695450 h 1943100"/>
                <a:gd name="connsiteX15" fmla="*/ 3257550 w 3810000"/>
                <a:gd name="connsiteY15" fmla="*/ 1905000 h 1943100"/>
                <a:gd name="connsiteX16" fmla="*/ 561975 w 3810000"/>
                <a:gd name="connsiteY16" fmla="*/ 1943100 h 1943100"/>
                <a:gd name="connsiteX17" fmla="*/ 571500 w 3810000"/>
                <a:gd name="connsiteY17" fmla="*/ 1552575 h 1943100"/>
                <a:gd name="connsiteX18" fmla="*/ 9525 w 3810000"/>
                <a:gd name="connsiteY18" fmla="*/ 1533525 h 1943100"/>
                <a:gd name="connsiteX19" fmla="*/ 0 w 3810000"/>
                <a:gd name="connsiteY19" fmla="*/ 695325 h 1943100"/>
                <a:gd name="connsiteX20" fmla="*/ 552450 w 3810000"/>
                <a:gd name="connsiteY20" fmla="*/ 676275 h 1943100"/>
                <a:gd name="connsiteX21" fmla="*/ 552450 w 3810000"/>
                <a:gd name="connsiteY21" fmla="*/ 0 h 1943100"/>
                <a:gd name="connsiteX0" fmla="*/ 552450 w 3810000"/>
                <a:gd name="connsiteY0" fmla="*/ 0 h 1905000"/>
                <a:gd name="connsiteX1" fmla="*/ 1981200 w 3810000"/>
                <a:gd name="connsiteY1" fmla="*/ 9525 h 1905000"/>
                <a:gd name="connsiteX2" fmla="*/ 1971675 w 3810000"/>
                <a:gd name="connsiteY2" fmla="*/ 752475 h 1905000"/>
                <a:gd name="connsiteX3" fmla="*/ 2047875 w 3810000"/>
                <a:gd name="connsiteY3" fmla="*/ 790575 h 1905000"/>
                <a:gd name="connsiteX4" fmla="*/ 2047875 w 3810000"/>
                <a:gd name="connsiteY4" fmla="*/ 1438275 h 1905000"/>
                <a:gd name="connsiteX5" fmla="*/ 2676525 w 3810000"/>
                <a:gd name="connsiteY5" fmla="*/ 1447800 h 1905000"/>
                <a:gd name="connsiteX6" fmla="*/ 2676525 w 3810000"/>
                <a:gd name="connsiteY6" fmla="*/ 781050 h 1905000"/>
                <a:gd name="connsiteX7" fmla="*/ 2838450 w 3810000"/>
                <a:gd name="connsiteY7" fmla="*/ 676275 h 1905000"/>
                <a:gd name="connsiteX8" fmla="*/ 2828925 w 3810000"/>
                <a:gd name="connsiteY8" fmla="*/ 38100 h 1905000"/>
                <a:gd name="connsiteX9" fmla="*/ 3810000 w 3810000"/>
                <a:gd name="connsiteY9" fmla="*/ 38100 h 1905000"/>
                <a:gd name="connsiteX10" fmla="*/ 3810000 w 3810000"/>
                <a:gd name="connsiteY10" fmla="*/ 409575 h 1905000"/>
                <a:gd name="connsiteX11" fmla="*/ 2971800 w 3810000"/>
                <a:gd name="connsiteY11" fmla="*/ 409575 h 1905000"/>
                <a:gd name="connsiteX12" fmla="*/ 2990850 w 3810000"/>
                <a:gd name="connsiteY12" fmla="*/ 1314450 h 1905000"/>
                <a:gd name="connsiteX13" fmla="*/ 3409950 w 3810000"/>
                <a:gd name="connsiteY13" fmla="*/ 1314450 h 1905000"/>
                <a:gd name="connsiteX14" fmla="*/ 3400425 w 3810000"/>
                <a:gd name="connsiteY14" fmla="*/ 1695450 h 1905000"/>
                <a:gd name="connsiteX15" fmla="*/ 3257550 w 3810000"/>
                <a:gd name="connsiteY15" fmla="*/ 1905000 h 1905000"/>
                <a:gd name="connsiteX16" fmla="*/ 571500 w 3810000"/>
                <a:gd name="connsiteY16" fmla="*/ 1905000 h 1905000"/>
                <a:gd name="connsiteX17" fmla="*/ 571500 w 3810000"/>
                <a:gd name="connsiteY17" fmla="*/ 1552575 h 1905000"/>
                <a:gd name="connsiteX18" fmla="*/ 9525 w 3810000"/>
                <a:gd name="connsiteY18" fmla="*/ 1533525 h 1905000"/>
                <a:gd name="connsiteX19" fmla="*/ 0 w 3810000"/>
                <a:gd name="connsiteY19" fmla="*/ 695325 h 1905000"/>
                <a:gd name="connsiteX20" fmla="*/ 552450 w 3810000"/>
                <a:gd name="connsiteY20" fmla="*/ 676275 h 1905000"/>
                <a:gd name="connsiteX21" fmla="*/ 552450 w 3810000"/>
                <a:gd name="connsiteY21" fmla="*/ 0 h 1905000"/>
                <a:gd name="connsiteX0" fmla="*/ 552450 w 3810000"/>
                <a:gd name="connsiteY0" fmla="*/ 0 h 1905000"/>
                <a:gd name="connsiteX1" fmla="*/ 1981200 w 3810000"/>
                <a:gd name="connsiteY1" fmla="*/ 9525 h 1905000"/>
                <a:gd name="connsiteX2" fmla="*/ 1971675 w 3810000"/>
                <a:gd name="connsiteY2" fmla="*/ 752475 h 1905000"/>
                <a:gd name="connsiteX3" fmla="*/ 2047875 w 3810000"/>
                <a:gd name="connsiteY3" fmla="*/ 790575 h 1905000"/>
                <a:gd name="connsiteX4" fmla="*/ 2047875 w 3810000"/>
                <a:gd name="connsiteY4" fmla="*/ 1438275 h 1905000"/>
                <a:gd name="connsiteX5" fmla="*/ 2676525 w 3810000"/>
                <a:gd name="connsiteY5" fmla="*/ 1447800 h 1905000"/>
                <a:gd name="connsiteX6" fmla="*/ 2676525 w 3810000"/>
                <a:gd name="connsiteY6" fmla="*/ 781050 h 1905000"/>
                <a:gd name="connsiteX7" fmla="*/ 2838450 w 3810000"/>
                <a:gd name="connsiteY7" fmla="*/ 676275 h 1905000"/>
                <a:gd name="connsiteX8" fmla="*/ 2828925 w 3810000"/>
                <a:gd name="connsiteY8" fmla="*/ 38100 h 1905000"/>
                <a:gd name="connsiteX9" fmla="*/ 3810000 w 3810000"/>
                <a:gd name="connsiteY9" fmla="*/ 38100 h 1905000"/>
                <a:gd name="connsiteX10" fmla="*/ 3810000 w 3810000"/>
                <a:gd name="connsiteY10" fmla="*/ 409575 h 1905000"/>
                <a:gd name="connsiteX11" fmla="*/ 2971800 w 3810000"/>
                <a:gd name="connsiteY11" fmla="*/ 409575 h 1905000"/>
                <a:gd name="connsiteX12" fmla="*/ 2990850 w 3810000"/>
                <a:gd name="connsiteY12" fmla="*/ 1314450 h 1905000"/>
                <a:gd name="connsiteX13" fmla="*/ 3409950 w 3810000"/>
                <a:gd name="connsiteY13" fmla="*/ 1314450 h 1905000"/>
                <a:gd name="connsiteX14" fmla="*/ 3400425 w 3810000"/>
                <a:gd name="connsiteY14" fmla="*/ 1695450 h 1905000"/>
                <a:gd name="connsiteX15" fmla="*/ 3257550 w 3810000"/>
                <a:gd name="connsiteY15" fmla="*/ 1905000 h 1905000"/>
                <a:gd name="connsiteX16" fmla="*/ 571500 w 3810000"/>
                <a:gd name="connsiteY16" fmla="*/ 1905000 h 1905000"/>
                <a:gd name="connsiteX17" fmla="*/ 571500 w 3810000"/>
                <a:gd name="connsiteY17" fmla="*/ 1524000 h 1905000"/>
                <a:gd name="connsiteX18" fmla="*/ 9525 w 3810000"/>
                <a:gd name="connsiteY18" fmla="*/ 1533525 h 1905000"/>
                <a:gd name="connsiteX19" fmla="*/ 0 w 3810000"/>
                <a:gd name="connsiteY19" fmla="*/ 695325 h 1905000"/>
                <a:gd name="connsiteX20" fmla="*/ 552450 w 3810000"/>
                <a:gd name="connsiteY20" fmla="*/ 676275 h 1905000"/>
                <a:gd name="connsiteX21" fmla="*/ 552450 w 3810000"/>
                <a:gd name="connsiteY21" fmla="*/ 0 h 1905000"/>
                <a:gd name="connsiteX0" fmla="*/ 552450 w 3810000"/>
                <a:gd name="connsiteY0" fmla="*/ 0 h 1905000"/>
                <a:gd name="connsiteX1" fmla="*/ 1981200 w 3810000"/>
                <a:gd name="connsiteY1" fmla="*/ 9525 h 1905000"/>
                <a:gd name="connsiteX2" fmla="*/ 1971675 w 3810000"/>
                <a:gd name="connsiteY2" fmla="*/ 752475 h 1905000"/>
                <a:gd name="connsiteX3" fmla="*/ 2047875 w 3810000"/>
                <a:gd name="connsiteY3" fmla="*/ 790575 h 1905000"/>
                <a:gd name="connsiteX4" fmla="*/ 2047875 w 3810000"/>
                <a:gd name="connsiteY4" fmla="*/ 1438275 h 1905000"/>
                <a:gd name="connsiteX5" fmla="*/ 2676525 w 3810000"/>
                <a:gd name="connsiteY5" fmla="*/ 1447800 h 1905000"/>
                <a:gd name="connsiteX6" fmla="*/ 2676525 w 3810000"/>
                <a:gd name="connsiteY6" fmla="*/ 781050 h 1905000"/>
                <a:gd name="connsiteX7" fmla="*/ 2838450 w 3810000"/>
                <a:gd name="connsiteY7" fmla="*/ 676275 h 1905000"/>
                <a:gd name="connsiteX8" fmla="*/ 2828925 w 3810000"/>
                <a:gd name="connsiteY8" fmla="*/ 38100 h 1905000"/>
                <a:gd name="connsiteX9" fmla="*/ 3810000 w 3810000"/>
                <a:gd name="connsiteY9" fmla="*/ 38100 h 1905000"/>
                <a:gd name="connsiteX10" fmla="*/ 3810000 w 3810000"/>
                <a:gd name="connsiteY10" fmla="*/ 409575 h 1905000"/>
                <a:gd name="connsiteX11" fmla="*/ 2971800 w 3810000"/>
                <a:gd name="connsiteY11" fmla="*/ 409575 h 1905000"/>
                <a:gd name="connsiteX12" fmla="*/ 2990850 w 3810000"/>
                <a:gd name="connsiteY12" fmla="*/ 1314450 h 1905000"/>
                <a:gd name="connsiteX13" fmla="*/ 3409950 w 3810000"/>
                <a:gd name="connsiteY13" fmla="*/ 1314450 h 1905000"/>
                <a:gd name="connsiteX14" fmla="*/ 3400425 w 3810000"/>
                <a:gd name="connsiteY14" fmla="*/ 1695450 h 1905000"/>
                <a:gd name="connsiteX15" fmla="*/ 3257550 w 3810000"/>
                <a:gd name="connsiteY15" fmla="*/ 1905000 h 1905000"/>
                <a:gd name="connsiteX16" fmla="*/ 571500 w 3810000"/>
                <a:gd name="connsiteY16" fmla="*/ 1905000 h 1905000"/>
                <a:gd name="connsiteX17" fmla="*/ 571500 w 3810000"/>
                <a:gd name="connsiteY17" fmla="*/ 1524000 h 1905000"/>
                <a:gd name="connsiteX18" fmla="*/ 9525 w 3810000"/>
                <a:gd name="connsiteY18" fmla="*/ 1533525 h 1905000"/>
                <a:gd name="connsiteX19" fmla="*/ 0 w 3810000"/>
                <a:gd name="connsiteY19" fmla="*/ 695325 h 1905000"/>
                <a:gd name="connsiteX20" fmla="*/ 561975 w 3810000"/>
                <a:gd name="connsiteY20" fmla="*/ 704850 h 1905000"/>
                <a:gd name="connsiteX21" fmla="*/ 552450 w 3810000"/>
                <a:gd name="connsiteY21" fmla="*/ 0 h 1905000"/>
                <a:gd name="connsiteX0" fmla="*/ 552450 w 3810000"/>
                <a:gd name="connsiteY0" fmla="*/ 0 h 1905000"/>
                <a:gd name="connsiteX1" fmla="*/ 1981200 w 3810000"/>
                <a:gd name="connsiteY1" fmla="*/ 9525 h 1905000"/>
                <a:gd name="connsiteX2" fmla="*/ 1971675 w 3810000"/>
                <a:gd name="connsiteY2" fmla="*/ 752475 h 1905000"/>
                <a:gd name="connsiteX3" fmla="*/ 2047875 w 3810000"/>
                <a:gd name="connsiteY3" fmla="*/ 790575 h 1905000"/>
                <a:gd name="connsiteX4" fmla="*/ 2047875 w 3810000"/>
                <a:gd name="connsiteY4" fmla="*/ 1438275 h 1905000"/>
                <a:gd name="connsiteX5" fmla="*/ 2676525 w 3810000"/>
                <a:gd name="connsiteY5" fmla="*/ 1447800 h 1905000"/>
                <a:gd name="connsiteX6" fmla="*/ 2676525 w 3810000"/>
                <a:gd name="connsiteY6" fmla="*/ 781050 h 1905000"/>
                <a:gd name="connsiteX7" fmla="*/ 2838450 w 3810000"/>
                <a:gd name="connsiteY7" fmla="*/ 676275 h 1905000"/>
                <a:gd name="connsiteX8" fmla="*/ 2867025 w 3810000"/>
                <a:gd name="connsiteY8" fmla="*/ 28575 h 1905000"/>
                <a:gd name="connsiteX9" fmla="*/ 3810000 w 3810000"/>
                <a:gd name="connsiteY9" fmla="*/ 38100 h 1905000"/>
                <a:gd name="connsiteX10" fmla="*/ 3810000 w 3810000"/>
                <a:gd name="connsiteY10" fmla="*/ 409575 h 1905000"/>
                <a:gd name="connsiteX11" fmla="*/ 2971800 w 3810000"/>
                <a:gd name="connsiteY11" fmla="*/ 409575 h 1905000"/>
                <a:gd name="connsiteX12" fmla="*/ 2990850 w 3810000"/>
                <a:gd name="connsiteY12" fmla="*/ 1314450 h 1905000"/>
                <a:gd name="connsiteX13" fmla="*/ 3409950 w 3810000"/>
                <a:gd name="connsiteY13" fmla="*/ 1314450 h 1905000"/>
                <a:gd name="connsiteX14" fmla="*/ 3400425 w 3810000"/>
                <a:gd name="connsiteY14" fmla="*/ 1695450 h 1905000"/>
                <a:gd name="connsiteX15" fmla="*/ 3257550 w 3810000"/>
                <a:gd name="connsiteY15" fmla="*/ 1905000 h 1905000"/>
                <a:gd name="connsiteX16" fmla="*/ 571500 w 3810000"/>
                <a:gd name="connsiteY16" fmla="*/ 1905000 h 1905000"/>
                <a:gd name="connsiteX17" fmla="*/ 571500 w 3810000"/>
                <a:gd name="connsiteY17" fmla="*/ 1524000 h 1905000"/>
                <a:gd name="connsiteX18" fmla="*/ 9525 w 3810000"/>
                <a:gd name="connsiteY18" fmla="*/ 1533525 h 1905000"/>
                <a:gd name="connsiteX19" fmla="*/ 0 w 3810000"/>
                <a:gd name="connsiteY19" fmla="*/ 695325 h 1905000"/>
                <a:gd name="connsiteX20" fmla="*/ 561975 w 3810000"/>
                <a:gd name="connsiteY20" fmla="*/ 704850 h 1905000"/>
                <a:gd name="connsiteX21" fmla="*/ 552450 w 3810000"/>
                <a:gd name="connsiteY21" fmla="*/ 0 h 1905000"/>
                <a:gd name="connsiteX0" fmla="*/ 552450 w 3810000"/>
                <a:gd name="connsiteY0" fmla="*/ 0 h 1905000"/>
                <a:gd name="connsiteX1" fmla="*/ 1981200 w 3810000"/>
                <a:gd name="connsiteY1" fmla="*/ 9525 h 1905000"/>
                <a:gd name="connsiteX2" fmla="*/ 1971675 w 3810000"/>
                <a:gd name="connsiteY2" fmla="*/ 752475 h 1905000"/>
                <a:gd name="connsiteX3" fmla="*/ 2047875 w 3810000"/>
                <a:gd name="connsiteY3" fmla="*/ 790575 h 1905000"/>
                <a:gd name="connsiteX4" fmla="*/ 2047875 w 3810000"/>
                <a:gd name="connsiteY4" fmla="*/ 1438275 h 1905000"/>
                <a:gd name="connsiteX5" fmla="*/ 2676525 w 3810000"/>
                <a:gd name="connsiteY5" fmla="*/ 1447800 h 1905000"/>
                <a:gd name="connsiteX6" fmla="*/ 2676525 w 3810000"/>
                <a:gd name="connsiteY6" fmla="*/ 781050 h 1905000"/>
                <a:gd name="connsiteX7" fmla="*/ 2838450 w 3810000"/>
                <a:gd name="connsiteY7" fmla="*/ 676275 h 1905000"/>
                <a:gd name="connsiteX8" fmla="*/ 2828925 w 3810000"/>
                <a:gd name="connsiteY8" fmla="*/ 28575 h 1905000"/>
                <a:gd name="connsiteX9" fmla="*/ 3810000 w 3810000"/>
                <a:gd name="connsiteY9" fmla="*/ 38100 h 1905000"/>
                <a:gd name="connsiteX10" fmla="*/ 3810000 w 3810000"/>
                <a:gd name="connsiteY10" fmla="*/ 409575 h 1905000"/>
                <a:gd name="connsiteX11" fmla="*/ 2971800 w 3810000"/>
                <a:gd name="connsiteY11" fmla="*/ 409575 h 1905000"/>
                <a:gd name="connsiteX12" fmla="*/ 2990850 w 3810000"/>
                <a:gd name="connsiteY12" fmla="*/ 1314450 h 1905000"/>
                <a:gd name="connsiteX13" fmla="*/ 3409950 w 3810000"/>
                <a:gd name="connsiteY13" fmla="*/ 1314450 h 1905000"/>
                <a:gd name="connsiteX14" fmla="*/ 3400425 w 3810000"/>
                <a:gd name="connsiteY14" fmla="*/ 1695450 h 1905000"/>
                <a:gd name="connsiteX15" fmla="*/ 3257550 w 3810000"/>
                <a:gd name="connsiteY15" fmla="*/ 1905000 h 1905000"/>
                <a:gd name="connsiteX16" fmla="*/ 571500 w 3810000"/>
                <a:gd name="connsiteY16" fmla="*/ 1905000 h 1905000"/>
                <a:gd name="connsiteX17" fmla="*/ 571500 w 3810000"/>
                <a:gd name="connsiteY17" fmla="*/ 1524000 h 1905000"/>
                <a:gd name="connsiteX18" fmla="*/ 9525 w 3810000"/>
                <a:gd name="connsiteY18" fmla="*/ 1533525 h 1905000"/>
                <a:gd name="connsiteX19" fmla="*/ 0 w 3810000"/>
                <a:gd name="connsiteY19" fmla="*/ 695325 h 1905000"/>
                <a:gd name="connsiteX20" fmla="*/ 561975 w 3810000"/>
                <a:gd name="connsiteY20" fmla="*/ 704850 h 1905000"/>
                <a:gd name="connsiteX21" fmla="*/ 552450 w 3810000"/>
                <a:gd name="connsiteY21" fmla="*/ 0 h 1905000"/>
                <a:gd name="connsiteX0" fmla="*/ 552450 w 3810000"/>
                <a:gd name="connsiteY0" fmla="*/ 0 h 1905000"/>
                <a:gd name="connsiteX1" fmla="*/ 1981200 w 3810000"/>
                <a:gd name="connsiteY1" fmla="*/ 9525 h 1905000"/>
                <a:gd name="connsiteX2" fmla="*/ 1971675 w 3810000"/>
                <a:gd name="connsiteY2" fmla="*/ 752475 h 1905000"/>
                <a:gd name="connsiteX3" fmla="*/ 2047875 w 3810000"/>
                <a:gd name="connsiteY3" fmla="*/ 790575 h 1905000"/>
                <a:gd name="connsiteX4" fmla="*/ 2047875 w 3810000"/>
                <a:gd name="connsiteY4" fmla="*/ 1438275 h 1905000"/>
                <a:gd name="connsiteX5" fmla="*/ 2676525 w 3810000"/>
                <a:gd name="connsiteY5" fmla="*/ 1447800 h 1905000"/>
                <a:gd name="connsiteX6" fmla="*/ 2676525 w 3810000"/>
                <a:gd name="connsiteY6" fmla="*/ 781050 h 1905000"/>
                <a:gd name="connsiteX7" fmla="*/ 2838450 w 3810000"/>
                <a:gd name="connsiteY7" fmla="*/ 676275 h 1905000"/>
                <a:gd name="connsiteX8" fmla="*/ 2847975 w 3810000"/>
                <a:gd name="connsiteY8" fmla="*/ 38100 h 1905000"/>
                <a:gd name="connsiteX9" fmla="*/ 3810000 w 3810000"/>
                <a:gd name="connsiteY9" fmla="*/ 38100 h 1905000"/>
                <a:gd name="connsiteX10" fmla="*/ 3810000 w 3810000"/>
                <a:gd name="connsiteY10" fmla="*/ 409575 h 1905000"/>
                <a:gd name="connsiteX11" fmla="*/ 2971800 w 3810000"/>
                <a:gd name="connsiteY11" fmla="*/ 409575 h 1905000"/>
                <a:gd name="connsiteX12" fmla="*/ 2990850 w 3810000"/>
                <a:gd name="connsiteY12" fmla="*/ 1314450 h 1905000"/>
                <a:gd name="connsiteX13" fmla="*/ 3409950 w 3810000"/>
                <a:gd name="connsiteY13" fmla="*/ 1314450 h 1905000"/>
                <a:gd name="connsiteX14" fmla="*/ 3400425 w 3810000"/>
                <a:gd name="connsiteY14" fmla="*/ 1695450 h 1905000"/>
                <a:gd name="connsiteX15" fmla="*/ 3257550 w 3810000"/>
                <a:gd name="connsiteY15" fmla="*/ 1905000 h 1905000"/>
                <a:gd name="connsiteX16" fmla="*/ 571500 w 3810000"/>
                <a:gd name="connsiteY16" fmla="*/ 1905000 h 1905000"/>
                <a:gd name="connsiteX17" fmla="*/ 571500 w 3810000"/>
                <a:gd name="connsiteY17" fmla="*/ 1524000 h 1905000"/>
                <a:gd name="connsiteX18" fmla="*/ 9525 w 3810000"/>
                <a:gd name="connsiteY18" fmla="*/ 1533525 h 1905000"/>
                <a:gd name="connsiteX19" fmla="*/ 0 w 3810000"/>
                <a:gd name="connsiteY19" fmla="*/ 695325 h 1905000"/>
                <a:gd name="connsiteX20" fmla="*/ 561975 w 3810000"/>
                <a:gd name="connsiteY20" fmla="*/ 704850 h 1905000"/>
                <a:gd name="connsiteX21" fmla="*/ 552450 w 3810000"/>
                <a:gd name="connsiteY21" fmla="*/ 0 h 1905000"/>
                <a:gd name="connsiteX0" fmla="*/ 571500 w 3829050"/>
                <a:gd name="connsiteY0" fmla="*/ 0 h 1905000"/>
                <a:gd name="connsiteX1" fmla="*/ 2000250 w 3829050"/>
                <a:gd name="connsiteY1" fmla="*/ 9525 h 1905000"/>
                <a:gd name="connsiteX2" fmla="*/ 1990725 w 3829050"/>
                <a:gd name="connsiteY2" fmla="*/ 752475 h 1905000"/>
                <a:gd name="connsiteX3" fmla="*/ 2066925 w 3829050"/>
                <a:gd name="connsiteY3" fmla="*/ 790575 h 1905000"/>
                <a:gd name="connsiteX4" fmla="*/ 2066925 w 3829050"/>
                <a:gd name="connsiteY4" fmla="*/ 1438275 h 1905000"/>
                <a:gd name="connsiteX5" fmla="*/ 2695575 w 3829050"/>
                <a:gd name="connsiteY5" fmla="*/ 1447800 h 1905000"/>
                <a:gd name="connsiteX6" fmla="*/ 2695575 w 3829050"/>
                <a:gd name="connsiteY6" fmla="*/ 781050 h 1905000"/>
                <a:gd name="connsiteX7" fmla="*/ 2857500 w 3829050"/>
                <a:gd name="connsiteY7" fmla="*/ 676275 h 1905000"/>
                <a:gd name="connsiteX8" fmla="*/ 2867025 w 3829050"/>
                <a:gd name="connsiteY8" fmla="*/ 38100 h 1905000"/>
                <a:gd name="connsiteX9" fmla="*/ 3829050 w 3829050"/>
                <a:gd name="connsiteY9" fmla="*/ 38100 h 1905000"/>
                <a:gd name="connsiteX10" fmla="*/ 3829050 w 3829050"/>
                <a:gd name="connsiteY10" fmla="*/ 409575 h 1905000"/>
                <a:gd name="connsiteX11" fmla="*/ 2990850 w 3829050"/>
                <a:gd name="connsiteY11" fmla="*/ 409575 h 1905000"/>
                <a:gd name="connsiteX12" fmla="*/ 3009900 w 3829050"/>
                <a:gd name="connsiteY12" fmla="*/ 1314450 h 1905000"/>
                <a:gd name="connsiteX13" fmla="*/ 3429000 w 3829050"/>
                <a:gd name="connsiteY13" fmla="*/ 1314450 h 1905000"/>
                <a:gd name="connsiteX14" fmla="*/ 3419475 w 3829050"/>
                <a:gd name="connsiteY14" fmla="*/ 1695450 h 1905000"/>
                <a:gd name="connsiteX15" fmla="*/ 3276600 w 3829050"/>
                <a:gd name="connsiteY15" fmla="*/ 1905000 h 1905000"/>
                <a:gd name="connsiteX16" fmla="*/ 590550 w 3829050"/>
                <a:gd name="connsiteY16" fmla="*/ 1905000 h 1905000"/>
                <a:gd name="connsiteX17" fmla="*/ 590550 w 3829050"/>
                <a:gd name="connsiteY17" fmla="*/ 1524000 h 1905000"/>
                <a:gd name="connsiteX18" fmla="*/ 0 w 3829050"/>
                <a:gd name="connsiteY18" fmla="*/ 1504950 h 1905000"/>
                <a:gd name="connsiteX19" fmla="*/ 19050 w 3829050"/>
                <a:gd name="connsiteY19" fmla="*/ 695325 h 1905000"/>
                <a:gd name="connsiteX20" fmla="*/ 581025 w 3829050"/>
                <a:gd name="connsiteY20" fmla="*/ 704850 h 1905000"/>
                <a:gd name="connsiteX21" fmla="*/ 571500 w 3829050"/>
                <a:gd name="connsiteY21" fmla="*/ 0 h 1905000"/>
                <a:gd name="connsiteX0" fmla="*/ 552450 w 3810000"/>
                <a:gd name="connsiteY0" fmla="*/ 0 h 1905000"/>
                <a:gd name="connsiteX1" fmla="*/ 1981200 w 3810000"/>
                <a:gd name="connsiteY1" fmla="*/ 9525 h 1905000"/>
                <a:gd name="connsiteX2" fmla="*/ 1971675 w 3810000"/>
                <a:gd name="connsiteY2" fmla="*/ 752475 h 1905000"/>
                <a:gd name="connsiteX3" fmla="*/ 2047875 w 3810000"/>
                <a:gd name="connsiteY3" fmla="*/ 790575 h 1905000"/>
                <a:gd name="connsiteX4" fmla="*/ 2047875 w 3810000"/>
                <a:gd name="connsiteY4" fmla="*/ 1438275 h 1905000"/>
                <a:gd name="connsiteX5" fmla="*/ 2676525 w 3810000"/>
                <a:gd name="connsiteY5" fmla="*/ 1447800 h 1905000"/>
                <a:gd name="connsiteX6" fmla="*/ 2676525 w 3810000"/>
                <a:gd name="connsiteY6" fmla="*/ 781050 h 1905000"/>
                <a:gd name="connsiteX7" fmla="*/ 2838450 w 3810000"/>
                <a:gd name="connsiteY7" fmla="*/ 676275 h 1905000"/>
                <a:gd name="connsiteX8" fmla="*/ 2847975 w 3810000"/>
                <a:gd name="connsiteY8" fmla="*/ 38100 h 1905000"/>
                <a:gd name="connsiteX9" fmla="*/ 3810000 w 3810000"/>
                <a:gd name="connsiteY9" fmla="*/ 38100 h 1905000"/>
                <a:gd name="connsiteX10" fmla="*/ 3810000 w 3810000"/>
                <a:gd name="connsiteY10" fmla="*/ 409575 h 1905000"/>
                <a:gd name="connsiteX11" fmla="*/ 2971800 w 3810000"/>
                <a:gd name="connsiteY11" fmla="*/ 409575 h 1905000"/>
                <a:gd name="connsiteX12" fmla="*/ 2990850 w 3810000"/>
                <a:gd name="connsiteY12" fmla="*/ 1314450 h 1905000"/>
                <a:gd name="connsiteX13" fmla="*/ 3409950 w 3810000"/>
                <a:gd name="connsiteY13" fmla="*/ 1314450 h 1905000"/>
                <a:gd name="connsiteX14" fmla="*/ 3400425 w 3810000"/>
                <a:gd name="connsiteY14" fmla="*/ 1695450 h 1905000"/>
                <a:gd name="connsiteX15" fmla="*/ 3257550 w 3810000"/>
                <a:gd name="connsiteY15" fmla="*/ 1905000 h 1905000"/>
                <a:gd name="connsiteX16" fmla="*/ 571500 w 3810000"/>
                <a:gd name="connsiteY16" fmla="*/ 1905000 h 1905000"/>
                <a:gd name="connsiteX17" fmla="*/ 571500 w 3810000"/>
                <a:gd name="connsiteY17" fmla="*/ 1524000 h 1905000"/>
                <a:gd name="connsiteX18" fmla="*/ 9525 w 3810000"/>
                <a:gd name="connsiteY18" fmla="*/ 1514475 h 1905000"/>
                <a:gd name="connsiteX19" fmla="*/ 0 w 3810000"/>
                <a:gd name="connsiteY19" fmla="*/ 695325 h 1905000"/>
                <a:gd name="connsiteX20" fmla="*/ 561975 w 3810000"/>
                <a:gd name="connsiteY20" fmla="*/ 704850 h 1905000"/>
                <a:gd name="connsiteX21" fmla="*/ 552450 w 3810000"/>
                <a:gd name="connsiteY21" fmla="*/ 0 h 1905000"/>
                <a:gd name="connsiteX0" fmla="*/ 571500 w 3829050"/>
                <a:gd name="connsiteY0" fmla="*/ 0 h 1905000"/>
                <a:gd name="connsiteX1" fmla="*/ 2000250 w 3829050"/>
                <a:gd name="connsiteY1" fmla="*/ 9525 h 1905000"/>
                <a:gd name="connsiteX2" fmla="*/ 1990725 w 3829050"/>
                <a:gd name="connsiteY2" fmla="*/ 752475 h 1905000"/>
                <a:gd name="connsiteX3" fmla="*/ 2066925 w 3829050"/>
                <a:gd name="connsiteY3" fmla="*/ 790575 h 1905000"/>
                <a:gd name="connsiteX4" fmla="*/ 2066925 w 3829050"/>
                <a:gd name="connsiteY4" fmla="*/ 1438275 h 1905000"/>
                <a:gd name="connsiteX5" fmla="*/ 2695575 w 3829050"/>
                <a:gd name="connsiteY5" fmla="*/ 1447800 h 1905000"/>
                <a:gd name="connsiteX6" fmla="*/ 2695575 w 3829050"/>
                <a:gd name="connsiteY6" fmla="*/ 781050 h 1905000"/>
                <a:gd name="connsiteX7" fmla="*/ 2857500 w 3829050"/>
                <a:gd name="connsiteY7" fmla="*/ 676275 h 1905000"/>
                <a:gd name="connsiteX8" fmla="*/ 2867025 w 3829050"/>
                <a:gd name="connsiteY8" fmla="*/ 38100 h 1905000"/>
                <a:gd name="connsiteX9" fmla="*/ 3829050 w 3829050"/>
                <a:gd name="connsiteY9" fmla="*/ 38100 h 1905000"/>
                <a:gd name="connsiteX10" fmla="*/ 3829050 w 3829050"/>
                <a:gd name="connsiteY10" fmla="*/ 409575 h 1905000"/>
                <a:gd name="connsiteX11" fmla="*/ 2990850 w 3829050"/>
                <a:gd name="connsiteY11" fmla="*/ 409575 h 1905000"/>
                <a:gd name="connsiteX12" fmla="*/ 3009900 w 3829050"/>
                <a:gd name="connsiteY12" fmla="*/ 1314450 h 1905000"/>
                <a:gd name="connsiteX13" fmla="*/ 3429000 w 3829050"/>
                <a:gd name="connsiteY13" fmla="*/ 1314450 h 1905000"/>
                <a:gd name="connsiteX14" fmla="*/ 3419475 w 3829050"/>
                <a:gd name="connsiteY14" fmla="*/ 1695450 h 1905000"/>
                <a:gd name="connsiteX15" fmla="*/ 3276600 w 3829050"/>
                <a:gd name="connsiteY15" fmla="*/ 1905000 h 1905000"/>
                <a:gd name="connsiteX16" fmla="*/ 590550 w 3829050"/>
                <a:gd name="connsiteY16" fmla="*/ 1905000 h 1905000"/>
                <a:gd name="connsiteX17" fmla="*/ 590550 w 3829050"/>
                <a:gd name="connsiteY17" fmla="*/ 1524000 h 1905000"/>
                <a:gd name="connsiteX18" fmla="*/ 0 w 3829050"/>
                <a:gd name="connsiteY18" fmla="*/ 1524000 h 1905000"/>
                <a:gd name="connsiteX19" fmla="*/ 19050 w 3829050"/>
                <a:gd name="connsiteY19" fmla="*/ 695325 h 1905000"/>
                <a:gd name="connsiteX20" fmla="*/ 581025 w 3829050"/>
                <a:gd name="connsiteY20" fmla="*/ 704850 h 1905000"/>
                <a:gd name="connsiteX21" fmla="*/ 571500 w 3829050"/>
                <a:gd name="connsiteY21" fmla="*/ 0 h 1905000"/>
                <a:gd name="connsiteX0" fmla="*/ 552450 w 3810000"/>
                <a:gd name="connsiteY0" fmla="*/ 0 h 1905000"/>
                <a:gd name="connsiteX1" fmla="*/ 1981200 w 3810000"/>
                <a:gd name="connsiteY1" fmla="*/ 9525 h 1905000"/>
                <a:gd name="connsiteX2" fmla="*/ 1971675 w 3810000"/>
                <a:gd name="connsiteY2" fmla="*/ 752475 h 1905000"/>
                <a:gd name="connsiteX3" fmla="*/ 2047875 w 3810000"/>
                <a:gd name="connsiteY3" fmla="*/ 790575 h 1905000"/>
                <a:gd name="connsiteX4" fmla="*/ 2047875 w 3810000"/>
                <a:gd name="connsiteY4" fmla="*/ 1438275 h 1905000"/>
                <a:gd name="connsiteX5" fmla="*/ 2676525 w 3810000"/>
                <a:gd name="connsiteY5" fmla="*/ 1447800 h 1905000"/>
                <a:gd name="connsiteX6" fmla="*/ 2676525 w 3810000"/>
                <a:gd name="connsiteY6" fmla="*/ 781050 h 1905000"/>
                <a:gd name="connsiteX7" fmla="*/ 2838450 w 3810000"/>
                <a:gd name="connsiteY7" fmla="*/ 676275 h 1905000"/>
                <a:gd name="connsiteX8" fmla="*/ 2847975 w 3810000"/>
                <a:gd name="connsiteY8" fmla="*/ 38100 h 1905000"/>
                <a:gd name="connsiteX9" fmla="*/ 3810000 w 3810000"/>
                <a:gd name="connsiteY9" fmla="*/ 38100 h 1905000"/>
                <a:gd name="connsiteX10" fmla="*/ 3810000 w 3810000"/>
                <a:gd name="connsiteY10" fmla="*/ 409575 h 1905000"/>
                <a:gd name="connsiteX11" fmla="*/ 2971800 w 3810000"/>
                <a:gd name="connsiteY11" fmla="*/ 409575 h 1905000"/>
                <a:gd name="connsiteX12" fmla="*/ 2990850 w 3810000"/>
                <a:gd name="connsiteY12" fmla="*/ 1314450 h 1905000"/>
                <a:gd name="connsiteX13" fmla="*/ 3409950 w 3810000"/>
                <a:gd name="connsiteY13" fmla="*/ 1314450 h 1905000"/>
                <a:gd name="connsiteX14" fmla="*/ 3400425 w 3810000"/>
                <a:gd name="connsiteY14" fmla="*/ 1695450 h 1905000"/>
                <a:gd name="connsiteX15" fmla="*/ 3257550 w 3810000"/>
                <a:gd name="connsiteY15" fmla="*/ 1905000 h 1905000"/>
                <a:gd name="connsiteX16" fmla="*/ 571500 w 3810000"/>
                <a:gd name="connsiteY16" fmla="*/ 1905000 h 1905000"/>
                <a:gd name="connsiteX17" fmla="*/ 571500 w 3810000"/>
                <a:gd name="connsiteY17" fmla="*/ 1524000 h 1905000"/>
                <a:gd name="connsiteX18" fmla="*/ 0 w 3810000"/>
                <a:gd name="connsiteY18" fmla="*/ 1495425 h 1905000"/>
                <a:gd name="connsiteX19" fmla="*/ 0 w 3810000"/>
                <a:gd name="connsiteY19" fmla="*/ 695325 h 1905000"/>
                <a:gd name="connsiteX20" fmla="*/ 561975 w 3810000"/>
                <a:gd name="connsiteY20" fmla="*/ 704850 h 1905000"/>
                <a:gd name="connsiteX21" fmla="*/ 552450 w 3810000"/>
                <a:gd name="connsiteY21" fmla="*/ 0 h 1905000"/>
                <a:gd name="connsiteX0" fmla="*/ 561975 w 3819525"/>
                <a:gd name="connsiteY0" fmla="*/ 0 h 1905000"/>
                <a:gd name="connsiteX1" fmla="*/ 1990725 w 3819525"/>
                <a:gd name="connsiteY1" fmla="*/ 9525 h 1905000"/>
                <a:gd name="connsiteX2" fmla="*/ 1981200 w 3819525"/>
                <a:gd name="connsiteY2" fmla="*/ 752475 h 1905000"/>
                <a:gd name="connsiteX3" fmla="*/ 2057400 w 3819525"/>
                <a:gd name="connsiteY3" fmla="*/ 790575 h 1905000"/>
                <a:gd name="connsiteX4" fmla="*/ 2057400 w 3819525"/>
                <a:gd name="connsiteY4" fmla="*/ 1438275 h 1905000"/>
                <a:gd name="connsiteX5" fmla="*/ 2686050 w 3819525"/>
                <a:gd name="connsiteY5" fmla="*/ 1447800 h 1905000"/>
                <a:gd name="connsiteX6" fmla="*/ 2686050 w 3819525"/>
                <a:gd name="connsiteY6" fmla="*/ 781050 h 1905000"/>
                <a:gd name="connsiteX7" fmla="*/ 2847975 w 3819525"/>
                <a:gd name="connsiteY7" fmla="*/ 676275 h 1905000"/>
                <a:gd name="connsiteX8" fmla="*/ 2857500 w 3819525"/>
                <a:gd name="connsiteY8" fmla="*/ 38100 h 1905000"/>
                <a:gd name="connsiteX9" fmla="*/ 3819525 w 3819525"/>
                <a:gd name="connsiteY9" fmla="*/ 38100 h 1905000"/>
                <a:gd name="connsiteX10" fmla="*/ 3819525 w 3819525"/>
                <a:gd name="connsiteY10" fmla="*/ 409575 h 1905000"/>
                <a:gd name="connsiteX11" fmla="*/ 2981325 w 3819525"/>
                <a:gd name="connsiteY11" fmla="*/ 409575 h 1905000"/>
                <a:gd name="connsiteX12" fmla="*/ 3000375 w 3819525"/>
                <a:gd name="connsiteY12" fmla="*/ 1314450 h 1905000"/>
                <a:gd name="connsiteX13" fmla="*/ 3419475 w 3819525"/>
                <a:gd name="connsiteY13" fmla="*/ 1314450 h 1905000"/>
                <a:gd name="connsiteX14" fmla="*/ 3409950 w 3819525"/>
                <a:gd name="connsiteY14" fmla="*/ 1695450 h 1905000"/>
                <a:gd name="connsiteX15" fmla="*/ 3267075 w 3819525"/>
                <a:gd name="connsiteY15" fmla="*/ 1905000 h 1905000"/>
                <a:gd name="connsiteX16" fmla="*/ 581025 w 3819525"/>
                <a:gd name="connsiteY16" fmla="*/ 1905000 h 1905000"/>
                <a:gd name="connsiteX17" fmla="*/ 581025 w 3819525"/>
                <a:gd name="connsiteY17" fmla="*/ 1524000 h 1905000"/>
                <a:gd name="connsiteX18" fmla="*/ 0 w 3819525"/>
                <a:gd name="connsiteY18" fmla="*/ 1533525 h 1905000"/>
                <a:gd name="connsiteX19" fmla="*/ 9525 w 3819525"/>
                <a:gd name="connsiteY19" fmla="*/ 695325 h 1905000"/>
                <a:gd name="connsiteX20" fmla="*/ 571500 w 3819525"/>
                <a:gd name="connsiteY20" fmla="*/ 704850 h 1905000"/>
                <a:gd name="connsiteX21" fmla="*/ 561975 w 3819525"/>
                <a:gd name="connsiteY21" fmla="*/ 0 h 1905000"/>
                <a:gd name="connsiteX0" fmla="*/ 561975 w 3819525"/>
                <a:gd name="connsiteY0" fmla="*/ 0 h 1905000"/>
                <a:gd name="connsiteX1" fmla="*/ 1990725 w 3819525"/>
                <a:gd name="connsiteY1" fmla="*/ 9525 h 1905000"/>
                <a:gd name="connsiteX2" fmla="*/ 1981200 w 3819525"/>
                <a:gd name="connsiteY2" fmla="*/ 752475 h 1905000"/>
                <a:gd name="connsiteX3" fmla="*/ 2057400 w 3819525"/>
                <a:gd name="connsiteY3" fmla="*/ 790575 h 1905000"/>
                <a:gd name="connsiteX4" fmla="*/ 2057400 w 3819525"/>
                <a:gd name="connsiteY4" fmla="*/ 1438275 h 1905000"/>
                <a:gd name="connsiteX5" fmla="*/ 2686050 w 3819525"/>
                <a:gd name="connsiteY5" fmla="*/ 1447800 h 1905000"/>
                <a:gd name="connsiteX6" fmla="*/ 2686050 w 3819525"/>
                <a:gd name="connsiteY6" fmla="*/ 781050 h 1905000"/>
                <a:gd name="connsiteX7" fmla="*/ 2847975 w 3819525"/>
                <a:gd name="connsiteY7" fmla="*/ 676275 h 1905000"/>
                <a:gd name="connsiteX8" fmla="*/ 2857500 w 3819525"/>
                <a:gd name="connsiteY8" fmla="*/ 38100 h 1905000"/>
                <a:gd name="connsiteX9" fmla="*/ 3819525 w 3819525"/>
                <a:gd name="connsiteY9" fmla="*/ 38100 h 1905000"/>
                <a:gd name="connsiteX10" fmla="*/ 3819525 w 3819525"/>
                <a:gd name="connsiteY10" fmla="*/ 409575 h 1905000"/>
                <a:gd name="connsiteX11" fmla="*/ 2981325 w 3819525"/>
                <a:gd name="connsiteY11" fmla="*/ 409575 h 1905000"/>
                <a:gd name="connsiteX12" fmla="*/ 3000375 w 3819525"/>
                <a:gd name="connsiteY12" fmla="*/ 1314450 h 1905000"/>
                <a:gd name="connsiteX13" fmla="*/ 3419475 w 3819525"/>
                <a:gd name="connsiteY13" fmla="*/ 1314450 h 1905000"/>
                <a:gd name="connsiteX14" fmla="*/ 3409950 w 3819525"/>
                <a:gd name="connsiteY14" fmla="*/ 1695450 h 1905000"/>
                <a:gd name="connsiteX15" fmla="*/ 3267075 w 3819525"/>
                <a:gd name="connsiteY15" fmla="*/ 1905000 h 1905000"/>
                <a:gd name="connsiteX16" fmla="*/ 581025 w 3819525"/>
                <a:gd name="connsiteY16" fmla="*/ 1905000 h 1905000"/>
                <a:gd name="connsiteX17" fmla="*/ 581025 w 3819525"/>
                <a:gd name="connsiteY17" fmla="*/ 1524000 h 1905000"/>
                <a:gd name="connsiteX18" fmla="*/ 0 w 3819525"/>
                <a:gd name="connsiteY18" fmla="*/ 1495425 h 1905000"/>
                <a:gd name="connsiteX19" fmla="*/ 9525 w 3819525"/>
                <a:gd name="connsiteY19" fmla="*/ 695325 h 1905000"/>
                <a:gd name="connsiteX20" fmla="*/ 571500 w 3819525"/>
                <a:gd name="connsiteY20" fmla="*/ 704850 h 1905000"/>
                <a:gd name="connsiteX21" fmla="*/ 561975 w 3819525"/>
                <a:gd name="connsiteY21" fmla="*/ 0 h 1905000"/>
                <a:gd name="connsiteX0" fmla="*/ 561975 w 3819525"/>
                <a:gd name="connsiteY0" fmla="*/ 0 h 1905000"/>
                <a:gd name="connsiteX1" fmla="*/ 1990725 w 3819525"/>
                <a:gd name="connsiteY1" fmla="*/ 9525 h 1905000"/>
                <a:gd name="connsiteX2" fmla="*/ 1981200 w 3819525"/>
                <a:gd name="connsiteY2" fmla="*/ 752475 h 1905000"/>
                <a:gd name="connsiteX3" fmla="*/ 2057400 w 3819525"/>
                <a:gd name="connsiteY3" fmla="*/ 790575 h 1905000"/>
                <a:gd name="connsiteX4" fmla="*/ 2057400 w 3819525"/>
                <a:gd name="connsiteY4" fmla="*/ 1438275 h 1905000"/>
                <a:gd name="connsiteX5" fmla="*/ 2686050 w 3819525"/>
                <a:gd name="connsiteY5" fmla="*/ 1447800 h 1905000"/>
                <a:gd name="connsiteX6" fmla="*/ 2686050 w 3819525"/>
                <a:gd name="connsiteY6" fmla="*/ 781050 h 1905000"/>
                <a:gd name="connsiteX7" fmla="*/ 2847975 w 3819525"/>
                <a:gd name="connsiteY7" fmla="*/ 676275 h 1905000"/>
                <a:gd name="connsiteX8" fmla="*/ 2857500 w 3819525"/>
                <a:gd name="connsiteY8" fmla="*/ 38100 h 1905000"/>
                <a:gd name="connsiteX9" fmla="*/ 3819525 w 3819525"/>
                <a:gd name="connsiteY9" fmla="*/ 38100 h 1905000"/>
                <a:gd name="connsiteX10" fmla="*/ 3819525 w 3819525"/>
                <a:gd name="connsiteY10" fmla="*/ 409575 h 1905000"/>
                <a:gd name="connsiteX11" fmla="*/ 2981325 w 3819525"/>
                <a:gd name="connsiteY11" fmla="*/ 409575 h 1905000"/>
                <a:gd name="connsiteX12" fmla="*/ 3000375 w 3819525"/>
                <a:gd name="connsiteY12" fmla="*/ 1314450 h 1905000"/>
                <a:gd name="connsiteX13" fmla="*/ 3419475 w 3819525"/>
                <a:gd name="connsiteY13" fmla="*/ 1314450 h 1905000"/>
                <a:gd name="connsiteX14" fmla="*/ 3409950 w 3819525"/>
                <a:gd name="connsiteY14" fmla="*/ 1695450 h 1905000"/>
                <a:gd name="connsiteX15" fmla="*/ 3267075 w 3819525"/>
                <a:gd name="connsiteY15" fmla="*/ 1905000 h 1905000"/>
                <a:gd name="connsiteX16" fmla="*/ 581025 w 3819525"/>
                <a:gd name="connsiteY16" fmla="*/ 1905000 h 1905000"/>
                <a:gd name="connsiteX17" fmla="*/ 590550 w 3819525"/>
                <a:gd name="connsiteY17" fmla="*/ 1495425 h 1905000"/>
                <a:gd name="connsiteX18" fmla="*/ 0 w 3819525"/>
                <a:gd name="connsiteY18" fmla="*/ 1495425 h 1905000"/>
                <a:gd name="connsiteX19" fmla="*/ 9525 w 3819525"/>
                <a:gd name="connsiteY19" fmla="*/ 695325 h 1905000"/>
                <a:gd name="connsiteX20" fmla="*/ 571500 w 3819525"/>
                <a:gd name="connsiteY20" fmla="*/ 704850 h 1905000"/>
                <a:gd name="connsiteX21" fmla="*/ 561975 w 3819525"/>
                <a:gd name="connsiteY21" fmla="*/ 0 h 190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819525" h="1905000">
                  <a:moveTo>
                    <a:pt x="561975" y="0"/>
                  </a:moveTo>
                  <a:lnTo>
                    <a:pt x="1990725" y="9525"/>
                  </a:lnTo>
                  <a:lnTo>
                    <a:pt x="1981200" y="752475"/>
                  </a:lnTo>
                  <a:lnTo>
                    <a:pt x="2057400" y="790575"/>
                  </a:lnTo>
                  <a:lnTo>
                    <a:pt x="2057400" y="1438275"/>
                  </a:lnTo>
                  <a:lnTo>
                    <a:pt x="2686050" y="1447800"/>
                  </a:lnTo>
                  <a:lnTo>
                    <a:pt x="2686050" y="781050"/>
                  </a:lnTo>
                  <a:lnTo>
                    <a:pt x="2847975" y="676275"/>
                  </a:lnTo>
                  <a:lnTo>
                    <a:pt x="2857500" y="38100"/>
                  </a:lnTo>
                  <a:lnTo>
                    <a:pt x="3819525" y="38100"/>
                  </a:lnTo>
                  <a:lnTo>
                    <a:pt x="3819525" y="409575"/>
                  </a:lnTo>
                  <a:lnTo>
                    <a:pt x="2981325" y="409575"/>
                  </a:lnTo>
                  <a:lnTo>
                    <a:pt x="3000375" y="1314450"/>
                  </a:lnTo>
                  <a:lnTo>
                    <a:pt x="3419475" y="1314450"/>
                  </a:lnTo>
                  <a:lnTo>
                    <a:pt x="3409950" y="1695450"/>
                  </a:lnTo>
                  <a:lnTo>
                    <a:pt x="3267075" y="1905000"/>
                  </a:lnTo>
                  <a:lnTo>
                    <a:pt x="581025" y="1905000"/>
                  </a:lnTo>
                  <a:lnTo>
                    <a:pt x="590550" y="1495425"/>
                  </a:lnTo>
                  <a:lnTo>
                    <a:pt x="0" y="1495425"/>
                  </a:lnTo>
                  <a:lnTo>
                    <a:pt x="9525" y="695325"/>
                  </a:lnTo>
                  <a:lnTo>
                    <a:pt x="571500" y="704850"/>
                  </a:lnTo>
                  <a:lnTo>
                    <a:pt x="561975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</p:grpSp>
      <p:sp>
        <p:nvSpPr>
          <p:cNvPr id="54" name="TextBox 53"/>
          <p:cNvSpPr txBox="1"/>
          <p:nvPr/>
        </p:nvSpPr>
        <p:spPr>
          <a:xfrm>
            <a:off x="-36512" y="2625214"/>
            <a:ext cx="8640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</a:t>
            </a:r>
            <a:r>
              <a:rPr lang="en-US" sz="2400" b="1" dirty="0">
                <a:solidFill>
                  <a:schemeClr val="accent5"/>
                </a:solidFill>
              </a:rPr>
              <a:t>03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1187624" y="2625214"/>
            <a:ext cx="8640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  </a:t>
            </a:r>
            <a:r>
              <a:rPr lang="en-US" sz="2400" b="1" dirty="0">
                <a:solidFill>
                  <a:srgbClr val="FF0000"/>
                </a:solidFill>
              </a:rPr>
              <a:t>T13</a:t>
            </a:r>
          </a:p>
        </p:txBody>
      </p:sp>
      <p:sp>
        <p:nvSpPr>
          <p:cNvPr id="58" name="TextBox 1"/>
          <p:cNvSpPr txBox="1"/>
          <p:nvPr/>
        </p:nvSpPr>
        <p:spPr bwMode="auto">
          <a:xfrm>
            <a:off x="323528" y="848767"/>
            <a:ext cx="1872208" cy="480303"/>
          </a:xfrm>
          <a:prstGeom prst="rect">
            <a:avLst/>
          </a:prstGeom>
          <a:effectLst>
            <a:innerShdw blurRad="63500" dist="50800" dir="13500000">
              <a:prstClr val="black">
                <a:alpha val="50000"/>
              </a:prstClr>
            </a:innerShdw>
            <a:reflection blurRad="6350" stA="52000" endA="300" endPos="35000" dir="5400000" sy="-100000" algn="bl" rotWithShape="0"/>
          </a:effectLst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1800" dirty="0"/>
              <a:t>       </a:t>
            </a:r>
            <a:r>
              <a:rPr lang="en-US" sz="1800" dirty="0">
                <a:latin typeface="Cooper Black" pitchFamily="18" charset="0"/>
              </a:rPr>
              <a:t>BEFORE</a:t>
            </a:r>
          </a:p>
        </p:txBody>
      </p:sp>
      <p:sp>
        <p:nvSpPr>
          <p:cNvPr id="59" name="Rectangle 58"/>
          <p:cNvSpPr/>
          <p:nvPr/>
        </p:nvSpPr>
        <p:spPr>
          <a:xfrm>
            <a:off x="209167" y="3967238"/>
            <a:ext cx="2058577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4000" b="1" cap="none" spc="0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DOUBLE </a:t>
            </a:r>
          </a:p>
          <a:p>
            <a:pPr algn="ctr"/>
            <a:r>
              <a:rPr lang="en-US" sz="4000" b="1" cap="none" spc="0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OFFSET</a:t>
            </a:r>
          </a:p>
        </p:txBody>
      </p:sp>
      <p:pic>
        <p:nvPicPr>
          <p:cNvPr id="60" name="Picture 5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095" t="10706" r="11592" b="10217"/>
          <a:stretch/>
        </p:blipFill>
        <p:spPr bwMode="auto">
          <a:xfrm rot="10800000">
            <a:off x="6948264" y="1595307"/>
            <a:ext cx="2011284" cy="2020529"/>
          </a:xfrm>
          <a:prstGeom prst="rect">
            <a:avLst/>
          </a:prstGeom>
          <a:noFill/>
          <a:ln>
            <a:noFill/>
          </a:ln>
          <a:effectLst/>
          <a:extLst/>
        </p:spPr>
      </p:pic>
      <p:sp>
        <p:nvSpPr>
          <p:cNvPr id="61" name="TextBox 60"/>
          <p:cNvSpPr txBox="1"/>
          <p:nvPr/>
        </p:nvSpPr>
        <p:spPr>
          <a:xfrm>
            <a:off x="7596336" y="848767"/>
            <a:ext cx="8640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T</a:t>
            </a:r>
            <a:r>
              <a:rPr lang="en-US" sz="3200" b="1" dirty="0">
                <a:solidFill>
                  <a:schemeClr val="accent5"/>
                </a:solidFill>
              </a:rPr>
              <a:t>03</a:t>
            </a:r>
          </a:p>
        </p:txBody>
      </p:sp>
      <p:pic>
        <p:nvPicPr>
          <p:cNvPr id="62" name="Picture 2" descr="Image result for animated arrow gif">
            <a:extLst>
              <a:ext uri="{FF2B5EF4-FFF2-40B4-BE49-F238E27FC236}">
                <a16:creationId xmlns:a16="http://schemas.microsoft.com/office/drawing/2014/main" id="{F45D52AB-D2B5-4016-9605-E3B0FF5680B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03738" y="1440505"/>
            <a:ext cx="129996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3" name="Straight Arrow Connector 62"/>
          <p:cNvCxnSpPr/>
          <p:nvPr/>
        </p:nvCxnSpPr>
        <p:spPr>
          <a:xfrm>
            <a:off x="7690058" y="3802568"/>
            <a:ext cx="950852" cy="0"/>
          </a:xfrm>
          <a:prstGeom prst="straightConnector1">
            <a:avLst/>
          </a:prstGeom>
          <a:ln w="3810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7137633" y="3377448"/>
            <a:ext cx="69817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Z </a:t>
            </a:r>
            <a:r>
              <a:rPr lang="en-US" sz="4400" b="1" dirty="0"/>
              <a:t>-</a:t>
            </a:r>
            <a:endParaRPr lang="en-IN" sz="3200" b="1" dirty="0"/>
          </a:p>
        </p:txBody>
      </p:sp>
      <p:sp>
        <p:nvSpPr>
          <p:cNvPr id="65" name="TextBox 64"/>
          <p:cNvSpPr txBox="1"/>
          <p:nvPr/>
        </p:nvSpPr>
        <p:spPr>
          <a:xfrm>
            <a:off x="8545494" y="3510179"/>
            <a:ext cx="7790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Z +</a:t>
            </a:r>
            <a:endParaRPr lang="en-IN" sz="3200" b="1" dirty="0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E68F5A16-217B-408C-A7A6-07E0B8279149}"/>
              </a:ext>
            </a:extLst>
          </p:cNvPr>
          <p:cNvCxnSpPr>
            <a:cxnSpLocks/>
          </p:cNvCxnSpPr>
          <p:nvPr/>
        </p:nvCxnSpPr>
        <p:spPr>
          <a:xfrm>
            <a:off x="6660232" y="4733232"/>
            <a:ext cx="1364595" cy="283038"/>
          </a:xfrm>
          <a:prstGeom prst="straightConnector1">
            <a:avLst/>
          </a:prstGeom>
          <a:ln w="1397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Picture 38">
            <a:extLst>
              <a:ext uri="{FF2B5EF4-FFF2-40B4-BE49-F238E27FC236}">
                <a16:creationId xmlns:a16="http://schemas.microsoft.com/office/drawing/2014/main" id="{EA5C9486-2A15-4EB6-81AE-2473D656A33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4110" t="31711" r="19267" b="-1"/>
          <a:stretch/>
        </p:blipFill>
        <p:spPr>
          <a:xfrm rot="10800000">
            <a:off x="291996" y="1638307"/>
            <a:ext cx="767179" cy="1574669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E343E3D0-0865-424D-8CD9-F51CBBEF4E3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4110" t="31711" r="19267" b="-1"/>
          <a:stretch/>
        </p:blipFill>
        <p:spPr>
          <a:xfrm rot="10800000">
            <a:off x="2827197" y="1638307"/>
            <a:ext cx="767179" cy="1574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790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0" presetClass="path" presetSubtype="0" repeatCount="indefinite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006 -3.7037E-6 L 0.01754 0.00047 L -0.03055 -3.7037E-6 L -0.01006 -3.7037E-6 Z " pathEditMode="relative" rAng="0" ptsTypes="AAAA">
                                      <p:cBhvr>
                                        <p:cTn id="13" dur="3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7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63" presetClass="path" presetSubtype="0" repeatCount="indefinite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39 -3.7037E-6 L 0.02292 -0.00069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76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Graphic spid="46" grpId="0">
        <p:bldAsOne/>
      </p:bldGraphic>
      <p:bldP spid="5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Picture 2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09589" y="4880382"/>
            <a:ext cx="762000" cy="506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7" name="Rectangle 24"/>
          <p:cNvSpPr>
            <a:spLocks noChangeArrowheads="1"/>
          </p:cNvSpPr>
          <p:nvPr/>
        </p:nvSpPr>
        <p:spPr bwMode="auto">
          <a:xfrm>
            <a:off x="6118190" y="4918146"/>
            <a:ext cx="1557286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eiryo UI" panose="020B0604030504040204" pitchFamily="34" charset="-128"/>
                <a:ea typeface="Meiryo UI" panose="020B0604030504040204" pitchFamily="34" charset="-128"/>
                <a:cs typeface="Arial" pitchFamily="34" charset="0"/>
              </a:rPr>
              <a:t>DIFFICULTIES IN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itchFamily="34" charset="0"/>
              </a:rPr>
              <a:t> 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eiryo UI" panose="020B0604030504040204" pitchFamily="34" charset="-128"/>
                <a:ea typeface="Meiryo UI" panose="020B0604030504040204" pitchFamily="34" charset="-128"/>
                <a:cs typeface="Arial" pitchFamily="34" charset="0"/>
              </a:rPr>
              <a:t>GIVING OFFSET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pic>
        <p:nvPicPr>
          <p:cNvPr id="112" name="Picture 2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26192" y="4145364"/>
            <a:ext cx="762000" cy="506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1" name="Picture 2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96624" y="3487988"/>
            <a:ext cx="762000" cy="506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6" name="Rectangle 24"/>
          <p:cNvSpPr>
            <a:spLocks noChangeArrowheads="1"/>
          </p:cNvSpPr>
          <p:nvPr/>
        </p:nvSpPr>
        <p:spPr bwMode="auto">
          <a:xfrm>
            <a:off x="6033300" y="4342182"/>
            <a:ext cx="1847557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eiryo UI" panose="020B0604030504040204" pitchFamily="34" charset="-128"/>
                <a:ea typeface="Meiryo UI" panose="020B0604030504040204" pitchFamily="34" charset="-128"/>
                <a:cs typeface="Arial" pitchFamily="34" charset="0"/>
              </a:rPr>
              <a:t>FOUND AS PER SPEC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105" name="Rectangle 24"/>
          <p:cNvSpPr>
            <a:spLocks noChangeArrowheads="1"/>
          </p:cNvSpPr>
          <p:nvPr/>
        </p:nvSpPr>
        <p:spPr bwMode="auto">
          <a:xfrm>
            <a:off x="6278491" y="3541218"/>
            <a:ext cx="1359346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eiryo UI" panose="020B0604030504040204" pitchFamily="34" charset="-128"/>
                <a:ea typeface="Meiryo UI" panose="020B0604030504040204" pitchFamily="34" charset="-128"/>
                <a:cs typeface="Arial" pitchFamily="34" charset="0"/>
              </a:rPr>
              <a:t>NO VARIATION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itchFamily="34" charset="0"/>
              </a:rPr>
              <a:t>     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eiryo UI" panose="020B0604030504040204" pitchFamily="34" charset="-128"/>
                <a:ea typeface="Meiryo UI" panose="020B0604030504040204" pitchFamily="34" charset="-128"/>
                <a:cs typeface="Arial" pitchFamily="34" charset="0"/>
              </a:rPr>
              <a:t> FOUND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pic>
        <p:nvPicPr>
          <p:cNvPr id="110" name="Picture 2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09589" y="2857908"/>
            <a:ext cx="762000" cy="506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6370" name="Picture 2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09589" y="2150449"/>
            <a:ext cx="762000" cy="506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22" name="Rectangle 1"/>
          <p:cNvSpPr>
            <a:spLocks noChangeArrowheads="1"/>
          </p:cNvSpPr>
          <p:nvPr/>
        </p:nvSpPr>
        <p:spPr bwMode="auto">
          <a:xfrm>
            <a:off x="0" y="-27384"/>
            <a:ext cx="9144000" cy="523220"/>
          </a:xfrm>
          <a:prstGeom prst="rect">
            <a:avLst/>
          </a:prstGeom>
          <a:noFill/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457200" indent="-457200">
              <a:buFont typeface="Wingdings" pitchFamily="2" charset="2"/>
              <a:buChar char="v"/>
              <a:defRPr/>
            </a:pPr>
            <a:r>
              <a:rPr lang="en-US" altLang="en-US" sz="2800" b="1" dirty="0">
                <a:effectLst>
                  <a:glow rad="1270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+mn-ea"/>
              </a:rPr>
              <a:t> FACTOR ANALYSIS</a:t>
            </a:r>
          </a:p>
        </p:txBody>
      </p:sp>
      <p:sp>
        <p:nvSpPr>
          <p:cNvPr id="3" name="AutoShape 3"/>
          <p:cNvSpPr>
            <a:spLocks noChangeAspect="1" noChangeArrowheads="1" noTextEdit="1"/>
          </p:cNvSpPr>
          <p:nvPr/>
        </p:nvSpPr>
        <p:spPr bwMode="auto">
          <a:xfrm>
            <a:off x="89539" y="1385731"/>
            <a:ext cx="9005887" cy="475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89539" y="1385731"/>
            <a:ext cx="9005887" cy="708025"/>
          </a:xfrm>
          <a:prstGeom prst="rect">
            <a:avLst/>
          </a:prstGeom>
          <a:solidFill>
            <a:srgbClr val="C6E0B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89539" y="2082643"/>
            <a:ext cx="9005887" cy="4056063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6" name="Rectangle 7"/>
          <p:cNvSpPr>
            <a:spLocks noChangeArrowheads="1"/>
          </p:cNvSpPr>
          <p:nvPr/>
        </p:nvSpPr>
        <p:spPr bwMode="auto">
          <a:xfrm>
            <a:off x="265752" y="1644493"/>
            <a:ext cx="561564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500" b="0" i="0" u="none" strike="noStrike" cap="none" normalizeH="0" baseline="0">
                <a:ln>
                  <a:noFill/>
                </a:ln>
                <a:solidFill>
                  <a:srgbClr val="002060"/>
                </a:solidFill>
                <a:effectLst/>
                <a:latin typeface="Meiryo UI" panose="020B0604030504040204" pitchFamily="34" charset="-128"/>
                <a:ea typeface="Meiryo UI" panose="020B0604030504040204" pitchFamily="34" charset="-128"/>
                <a:cs typeface="Arial" pitchFamily="34" charset="0"/>
              </a:rPr>
              <a:t>S/NO.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7" name="Rectangle 8"/>
          <p:cNvSpPr>
            <a:spLocks noChangeArrowheads="1"/>
          </p:cNvSpPr>
          <p:nvPr/>
        </p:nvSpPr>
        <p:spPr bwMode="auto">
          <a:xfrm>
            <a:off x="1267464" y="1644493"/>
            <a:ext cx="580095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500" b="0" i="0" u="none" strike="noStrike" cap="none" normalizeH="0" baseline="0">
                <a:ln>
                  <a:noFill/>
                </a:ln>
                <a:solidFill>
                  <a:srgbClr val="002060"/>
                </a:solidFill>
                <a:effectLst/>
                <a:latin typeface="Meiryo UI" panose="020B0604030504040204" pitchFamily="34" charset="-128"/>
                <a:ea typeface="Meiryo UI" panose="020B0604030504040204" pitchFamily="34" charset="-128"/>
                <a:cs typeface="Arial" pitchFamily="34" charset="0"/>
              </a:rPr>
              <a:t>Factor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8" name="Rectangle 9"/>
          <p:cNvSpPr>
            <a:spLocks noChangeArrowheads="1"/>
          </p:cNvSpPr>
          <p:nvPr/>
        </p:nvSpPr>
        <p:spPr bwMode="auto">
          <a:xfrm>
            <a:off x="2219964" y="1644493"/>
            <a:ext cx="1830309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500" b="0" i="0" u="none" strike="noStrike" cap="none" normalizeH="0" baseline="0">
                <a:ln>
                  <a:noFill/>
                </a:ln>
                <a:solidFill>
                  <a:srgbClr val="002060"/>
                </a:solidFill>
                <a:effectLst/>
                <a:latin typeface="Meiryo UI" panose="020B0604030504040204" pitchFamily="34" charset="-128"/>
                <a:ea typeface="Meiryo UI" panose="020B0604030504040204" pitchFamily="34" charset="-128"/>
                <a:cs typeface="Arial" pitchFamily="34" charset="0"/>
              </a:rPr>
              <a:t>Confirmation Points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9" name="Rectangle 10"/>
          <p:cNvSpPr>
            <a:spLocks noChangeArrowheads="1"/>
          </p:cNvSpPr>
          <p:nvPr/>
        </p:nvSpPr>
        <p:spPr bwMode="auto">
          <a:xfrm>
            <a:off x="4150364" y="1644493"/>
            <a:ext cx="1716817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500" b="0" i="0" u="none" strike="noStrike" cap="none" normalizeH="0" baseline="0">
                <a:ln>
                  <a:noFill/>
                </a:ln>
                <a:solidFill>
                  <a:srgbClr val="002060"/>
                </a:solidFill>
                <a:effectLst/>
                <a:latin typeface="Meiryo UI" panose="020B0604030504040204" pitchFamily="34" charset="-128"/>
                <a:ea typeface="Meiryo UI" panose="020B0604030504040204" pitchFamily="34" charset="-128"/>
                <a:cs typeface="Arial" pitchFamily="34" charset="0"/>
              </a:rPr>
              <a:t>Inspection Criteria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10" name="Rectangle 11"/>
          <p:cNvSpPr>
            <a:spLocks noChangeArrowheads="1"/>
          </p:cNvSpPr>
          <p:nvPr/>
        </p:nvSpPr>
        <p:spPr bwMode="auto">
          <a:xfrm>
            <a:off x="6328414" y="1520668"/>
            <a:ext cx="1340752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500" b="0" i="0" u="none" strike="noStrike" cap="none" normalizeH="0" baseline="0">
                <a:ln>
                  <a:noFill/>
                </a:ln>
                <a:solidFill>
                  <a:srgbClr val="002060"/>
                </a:solidFill>
                <a:effectLst/>
                <a:latin typeface="Meiryo UI" panose="020B0604030504040204" pitchFamily="34" charset="-128"/>
                <a:ea typeface="Meiryo UI" panose="020B0604030504040204" pitchFamily="34" charset="-128"/>
                <a:cs typeface="Arial" pitchFamily="34" charset="0"/>
              </a:rPr>
              <a:t>Observation / 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11" name="Rectangle 12"/>
          <p:cNvSpPr>
            <a:spLocks noChangeArrowheads="1"/>
          </p:cNvSpPr>
          <p:nvPr/>
        </p:nvSpPr>
        <p:spPr bwMode="auto">
          <a:xfrm>
            <a:off x="6010914" y="1768318"/>
            <a:ext cx="2002536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500" b="0" i="0" u="none" strike="noStrike" cap="none" normalizeH="0" baseline="0">
                <a:ln>
                  <a:noFill/>
                </a:ln>
                <a:solidFill>
                  <a:srgbClr val="002060"/>
                </a:solidFill>
                <a:effectLst/>
                <a:latin typeface="Meiryo UI" panose="020B0604030504040204" pitchFamily="34" charset="-128"/>
                <a:ea typeface="Meiryo UI" panose="020B0604030504040204" pitchFamily="34" charset="-128"/>
                <a:cs typeface="Arial" pitchFamily="34" charset="0"/>
              </a:rPr>
              <a:t>Improvements points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12" name="Rectangle 13"/>
          <p:cNvSpPr>
            <a:spLocks noChangeArrowheads="1"/>
          </p:cNvSpPr>
          <p:nvPr/>
        </p:nvSpPr>
        <p:spPr bwMode="auto">
          <a:xfrm>
            <a:off x="8102698" y="1644493"/>
            <a:ext cx="896079" cy="200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300" b="0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  <a:latin typeface="Meiryo UI" panose="020B0604030504040204" pitchFamily="34" charset="-128"/>
                <a:ea typeface="Meiryo UI" panose="020B0604030504040204" pitchFamily="34" charset="-128"/>
                <a:cs typeface="Arial" pitchFamily="34" charset="0"/>
              </a:rPr>
              <a:t>Judgement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13" name="Rectangle 14"/>
          <p:cNvSpPr>
            <a:spLocks noChangeArrowheads="1"/>
          </p:cNvSpPr>
          <p:nvPr/>
        </p:nvSpPr>
        <p:spPr bwMode="auto">
          <a:xfrm>
            <a:off x="478477" y="2330293"/>
            <a:ext cx="113814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eiryo UI" panose="020B0604030504040204" pitchFamily="34" charset="-128"/>
                <a:ea typeface="Meiryo UI" panose="020B0604030504040204" pitchFamily="34" charset="-128"/>
                <a:cs typeface="Arial" pitchFamily="34" charset="0"/>
              </a:rPr>
              <a:t>1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14" name="Rectangle 15"/>
          <p:cNvSpPr>
            <a:spLocks noChangeArrowheads="1"/>
          </p:cNvSpPr>
          <p:nvPr/>
        </p:nvSpPr>
        <p:spPr bwMode="auto">
          <a:xfrm>
            <a:off x="1141435" y="2316645"/>
            <a:ext cx="852798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eiryo UI" panose="020B0604030504040204" pitchFamily="34" charset="-128"/>
                <a:ea typeface="Meiryo UI" panose="020B0604030504040204" pitchFamily="34" charset="-128"/>
                <a:cs typeface="Arial" pitchFamily="34" charset="0"/>
              </a:rPr>
              <a:t>MACHINE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15" name="Rectangle 16"/>
          <p:cNvSpPr>
            <a:spLocks noChangeArrowheads="1"/>
          </p:cNvSpPr>
          <p:nvPr/>
        </p:nvSpPr>
        <p:spPr bwMode="auto">
          <a:xfrm>
            <a:off x="2335891" y="2236404"/>
            <a:ext cx="1388201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eiryo UI" panose="020B0604030504040204" pitchFamily="34" charset="-128"/>
                <a:ea typeface="Meiryo UI" panose="020B0604030504040204" pitchFamily="34" charset="-128"/>
                <a:cs typeface="Arial" pitchFamily="34" charset="0"/>
              </a:rPr>
              <a:t>        AXIS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eiryo UI" panose="020B0604030504040204" pitchFamily="34" charset="-128"/>
                <a:ea typeface="Meiryo UI" panose="020B0604030504040204" pitchFamily="34" charset="-128"/>
                <a:cs typeface="Arial" pitchFamily="34" charset="0"/>
              </a:rPr>
              <a:t>REPEATABILITY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16" name="Rectangle 17"/>
          <p:cNvSpPr>
            <a:spLocks noChangeArrowheads="1"/>
          </p:cNvSpPr>
          <p:nvPr/>
        </p:nvSpPr>
        <p:spPr bwMode="auto">
          <a:xfrm>
            <a:off x="4040758" y="2344126"/>
            <a:ext cx="1771319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eiryo UI" panose="020B0604030504040204" pitchFamily="34" charset="-128"/>
                <a:ea typeface="Meiryo UI" panose="020B0604030504040204" pitchFamily="34" charset="-128"/>
                <a:cs typeface="Arial" pitchFamily="34" charset="0"/>
              </a:rPr>
              <a:t>WITHIN 16 MICRON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17" name="Rectangle 18"/>
          <p:cNvSpPr>
            <a:spLocks noChangeArrowheads="1"/>
          </p:cNvSpPr>
          <p:nvPr/>
        </p:nvSpPr>
        <p:spPr bwMode="auto">
          <a:xfrm>
            <a:off x="6023614" y="2217581"/>
            <a:ext cx="1899559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eiryo UI" panose="020B0604030504040204" pitchFamily="34" charset="-128"/>
                <a:ea typeface="Meiryo UI" panose="020B0604030504040204" pitchFamily="34" charset="-128"/>
                <a:cs typeface="Arial" pitchFamily="34" charset="0"/>
              </a:rPr>
              <a:t>INSPECTED . FOUND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eiryo UI" panose="020B0604030504040204" pitchFamily="34" charset="-128"/>
                <a:ea typeface="Meiryo UI" panose="020B0604030504040204" pitchFamily="34" charset="-128"/>
                <a:cs typeface="Arial" pitchFamily="34" charset="0"/>
              </a:rPr>
              <a:t> WITHIN 8 MICRON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19" name="Rectangle 20"/>
          <p:cNvSpPr>
            <a:spLocks noChangeArrowheads="1"/>
          </p:cNvSpPr>
          <p:nvPr/>
        </p:nvSpPr>
        <p:spPr bwMode="auto">
          <a:xfrm>
            <a:off x="478477" y="3003393"/>
            <a:ext cx="113814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eiryo UI" panose="020B0604030504040204" pitchFamily="34" charset="-128"/>
                <a:ea typeface="Meiryo UI" panose="020B0604030504040204" pitchFamily="34" charset="-128"/>
                <a:cs typeface="Arial" pitchFamily="34" charset="0"/>
              </a:rPr>
              <a:t>2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20" name="Rectangle 21"/>
          <p:cNvSpPr>
            <a:spLocks noChangeArrowheads="1"/>
          </p:cNvSpPr>
          <p:nvPr/>
        </p:nvSpPr>
        <p:spPr bwMode="auto">
          <a:xfrm>
            <a:off x="1141435" y="3003393"/>
            <a:ext cx="852798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eiryo UI" panose="020B0604030504040204" pitchFamily="34" charset="-128"/>
                <a:ea typeface="Meiryo UI" panose="020B0604030504040204" pitchFamily="34" charset="-128"/>
                <a:cs typeface="Arial" pitchFamily="34" charset="0"/>
              </a:rPr>
              <a:t>MACHINE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21" name="Rectangle 22"/>
          <p:cNvSpPr>
            <a:spLocks noChangeArrowheads="1"/>
          </p:cNvSpPr>
          <p:nvPr/>
        </p:nvSpPr>
        <p:spPr bwMode="auto">
          <a:xfrm>
            <a:off x="2278702" y="3003393"/>
            <a:ext cx="1418658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eiryo UI" panose="020B0604030504040204" pitchFamily="34" charset="-128"/>
                <a:ea typeface="Meiryo UI" panose="020B0604030504040204" pitchFamily="34" charset="-128"/>
                <a:cs typeface="Arial" pitchFamily="34" charset="0"/>
              </a:rPr>
              <a:t>TOOL HOLDING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22" name="Rectangle 23"/>
          <p:cNvSpPr>
            <a:spLocks noChangeArrowheads="1"/>
          </p:cNvSpPr>
          <p:nvPr/>
        </p:nvSpPr>
        <p:spPr bwMode="auto">
          <a:xfrm>
            <a:off x="4150364" y="3003393"/>
            <a:ext cx="1583767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itchFamily="34" charset="0"/>
              </a:rPr>
              <a:t>TOOL TIGHTNESS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23" name="Rectangle 24"/>
          <p:cNvSpPr>
            <a:spLocks noChangeArrowheads="1"/>
          </p:cNvSpPr>
          <p:nvPr/>
        </p:nvSpPr>
        <p:spPr bwMode="auto">
          <a:xfrm>
            <a:off x="6328414" y="3003393"/>
            <a:ext cx="1025922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eiryo UI" panose="020B0604030504040204" pitchFamily="34" charset="-128"/>
                <a:ea typeface="Meiryo UI" panose="020B0604030504040204" pitchFamily="34" charset="-128"/>
                <a:cs typeface="Arial" pitchFamily="34" charset="0"/>
              </a:rPr>
              <a:t>FOUND OK 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24" name="Rectangle 25"/>
          <p:cNvSpPr>
            <a:spLocks noChangeArrowheads="1"/>
          </p:cNvSpPr>
          <p:nvPr/>
        </p:nvSpPr>
        <p:spPr bwMode="auto">
          <a:xfrm>
            <a:off x="478477" y="3678081"/>
            <a:ext cx="113814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Meiryo UI" panose="020B0604030504040204" pitchFamily="34" charset="-128"/>
                <a:ea typeface="Meiryo UI" panose="020B0604030504040204" pitchFamily="34" charset="-128"/>
                <a:cs typeface="Arial" pitchFamily="34" charset="0"/>
              </a:rPr>
              <a:t>3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25" name="Rectangle 26"/>
          <p:cNvSpPr>
            <a:spLocks noChangeArrowheads="1"/>
          </p:cNvSpPr>
          <p:nvPr/>
        </p:nvSpPr>
        <p:spPr bwMode="auto">
          <a:xfrm>
            <a:off x="1147017" y="3678081"/>
            <a:ext cx="804707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eiryo UI" panose="020B0604030504040204" pitchFamily="34" charset="-128"/>
                <a:ea typeface="Meiryo UI" panose="020B0604030504040204" pitchFamily="34" charset="-128"/>
                <a:cs typeface="Arial" pitchFamily="34" charset="0"/>
              </a:rPr>
              <a:t>METHOD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26" name="Rectangle 27"/>
          <p:cNvSpPr>
            <a:spLocks noChangeArrowheads="1"/>
          </p:cNvSpPr>
          <p:nvPr/>
        </p:nvSpPr>
        <p:spPr bwMode="auto">
          <a:xfrm>
            <a:off x="2255191" y="3552329"/>
            <a:ext cx="1659109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eiryo UI" panose="020B0604030504040204" pitchFamily="34" charset="-128"/>
                <a:ea typeface="Meiryo UI" panose="020B0604030504040204" pitchFamily="34" charset="-128"/>
                <a:cs typeface="Arial" pitchFamily="34" charset="0"/>
              </a:rPr>
              <a:t>VARIATION</a:t>
            </a:r>
            <a:r>
              <a:rPr kumimoji="0" lang="en-US" sz="1400" b="0" i="0" u="none" strike="noStrike" cap="none" normalizeH="0" dirty="0">
                <a:ln>
                  <a:noFill/>
                </a:ln>
                <a:solidFill>
                  <a:srgbClr val="000000"/>
                </a:solidFill>
                <a:effectLst/>
                <a:latin typeface="Meiryo UI" panose="020B0604030504040204" pitchFamily="34" charset="-128"/>
                <a:ea typeface="Meiryo UI" panose="020B0604030504040204" pitchFamily="34" charset="-128"/>
                <a:cs typeface="Arial" pitchFamily="34" charset="0"/>
              </a:rPr>
              <a:t> AFTER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dirty="0">
                <a:ln>
                  <a:noFill/>
                </a:ln>
                <a:solidFill>
                  <a:srgbClr val="000000"/>
                </a:solidFill>
                <a:effectLst/>
                <a:latin typeface="Meiryo UI" panose="020B0604030504040204" pitchFamily="34" charset="-128"/>
                <a:ea typeface="Meiryo UI" panose="020B0604030504040204" pitchFamily="34" charset="-128"/>
                <a:cs typeface="Arial" pitchFamily="34" charset="0"/>
              </a:rPr>
              <a:t>       SHAPING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28" name="Rectangle 29"/>
          <p:cNvSpPr>
            <a:spLocks noChangeArrowheads="1"/>
          </p:cNvSpPr>
          <p:nvPr/>
        </p:nvSpPr>
        <p:spPr bwMode="auto">
          <a:xfrm>
            <a:off x="4252154" y="3552330"/>
            <a:ext cx="1267976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eiryo UI" panose="020B0604030504040204" pitchFamily="34" charset="-128"/>
                <a:ea typeface="Meiryo UI" panose="020B0604030504040204" pitchFamily="34" charset="-128"/>
                <a:cs typeface="Arial" pitchFamily="34" charset="0"/>
              </a:rPr>
              <a:t>SHOULD NOT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itchFamily="34" charset="0"/>
              </a:rPr>
              <a:t>     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eiryo UI" panose="020B0604030504040204" pitchFamily="34" charset="-128"/>
                <a:ea typeface="Meiryo UI" panose="020B0604030504040204" pitchFamily="34" charset="-128"/>
                <a:cs typeface="Arial" pitchFamily="34" charset="0"/>
              </a:rPr>
              <a:t>VARRY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30" name="Rectangle 31"/>
          <p:cNvSpPr>
            <a:spLocks noChangeArrowheads="1"/>
          </p:cNvSpPr>
          <p:nvPr/>
        </p:nvSpPr>
        <p:spPr bwMode="auto">
          <a:xfrm>
            <a:off x="478477" y="4352768"/>
            <a:ext cx="113814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r>
              <a:rPr kumimoji="0" lang="en-US" sz="1400" dirty="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itchFamily="34" charset="0"/>
              </a:rPr>
              <a:t>4</a:t>
            </a:r>
          </a:p>
        </p:txBody>
      </p:sp>
      <p:sp>
        <p:nvSpPr>
          <p:cNvPr id="31" name="Rectangle 32"/>
          <p:cNvSpPr>
            <a:spLocks noChangeArrowheads="1"/>
          </p:cNvSpPr>
          <p:nvPr/>
        </p:nvSpPr>
        <p:spPr bwMode="auto">
          <a:xfrm>
            <a:off x="1243652" y="4352768"/>
            <a:ext cx="804707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r>
              <a:rPr kumimoji="0" lang="en-US" sz="1400" dirty="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itchFamily="34" charset="0"/>
              </a:rPr>
              <a:t>METHOD</a:t>
            </a:r>
          </a:p>
        </p:txBody>
      </p:sp>
      <p:sp>
        <p:nvSpPr>
          <p:cNvPr id="182368" name="Rectangle 33"/>
          <p:cNvSpPr>
            <a:spLocks noChangeArrowheads="1"/>
          </p:cNvSpPr>
          <p:nvPr/>
        </p:nvSpPr>
        <p:spPr bwMode="auto">
          <a:xfrm>
            <a:off x="2335891" y="4245046"/>
            <a:ext cx="145713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r>
              <a:rPr kumimoji="0" lang="en-US" sz="1400" dirty="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itchFamily="34" charset="0"/>
              </a:rPr>
              <a:t>DISTORTION IN </a:t>
            </a:r>
          </a:p>
          <a:p>
            <a:r>
              <a:rPr kumimoji="0" lang="en-US" sz="1400" dirty="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itchFamily="34" charset="0"/>
              </a:rPr>
              <a:t>          HT</a:t>
            </a:r>
          </a:p>
        </p:txBody>
      </p:sp>
      <p:sp>
        <p:nvSpPr>
          <p:cNvPr id="182369" name="Rectangle 34"/>
          <p:cNvSpPr>
            <a:spLocks noChangeArrowheads="1"/>
          </p:cNvSpPr>
          <p:nvPr/>
        </p:nvSpPr>
        <p:spPr bwMode="auto">
          <a:xfrm>
            <a:off x="4218603" y="4234461"/>
            <a:ext cx="1579728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r>
              <a:rPr kumimoji="0" lang="en-US" sz="1400" dirty="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itchFamily="34" charset="0"/>
              </a:rPr>
              <a:t>AS PER PROCESS </a:t>
            </a:r>
          </a:p>
          <a:p>
            <a:r>
              <a:rPr kumimoji="0" lang="en-US" sz="1400" dirty="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itchFamily="34" charset="0"/>
              </a:rPr>
              <a:t>        SPEC</a:t>
            </a:r>
          </a:p>
        </p:txBody>
      </p:sp>
      <p:sp>
        <p:nvSpPr>
          <p:cNvPr id="182372" name="Rectangle 37"/>
          <p:cNvSpPr>
            <a:spLocks noChangeArrowheads="1"/>
          </p:cNvSpPr>
          <p:nvPr/>
        </p:nvSpPr>
        <p:spPr bwMode="auto">
          <a:xfrm>
            <a:off x="478477" y="5025868"/>
            <a:ext cx="113814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Meiryo UI" panose="020B0604030504040204" pitchFamily="34" charset="-128"/>
                <a:ea typeface="Meiryo UI" panose="020B0604030504040204" pitchFamily="34" charset="-128"/>
                <a:cs typeface="Arial" pitchFamily="34" charset="0"/>
              </a:rPr>
              <a:t>5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182373" name="Rectangle 38"/>
          <p:cNvSpPr>
            <a:spLocks noChangeArrowheads="1"/>
          </p:cNvSpPr>
          <p:nvPr/>
        </p:nvSpPr>
        <p:spPr bwMode="auto">
          <a:xfrm>
            <a:off x="1372239" y="5025868"/>
            <a:ext cx="403957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eiryo UI" panose="020B0604030504040204" pitchFamily="34" charset="-128"/>
                <a:ea typeface="Meiryo UI" panose="020B0604030504040204" pitchFamily="34" charset="-128"/>
                <a:cs typeface="Arial" pitchFamily="34" charset="0"/>
              </a:rPr>
              <a:t>MAN</a:t>
            </a:r>
            <a:endParaRPr kumimoji="0" 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182374" name="Rectangle 39"/>
          <p:cNvSpPr>
            <a:spLocks noChangeArrowheads="1"/>
          </p:cNvSpPr>
          <p:nvPr/>
        </p:nvSpPr>
        <p:spPr bwMode="auto">
          <a:xfrm>
            <a:off x="2278702" y="5025868"/>
            <a:ext cx="1350947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eiryo UI" panose="020B0604030504040204" pitchFamily="34" charset="-128"/>
                <a:ea typeface="Meiryo UI" panose="020B0604030504040204" pitchFamily="34" charset="-128"/>
                <a:cs typeface="Arial" pitchFamily="34" charset="0"/>
              </a:rPr>
              <a:t>OFFSET ERROR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182375" name="Rectangle 40"/>
          <p:cNvSpPr>
            <a:spLocks noChangeArrowheads="1"/>
          </p:cNvSpPr>
          <p:nvPr/>
        </p:nvSpPr>
        <p:spPr bwMode="auto">
          <a:xfrm>
            <a:off x="4012705" y="5025868"/>
            <a:ext cx="1827423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eiryo UI" panose="020B0604030504040204" pitchFamily="34" charset="-128"/>
                <a:ea typeface="Meiryo UI" panose="020B0604030504040204" pitchFamily="34" charset="-128"/>
                <a:cs typeface="Arial" pitchFamily="34" charset="0"/>
              </a:rPr>
              <a:t>METHOD OF OFFSET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182379" name="Rectangle 44"/>
          <p:cNvSpPr>
            <a:spLocks noChangeArrowheads="1"/>
          </p:cNvSpPr>
          <p:nvPr/>
        </p:nvSpPr>
        <p:spPr bwMode="auto">
          <a:xfrm>
            <a:off x="478477" y="5700556"/>
            <a:ext cx="113814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eiryo UI" panose="020B0604030504040204" pitchFamily="34" charset="-128"/>
                <a:ea typeface="Meiryo UI" panose="020B0604030504040204" pitchFamily="34" charset="-128"/>
                <a:cs typeface="Arial" pitchFamily="34" charset="0"/>
              </a:rPr>
              <a:t>6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182380" name="Rectangle 45"/>
          <p:cNvSpPr>
            <a:spLocks noChangeArrowheads="1"/>
          </p:cNvSpPr>
          <p:nvPr/>
        </p:nvSpPr>
        <p:spPr bwMode="auto">
          <a:xfrm>
            <a:off x="1090879" y="5700556"/>
            <a:ext cx="924933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eiryo UI" panose="020B0604030504040204" pitchFamily="34" charset="-128"/>
                <a:ea typeface="Meiryo UI" panose="020B0604030504040204" pitchFamily="34" charset="-128"/>
                <a:cs typeface="Arial" pitchFamily="34" charset="0"/>
              </a:rPr>
              <a:t>MATERIAL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182381" name="Rectangle 46"/>
          <p:cNvSpPr>
            <a:spLocks noChangeArrowheads="1"/>
          </p:cNvSpPr>
          <p:nvPr/>
        </p:nvSpPr>
        <p:spPr bwMode="auto">
          <a:xfrm>
            <a:off x="2393002" y="5695793"/>
            <a:ext cx="1106585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dirty="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Arial" pitchFamily="34" charset="0"/>
              </a:rPr>
              <a:t>INSERT LIFE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182382" name="Rectangle 47"/>
          <p:cNvSpPr>
            <a:spLocks noChangeArrowheads="1"/>
          </p:cNvSpPr>
          <p:nvPr/>
        </p:nvSpPr>
        <p:spPr bwMode="auto">
          <a:xfrm>
            <a:off x="2278702" y="5813268"/>
            <a:ext cx="6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182383" name="Rectangle 48"/>
          <p:cNvSpPr>
            <a:spLocks noChangeArrowheads="1"/>
          </p:cNvSpPr>
          <p:nvPr/>
        </p:nvSpPr>
        <p:spPr bwMode="auto">
          <a:xfrm>
            <a:off x="4150364" y="5700556"/>
            <a:ext cx="1478482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eiryo UI" panose="020B0604030504040204" pitchFamily="34" charset="-128"/>
                <a:ea typeface="Meiryo UI" panose="020B0604030504040204" pitchFamily="34" charset="-128"/>
                <a:cs typeface="Arial" pitchFamily="34" charset="0"/>
              </a:rPr>
              <a:t>AS PER SET LIFE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182387" name="Line 52"/>
          <p:cNvSpPr>
            <a:spLocks noChangeShapeType="1"/>
          </p:cNvSpPr>
          <p:nvPr/>
        </p:nvSpPr>
        <p:spPr bwMode="auto">
          <a:xfrm flipV="1">
            <a:off x="89539" y="1385731"/>
            <a:ext cx="1587" cy="1588"/>
          </a:xfrm>
          <a:prstGeom prst="line">
            <a:avLst/>
          </a:prstGeom>
          <a:noFill/>
          <a:ln w="0">
            <a:solidFill>
              <a:srgbClr val="DADCDD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182388" name="Rectangle 53"/>
          <p:cNvSpPr>
            <a:spLocks noChangeArrowheads="1"/>
          </p:cNvSpPr>
          <p:nvPr/>
        </p:nvSpPr>
        <p:spPr bwMode="auto">
          <a:xfrm>
            <a:off x="89539" y="1374618"/>
            <a:ext cx="11112" cy="11113"/>
          </a:xfrm>
          <a:prstGeom prst="rect">
            <a:avLst/>
          </a:prstGeom>
          <a:solidFill>
            <a:srgbClr val="DADC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182389" name="Line 54"/>
          <p:cNvSpPr>
            <a:spLocks noChangeShapeType="1"/>
          </p:cNvSpPr>
          <p:nvPr/>
        </p:nvSpPr>
        <p:spPr bwMode="auto">
          <a:xfrm flipV="1">
            <a:off x="961077" y="1385731"/>
            <a:ext cx="1587" cy="1588"/>
          </a:xfrm>
          <a:prstGeom prst="line">
            <a:avLst/>
          </a:prstGeom>
          <a:noFill/>
          <a:ln w="0">
            <a:solidFill>
              <a:srgbClr val="DADCDD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182391" name="Rectangle 55"/>
          <p:cNvSpPr>
            <a:spLocks noChangeArrowheads="1"/>
          </p:cNvSpPr>
          <p:nvPr/>
        </p:nvSpPr>
        <p:spPr bwMode="auto">
          <a:xfrm>
            <a:off x="961077" y="1374618"/>
            <a:ext cx="11112" cy="11113"/>
          </a:xfrm>
          <a:prstGeom prst="rect">
            <a:avLst/>
          </a:prstGeom>
          <a:solidFill>
            <a:srgbClr val="DADC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182392" name="Line 56"/>
          <p:cNvSpPr>
            <a:spLocks noChangeShapeType="1"/>
          </p:cNvSpPr>
          <p:nvPr/>
        </p:nvSpPr>
        <p:spPr bwMode="auto">
          <a:xfrm flipV="1">
            <a:off x="2126302" y="1385731"/>
            <a:ext cx="1587" cy="1588"/>
          </a:xfrm>
          <a:prstGeom prst="line">
            <a:avLst/>
          </a:prstGeom>
          <a:noFill/>
          <a:ln w="0">
            <a:solidFill>
              <a:srgbClr val="DADCDD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182393" name="Rectangle 57"/>
          <p:cNvSpPr>
            <a:spLocks noChangeArrowheads="1"/>
          </p:cNvSpPr>
          <p:nvPr/>
        </p:nvSpPr>
        <p:spPr bwMode="auto">
          <a:xfrm>
            <a:off x="2126302" y="1374618"/>
            <a:ext cx="11112" cy="11113"/>
          </a:xfrm>
          <a:prstGeom prst="rect">
            <a:avLst/>
          </a:prstGeom>
          <a:solidFill>
            <a:srgbClr val="DADC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182394" name="Line 58"/>
          <p:cNvSpPr>
            <a:spLocks noChangeShapeType="1"/>
          </p:cNvSpPr>
          <p:nvPr/>
        </p:nvSpPr>
        <p:spPr bwMode="auto">
          <a:xfrm flipV="1">
            <a:off x="3997964" y="1385731"/>
            <a:ext cx="1587" cy="1588"/>
          </a:xfrm>
          <a:prstGeom prst="line">
            <a:avLst/>
          </a:prstGeom>
          <a:noFill/>
          <a:ln w="0">
            <a:solidFill>
              <a:srgbClr val="DADCDD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182395" name="Rectangle 59"/>
          <p:cNvSpPr>
            <a:spLocks noChangeArrowheads="1"/>
          </p:cNvSpPr>
          <p:nvPr/>
        </p:nvSpPr>
        <p:spPr bwMode="auto">
          <a:xfrm>
            <a:off x="3997964" y="1374618"/>
            <a:ext cx="11112" cy="11113"/>
          </a:xfrm>
          <a:prstGeom prst="rect">
            <a:avLst/>
          </a:prstGeom>
          <a:solidFill>
            <a:srgbClr val="DADC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182396" name="Line 60"/>
          <p:cNvSpPr>
            <a:spLocks noChangeShapeType="1"/>
          </p:cNvSpPr>
          <p:nvPr/>
        </p:nvSpPr>
        <p:spPr bwMode="auto">
          <a:xfrm flipV="1">
            <a:off x="5869626" y="1385731"/>
            <a:ext cx="1587" cy="1588"/>
          </a:xfrm>
          <a:prstGeom prst="line">
            <a:avLst/>
          </a:prstGeom>
          <a:noFill/>
          <a:ln w="0">
            <a:solidFill>
              <a:srgbClr val="DADCDD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182397" name="Rectangle 61"/>
          <p:cNvSpPr>
            <a:spLocks noChangeArrowheads="1"/>
          </p:cNvSpPr>
          <p:nvPr/>
        </p:nvSpPr>
        <p:spPr bwMode="auto">
          <a:xfrm>
            <a:off x="5869626" y="1374618"/>
            <a:ext cx="12700" cy="11113"/>
          </a:xfrm>
          <a:prstGeom prst="rect">
            <a:avLst/>
          </a:prstGeom>
          <a:solidFill>
            <a:srgbClr val="DADC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182398" name="Line 62"/>
          <p:cNvSpPr>
            <a:spLocks noChangeShapeType="1"/>
          </p:cNvSpPr>
          <p:nvPr/>
        </p:nvSpPr>
        <p:spPr bwMode="auto">
          <a:xfrm flipV="1">
            <a:off x="7906389" y="1385731"/>
            <a:ext cx="1587" cy="1588"/>
          </a:xfrm>
          <a:prstGeom prst="line">
            <a:avLst/>
          </a:prstGeom>
          <a:noFill/>
          <a:ln w="0">
            <a:solidFill>
              <a:srgbClr val="DADCDD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182399" name="Rectangle 63"/>
          <p:cNvSpPr>
            <a:spLocks noChangeArrowheads="1"/>
          </p:cNvSpPr>
          <p:nvPr/>
        </p:nvSpPr>
        <p:spPr bwMode="auto">
          <a:xfrm>
            <a:off x="7906389" y="1374618"/>
            <a:ext cx="12700" cy="11113"/>
          </a:xfrm>
          <a:prstGeom prst="rect">
            <a:avLst/>
          </a:prstGeom>
          <a:solidFill>
            <a:srgbClr val="DADC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192" name="Rectangle 64"/>
          <p:cNvSpPr>
            <a:spLocks noChangeArrowheads="1"/>
          </p:cNvSpPr>
          <p:nvPr/>
        </p:nvSpPr>
        <p:spPr bwMode="auto">
          <a:xfrm>
            <a:off x="100652" y="1374618"/>
            <a:ext cx="8994774" cy="22225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193" name="Line 65"/>
          <p:cNvSpPr>
            <a:spLocks noChangeShapeType="1"/>
          </p:cNvSpPr>
          <p:nvPr/>
        </p:nvSpPr>
        <p:spPr bwMode="auto">
          <a:xfrm flipV="1">
            <a:off x="9084314" y="1385731"/>
            <a:ext cx="1587" cy="1588"/>
          </a:xfrm>
          <a:prstGeom prst="line">
            <a:avLst/>
          </a:prstGeom>
          <a:noFill/>
          <a:ln w="0">
            <a:solidFill>
              <a:srgbClr val="DADCDD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194" name="Rectangle 66"/>
          <p:cNvSpPr>
            <a:spLocks noChangeArrowheads="1"/>
          </p:cNvSpPr>
          <p:nvPr/>
        </p:nvSpPr>
        <p:spPr bwMode="auto">
          <a:xfrm>
            <a:off x="9084314" y="1374618"/>
            <a:ext cx="11112" cy="11113"/>
          </a:xfrm>
          <a:prstGeom prst="rect">
            <a:avLst/>
          </a:prstGeom>
          <a:solidFill>
            <a:srgbClr val="DADC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195" name="Rectangle 67"/>
          <p:cNvSpPr>
            <a:spLocks noChangeArrowheads="1"/>
          </p:cNvSpPr>
          <p:nvPr/>
        </p:nvSpPr>
        <p:spPr bwMode="auto">
          <a:xfrm>
            <a:off x="100652" y="2071531"/>
            <a:ext cx="8994774" cy="22225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196" name="Rectangle 68"/>
          <p:cNvSpPr>
            <a:spLocks noChangeArrowheads="1"/>
          </p:cNvSpPr>
          <p:nvPr/>
        </p:nvSpPr>
        <p:spPr bwMode="auto">
          <a:xfrm>
            <a:off x="100652" y="2744631"/>
            <a:ext cx="8994774" cy="23813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197" name="Rectangle 69"/>
          <p:cNvSpPr>
            <a:spLocks noChangeArrowheads="1"/>
          </p:cNvSpPr>
          <p:nvPr/>
        </p:nvSpPr>
        <p:spPr bwMode="auto">
          <a:xfrm>
            <a:off x="100652" y="3419318"/>
            <a:ext cx="8994774" cy="22225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198" name="Rectangle 70"/>
          <p:cNvSpPr>
            <a:spLocks noChangeArrowheads="1"/>
          </p:cNvSpPr>
          <p:nvPr/>
        </p:nvSpPr>
        <p:spPr bwMode="auto">
          <a:xfrm>
            <a:off x="100652" y="4094006"/>
            <a:ext cx="8994774" cy="22225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199" name="Rectangle 71"/>
          <p:cNvSpPr>
            <a:spLocks noChangeArrowheads="1"/>
          </p:cNvSpPr>
          <p:nvPr/>
        </p:nvSpPr>
        <p:spPr bwMode="auto">
          <a:xfrm>
            <a:off x="100652" y="4768693"/>
            <a:ext cx="8994774" cy="22225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200" name="Rectangle 72"/>
          <p:cNvSpPr>
            <a:spLocks noChangeArrowheads="1"/>
          </p:cNvSpPr>
          <p:nvPr/>
        </p:nvSpPr>
        <p:spPr bwMode="auto">
          <a:xfrm>
            <a:off x="100652" y="5441793"/>
            <a:ext cx="8994774" cy="22225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201" name="Rectangle 73"/>
          <p:cNvSpPr>
            <a:spLocks noChangeArrowheads="1"/>
          </p:cNvSpPr>
          <p:nvPr/>
        </p:nvSpPr>
        <p:spPr bwMode="auto">
          <a:xfrm>
            <a:off x="78427" y="1374618"/>
            <a:ext cx="22225" cy="476408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202" name="Rectangle 74"/>
          <p:cNvSpPr>
            <a:spLocks noChangeArrowheads="1"/>
          </p:cNvSpPr>
          <p:nvPr/>
        </p:nvSpPr>
        <p:spPr bwMode="auto">
          <a:xfrm>
            <a:off x="948377" y="1396843"/>
            <a:ext cx="23812" cy="4741863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203" name="Rectangle 75"/>
          <p:cNvSpPr>
            <a:spLocks noChangeArrowheads="1"/>
          </p:cNvSpPr>
          <p:nvPr/>
        </p:nvSpPr>
        <p:spPr bwMode="auto">
          <a:xfrm>
            <a:off x="2115189" y="1396843"/>
            <a:ext cx="22225" cy="4741863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204" name="Rectangle 76"/>
          <p:cNvSpPr>
            <a:spLocks noChangeArrowheads="1"/>
          </p:cNvSpPr>
          <p:nvPr/>
        </p:nvSpPr>
        <p:spPr bwMode="auto">
          <a:xfrm>
            <a:off x="3986852" y="1396843"/>
            <a:ext cx="22225" cy="4741863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205" name="Rectangle 77"/>
          <p:cNvSpPr>
            <a:spLocks noChangeArrowheads="1"/>
          </p:cNvSpPr>
          <p:nvPr/>
        </p:nvSpPr>
        <p:spPr bwMode="auto">
          <a:xfrm>
            <a:off x="5858514" y="1396843"/>
            <a:ext cx="23812" cy="4741863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206" name="Rectangle 78"/>
          <p:cNvSpPr>
            <a:spLocks noChangeArrowheads="1"/>
          </p:cNvSpPr>
          <p:nvPr/>
        </p:nvSpPr>
        <p:spPr bwMode="auto">
          <a:xfrm>
            <a:off x="7895276" y="1396843"/>
            <a:ext cx="23812" cy="4741863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207" name="Rectangle 79"/>
          <p:cNvSpPr>
            <a:spLocks noChangeArrowheads="1"/>
          </p:cNvSpPr>
          <p:nvPr/>
        </p:nvSpPr>
        <p:spPr bwMode="auto">
          <a:xfrm>
            <a:off x="100652" y="6116481"/>
            <a:ext cx="8994774" cy="22225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208" name="Rectangle 80"/>
          <p:cNvSpPr>
            <a:spLocks noChangeArrowheads="1"/>
          </p:cNvSpPr>
          <p:nvPr/>
        </p:nvSpPr>
        <p:spPr bwMode="auto">
          <a:xfrm>
            <a:off x="9071614" y="1396843"/>
            <a:ext cx="23812" cy="4741863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209" name="Line 81"/>
          <p:cNvSpPr>
            <a:spLocks noChangeShapeType="1"/>
          </p:cNvSpPr>
          <p:nvPr/>
        </p:nvSpPr>
        <p:spPr bwMode="auto">
          <a:xfrm>
            <a:off x="89539" y="6138706"/>
            <a:ext cx="1587" cy="1588"/>
          </a:xfrm>
          <a:prstGeom prst="line">
            <a:avLst/>
          </a:prstGeom>
          <a:noFill/>
          <a:ln w="0">
            <a:solidFill>
              <a:srgbClr val="DADCDD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210" name="Rectangle 82"/>
          <p:cNvSpPr>
            <a:spLocks noChangeArrowheads="1"/>
          </p:cNvSpPr>
          <p:nvPr/>
        </p:nvSpPr>
        <p:spPr bwMode="auto">
          <a:xfrm>
            <a:off x="89539" y="6138706"/>
            <a:ext cx="11112" cy="11113"/>
          </a:xfrm>
          <a:prstGeom prst="rect">
            <a:avLst/>
          </a:prstGeom>
          <a:solidFill>
            <a:srgbClr val="DADC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212" name="Line 83"/>
          <p:cNvSpPr>
            <a:spLocks noChangeShapeType="1"/>
          </p:cNvSpPr>
          <p:nvPr/>
        </p:nvSpPr>
        <p:spPr bwMode="auto">
          <a:xfrm>
            <a:off x="961077" y="6138706"/>
            <a:ext cx="1587" cy="1588"/>
          </a:xfrm>
          <a:prstGeom prst="line">
            <a:avLst/>
          </a:prstGeom>
          <a:noFill/>
          <a:ln w="0">
            <a:solidFill>
              <a:srgbClr val="DADCDD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213" name="Rectangle 84"/>
          <p:cNvSpPr>
            <a:spLocks noChangeArrowheads="1"/>
          </p:cNvSpPr>
          <p:nvPr/>
        </p:nvSpPr>
        <p:spPr bwMode="auto">
          <a:xfrm>
            <a:off x="961077" y="6138706"/>
            <a:ext cx="11112" cy="11113"/>
          </a:xfrm>
          <a:prstGeom prst="rect">
            <a:avLst/>
          </a:prstGeom>
          <a:solidFill>
            <a:srgbClr val="DADC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214" name="Line 85"/>
          <p:cNvSpPr>
            <a:spLocks noChangeShapeType="1"/>
          </p:cNvSpPr>
          <p:nvPr/>
        </p:nvSpPr>
        <p:spPr bwMode="auto">
          <a:xfrm>
            <a:off x="2126302" y="6138706"/>
            <a:ext cx="1587" cy="1588"/>
          </a:xfrm>
          <a:prstGeom prst="line">
            <a:avLst/>
          </a:prstGeom>
          <a:noFill/>
          <a:ln w="0">
            <a:solidFill>
              <a:srgbClr val="DADCDD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215" name="Rectangle 86"/>
          <p:cNvSpPr>
            <a:spLocks noChangeArrowheads="1"/>
          </p:cNvSpPr>
          <p:nvPr/>
        </p:nvSpPr>
        <p:spPr bwMode="auto">
          <a:xfrm>
            <a:off x="2126302" y="6138706"/>
            <a:ext cx="11112" cy="11113"/>
          </a:xfrm>
          <a:prstGeom prst="rect">
            <a:avLst/>
          </a:prstGeom>
          <a:solidFill>
            <a:srgbClr val="DADC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216" name="Line 87"/>
          <p:cNvSpPr>
            <a:spLocks noChangeShapeType="1"/>
          </p:cNvSpPr>
          <p:nvPr/>
        </p:nvSpPr>
        <p:spPr bwMode="auto">
          <a:xfrm>
            <a:off x="3997964" y="6138706"/>
            <a:ext cx="1587" cy="1588"/>
          </a:xfrm>
          <a:prstGeom prst="line">
            <a:avLst/>
          </a:prstGeom>
          <a:noFill/>
          <a:ln w="0">
            <a:solidFill>
              <a:srgbClr val="DADCDD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217" name="Rectangle 88"/>
          <p:cNvSpPr>
            <a:spLocks noChangeArrowheads="1"/>
          </p:cNvSpPr>
          <p:nvPr/>
        </p:nvSpPr>
        <p:spPr bwMode="auto">
          <a:xfrm>
            <a:off x="3997964" y="6138706"/>
            <a:ext cx="11112" cy="11113"/>
          </a:xfrm>
          <a:prstGeom prst="rect">
            <a:avLst/>
          </a:prstGeom>
          <a:solidFill>
            <a:srgbClr val="DADC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218" name="Line 89"/>
          <p:cNvSpPr>
            <a:spLocks noChangeShapeType="1"/>
          </p:cNvSpPr>
          <p:nvPr/>
        </p:nvSpPr>
        <p:spPr bwMode="auto">
          <a:xfrm>
            <a:off x="5869626" y="6138706"/>
            <a:ext cx="1587" cy="1588"/>
          </a:xfrm>
          <a:prstGeom prst="line">
            <a:avLst/>
          </a:prstGeom>
          <a:noFill/>
          <a:ln w="0">
            <a:solidFill>
              <a:srgbClr val="DADCDD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219" name="Rectangle 90"/>
          <p:cNvSpPr>
            <a:spLocks noChangeArrowheads="1"/>
          </p:cNvSpPr>
          <p:nvPr/>
        </p:nvSpPr>
        <p:spPr bwMode="auto">
          <a:xfrm>
            <a:off x="5869626" y="6138706"/>
            <a:ext cx="12700" cy="11113"/>
          </a:xfrm>
          <a:prstGeom prst="rect">
            <a:avLst/>
          </a:prstGeom>
          <a:solidFill>
            <a:srgbClr val="DADC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220" name="Line 91"/>
          <p:cNvSpPr>
            <a:spLocks noChangeShapeType="1"/>
          </p:cNvSpPr>
          <p:nvPr/>
        </p:nvSpPr>
        <p:spPr bwMode="auto">
          <a:xfrm>
            <a:off x="7906389" y="6138706"/>
            <a:ext cx="1587" cy="1588"/>
          </a:xfrm>
          <a:prstGeom prst="line">
            <a:avLst/>
          </a:prstGeom>
          <a:noFill/>
          <a:ln w="0">
            <a:solidFill>
              <a:srgbClr val="DADCDD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221" name="Rectangle 92"/>
          <p:cNvSpPr>
            <a:spLocks noChangeArrowheads="1"/>
          </p:cNvSpPr>
          <p:nvPr/>
        </p:nvSpPr>
        <p:spPr bwMode="auto">
          <a:xfrm>
            <a:off x="7906389" y="6138706"/>
            <a:ext cx="12700" cy="11113"/>
          </a:xfrm>
          <a:prstGeom prst="rect">
            <a:avLst/>
          </a:prstGeom>
          <a:solidFill>
            <a:srgbClr val="DADC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223" name="Line 93"/>
          <p:cNvSpPr>
            <a:spLocks noChangeShapeType="1"/>
          </p:cNvSpPr>
          <p:nvPr/>
        </p:nvSpPr>
        <p:spPr bwMode="auto">
          <a:xfrm>
            <a:off x="9084314" y="6138706"/>
            <a:ext cx="1587" cy="1588"/>
          </a:xfrm>
          <a:prstGeom prst="line">
            <a:avLst/>
          </a:prstGeom>
          <a:noFill/>
          <a:ln w="0">
            <a:solidFill>
              <a:srgbClr val="DADCDD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182400" name="Rectangle 94"/>
          <p:cNvSpPr>
            <a:spLocks noChangeArrowheads="1"/>
          </p:cNvSpPr>
          <p:nvPr/>
        </p:nvSpPr>
        <p:spPr bwMode="auto">
          <a:xfrm>
            <a:off x="9084314" y="6138706"/>
            <a:ext cx="11112" cy="11113"/>
          </a:xfrm>
          <a:prstGeom prst="rect">
            <a:avLst/>
          </a:prstGeom>
          <a:solidFill>
            <a:srgbClr val="DADC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182401" name="Line 95"/>
          <p:cNvSpPr>
            <a:spLocks noChangeShapeType="1"/>
          </p:cNvSpPr>
          <p:nvPr/>
        </p:nvSpPr>
        <p:spPr bwMode="auto">
          <a:xfrm>
            <a:off x="9095426" y="1385731"/>
            <a:ext cx="1587" cy="1588"/>
          </a:xfrm>
          <a:prstGeom prst="line">
            <a:avLst/>
          </a:prstGeom>
          <a:noFill/>
          <a:ln w="0">
            <a:solidFill>
              <a:srgbClr val="DADCDD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182402" name="Rectangle 96"/>
          <p:cNvSpPr>
            <a:spLocks noChangeArrowheads="1"/>
          </p:cNvSpPr>
          <p:nvPr/>
        </p:nvSpPr>
        <p:spPr bwMode="auto">
          <a:xfrm>
            <a:off x="9095426" y="1385731"/>
            <a:ext cx="12700" cy="11113"/>
          </a:xfrm>
          <a:prstGeom prst="rect">
            <a:avLst/>
          </a:prstGeom>
          <a:solidFill>
            <a:srgbClr val="DADC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182403" name="Line 97"/>
          <p:cNvSpPr>
            <a:spLocks noChangeShapeType="1"/>
          </p:cNvSpPr>
          <p:nvPr/>
        </p:nvSpPr>
        <p:spPr bwMode="auto">
          <a:xfrm>
            <a:off x="9095426" y="2082643"/>
            <a:ext cx="1587" cy="1588"/>
          </a:xfrm>
          <a:prstGeom prst="line">
            <a:avLst/>
          </a:prstGeom>
          <a:noFill/>
          <a:ln w="0">
            <a:solidFill>
              <a:srgbClr val="DADCDD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182404" name="Rectangle 98"/>
          <p:cNvSpPr>
            <a:spLocks noChangeArrowheads="1"/>
          </p:cNvSpPr>
          <p:nvPr/>
        </p:nvSpPr>
        <p:spPr bwMode="auto">
          <a:xfrm>
            <a:off x="9095426" y="2082643"/>
            <a:ext cx="12700" cy="11113"/>
          </a:xfrm>
          <a:prstGeom prst="rect">
            <a:avLst/>
          </a:prstGeom>
          <a:solidFill>
            <a:srgbClr val="DADC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182405" name="Line 99"/>
          <p:cNvSpPr>
            <a:spLocks noChangeShapeType="1"/>
          </p:cNvSpPr>
          <p:nvPr/>
        </p:nvSpPr>
        <p:spPr bwMode="auto">
          <a:xfrm>
            <a:off x="9095426" y="2757331"/>
            <a:ext cx="1587" cy="1588"/>
          </a:xfrm>
          <a:prstGeom prst="line">
            <a:avLst/>
          </a:prstGeom>
          <a:noFill/>
          <a:ln w="0">
            <a:solidFill>
              <a:srgbClr val="DADCDD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182406" name="Rectangle 100"/>
          <p:cNvSpPr>
            <a:spLocks noChangeArrowheads="1"/>
          </p:cNvSpPr>
          <p:nvPr/>
        </p:nvSpPr>
        <p:spPr bwMode="auto">
          <a:xfrm>
            <a:off x="9095426" y="2757331"/>
            <a:ext cx="12700" cy="11113"/>
          </a:xfrm>
          <a:prstGeom prst="rect">
            <a:avLst/>
          </a:prstGeom>
          <a:solidFill>
            <a:srgbClr val="DADC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182407" name="Line 101"/>
          <p:cNvSpPr>
            <a:spLocks noChangeShapeType="1"/>
          </p:cNvSpPr>
          <p:nvPr/>
        </p:nvSpPr>
        <p:spPr bwMode="auto">
          <a:xfrm>
            <a:off x="9095426" y="3430431"/>
            <a:ext cx="1587" cy="1588"/>
          </a:xfrm>
          <a:prstGeom prst="line">
            <a:avLst/>
          </a:prstGeom>
          <a:noFill/>
          <a:ln w="0">
            <a:solidFill>
              <a:srgbClr val="DADCDD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182408" name="Rectangle 102"/>
          <p:cNvSpPr>
            <a:spLocks noChangeArrowheads="1"/>
          </p:cNvSpPr>
          <p:nvPr/>
        </p:nvSpPr>
        <p:spPr bwMode="auto">
          <a:xfrm>
            <a:off x="9095426" y="3430431"/>
            <a:ext cx="12700" cy="11113"/>
          </a:xfrm>
          <a:prstGeom prst="rect">
            <a:avLst/>
          </a:prstGeom>
          <a:solidFill>
            <a:srgbClr val="DADC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182409" name="Line 103"/>
          <p:cNvSpPr>
            <a:spLocks noChangeShapeType="1"/>
          </p:cNvSpPr>
          <p:nvPr/>
        </p:nvSpPr>
        <p:spPr bwMode="auto">
          <a:xfrm>
            <a:off x="9095426" y="4105118"/>
            <a:ext cx="1587" cy="1588"/>
          </a:xfrm>
          <a:prstGeom prst="line">
            <a:avLst/>
          </a:prstGeom>
          <a:noFill/>
          <a:ln w="0">
            <a:solidFill>
              <a:srgbClr val="DADCDD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182410" name="Rectangle 104"/>
          <p:cNvSpPr>
            <a:spLocks noChangeArrowheads="1"/>
          </p:cNvSpPr>
          <p:nvPr/>
        </p:nvSpPr>
        <p:spPr bwMode="auto">
          <a:xfrm>
            <a:off x="9095426" y="4105118"/>
            <a:ext cx="12700" cy="11113"/>
          </a:xfrm>
          <a:prstGeom prst="rect">
            <a:avLst/>
          </a:prstGeom>
          <a:solidFill>
            <a:srgbClr val="DADC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182411" name="Line 105"/>
          <p:cNvSpPr>
            <a:spLocks noChangeShapeType="1"/>
          </p:cNvSpPr>
          <p:nvPr/>
        </p:nvSpPr>
        <p:spPr bwMode="auto">
          <a:xfrm>
            <a:off x="9095426" y="4779806"/>
            <a:ext cx="1587" cy="1588"/>
          </a:xfrm>
          <a:prstGeom prst="line">
            <a:avLst/>
          </a:prstGeom>
          <a:noFill/>
          <a:ln w="0">
            <a:solidFill>
              <a:srgbClr val="DADCDD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182412" name="Rectangle 106"/>
          <p:cNvSpPr>
            <a:spLocks noChangeArrowheads="1"/>
          </p:cNvSpPr>
          <p:nvPr/>
        </p:nvSpPr>
        <p:spPr bwMode="auto">
          <a:xfrm>
            <a:off x="9095426" y="4779806"/>
            <a:ext cx="12700" cy="11113"/>
          </a:xfrm>
          <a:prstGeom prst="rect">
            <a:avLst/>
          </a:prstGeom>
          <a:solidFill>
            <a:srgbClr val="DADC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182413" name="Line 107"/>
          <p:cNvSpPr>
            <a:spLocks noChangeShapeType="1"/>
          </p:cNvSpPr>
          <p:nvPr/>
        </p:nvSpPr>
        <p:spPr bwMode="auto">
          <a:xfrm>
            <a:off x="9095426" y="5452906"/>
            <a:ext cx="1587" cy="1588"/>
          </a:xfrm>
          <a:prstGeom prst="line">
            <a:avLst/>
          </a:prstGeom>
          <a:noFill/>
          <a:ln w="0">
            <a:solidFill>
              <a:srgbClr val="DADCDD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182414" name="Rectangle 108"/>
          <p:cNvSpPr>
            <a:spLocks noChangeArrowheads="1"/>
          </p:cNvSpPr>
          <p:nvPr/>
        </p:nvSpPr>
        <p:spPr bwMode="auto">
          <a:xfrm>
            <a:off x="9095426" y="5452906"/>
            <a:ext cx="12700" cy="11113"/>
          </a:xfrm>
          <a:prstGeom prst="rect">
            <a:avLst/>
          </a:prstGeom>
          <a:solidFill>
            <a:srgbClr val="DADC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182415" name="Line 109"/>
          <p:cNvSpPr>
            <a:spLocks noChangeShapeType="1"/>
          </p:cNvSpPr>
          <p:nvPr/>
        </p:nvSpPr>
        <p:spPr bwMode="auto">
          <a:xfrm>
            <a:off x="9095426" y="6127593"/>
            <a:ext cx="1587" cy="1588"/>
          </a:xfrm>
          <a:prstGeom prst="line">
            <a:avLst/>
          </a:prstGeom>
          <a:noFill/>
          <a:ln w="0">
            <a:solidFill>
              <a:srgbClr val="DADCDD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182416" name="Rectangle 110"/>
          <p:cNvSpPr>
            <a:spLocks noChangeArrowheads="1"/>
          </p:cNvSpPr>
          <p:nvPr/>
        </p:nvSpPr>
        <p:spPr bwMode="auto">
          <a:xfrm>
            <a:off x="9095426" y="6127593"/>
            <a:ext cx="12700" cy="11113"/>
          </a:xfrm>
          <a:prstGeom prst="rect">
            <a:avLst/>
          </a:prstGeom>
          <a:solidFill>
            <a:srgbClr val="DADC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108" name="Rectangle 107"/>
          <p:cNvSpPr/>
          <p:nvPr/>
        </p:nvSpPr>
        <p:spPr>
          <a:xfrm>
            <a:off x="179315" y="2039196"/>
            <a:ext cx="8892299" cy="3419265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IN" altLang="ja-JP" sz="3200" dirty="0">
              <a:solidFill>
                <a:srgbClr val="FFFFFF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109" name="Rectangle 24"/>
          <p:cNvSpPr>
            <a:spLocks noChangeArrowheads="1"/>
          </p:cNvSpPr>
          <p:nvPr/>
        </p:nvSpPr>
        <p:spPr bwMode="auto">
          <a:xfrm>
            <a:off x="6071132" y="5554304"/>
            <a:ext cx="1605824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eiryo UI" panose="020B0604030504040204" pitchFamily="34" charset="-128"/>
                <a:ea typeface="Meiryo UI" panose="020B0604030504040204" pitchFamily="34" charset="-128"/>
                <a:cs typeface="Arial" pitchFamily="34" charset="0"/>
              </a:rPr>
              <a:t>INSERT CHANGE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eiryo UI" panose="020B0604030504040204" pitchFamily="34" charset="-128"/>
                <a:ea typeface="Meiryo UI" panose="020B0604030504040204" pitchFamily="34" charset="-128"/>
                <a:cs typeface="Arial" pitchFamily="34" charset="0"/>
              </a:rPr>
              <a:t> BEFORE</a:t>
            </a:r>
            <a:r>
              <a:rPr kumimoji="0" lang="en-US" sz="1400" b="0" i="0" u="none" strike="noStrike" cap="none" normalizeH="0" dirty="0">
                <a:ln>
                  <a:noFill/>
                </a:ln>
                <a:solidFill>
                  <a:srgbClr val="000000"/>
                </a:solidFill>
                <a:effectLst/>
                <a:latin typeface="Meiryo UI" panose="020B0604030504040204" pitchFamily="34" charset="-128"/>
                <a:ea typeface="Meiryo UI" panose="020B0604030504040204" pitchFamily="34" charset="-128"/>
                <a:cs typeface="Arial" pitchFamily="34" charset="0"/>
              </a:rPr>
              <a:t> 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eiryo UI" panose="020B0604030504040204" pitchFamily="34" charset="-128"/>
                <a:ea typeface="Meiryo UI" panose="020B0604030504040204" pitchFamily="34" charset="-128"/>
                <a:cs typeface="Arial" pitchFamily="34" charset="0"/>
              </a:rPr>
              <a:t>SET LIFE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sp>
        <p:nvSpPr>
          <p:cNvPr id="115" name="Rectangle 51"/>
          <p:cNvSpPr>
            <a:spLocks noChangeArrowheads="1"/>
          </p:cNvSpPr>
          <p:nvPr/>
        </p:nvSpPr>
        <p:spPr bwMode="auto">
          <a:xfrm>
            <a:off x="8341688" y="5508551"/>
            <a:ext cx="266098" cy="477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31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Meiryo UI" panose="020B0604030504040204" pitchFamily="34" charset="-128"/>
                <a:ea typeface="Meiryo UI" panose="020B0604030504040204" pitchFamily="34" charset="-128"/>
                <a:cs typeface="Arial" pitchFamily="34" charset="0"/>
              </a:rPr>
              <a:t>X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pic>
        <p:nvPicPr>
          <p:cNvPr id="116" name="Picture 115">
            <a:extLst>
              <a:ext uri="{FF2B5EF4-FFF2-40B4-BE49-F238E27FC236}">
                <a16:creationId xmlns:a16="http://schemas.microsoft.com/office/drawing/2014/main" id="{1E984566-A362-4E10-96A7-EC0A96172ED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030" b="89950" l="2101" r="94958">
                        <a14:foregroundMark x1="16387" y1="50251" x2="14286" y2="50251"/>
                        <a14:foregroundMark x1="30252" y1="55276" x2="30252" y2="55276"/>
                        <a14:foregroundMark x1="34454" y1="47236" x2="34454" y2="47236"/>
                        <a14:foregroundMark x1="55042" y1="53266" x2="55042" y2="53266"/>
                        <a14:foregroundMark x1="69748" y1="55276" x2="69748" y2="55276"/>
                        <a14:foregroundMark x1="94958" y1="63819" x2="94958" y2="63819"/>
                        <a14:foregroundMark x1="3782" y1="45729" x2="3782" y2="45729"/>
                        <a14:foregroundMark x1="51681" y1="26131" x2="51681" y2="26131"/>
                        <a14:foregroundMark x1="53782" y1="16080" x2="53782" y2="16080"/>
                        <a14:foregroundMark x1="62605" y1="6030" x2="62605" y2="603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66810" y="2579657"/>
            <a:ext cx="2851343" cy="2383454"/>
          </a:xfrm>
          <a:prstGeom prst="rect">
            <a:avLst/>
          </a:prstGeom>
        </p:spPr>
      </p:pic>
      <p:sp>
        <p:nvSpPr>
          <p:cNvPr id="117" name="Rounded Rectangle 41">
            <a:extLst>
              <a:ext uri="{FF2B5EF4-FFF2-40B4-BE49-F238E27FC236}">
                <a16:creationId xmlns:a16="http://schemas.microsoft.com/office/drawing/2014/main" id="{35D9E386-89E1-4042-A9A2-F8D8319DF2C1}"/>
              </a:ext>
            </a:extLst>
          </p:cNvPr>
          <p:cNvSpPr/>
          <p:nvPr/>
        </p:nvSpPr>
        <p:spPr>
          <a:xfrm>
            <a:off x="119371" y="5458461"/>
            <a:ext cx="8894725" cy="691357"/>
          </a:xfrm>
          <a:prstGeom prst="roundRect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IN" altLang="ja-JP">
              <a:solidFill>
                <a:srgbClr val="FFFFFF"/>
              </a:solidFill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1327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178" name="Picture 2" descr="Image">
            <a:extLst>
              <a:ext uri="{FF2B5EF4-FFF2-40B4-BE49-F238E27FC236}">
                <a16:creationId xmlns:a16="http://schemas.microsoft.com/office/drawing/2014/main" id="{7A9A73AB-BC47-43F9-ACDF-28DAB51A23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233" b="69934" l="1957" r="97096">
                        <a14:foregroundMark x1="42298" y1="12263" x2="42298" y2="12263"/>
                        <a14:foregroundMark x1="50758" y1="9280" x2="50758" y2="9280"/>
                        <a14:foregroundMark x1="47601" y1="9280" x2="47601" y2="9280"/>
                        <a14:foregroundMark x1="18056" y1="56392" x2="18056" y2="56392"/>
                        <a14:foregroundMark x1="11553" y1="58996" x2="11553" y2="58996"/>
                        <a14:foregroundMark x1="26957" y1="54072" x2="26957" y2="54072"/>
                        <a14:foregroundMark x1="29798" y1="56913" x2="29798" y2="56913"/>
                        <a14:foregroundMark x1="32702" y1="57244" x2="32702" y2="57244"/>
                        <a14:foregroundMark x1="25758" y1="52841" x2="11427" y2="58854"/>
                        <a14:foregroundMark x1="11427" y1="58854" x2="5619" y2="63352"/>
                        <a14:foregroundMark x1="5619" y1="63352" x2="4419" y2="70028"/>
                        <a14:foregroundMark x1="4419" y1="70028" x2="4104" y2="67850"/>
                        <a14:foregroundMark x1="28598" y1="53362" x2="33902" y2="67472"/>
                        <a14:foregroundMark x1="40404" y1="67992" x2="40404" y2="67992"/>
                        <a14:foregroundMark x1="55051" y1="68182" x2="55051" y2="68182"/>
                        <a14:foregroundMark x1="53598" y1="68892" x2="53598" y2="68892"/>
                        <a14:foregroundMark x1="53157" y1="68892" x2="53157" y2="68892"/>
                        <a14:foregroundMark x1="92803" y1="58665" x2="97096" y2="66951"/>
                        <a14:foregroundMark x1="5303" y1="56203" x2="1957" y2="65909"/>
                        <a14:foregroundMark x1="7955" y1="55682" x2="7955" y2="55682"/>
                        <a14:foregroundMark x1="8649" y1="54782" x2="26199" y2="505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-622" t="6890" r="-594" b="31252"/>
          <a:stretch/>
        </p:blipFill>
        <p:spPr bwMode="auto">
          <a:xfrm>
            <a:off x="3718824" y="748250"/>
            <a:ext cx="1706350" cy="14211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Rectangle 1"/>
          <p:cNvSpPr>
            <a:spLocks noChangeArrowheads="1"/>
          </p:cNvSpPr>
          <p:nvPr/>
        </p:nvSpPr>
        <p:spPr bwMode="auto">
          <a:xfrm>
            <a:off x="1" y="0"/>
            <a:ext cx="9144000" cy="523220"/>
          </a:xfrm>
          <a:prstGeom prst="rect">
            <a:avLst/>
          </a:prstGeom>
          <a:noFill/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457200" indent="-457200">
              <a:buFont typeface="Wingdings" pitchFamily="2" charset="2"/>
              <a:buChar char="v"/>
              <a:defRPr/>
            </a:pPr>
            <a:r>
              <a:rPr lang="en-US" altLang="en-US" sz="2800" b="1" dirty="0">
                <a:effectLst>
                  <a:glow rad="1270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+mn-ea"/>
              </a:rPr>
              <a:t> CURRENT CONDITION</a:t>
            </a:r>
          </a:p>
        </p:txBody>
      </p:sp>
      <p:graphicFrame>
        <p:nvGraphicFramePr>
          <p:cNvPr id="52" name="Table 5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3544003"/>
              </p:ext>
            </p:extLst>
          </p:nvPr>
        </p:nvGraphicFramePr>
        <p:xfrm>
          <a:off x="2125283" y="2564904"/>
          <a:ext cx="5184576" cy="2739390"/>
        </p:xfrm>
        <a:graphic>
          <a:graphicData uri="http://schemas.openxmlformats.org/drawingml/2006/table">
            <a:tbl>
              <a:tblPr/>
              <a:tblGrid>
                <a:gridCol w="22761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084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3211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CURRENT INSERT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A4G0405M04U04   GMN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011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SET LIFE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500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41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ACTUAL LIFE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1" i="0" u="none" strike="noStrike" dirty="0">
                          <a:solidFill>
                            <a:srgbClr val="FF0000"/>
                          </a:solidFill>
                          <a:latin typeface="Calibri"/>
                        </a:rPr>
                        <a:t>200 ~ 250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011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CUTTING SPEED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160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011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FEED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11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MAKE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KENNAMETAL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" name="正方形/長方形 3"/>
          <p:cNvSpPr/>
          <p:nvPr/>
        </p:nvSpPr>
        <p:spPr>
          <a:xfrm>
            <a:off x="3059832" y="6177498"/>
            <a:ext cx="607647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ja-JP" sz="40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LETS ANALYSIS IN DETAILS…</a:t>
            </a:r>
            <a:endParaRPr lang="ja-JP" altLang="en-US" sz="40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sp>
        <p:nvSpPr>
          <p:cNvPr id="5" name="正方形/長方形 4"/>
          <p:cNvSpPr/>
          <p:nvPr/>
        </p:nvSpPr>
        <p:spPr>
          <a:xfrm>
            <a:off x="2017622" y="1653100"/>
            <a:ext cx="552279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ja-JP" sz="28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WHICH INSERT IS BEING USED NOW</a:t>
            </a:r>
            <a:endParaRPr lang="ja-JP" altLang="en-US" sz="28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17" name="正方形/長方形 16"/>
          <p:cNvSpPr/>
          <p:nvPr/>
        </p:nvSpPr>
        <p:spPr>
          <a:xfrm>
            <a:off x="2751469" y="2022984"/>
            <a:ext cx="3641061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ja-JP" sz="28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LETS VERIFY AT GEMBA</a:t>
            </a:r>
            <a:endParaRPr lang="ja-JP" altLang="en-US" sz="28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1" y="4720450"/>
            <a:ext cx="3612656" cy="1573702"/>
            <a:chOff x="1" y="4720450"/>
            <a:chExt cx="3612656" cy="1573702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5B204BDB-D6F1-4D57-8876-AC785C0A0CFE}"/>
                </a:ext>
              </a:extLst>
            </p:cNvPr>
            <p:cNvPicPr/>
            <p:nvPr/>
          </p:nvPicPr>
          <p:blipFill rotWithShape="1">
            <a:blip r:embed="rId5" cstate="email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4444" b="98519" l="2041" r="91837">
                          <a14:foregroundMark x1="23469" y1="85185" x2="23469" y2="85185"/>
                          <a14:foregroundMark x1="53061" y1="84444" x2="53061" y2="84444"/>
                          <a14:foregroundMark x1="25510" y1="85185" x2="11224" y2="98519"/>
                          <a14:foregroundMark x1="2041" y1="26667" x2="2041" y2="26667"/>
                          <a14:foregroundMark x1="92857" y1="36296" x2="92857" y2="36296"/>
                          <a14:foregroundMark x1="56122" y1="4444" x2="56122" y2="4444"/>
                        </a14:backgroundRemoval>
                      </a14:imgEffect>
                      <a14:imgEffect>
                        <a14:brightnessContrast bright="48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520019" y="4720450"/>
              <a:ext cx="1238891" cy="11454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正方形/長方形 6"/>
            <p:cNvSpPr/>
            <p:nvPr/>
          </p:nvSpPr>
          <p:spPr>
            <a:xfrm>
              <a:off x="1" y="5770932"/>
              <a:ext cx="3612656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  <a:scene3d>
                <a:camera prst="orthographicFront"/>
                <a:lightRig rig="harsh" dir="t"/>
              </a:scene3d>
              <a:sp3d extrusionH="57150" prstMaterial="matte">
                <a:bevelT w="63500" h="12700" prst="angle"/>
                <a:contourClr>
                  <a:schemeClr val="bg1">
                    <a:lumMod val="65000"/>
                  </a:schemeClr>
                </a:contourClr>
              </a:sp3d>
            </a:bodyPr>
            <a:lstStyle/>
            <a:p>
              <a:pPr algn="ctr"/>
              <a:r>
                <a:rPr lang="en-US" altLang="ja-JP" sz="2800" b="1" cap="none" spc="0" dirty="0">
                  <a:ln/>
                  <a:solidFill>
                    <a:schemeClr val="accent3"/>
                  </a:solidFill>
                  <a:effectLst/>
                </a:rPr>
                <a:t>WHAT IS TO BE DONE ?</a:t>
              </a:r>
              <a:endParaRPr lang="ja-JP" altLang="en-US" sz="2800" b="1" cap="none" spc="0" dirty="0">
                <a:ln/>
                <a:solidFill>
                  <a:schemeClr val="accent3"/>
                </a:solidFill>
                <a:effectLst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-40634" y="1240115"/>
            <a:ext cx="2058256" cy="3313678"/>
            <a:chOff x="-40634" y="1240115"/>
            <a:chExt cx="2058256" cy="3313678"/>
          </a:xfrm>
        </p:grpSpPr>
        <p:sp>
          <p:nvSpPr>
            <p:cNvPr id="6" name="正方形/長方形 5"/>
            <p:cNvSpPr/>
            <p:nvPr/>
          </p:nvSpPr>
          <p:spPr>
            <a:xfrm>
              <a:off x="-40634" y="2737911"/>
              <a:ext cx="2058256" cy="181588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ja-JP" sz="2800" b="1" cap="none" spc="0" dirty="0">
                  <a:ln w="6600">
                    <a:solidFill>
                      <a:schemeClr val="accent2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dist="38100" dir="2700000" algn="tl" rotWithShape="0">
                      <a:schemeClr val="accent2"/>
                    </a:outerShdw>
                  </a:effectLst>
                </a:rPr>
                <a:t>WHY INSERT</a:t>
              </a:r>
            </a:p>
            <a:p>
              <a:pPr algn="ctr"/>
              <a:r>
                <a:rPr lang="en-US" altLang="ja-JP" sz="2800" b="1" dirty="0">
                  <a:ln w="6600">
                    <a:solidFill>
                      <a:schemeClr val="accent2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dist="38100" dir="2700000" algn="tl" rotWithShape="0">
                      <a:schemeClr val="accent2"/>
                    </a:outerShdw>
                  </a:effectLst>
                </a:rPr>
                <a:t>CHANGING</a:t>
              </a:r>
            </a:p>
            <a:p>
              <a:pPr algn="ctr"/>
              <a:r>
                <a:rPr lang="en-US" altLang="ja-JP" sz="2800" b="1" dirty="0">
                  <a:ln w="6600">
                    <a:solidFill>
                      <a:schemeClr val="accent2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dist="38100" dir="2700000" algn="tl" rotWithShape="0">
                      <a:schemeClr val="accent2"/>
                    </a:outerShdw>
                  </a:effectLst>
                </a:rPr>
                <a:t>BEFORE SET</a:t>
              </a:r>
            </a:p>
            <a:p>
              <a:pPr algn="ctr"/>
              <a:r>
                <a:rPr lang="en-US" altLang="ja-JP" sz="2800" b="1" cap="none" spc="0" dirty="0">
                  <a:ln w="6600">
                    <a:solidFill>
                      <a:schemeClr val="accent2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dist="38100" dir="2700000" algn="tl" rotWithShape="0">
                      <a:schemeClr val="accent2"/>
                    </a:outerShdw>
                  </a:effectLst>
                </a:rPr>
                <a:t>LIFE ?</a:t>
              </a:r>
              <a:endParaRPr lang="ja-JP" altLang="en-US" sz="28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endParaRPr>
            </a:p>
          </p:txBody>
        </p:sp>
        <p:pic>
          <p:nvPicPr>
            <p:cNvPr id="11" name="Picture 3" descr="3628093c-bfe9-4b07-a2df-2028b4be4822@apcprd01"/>
            <p:cNvPicPr>
              <a:picLocks noChangeAspect="1" noChangeArrowheads="1"/>
            </p:cNvPicPr>
            <p:nvPr/>
          </p:nvPicPr>
          <p:blipFill rotWithShape="1">
            <a:blip r:embed="rId7" cstate="email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21172" b="56797" l="27112" r="69656">
                          <a14:foregroundMark x1="53389" y1="45938" x2="61522" y2="51094"/>
                          <a14:foregroundMark x1="46194" y1="47344" x2="35766" y2="50391"/>
                          <a14:foregroundMark x1="57039" y1="46641" x2="67883" y2="50078"/>
                          <a14:foregroundMark x1="38478" y1="48672" x2="29823" y2="52422"/>
                          <a14:foregroundMark x1="47028" y1="49063" x2="63399" y2="56875"/>
                          <a14:foregroundMark x1="38895" y1="48359" x2="27112" y2="52812"/>
                          <a14:backgroundMark x1="63399" y1="39844" x2="62044" y2="39531"/>
                          <a14:backgroundMark x1="65589" y1="33672" x2="63816" y2="44922"/>
                          <a14:backgroundMark x1="65172" y1="33047" x2="59750" y2="4117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24268" t="17837" r="24968" b="48705"/>
            <a:stretch/>
          </p:blipFill>
          <p:spPr bwMode="auto">
            <a:xfrm>
              <a:off x="148590" y="1240115"/>
              <a:ext cx="1706349" cy="14977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4" name="Group 13"/>
          <p:cNvGrpSpPr/>
          <p:nvPr/>
        </p:nvGrpSpPr>
        <p:grpSpPr>
          <a:xfrm>
            <a:off x="5087503" y="3433380"/>
            <a:ext cx="4048801" cy="2795922"/>
            <a:chOff x="5087503" y="3433380"/>
            <a:chExt cx="4048801" cy="2795922"/>
          </a:xfrm>
        </p:grpSpPr>
        <p:sp>
          <p:nvSpPr>
            <p:cNvPr id="8" name="正方形/長方形 7"/>
            <p:cNvSpPr/>
            <p:nvPr/>
          </p:nvSpPr>
          <p:spPr>
            <a:xfrm>
              <a:off x="5087503" y="5275195"/>
              <a:ext cx="4048801" cy="95410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ja-JP" sz="2800" b="1" cap="none" spc="0" dirty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chemeClr val="accent6"/>
                  </a:solidFill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</a:rPr>
                <a:t>IS THERE GROOVE WIDTH</a:t>
              </a:r>
            </a:p>
            <a:p>
              <a:pPr algn="ctr"/>
              <a:r>
                <a:rPr lang="en-US" altLang="ja-JP" sz="2800" b="1" dirty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chemeClr val="accent6"/>
                  </a:solidFill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</a:rPr>
                <a:t>VARIATION IN BETWEEN ?</a:t>
              </a:r>
              <a:endParaRPr lang="en-US" altLang="ja-JP" sz="28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6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endParaRPr>
            </a:p>
          </p:txBody>
        </p:sp>
        <p:pic>
          <p:nvPicPr>
            <p:cNvPr id="178180" name="Picture 4" descr="48859642-a008-4829-b815-d9d8d9901915@apcprd01"/>
            <p:cNvPicPr>
              <a:picLocks noChangeAspect="1" noChangeArrowheads="1"/>
            </p:cNvPicPr>
            <p:nvPr/>
          </p:nvPicPr>
          <p:blipFill rotWithShape="1">
            <a:blip r:embed="rId9" cstate="email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21172" b="57344" l="30761" r="75600">
                          <a14:foregroundMark x1="48175" y1="21172" x2="48175" y2="21172"/>
                          <a14:foregroundMark x1="41919" y1="23125" x2="41919" y2="23125"/>
                          <a14:foregroundMark x1="38790" y1="30469" x2="38790" y2="30469"/>
                          <a14:foregroundMark x1="39312" y1="28750" x2="39312" y2="28750"/>
                          <a14:foregroundMark x1="61835" y1="28438" x2="61835" y2="28438"/>
                          <a14:foregroundMark x1="42336" y1="48672" x2="42336" y2="48672"/>
                          <a14:foregroundMark x1="64129" y1="51016" x2="64129" y2="51016"/>
                          <a14:foregroundMark x1="50365" y1="48359" x2="64964" y2="52969"/>
                          <a14:foregroundMark x1="49948" y1="48672" x2="42857" y2="53984"/>
                          <a14:foregroundMark x1="47237" y1="48984" x2="31700" y2="56953"/>
                          <a14:foregroundMark x1="45881" y1="47031" x2="33472" y2="51641"/>
                          <a14:foregroundMark x1="52972" y1="50703" x2="67153" y2="56016"/>
                          <a14:foregroundMark x1="65902" y1="52656" x2="75600" y2="56016"/>
                          <a14:foregroundMark x1="50365" y1="52656" x2="60063" y2="56328"/>
                          <a14:foregroundMark x1="48592" y1="54297" x2="33055" y2="56641"/>
                          <a14:foregroundMark x1="37539" y1="53359" x2="30865" y2="54297"/>
                          <a14:foregroundMark x1="48175" y1="55313" x2="37018" y2="57344"/>
                          <a14:foregroundMark x1="50782" y1="55000" x2="64964" y2="55625"/>
                          <a14:foregroundMark x1="69864" y1="53672" x2="74244" y2="5531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28379" t="18908" r="20188" b="43190"/>
            <a:stretch/>
          </p:blipFill>
          <p:spPr bwMode="auto">
            <a:xfrm>
              <a:off x="7367295" y="3433380"/>
              <a:ext cx="1769009" cy="17399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557112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5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6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7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8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9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61" name="TextBox 1"/>
          <p:cNvSpPr txBox="1">
            <a:spLocks noChangeArrowheads="1"/>
          </p:cNvSpPr>
          <p:nvPr/>
        </p:nvSpPr>
        <p:spPr bwMode="auto">
          <a:xfrm>
            <a:off x="4659640" y="6276975"/>
            <a:ext cx="2579360" cy="276999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I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itchFamily="34" charset="-128"/>
                <a:cs typeface="+mn-cs"/>
              </a:rPr>
              <a:t>Inference; we identified 12 causes .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0" y="5908336"/>
            <a:ext cx="9144000" cy="94966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28575">
            <a:noFill/>
            <a:miter lim="800000"/>
            <a:headEnd/>
            <a:tailEnd/>
          </a:ln>
          <a:effectLst/>
        </p:spPr>
        <p:txBody>
          <a:bodyPr lIns="128016" tIns="64008" rIns="128016" bIns="64008" rtlCol="0" anchor="ctr" anchorCtr="1"/>
          <a:lstStyle>
            <a:defPPr>
              <a:defRPr lang="en-US"/>
            </a:defPPr>
            <a:lvl1pPr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v"/>
              <a:tabLst/>
              <a:defRPr/>
            </a:pPr>
            <a:r>
              <a:rPr kumimoji="1" lang="en-IN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Script" pitchFamily="34" charset="0"/>
              </a:rPr>
              <a:t>ANALYSIS DONE ON TURNING-2 TO FIND OUT THE VARIATION IN </a:t>
            </a:r>
            <a:r>
              <a:rPr lang="en-IN" sz="1800" b="1" noProof="0" dirty="0">
                <a:solidFill>
                  <a:schemeClr val="tx1"/>
                </a:solidFill>
                <a:latin typeface="Segoe Script" pitchFamily="34" charset="0"/>
              </a:rPr>
              <a:t>GROOVE</a:t>
            </a:r>
            <a:r>
              <a:rPr kumimoji="1" lang="en-IN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Script" pitchFamily="34" charset="0"/>
              </a:rPr>
              <a:t> WIDTH</a:t>
            </a:r>
          </a:p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v"/>
              <a:tabLst/>
              <a:defRPr/>
            </a:pPr>
            <a:r>
              <a:rPr lang="en-US" sz="1800" b="1" dirty="0">
                <a:solidFill>
                  <a:schemeClr val="tx1"/>
                </a:solidFill>
                <a:latin typeface="Segoe Script" pitchFamily="34" charset="0"/>
              </a:rPr>
              <a:t>FOUND THAT GROOVE WIDTH VARIATION BEFORE SET LIFE. </a:t>
            </a:r>
            <a:r>
              <a:rPr lang="en-US" sz="1800" b="1" dirty="0">
                <a:solidFill>
                  <a:schemeClr val="tx1"/>
                </a:solidFill>
              </a:rPr>
              <a:t>                         </a:t>
            </a:r>
            <a:endParaRPr kumimoji="1" lang="en-IN" sz="1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ＭＳ Ｐゴシック" pitchFamily="34" charset="-128"/>
              <a:cs typeface="Arial" panose="020B0604020202020204" pitchFamily="34" charset="0"/>
            </a:endParaRPr>
          </a:p>
        </p:txBody>
      </p:sp>
      <p:sp>
        <p:nvSpPr>
          <p:cNvPr id="30" name="Rectangle 1"/>
          <p:cNvSpPr>
            <a:spLocks noChangeArrowheads="1"/>
          </p:cNvSpPr>
          <p:nvPr/>
        </p:nvSpPr>
        <p:spPr bwMode="auto">
          <a:xfrm>
            <a:off x="0" y="6350"/>
            <a:ext cx="9144000" cy="584775"/>
          </a:xfrm>
          <a:prstGeom prst="rect">
            <a:avLst/>
          </a:prstGeom>
          <a:noFill/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v"/>
              <a:tabLst/>
              <a:defRPr/>
            </a:pPr>
            <a:r>
              <a:rPr kumimoji="1" lang="en-US" altLang="en-US" sz="3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ＭＳ Ｐゴシック" pitchFamily="34" charset="-128"/>
                <a:cs typeface="+mn-cs"/>
              </a:rPr>
              <a:t> </a:t>
            </a:r>
            <a:r>
              <a:rPr lang="en-US" altLang="en-US" sz="2800" b="1" dirty="0">
                <a:effectLst>
                  <a:glow rad="1270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+mn-ea"/>
              </a:rPr>
              <a:t>ANALYSIS ON CURRENT SITUATION </a:t>
            </a:r>
          </a:p>
        </p:txBody>
      </p:sp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7BCFAC00-504F-43D3-A91D-EB40F587403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01667228"/>
              </p:ext>
            </p:extLst>
          </p:nvPr>
        </p:nvGraphicFramePr>
        <p:xfrm>
          <a:off x="107504" y="1137151"/>
          <a:ext cx="8555478" cy="259228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Oval 3"/>
          <p:cNvSpPr/>
          <p:nvPr/>
        </p:nvSpPr>
        <p:spPr>
          <a:xfrm>
            <a:off x="1169622" y="1621808"/>
            <a:ext cx="864096" cy="864096"/>
          </a:xfrm>
          <a:prstGeom prst="ellipse">
            <a:avLst/>
          </a:prstGeom>
          <a:noFill/>
          <a:ln>
            <a:solidFill>
              <a:srgbClr val="FF0000"/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 dirty="0">
              <a:solidFill>
                <a:srgbClr val="008000"/>
              </a:solidFill>
              <a:effectLst>
                <a:glow rad="101600">
                  <a:schemeClr val="bg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20" name="Oval 19"/>
          <p:cNvSpPr/>
          <p:nvPr/>
        </p:nvSpPr>
        <p:spPr>
          <a:xfrm>
            <a:off x="3635896" y="1978661"/>
            <a:ext cx="864096" cy="864096"/>
          </a:xfrm>
          <a:prstGeom prst="ellipse">
            <a:avLst/>
          </a:prstGeom>
          <a:noFill/>
          <a:ln>
            <a:solidFill>
              <a:srgbClr val="FF0000"/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 dirty="0">
              <a:solidFill>
                <a:srgbClr val="008000"/>
              </a:solidFill>
              <a:effectLst>
                <a:glow rad="101600">
                  <a:schemeClr val="bg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97899" y="3549224"/>
            <a:ext cx="3670045" cy="2328048"/>
            <a:chOff x="397899" y="3549224"/>
            <a:chExt cx="3670045" cy="2328048"/>
          </a:xfrm>
        </p:grpSpPr>
        <p:sp>
          <p:nvSpPr>
            <p:cNvPr id="2" name="TextBox 1"/>
            <p:cNvSpPr txBox="1"/>
            <p:nvPr/>
          </p:nvSpPr>
          <p:spPr>
            <a:xfrm>
              <a:off x="1530843" y="3549224"/>
              <a:ext cx="1404156" cy="307777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   INITIAL TIME</a:t>
              </a:r>
              <a:endParaRPr lang="en-IN" sz="1400" dirty="0"/>
            </a:p>
          </p:txBody>
        </p:sp>
        <p:pic>
          <p:nvPicPr>
            <p:cNvPr id="187394" name="Picture 2"/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7899" y="3817042"/>
              <a:ext cx="3670045" cy="206023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" name="TextBox 2"/>
            <p:cNvSpPr txBox="1"/>
            <p:nvPr/>
          </p:nvSpPr>
          <p:spPr>
            <a:xfrm>
              <a:off x="917594" y="4175502"/>
              <a:ext cx="68407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/>
                <a:t>TRAIL-1</a:t>
              </a:r>
              <a:endParaRPr lang="en-IN" sz="1100" b="1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979712" y="4175502"/>
              <a:ext cx="68407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/>
                <a:t>TRAIL-2</a:t>
              </a:r>
              <a:endParaRPr lang="en-IN" sz="1100" b="1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059832" y="4177774"/>
              <a:ext cx="68407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/>
                <a:t>TRAIL-3</a:t>
              </a:r>
              <a:endParaRPr lang="en-IN" sz="1100" b="1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845586" y="5528265"/>
              <a:ext cx="84609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Cp – 1.699</a:t>
              </a:r>
              <a:endParaRPr lang="en-IN" sz="1200" b="1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907704" y="5518080"/>
              <a:ext cx="84609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Cp – 1.504</a:t>
              </a:r>
              <a:endParaRPr lang="en-IN" sz="1200" b="1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2920170" y="5520352"/>
              <a:ext cx="84609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Cp – 1.578</a:t>
              </a:r>
              <a:endParaRPr lang="en-IN" sz="1200" b="1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4851605" y="3573016"/>
            <a:ext cx="3680835" cy="2304256"/>
            <a:chOff x="4851605" y="3573016"/>
            <a:chExt cx="3680835" cy="2304256"/>
          </a:xfrm>
        </p:grpSpPr>
        <p:sp>
          <p:nvSpPr>
            <p:cNvPr id="14" name="TextBox 13"/>
            <p:cNvSpPr txBox="1"/>
            <p:nvPr/>
          </p:nvSpPr>
          <p:spPr>
            <a:xfrm>
              <a:off x="5942879" y="3573016"/>
              <a:ext cx="1581449" cy="307777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END OF TOOL LIFE</a:t>
              </a:r>
              <a:endParaRPr lang="en-IN" sz="1400" dirty="0"/>
            </a:p>
          </p:txBody>
        </p:sp>
        <p:pic>
          <p:nvPicPr>
            <p:cNvPr id="187395" name="Picture 3"/>
            <p:cNvPicPr>
              <a:picLocks noChangeAspect="1" noChangeArrowheads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51605" y="3840244"/>
              <a:ext cx="3680835" cy="203702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7" name="TextBox 16"/>
            <p:cNvSpPr txBox="1"/>
            <p:nvPr/>
          </p:nvSpPr>
          <p:spPr>
            <a:xfrm>
              <a:off x="5328084" y="4176376"/>
              <a:ext cx="68407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/>
                <a:t>TRAIL-1</a:t>
              </a:r>
              <a:endParaRPr lang="en-IN" sz="1100" b="1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480212" y="4176376"/>
              <a:ext cx="68407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/>
                <a:t>TRAIL-2</a:t>
              </a:r>
              <a:endParaRPr lang="en-IN" sz="1100" b="1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7560332" y="4170264"/>
              <a:ext cx="68407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/>
                <a:t>TRAIL-3</a:t>
              </a:r>
              <a:endParaRPr lang="en-IN" sz="1100" b="1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5226770" y="5544528"/>
              <a:ext cx="84609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Cp – 0.743</a:t>
              </a:r>
              <a:endParaRPr lang="en-IN" sz="1200" b="1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6314426" y="5533152"/>
              <a:ext cx="84609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Cp – 0.762</a:t>
              </a:r>
              <a:endParaRPr lang="en-IN" sz="1200" b="1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7380898" y="5528265"/>
              <a:ext cx="84609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Cp – 0.889</a:t>
              </a:r>
              <a:endParaRPr lang="en-IN" sz="1200" b="1" dirty="0"/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29089" y="798595"/>
            <a:ext cx="5669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Stencil" panose="040409050D0802020404" pitchFamily="82" charset="0"/>
              </a:rPr>
              <a:t>GROOVE WIDTH  VARIATION MONITORING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BE7B0729-3D2B-43CF-8272-C1B0E6C0BFB8}"/>
              </a:ext>
            </a:extLst>
          </p:cNvPr>
          <p:cNvSpPr/>
          <p:nvPr/>
        </p:nvSpPr>
        <p:spPr>
          <a:xfrm>
            <a:off x="4932326" y="2274469"/>
            <a:ext cx="3519391" cy="793017"/>
          </a:xfrm>
          <a:prstGeom prst="roundRect">
            <a:avLst/>
          </a:prstGeom>
          <a:solidFill>
            <a:srgbClr val="92D05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LIFE MONITORED FOR CURRENT INSERT OF</a:t>
            </a:r>
          </a:p>
          <a:p>
            <a:pPr algn="ctr"/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QTY – 3 NOS</a:t>
            </a:r>
          </a:p>
        </p:txBody>
      </p:sp>
    </p:spTree>
    <p:extLst>
      <p:ext uri="{BB962C8B-B14F-4D97-AF65-F5344CB8AC3E}">
        <p14:creationId xmlns:p14="http://schemas.microsoft.com/office/powerpoint/2010/main" val="94066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5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1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5000">
                                          <p:val>
                                            <p:strVal val="ppt_x+-0.0500*(ppt_x*0.9511+(1-ppt_y)*0.3090)"/>
                                          </p:val>
                                        </p:tav>
                                        <p:tav tm="10000">
                                          <p:val>
                                            <p:strVal val="ppt_x+-0.1000*(ppt_x*0.8090+(1-ppt_y)*0.5878)"/>
                                          </p:val>
                                        </p:tav>
                                        <p:tav tm="15000">
                                          <p:val>
                                            <p:strVal val="ppt_x+-0.1500*(ppt_x*0.5878+(1-ppt_y)*0.8090)"/>
                                          </p:val>
                                        </p:tav>
                                        <p:tav tm="20000">
                                          <p:val>
                                            <p:strVal val="ppt_x+-0.2000*(ppt_x*0.3090+(1-ppt_y)*0.9511)"/>
                                          </p:val>
                                        </p:tav>
                                        <p:tav tm="25000">
                                          <p:val>
                                            <p:strVal val="ppt_x+-0.2500*(ppt_x*-0.0000+(1-ppt_y)*1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x+-0.3000*(ppt_x*-0.3090+(1-ppt_y)*0.9511)"/>
                                          </p:val>
                                        </p:tav>
                                        <p:tav tm="35000">
                                          <p:val>
                                            <p:strVal val="ppt_x+-0.3500*(ppt_x*-0.5878+(1-ppt_y)*0.8090)"/>
                                          </p:val>
                                        </p:tav>
                                        <p:tav tm="40000">
                                          <p:val>
                                            <p:strVal val="ppt_x+-0.4000*(ppt_x*-0.8090+(1-ppt_y)*0.5878)"/>
                                          </p:val>
                                        </p:tav>
                                        <p:tav tm="45000">
                                          <p:val>
                                            <p:strVal val="ppt_x+-0.4500*(ppt_x*-0.9511+(1-ppt_y)*0.3090)"/>
                                          </p:val>
                                        </p:tav>
                                        <p:tav tm="50000">
                                          <p:val>
                                            <p:strVal val="ppt_x+-0.5000*(ppt_x*-1.0000+(1-ppt_y)*-0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x+-0.5500*(ppt_x*-0.9511+(1-ppt_y)*-0.3090)"/>
                                          </p:val>
                                        </p:tav>
                                        <p:tav tm="60000">
                                          <p:val>
                                            <p:strVal val="ppt_x+-0.6000*(ppt_x*-0.8090+(1-ppt_y)*-0.5878)"/>
                                          </p:val>
                                        </p:tav>
                                        <p:tav tm="65000">
                                          <p:val>
                                            <p:strVal val="ppt_x+-0.6500*(ppt_x*-0.5878+(1-ppt_y)*-0.8090)"/>
                                          </p:val>
                                        </p:tav>
                                        <p:tav tm="70000">
                                          <p:val>
                                            <p:strVal val="ppt_x+-0.7000*(ppt_x*-0.3090+(1-ppt_y)*-0.9511)"/>
                                          </p:val>
                                        </p:tav>
                                        <p:tav tm="75000">
                                          <p:val>
                                            <p:strVal val="ppt_x+-0.7500*(ppt_x*0.0000+(1-ppt_y)*-1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x+-0.8000*(ppt_x*0.3090+(1-ppt_y)*-0.9511)"/>
                                          </p:val>
                                        </p:tav>
                                        <p:tav tm="85000">
                                          <p:val>
                                            <p:strVal val="ppt_x+-0.8500*(ppt_x*0.5878+(1-ppt_y)*-0.8090)"/>
                                          </p:val>
                                        </p:tav>
                                        <p:tav tm="90000">
                                          <p:val>
                                            <p:strVal val="ppt_x+-0.9000*(ppt_x*0.8090+(1-ppt_y)*-0.5878)"/>
                                          </p:val>
                                        </p:tav>
                                        <p:tav tm="95000">
                                          <p:val>
                                            <p:strVal val="ppt_x+-0.9500*(ppt_x*0.9511+(1-ppt_y)*-0.3090)"/>
                                          </p:val>
                                        </p:tav>
                                        <p:tav tm="100000">
                                          <p:val>
                                            <p:strVal val="ppt_x+-1.0000*(ppt_x*1.0000+(1-ppt_y)*0.0000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-0.0500*(ppt_x*0.3090-(1-ppt_y)*0.9511)"/>
                                          </p:val>
                                        </p:tav>
                                        <p:tav tm="10000">
                                          <p:val>
                                            <p:strVal val="ppt_y+-0.1000*(ppt_x*0.5878-(1-ppt_y)*0.8090)"/>
                                          </p:val>
                                        </p:tav>
                                        <p:tav tm="15000">
                                          <p:val>
                                            <p:strVal val="ppt_y+-0.1500*(ppt_x*0.8090-(1-ppt_y)*0.5878)"/>
                                          </p:val>
                                        </p:tav>
                                        <p:tav tm="20000">
                                          <p:val>
                                            <p:strVal val="ppt_y+-0.2000*(ppt_x*0.9511-(1-ppt_y)*0.3090)"/>
                                          </p:val>
                                        </p:tav>
                                        <p:tav tm="25000">
                                          <p:val>
                                            <p:strVal val="ppt_y+-0.2500*(ppt_x*1.0000-(1-ppt_y)*-0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y+-0.3000*(ppt_x*0.9511-(1-ppt_y)*-0.3090)"/>
                                          </p:val>
                                        </p:tav>
                                        <p:tav tm="35000">
                                          <p:val>
                                            <p:strVal val="ppt_y+-0.3500*(ppt_x*0.8090-(1-ppt_y)*-0.5878)"/>
                                          </p:val>
                                        </p:tav>
                                        <p:tav tm="40000">
                                          <p:val>
                                            <p:strVal val="ppt_y+-0.4000*(ppt_x*0.5878-(1-ppt_y)*-0.8090)"/>
                                          </p:val>
                                        </p:tav>
                                        <p:tav tm="45000">
                                          <p:val>
                                            <p:strVal val="ppt_y+-0.4500*(ppt_x*0.3090-(1-ppt_y)*-0.9511)"/>
                                          </p:val>
                                        </p:tav>
                                        <p:tav tm="50000">
                                          <p:val>
                                            <p:strVal val="ppt_y+-0.5000*(ppt_x*-0.0000-(1-ppt_y)*-1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y+-0.5500*(ppt_x*-0.3090-(1-ppt_y)*-0.9511)"/>
                                          </p:val>
                                        </p:tav>
                                        <p:tav tm="60000">
                                          <p:val>
                                            <p:strVal val="ppt_y+-0.6000*(ppt_x*-0.5878-(1-ppt_y)*-0.8090)"/>
                                          </p:val>
                                        </p:tav>
                                        <p:tav tm="65000">
                                          <p:val>
                                            <p:strVal val="ppt_y+-0.6500*(ppt_x*-0.8090-(1-ppt_y)*-0.5878)"/>
                                          </p:val>
                                        </p:tav>
                                        <p:tav tm="70000">
                                          <p:val>
                                            <p:strVal val="ppt_y+-0.7000*(ppt_x*-0.9511-(1-ppt_y)*-0.3090)"/>
                                          </p:val>
                                        </p:tav>
                                        <p:tav tm="75000">
                                          <p:val>
                                            <p:strVal val="ppt_y+-0.7500*(ppt_x*-1.0000-(1-ppt_y)*0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y+-0.8000*(ppt_x*-0.9511-(1-ppt_y)*0.3090)"/>
                                          </p:val>
                                        </p:tav>
                                        <p:tav tm="85000">
                                          <p:val>
                                            <p:strVal val="ppt_y+-0.8500*(ppt_x*-0.8090-(1-ppt_y)*0.5878)"/>
                                          </p:val>
                                        </p:tav>
                                        <p:tav tm="90000">
                                          <p:val>
                                            <p:strVal val="ppt_y+-0.9000*(ppt_x*-0.5878-(1-ppt_y)*0.8090)"/>
                                          </p:val>
                                        </p:tav>
                                        <p:tav tm="95000">
                                          <p:val>
                                            <p:strVal val="ppt_y+-0.9500*(ppt_x*-0.3090-(1-ppt_y)*0.9511)"/>
                                          </p:val>
                                        </p:tav>
                                        <p:tav tm="100000">
                                          <p:val>
                                            <p:strVal val="ppt_y+-1.0000*(ppt_x*0.0000-(1-ppt_y)*1.0000)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2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" name="正方形/長方形 1883"/>
          <p:cNvSpPr/>
          <p:nvPr/>
        </p:nvSpPr>
        <p:spPr>
          <a:xfrm>
            <a:off x="4764" y="884238"/>
            <a:ext cx="9139237" cy="59737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7" tIns="45719" rIns="91437" bIns="45719" anchor="ctr"/>
          <a:lstStyle/>
          <a:p>
            <a:pPr algn="ctr">
              <a:lnSpc>
                <a:spcPct val="90000"/>
              </a:lnSpc>
              <a:defRPr/>
            </a:pPr>
            <a:endParaRPr lang="ja-JP" altLang="en-US">
              <a:solidFill>
                <a:prstClr val="white"/>
              </a:solidFill>
              <a:latin typeface="Arial" panose="020B0604020202020204" pitchFamily="34" charset="0"/>
              <a:ea typeface="Arial Unicode MS" panose="020B0604020202020204" pitchFamily="50" charset="-128"/>
              <a:cs typeface="Arial" panose="020B0604020202020204" pitchFamily="34" charset="0"/>
            </a:endParaRPr>
          </a:p>
        </p:txBody>
      </p:sp>
      <p:grpSp>
        <p:nvGrpSpPr>
          <p:cNvPr id="1418" name="Group 2"/>
          <p:cNvGrpSpPr>
            <a:grpSpLocks noChangeAspect="1"/>
          </p:cNvGrpSpPr>
          <p:nvPr/>
        </p:nvGrpSpPr>
        <p:grpSpPr bwMode="auto">
          <a:xfrm>
            <a:off x="409575" y="1122761"/>
            <a:ext cx="8229600" cy="5095875"/>
            <a:chOff x="375" y="1087"/>
            <a:chExt cx="5002" cy="2474"/>
          </a:xfrm>
          <a:solidFill>
            <a:srgbClr val="9BBB59">
              <a:lumMod val="60000"/>
              <a:lumOff val="40000"/>
            </a:srgbClr>
          </a:solidFill>
          <a:effectLst/>
        </p:grpSpPr>
        <p:grpSp>
          <p:nvGrpSpPr>
            <p:cNvPr id="1419" name="Group 3"/>
            <p:cNvGrpSpPr>
              <a:grpSpLocks noChangeAspect="1"/>
            </p:cNvGrpSpPr>
            <p:nvPr/>
          </p:nvGrpSpPr>
          <p:grpSpPr bwMode="auto">
            <a:xfrm>
              <a:off x="375" y="1208"/>
              <a:ext cx="5002" cy="2353"/>
              <a:chOff x="376" y="1032"/>
              <a:chExt cx="4968" cy="2336"/>
            </a:xfrm>
            <a:grpFill/>
          </p:grpSpPr>
          <p:sp>
            <p:nvSpPr>
              <p:cNvPr id="1684" name="Freeform 4"/>
              <p:cNvSpPr>
                <a:spLocks noChangeAspect="1"/>
              </p:cNvSpPr>
              <p:nvPr/>
            </p:nvSpPr>
            <p:spPr bwMode="auto">
              <a:xfrm>
                <a:off x="4881" y="2156"/>
                <a:ext cx="16" cy="1"/>
              </a:xfrm>
              <a:custGeom>
                <a:avLst/>
                <a:gdLst>
                  <a:gd name="T0" fmla="*/ 0 w 16"/>
                  <a:gd name="T1" fmla="*/ 0 h 1"/>
                  <a:gd name="T2" fmla="*/ 16 w 16"/>
                  <a:gd name="T3" fmla="*/ 0 h 1"/>
                  <a:gd name="T4" fmla="*/ 0 w 16"/>
                  <a:gd name="T5" fmla="*/ 0 h 1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16" h="1">
                    <a:moveTo>
                      <a:pt x="0" y="0"/>
                    </a:moveTo>
                    <a:lnTo>
                      <a:pt x="16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685" name="Freeform 5"/>
              <p:cNvSpPr>
                <a:spLocks noChangeAspect="1"/>
              </p:cNvSpPr>
              <p:nvPr/>
            </p:nvSpPr>
            <p:spPr bwMode="auto">
              <a:xfrm>
                <a:off x="4881" y="2156"/>
                <a:ext cx="16" cy="1"/>
              </a:xfrm>
              <a:custGeom>
                <a:avLst/>
                <a:gdLst>
                  <a:gd name="T0" fmla="*/ 0 w 16"/>
                  <a:gd name="T1" fmla="*/ 0 h 1"/>
                  <a:gd name="T2" fmla="*/ 16 w 16"/>
                  <a:gd name="T3" fmla="*/ 0 h 1"/>
                  <a:gd name="T4" fmla="*/ 0 w 16"/>
                  <a:gd name="T5" fmla="*/ 0 h 1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16" h="1">
                    <a:moveTo>
                      <a:pt x="0" y="0"/>
                    </a:moveTo>
                    <a:lnTo>
                      <a:pt x="16" y="0"/>
                    </a:lnTo>
                    <a:lnTo>
                      <a:pt x="0" y="0"/>
                    </a:lnTo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686" name="Freeform 6"/>
              <p:cNvSpPr>
                <a:spLocks noChangeAspect="1"/>
              </p:cNvSpPr>
              <p:nvPr/>
            </p:nvSpPr>
            <p:spPr bwMode="auto">
              <a:xfrm>
                <a:off x="4785" y="2770"/>
                <a:ext cx="287" cy="534"/>
              </a:xfrm>
              <a:custGeom>
                <a:avLst/>
                <a:gdLst>
                  <a:gd name="T0" fmla="*/ 0 w 287"/>
                  <a:gd name="T1" fmla="*/ 486 h 534"/>
                  <a:gd name="T2" fmla="*/ 0 w 287"/>
                  <a:gd name="T3" fmla="*/ 502 h 534"/>
                  <a:gd name="T4" fmla="*/ 24 w 287"/>
                  <a:gd name="T5" fmla="*/ 494 h 534"/>
                  <a:gd name="T6" fmla="*/ 24 w 287"/>
                  <a:gd name="T7" fmla="*/ 526 h 534"/>
                  <a:gd name="T8" fmla="*/ 80 w 287"/>
                  <a:gd name="T9" fmla="*/ 534 h 534"/>
                  <a:gd name="T10" fmla="*/ 64 w 287"/>
                  <a:gd name="T11" fmla="*/ 518 h 534"/>
                  <a:gd name="T12" fmla="*/ 72 w 287"/>
                  <a:gd name="T13" fmla="*/ 479 h 534"/>
                  <a:gd name="T14" fmla="*/ 80 w 287"/>
                  <a:gd name="T15" fmla="*/ 486 h 534"/>
                  <a:gd name="T16" fmla="*/ 112 w 287"/>
                  <a:gd name="T17" fmla="*/ 439 h 534"/>
                  <a:gd name="T18" fmla="*/ 88 w 287"/>
                  <a:gd name="T19" fmla="*/ 407 h 534"/>
                  <a:gd name="T20" fmla="*/ 120 w 287"/>
                  <a:gd name="T21" fmla="*/ 391 h 534"/>
                  <a:gd name="T22" fmla="*/ 120 w 287"/>
                  <a:gd name="T23" fmla="*/ 359 h 534"/>
                  <a:gd name="T24" fmla="*/ 136 w 287"/>
                  <a:gd name="T25" fmla="*/ 351 h 534"/>
                  <a:gd name="T26" fmla="*/ 120 w 287"/>
                  <a:gd name="T27" fmla="*/ 351 h 534"/>
                  <a:gd name="T28" fmla="*/ 144 w 287"/>
                  <a:gd name="T29" fmla="*/ 351 h 534"/>
                  <a:gd name="T30" fmla="*/ 144 w 287"/>
                  <a:gd name="T31" fmla="*/ 335 h 534"/>
                  <a:gd name="T32" fmla="*/ 128 w 287"/>
                  <a:gd name="T33" fmla="*/ 343 h 534"/>
                  <a:gd name="T34" fmla="*/ 120 w 287"/>
                  <a:gd name="T35" fmla="*/ 335 h 534"/>
                  <a:gd name="T36" fmla="*/ 120 w 287"/>
                  <a:gd name="T37" fmla="*/ 311 h 534"/>
                  <a:gd name="T38" fmla="*/ 160 w 287"/>
                  <a:gd name="T39" fmla="*/ 311 h 534"/>
                  <a:gd name="T40" fmla="*/ 160 w 287"/>
                  <a:gd name="T41" fmla="*/ 279 h 534"/>
                  <a:gd name="T42" fmla="*/ 224 w 287"/>
                  <a:gd name="T43" fmla="*/ 271 h 534"/>
                  <a:gd name="T44" fmla="*/ 248 w 287"/>
                  <a:gd name="T45" fmla="*/ 247 h 534"/>
                  <a:gd name="T46" fmla="*/ 224 w 287"/>
                  <a:gd name="T47" fmla="*/ 191 h 534"/>
                  <a:gd name="T48" fmla="*/ 232 w 287"/>
                  <a:gd name="T49" fmla="*/ 128 h 534"/>
                  <a:gd name="T50" fmla="*/ 287 w 287"/>
                  <a:gd name="T51" fmla="*/ 80 h 534"/>
                  <a:gd name="T52" fmla="*/ 287 w 287"/>
                  <a:gd name="T53" fmla="*/ 64 h 534"/>
                  <a:gd name="T54" fmla="*/ 272 w 287"/>
                  <a:gd name="T55" fmla="*/ 56 h 534"/>
                  <a:gd name="T56" fmla="*/ 256 w 287"/>
                  <a:gd name="T57" fmla="*/ 80 h 534"/>
                  <a:gd name="T58" fmla="*/ 224 w 287"/>
                  <a:gd name="T59" fmla="*/ 80 h 534"/>
                  <a:gd name="T60" fmla="*/ 232 w 287"/>
                  <a:gd name="T61" fmla="*/ 56 h 534"/>
                  <a:gd name="T62" fmla="*/ 160 w 287"/>
                  <a:gd name="T63" fmla="*/ 8 h 534"/>
                  <a:gd name="T64" fmla="*/ 136 w 287"/>
                  <a:gd name="T65" fmla="*/ 0 h 534"/>
                  <a:gd name="T66" fmla="*/ 136 w 287"/>
                  <a:gd name="T67" fmla="*/ 16 h 534"/>
                  <a:gd name="T68" fmla="*/ 104 w 287"/>
                  <a:gd name="T69" fmla="*/ 0 h 534"/>
                  <a:gd name="T70" fmla="*/ 96 w 287"/>
                  <a:gd name="T71" fmla="*/ 16 h 534"/>
                  <a:gd name="T72" fmla="*/ 96 w 287"/>
                  <a:gd name="T73" fmla="*/ 32 h 534"/>
                  <a:gd name="T74" fmla="*/ 80 w 287"/>
                  <a:gd name="T75" fmla="*/ 40 h 534"/>
                  <a:gd name="T76" fmla="*/ 80 w 287"/>
                  <a:gd name="T77" fmla="*/ 72 h 534"/>
                  <a:gd name="T78" fmla="*/ 56 w 287"/>
                  <a:gd name="T79" fmla="*/ 96 h 534"/>
                  <a:gd name="T80" fmla="*/ 48 w 287"/>
                  <a:gd name="T81" fmla="*/ 152 h 534"/>
                  <a:gd name="T82" fmla="*/ 56 w 287"/>
                  <a:gd name="T83" fmla="*/ 191 h 534"/>
                  <a:gd name="T84" fmla="*/ 40 w 287"/>
                  <a:gd name="T85" fmla="*/ 247 h 534"/>
                  <a:gd name="T86" fmla="*/ 24 w 287"/>
                  <a:gd name="T87" fmla="*/ 343 h 534"/>
                  <a:gd name="T88" fmla="*/ 40 w 287"/>
                  <a:gd name="T89" fmla="*/ 383 h 534"/>
                  <a:gd name="T90" fmla="*/ 24 w 287"/>
                  <a:gd name="T91" fmla="*/ 383 h 534"/>
                  <a:gd name="T92" fmla="*/ 32 w 287"/>
                  <a:gd name="T93" fmla="*/ 415 h 534"/>
                  <a:gd name="T94" fmla="*/ 0 w 287"/>
                  <a:gd name="T95" fmla="*/ 486 h 534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0" t="0" r="r" b="b"/>
                <a:pathLst>
                  <a:path w="287" h="534">
                    <a:moveTo>
                      <a:pt x="0" y="486"/>
                    </a:moveTo>
                    <a:lnTo>
                      <a:pt x="0" y="502"/>
                    </a:lnTo>
                    <a:lnTo>
                      <a:pt x="24" y="494"/>
                    </a:lnTo>
                    <a:lnTo>
                      <a:pt x="24" y="526"/>
                    </a:lnTo>
                    <a:lnTo>
                      <a:pt x="80" y="534"/>
                    </a:lnTo>
                    <a:lnTo>
                      <a:pt x="64" y="518"/>
                    </a:lnTo>
                    <a:lnTo>
                      <a:pt x="72" y="479"/>
                    </a:lnTo>
                    <a:lnTo>
                      <a:pt x="80" y="486"/>
                    </a:lnTo>
                    <a:lnTo>
                      <a:pt x="112" y="439"/>
                    </a:lnTo>
                    <a:lnTo>
                      <a:pt x="88" y="407"/>
                    </a:lnTo>
                    <a:lnTo>
                      <a:pt x="120" y="391"/>
                    </a:lnTo>
                    <a:lnTo>
                      <a:pt x="120" y="359"/>
                    </a:lnTo>
                    <a:lnTo>
                      <a:pt x="136" y="351"/>
                    </a:lnTo>
                    <a:lnTo>
                      <a:pt x="120" y="351"/>
                    </a:lnTo>
                    <a:lnTo>
                      <a:pt x="144" y="351"/>
                    </a:lnTo>
                    <a:lnTo>
                      <a:pt x="144" y="335"/>
                    </a:lnTo>
                    <a:lnTo>
                      <a:pt x="128" y="343"/>
                    </a:lnTo>
                    <a:lnTo>
                      <a:pt x="120" y="335"/>
                    </a:lnTo>
                    <a:lnTo>
                      <a:pt x="120" y="311"/>
                    </a:lnTo>
                    <a:lnTo>
                      <a:pt x="160" y="311"/>
                    </a:lnTo>
                    <a:lnTo>
                      <a:pt x="160" y="279"/>
                    </a:lnTo>
                    <a:lnTo>
                      <a:pt x="224" y="271"/>
                    </a:lnTo>
                    <a:lnTo>
                      <a:pt x="248" y="247"/>
                    </a:lnTo>
                    <a:lnTo>
                      <a:pt x="224" y="191"/>
                    </a:lnTo>
                    <a:lnTo>
                      <a:pt x="232" y="128"/>
                    </a:lnTo>
                    <a:lnTo>
                      <a:pt x="287" y="80"/>
                    </a:lnTo>
                    <a:lnTo>
                      <a:pt x="287" y="64"/>
                    </a:lnTo>
                    <a:lnTo>
                      <a:pt x="272" y="56"/>
                    </a:lnTo>
                    <a:lnTo>
                      <a:pt x="256" y="80"/>
                    </a:lnTo>
                    <a:lnTo>
                      <a:pt x="224" y="80"/>
                    </a:lnTo>
                    <a:lnTo>
                      <a:pt x="232" y="56"/>
                    </a:lnTo>
                    <a:lnTo>
                      <a:pt x="160" y="8"/>
                    </a:lnTo>
                    <a:lnTo>
                      <a:pt x="136" y="0"/>
                    </a:lnTo>
                    <a:lnTo>
                      <a:pt x="136" y="16"/>
                    </a:lnTo>
                    <a:lnTo>
                      <a:pt x="104" y="0"/>
                    </a:lnTo>
                    <a:lnTo>
                      <a:pt x="96" y="16"/>
                    </a:lnTo>
                    <a:lnTo>
                      <a:pt x="96" y="32"/>
                    </a:lnTo>
                    <a:lnTo>
                      <a:pt x="80" y="40"/>
                    </a:lnTo>
                    <a:lnTo>
                      <a:pt x="80" y="72"/>
                    </a:lnTo>
                    <a:lnTo>
                      <a:pt x="56" y="96"/>
                    </a:lnTo>
                    <a:lnTo>
                      <a:pt x="48" y="152"/>
                    </a:lnTo>
                    <a:lnTo>
                      <a:pt x="56" y="191"/>
                    </a:lnTo>
                    <a:lnTo>
                      <a:pt x="40" y="247"/>
                    </a:lnTo>
                    <a:lnTo>
                      <a:pt x="24" y="343"/>
                    </a:lnTo>
                    <a:lnTo>
                      <a:pt x="40" y="383"/>
                    </a:lnTo>
                    <a:lnTo>
                      <a:pt x="24" y="383"/>
                    </a:lnTo>
                    <a:lnTo>
                      <a:pt x="32" y="415"/>
                    </a:lnTo>
                    <a:lnTo>
                      <a:pt x="0" y="486"/>
                    </a:lnTo>
                    <a:close/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687" name="Freeform 7"/>
              <p:cNvSpPr>
                <a:spLocks noChangeAspect="1"/>
              </p:cNvSpPr>
              <p:nvPr/>
            </p:nvSpPr>
            <p:spPr bwMode="auto">
              <a:xfrm>
                <a:off x="4785" y="2770"/>
                <a:ext cx="287" cy="534"/>
              </a:xfrm>
              <a:custGeom>
                <a:avLst/>
                <a:gdLst>
                  <a:gd name="T0" fmla="*/ 0 w 287"/>
                  <a:gd name="T1" fmla="*/ 486 h 534"/>
                  <a:gd name="T2" fmla="*/ 0 w 287"/>
                  <a:gd name="T3" fmla="*/ 502 h 534"/>
                  <a:gd name="T4" fmla="*/ 24 w 287"/>
                  <a:gd name="T5" fmla="*/ 494 h 534"/>
                  <a:gd name="T6" fmla="*/ 24 w 287"/>
                  <a:gd name="T7" fmla="*/ 526 h 534"/>
                  <a:gd name="T8" fmla="*/ 80 w 287"/>
                  <a:gd name="T9" fmla="*/ 534 h 534"/>
                  <a:gd name="T10" fmla="*/ 64 w 287"/>
                  <a:gd name="T11" fmla="*/ 518 h 534"/>
                  <a:gd name="T12" fmla="*/ 72 w 287"/>
                  <a:gd name="T13" fmla="*/ 479 h 534"/>
                  <a:gd name="T14" fmla="*/ 80 w 287"/>
                  <a:gd name="T15" fmla="*/ 486 h 534"/>
                  <a:gd name="T16" fmla="*/ 112 w 287"/>
                  <a:gd name="T17" fmla="*/ 439 h 534"/>
                  <a:gd name="T18" fmla="*/ 88 w 287"/>
                  <a:gd name="T19" fmla="*/ 407 h 534"/>
                  <a:gd name="T20" fmla="*/ 120 w 287"/>
                  <a:gd name="T21" fmla="*/ 391 h 534"/>
                  <a:gd name="T22" fmla="*/ 120 w 287"/>
                  <a:gd name="T23" fmla="*/ 359 h 534"/>
                  <a:gd name="T24" fmla="*/ 136 w 287"/>
                  <a:gd name="T25" fmla="*/ 351 h 534"/>
                  <a:gd name="T26" fmla="*/ 120 w 287"/>
                  <a:gd name="T27" fmla="*/ 351 h 534"/>
                  <a:gd name="T28" fmla="*/ 144 w 287"/>
                  <a:gd name="T29" fmla="*/ 351 h 534"/>
                  <a:gd name="T30" fmla="*/ 144 w 287"/>
                  <a:gd name="T31" fmla="*/ 335 h 534"/>
                  <a:gd name="T32" fmla="*/ 128 w 287"/>
                  <a:gd name="T33" fmla="*/ 343 h 534"/>
                  <a:gd name="T34" fmla="*/ 120 w 287"/>
                  <a:gd name="T35" fmla="*/ 335 h 534"/>
                  <a:gd name="T36" fmla="*/ 120 w 287"/>
                  <a:gd name="T37" fmla="*/ 311 h 534"/>
                  <a:gd name="T38" fmla="*/ 160 w 287"/>
                  <a:gd name="T39" fmla="*/ 311 h 534"/>
                  <a:gd name="T40" fmla="*/ 160 w 287"/>
                  <a:gd name="T41" fmla="*/ 279 h 534"/>
                  <a:gd name="T42" fmla="*/ 224 w 287"/>
                  <a:gd name="T43" fmla="*/ 271 h 534"/>
                  <a:gd name="T44" fmla="*/ 248 w 287"/>
                  <a:gd name="T45" fmla="*/ 247 h 534"/>
                  <a:gd name="T46" fmla="*/ 224 w 287"/>
                  <a:gd name="T47" fmla="*/ 191 h 534"/>
                  <a:gd name="T48" fmla="*/ 232 w 287"/>
                  <a:gd name="T49" fmla="*/ 128 h 534"/>
                  <a:gd name="T50" fmla="*/ 287 w 287"/>
                  <a:gd name="T51" fmla="*/ 80 h 534"/>
                  <a:gd name="T52" fmla="*/ 287 w 287"/>
                  <a:gd name="T53" fmla="*/ 64 h 534"/>
                  <a:gd name="T54" fmla="*/ 272 w 287"/>
                  <a:gd name="T55" fmla="*/ 56 h 534"/>
                  <a:gd name="T56" fmla="*/ 256 w 287"/>
                  <a:gd name="T57" fmla="*/ 80 h 534"/>
                  <a:gd name="T58" fmla="*/ 224 w 287"/>
                  <a:gd name="T59" fmla="*/ 80 h 534"/>
                  <a:gd name="T60" fmla="*/ 232 w 287"/>
                  <a:gd name="T61" fmla="*/ 56 h 534"/>
                  <a:gd name="T62" fmla="*/ 160 w 287"/>
                  <a:gd name="T63" fmla="*/ 8 h 534"/>
                  <a:gd name="T64" fmla="*/ 136 w 287"/>
                  <a:gd name="T65" fmla="*/ 0 h 534"/>
                  <a:gd name="T66" fmla="*/ 136 w 287"/>
                  <a:gd name="T67" fmla="*/ 16 h 534"/>
                  <a:gd name="T68" fmla="*/ 104 w 287"/>
                  <a:gd name="T69" fmla="*/ 0 h 534"/>
                  <a:gd name="T70" fmla="*/ 96 w 287"/>
                  <a:gd name="T71" fmla="*/ 16 h 534"/>
                  <a:gd name="T72" fmla="*/ 96 w 287"/>
                  <a:gd name="T73" fmla="*/ 32 h 534"/>
                  <a:gd name="T74" fmla="*/ 80 w 287"/>
                  <a:gd name="T75" fmla="*/ 40 h 534"/>
                  <a:gd name="T76" fmla="*/ 80 w 287"/>
                  <a:gd name="T77" fmla="*/ 72 h 534"/>
                  <a:gd name="T78" fmla="*/ 56 w 287"/>
                  <a:gd name="T79" fmla="*/ 96 h 534"/>
                  <a:gd name="T80" fmla="*/ 48 w 287"/>
                  <a:gd name="T81" fmla="*/ 152 h 534"/>
                  <a:gd name="T82" fmla="*/ 56 w 287"/>
                  <a:gd name="T83" fmla="*/ 191 h 534"/>
                  <a:gd name="T84" fmla="*/ 40 w 287"/>
                  <a:gd name="T85" fmla="*/ 247 h 534"/>
                  <a:gd name="T86" fmla="*/ 24 w 287"/>
                  <a:gd name="T87" fmla="*/ 343 h 534"/>
                  <a:gd name="T88" fmla="*/ 40 w 287"/>
                  <a:gd name="T89" fmla="*/ 383 h 534"/>
                  <a:gd name="T90" fmla="*/ 24 w 287"/>
                  <a:gd name="T91" fmla="*/ 383 h 534"/>
                  <a:gd name="T92" fmla="*/ 32 w 287"/>
                  <a:gd name="T93" fmla="*/ 415 h 534"/>
                  <a:gd name="T94" fmla="*/ 0 w 287"/>
                  <a:gd name="T95" fmla="*/ 486 h 534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0" t="0" r="r" b="b"/>
                <a:pathLst>
                  <a:path w="287" h="534">
                    <a:moveTo>
                      <a:pt x="0" y="486"/>
                    </a:moveTo>
                    <a:lnTo>
                      <a:pt x="0" y="502"/>
                    </a:lnTo>
                    <a:lnTo>
                      <a:pt x="24" y="494"/>
                    </a:lnTo>
                    <a:lnTo>
                      <a:pt x="24" y="526"/>
                    </a:lnTo>
                    <a:lnTo>
                      <a:pt x="80" y="534"/>
                    </a:lnTo>
                    <a:lnTo>
                      <a:pt x="64" y="518"/>
                    </a:lnTo>
                    <a:lnTo>
                      <a:pt x="72" y="479"/>
                    </a:lnTo>
                    <a:lnTo>
                      <a:pt x="80" y="486"/>
                    </a:lnTo>
                    <a:lnTo>
                      <a:pt x="112" y="439"/>
                    </a:lnTo>
                    <a:lnTo>
                      <a:pt x="88" y="407"/>
                    </a:lnTo>
                    <a:lnTo>
                      <a:pt x="120" y="391"/>
                    </a:lnTo>
                    <a:lnTo>
                      <a:pt x="120" y="359"/>
                    </a:lnTo>
                    <a:lnTo>
                      <a:pt x="136" y="351"/>
                    </a:lnTo>
                    <a:lnTo>
                      <a:pt x="120" y="351"/>
                    </a:lnTo>
                    <a:lnTo>
                      <a:pt x="144" y="351"/>
                    </a:lnTo>
                    <a:lnTo>
                      <a:pt x="144" y="335"/>
                    </a:lnTo>
                    <a:lnTo>
                      <a:pt x="128" y="343"/>
                    </a:lnTo>
                    <a:lnTo>
                      <a:pt x="120" y="335"/>
                    </a:lnTo>
                    <a:lnTo>
                      <a:pt x="120" y="311"/>
                    </a:lnTo>
                    <a:lnTo>
                      <a:pt x="160" y="311"/>
                    </a:lnTo>
                    <a:lnTo>
                      <a:pt x="160" y="279"/>
                    </a:lnTo>
                    <a:lnTo>
                      <a:pt x="224" y="271"/>
                    </a:lnTo>
                    <a:lnTo>
                      <a:pt x="248" y="247"/>
                    </a:lnTo>
                    <a:lnTo>
                      <a:pt x="224" y="191"/>
                    </a:lnTo>
                    <a:lnTo>
                      <a:pt x="232" y="128"/>
                    </a:lnTo>
                    <a:lnTo>
                      <a:pt x="287" y="80"/>
                    </a:lnTo>
                    <a:lnTo>
                      <a:pt x="287" y="64"/>
                    </a:lnTo>
                    <a:lnTo>
                      <a:pt x="272" y="56"/>
                    </a:lnTo>
                    <a:lnTo>
                      <a:pt x="256" y="80"/>
                    </a:lnTo>
                    <a:lnTo>
                      <a:pt x="224" y="80"/>
                    </a:lnTo>
                    <a:lnTo>
                      <a:pt x="232" y="56"/>
                    </a:lnTo>
                    <a:lnTo>
                      <a:pt x="160" y="8"/>
                    </a:lnTo>
                    <a:lnTo>
                      <a:pt x="136" y="0"/>
                    </a:lnTo>
                    <a:lnTo>
                      <a:pt x="136" y="16"/>
                    </a:lnTo>
                    <a:lnTo>
                      <a:pt x="104" y="0"/>
                    </a:lnTo>
                    <a:lnTo>
                      <a:pt x="96" y="16"/>
                    </a:lnTo>
                    <a:lnTo>
                      <a:pt x="96" y="32"/>
                    </a:lnTo>
                    <a:lnTo>
                      <a:pt x="80" y="40"/>
                    </a:lnTo>
                    <a:lnTo>
                      <a:pt x="80" y="72"/>
                    </a:lnTo>
                    <a:lnTo>
                      <a:pt x="56" y="96"/>
                    </a:lnTo>
                    <a:lnTo>
                      <a:pt x="48" y="152"/>
                    </a:lnTo>
                    <a:lnTo>
                      <a:pt x="56" y="191"/>
                    </a:lnTo>
                    <a:lnTo>
                      <a:pt x="40" y="247"/>
                    </a:lnTo>
                    <a:lnTo>
                      <a:pt x="24" y="343"/>
                    </a:lnTo>
                    <a:lnTo>
                      <a:pt x="40" y="383"/>
                    </a:lnTo>
                    <a:lnTo>
                      <a:pt x="24" y="383"/>
                    </a:lnTo>
                    <a:lnTo>
                      <a:pt x="32" y="415"/>
                    </a:lnTo>
                    <a:lnTo>
                      <a:pt x="0" y="486"/>
                    </a:lnTo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688" name="Freeform 8"/>
              <p:cNvSpPr>
                <a:spLocks noChangeAspect="1"/>
              </p:cNvSpPr>
              <p:nvPr/>
            </p:nvSpPr>
            <p:spPr bwMode="auto">
              <a:xfrm>
                <a:off x="4857" y="3304"/>
                <a:ext cx="48" cy="56"/>
              </a:xfrm>
              <a:custGeom>
                <a:avLst/>
                <a:gdLst>
                  <a:gd name="T0" fmla="*/ 0 w 48"/>
                  <a:gd name="T1" fmla="*/ 0 h 56"/>
                  <a:gd name="T2" fmla="*/ 0 w 48"/>
                  <a:gd name="T3" fmla="*/ 56 h 56"/>
                  <a:gd name="T4" fmla="*/ 48 w 48"/>
                  <a:gd name="T5" fmla="*/ 48 h 56"/>
                  <a:gd name="T6" fmla="*/ 8 w 48"/>
                  <a:gd name="T7" fmla="*/ 24 h 56"/>
                  <a:gd name="T8" fmla="*/ 0 w 48"/>
                  <a:gd name="T9" fmla="*/ 0 h 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8" h="56">
                    <a:moveTo>
                      <a:pt x="0" y="0"/>
                    </a:moveTo>
                    <a:lnTo>
                      <a:pt x="0" y="56"/>
                    </a:lnTo>
                    <a:lnTo>
                      <a:pt x="48" y="48"/>
                    </a:lnTo>
                    <a:lnTo>
                      <a:pt x="8" y="2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689" name="Freeform 9"/>
              <p:cNvSpPr>
                <a:spLocks noChangeAspect="1"/>
              </p:cNvSpPr>
              <p:nvPr/>
            </p:nvSpPr>
            <p:spPr bwMode="auto">
              <a:xfrm>
                <a:off x="4857" y="3304"/>
                <a:ext cx="48" cy="56"/>
              </a:xfrm>
              <a:custGeom>
                <a:avLst/>
                <a:gdLst>
                  <a:gd name="T0" fmla="*/ 0 w 48"/>
                  <a:gd name="T1" fmla="*/ 0 h 56"/>
                  <a:gd name="T2" fmla="*/ 0 w 48"/>
                  <a:gd name="T3" fmla="*/ 56 h 56"/>
                  <a:gd name="T4" fmla="*/ 48 w 48"/>
                  <a:gd name="T5" fmla="*/ 48 h 56"/>
                  <a:gd name="T6" fmla="*/ 8 w 48"/>
                  <a:gd name="T7" fmla="*/ 24 h 56"/>
                  <a:gd name="T8" fmla="*/ 0 w 48"/>
                  <a:gd name="T9" fmla="*/ 0 h 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8" h="56">
                    <a:moveTo>
                      <a:pt x="0" y="0"/>
                    </a:moveTo>
                    <a:lnTo>
                      <a:pt x="0" y="56"/>
                    </a:lnTo>
                    <a:lnTo>
                      <a:pt x="48" y="48"/>
                    </a:lnTo>
                    <a:lnTo>
                      <a:pt x="8" y="24"/>
                    </a:lnTo>
                    <a:lnTo>
                      <a:pt x="0" y="0"/>
                    </a:lnTo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690" name="Freeform 10"/>
              <p:cNvSpPr>
                <a:spLocks noChangeAspect="1"/>
              </p:cNvSpPr>
              <p:nvPr/>
            </p:nvSpPr>
            <p:spPr bwMode="auto">
              <a:xfrm>
                <a:off x="4841" y="2579"/>
                <a:ext cx="176" cy="207"/>
              </a:xfrm>
              <a:custGeom>
                <a:avLst/>
                <a:gdLst>
                  <a:gd name="T0" fmla="*/ 0 w 176"/>
                  <a:gd name="T1" fmla="*/ 24 h 207"/>
                  <a:gd name="T2" fmla="*/ 16 w 176"/>
                  <a:gd name="T3" fmla="*/ 40 h 207"/>
                  <a:gd name="T4" fmla="*/ 8 w 176"/>
                  <a:gd name="T5" fmla="*/ 95 h 207"/>
                  <a:gd name="T6" fmla="*/ 16 w 176"/>
                  <a:gd name="T7" fmla="*/ 95 h 207"/>
                  <a:gd name="T8" fmla="*/ 0 w 176"/>
                  <a:gd name="T9" fmla="*/ 119 h 207"/>
                  <a:gd name="T10" fmla="*/ 16 w 176"/>
                  <a:gd name="T11" fmla="*/ 151 h 207"/>
                  <a:gd name="T12" fmla="*/ 24 w 176"/>
                  <a:gd name="T13" fmla="*/ 207 h 207"/>
                  <a:gd name="T14" fmla="*/ 40 w 176"/>
                  <a:gd name="T15" fmla="*/ 207 h 207"/>
                  <a:gd name="T16" fmla="*/ 48 w 176"/>
                  <a:gd name="T17" fmla="*/ 191 h 207"/>
                  <a:gd name="T18" fmla="*/ 80 w 176"/>
                  <a:gd name="T19" fmla="*/ 207 h 207"/>
                  <a:gd name="T20" fmla="*/ 80 w 176"/>
                  <a:gd name="T21" fmla="*/ 191 h 207"/>
                  <a:gd name="T22" fmla="*/ 104 w 176"/>
                  <a:gd name="T23" fmla="*/ 199 h 207"/>
                  <a:gd name="T24" fmla="*/ 120 w 176"/>
                  <a:gd name="T25" fmla="*/ 151 h 207"/>
                  <a:gd name="T26" fmla="*/ 160 w 176"/>
                  <a:gd name="T27" fmla="*/ 151 h 207"/>
                  <a:gd name="T28" fmla="*/ 168 w 176"/>
                  <a:gd name="T29" fmla="*/ 159 h 207"/>
                  <a:gd name="T30" fmla="*/ 176 w 176"/>
                  <a:gd name="T31" fmla="*/ 135 h 207"/>
                  <a:gd name="T32" fmla="*/ 168 w 176"/>
                  <a:gd name="T33" fmla="*/ 103 h 207"/>
                  <a:gd name="T34" fmla="*/ 144 w 176"/>
                  <a:gd name="T35" fmla="*/ 103 h 207"/>
                  <a:gd name="T36" fmla="*/ 136 w 176"/>
                  <a:gd name="T37" fmla="*/ 63 h 207"/>
                  <a:gd name="T38" fmla="*/ 64 w 176"/>
                  <a:gd name="T39" fmla="*/ 40 h 207"/>
                  <a:gd name="T40" fmla="*/ 64 w 176"/>
                  <a:gd name="T41" fmla="*/ 0 h 207"/>
                  <a:gd name="T42" fmla="*/ 24 w 176"/>
                  <a:gd name="T43" fmla="*/ 24 h 207"/>
                  <a:gd name="T44" fmla="*/ 0 w 176"/>
                  <a:gd name="T45" fmla="*/ 24 h 207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176" h="207">
                    <a:moveTo>
                      <a:pt x="0" y="24"/>
                    </a:moveTo>
                    <a:lnTo>
                      <a:pt x="16" y="40"/>
                    </a:lnTo>
                    <a:lnTo>
                      <a:pt x="8" y="95"/>
                    </a:lnTo>
                    <a:lnTo>
                      <a:pt x="16" y="95"/>
                    </a:lnTo>
                    <a:lnTo>
                      <a:pt x="0" y="119"/>
                    </a:lnTo>
                    <a:lnTo>
                      <a:pt x="16" y="151"/>
                    </a:lnTo>
                    <a:lnTo>
                      <a:pt x="24" y="207"/>
                    </a:lnTo>
                    <a:lnTo>
                      <a:pt x="40" y="207"/>
                    </a:lnTo>
                    <a:lnTo>
                      <a:pt x="48" y="191"/>
                    </a:lnTo>
                    <a:lnTo>
                      <a:pt x="80" y="207"/>
                    </a:lnTo>
                    <a:lnTo>
                      <a:pt x="80" y="191"/>
                    </a:lnTo>
                    <a:lnTo>
                      <a:pt x="104" y="199"/>
                    </a:lnTo>
                    <a:lnTo>
                      <a:pt x="120" y="151"/>
                    </a:lnTo>
                    <a:lnTo>
                      <a:pt x="160" y="151"/>
                    </a:lnTo>
                    <a:lnTo>
                      <a:pt x="168" y="159"/>
                    </a:lnTo>
                    <a:lnTo>
                      <a:pt x="176" y="135"/>
                    </a:lnTo>
                    <a:lnTo>
                      <a:pt x="168" y="103"/>
                    </a:lnTo>
                    <a:lnTo>
                      <a:pt x="144" y="103"/>
                    </a:lnTo>
                    <a:lnTo>
                      <a:pt x="136" y="63"/>
                    </a:lnTo>
                    <a:lnTo>
                      <a:pt x="64" y="40"/>
                    </a:lnTo>
                    <a:lnTo>
                      <a:pt x="64" y="0"/>
                    </a:lnTo>
                    <a:lnTo>
                      <a:pt x="24" y="24"/>
                    </a:lnTo>
                    <a:lnTo>
                      <a:pt x="0" y="24"/>
                    </a:lnTo>
                    <a:close/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691" name="Freeform 11"/>
              <p:cNvSpPr>
                <a:spLocks noChangeAspect="1"/>
              </p:cNvSpPr>
              <p:nvPr/>
            </p:nvSpPr>
            <p:spPr bwMode="auto">
              <a:xfrm>
                <a:off x="4841" y="2579"/>
                <a:ext cx="176" cy="207"/>
              </a:xfrm>
              <a:custGeom>
                <a:avLst/>
                <a:gdLst>
                  <a:gd name="T0" fmla="*/ 0 w 176"/>
                  <a:gd name="T1" fmla="*/ 24 h 207"/>
                  <a:gd name="T2" fmla="*/ 16 w 176"/>
                  <a:gd name="T3" fmla="*/ 40 h 207"/>
                  <a:gd name="T4" fmla="*/ 8 w 176"/>
                  <a:gd name="T5" fmla="*/ 95 h 207"/>
                  <a:gd name="T6" fmla="*/ 16 w 176"/>
                  <a:gd name="T7" fmla="*/ 95 h 207"/>
                  <a:gd name="T8" fmla="*/ 0 w 176"/>
                  <a:gd name="T9" fmla="*/ 119 h 207"/>
                  <a:gd name="T10" fmla="*/ 16 w 176"/>
                  <a:gd name="T11" fmla="*/ 151 h 207"/>
                  <a:gd name="T12" fmla="*/ 24 w 176"/>
                  <a:gd name="T13" fmla="*/ 207 h 207"/>
                  <a:gd name="T14" fmla="*/ 40 w 176"/>
                  <a:gd name="T15" fmla="*/ 207 h 207"/>
                  <a:gd name="T16" fmla="*/ 48 w 176"/>
                  <a:gd name="T17" fmla="*/ 191 h 207"/>
                  <a:gd name="T18" fmla="*/ 80 w 176"/>
                  <a:gd name="T19" fmla="*/ 207 h 207"/>
                  <a:gd name="T20" fmla="*/ 80 w 176"/>
                  <a:gd name="T21" fmla="*/ 191 h 207"/>
                  <a:gd name="T22" fmla="*/ 104 w 176"/>
                  <a:gd name="T23" fmla="*/ 199 h 207"/>
                  <a:gd name="T24" fmla="*/ 120 w 176"/>
                  <a:gd name="T25" fmla="*/ 151 h 207"/>
                  <a:gd name="T26" fmla="*/ 160 w 176"/>
                  <a:gd name="T27" fmla="*/ 151 h 207"/>
                  <a:gd name="T28" fmla="*/ 168 w 176"/>
                  <a:gd name="T29" fmla="*/ 159 h 207"/>
                  <a:gd name="T30" fmla="*/ 176 w 176"/>
                  <a:gd name="T31" fmla="*/ 135 h 207"/>
                  <a:gd name="T32" fmla="*/ 168 w 176"/>
                  <a:gd name="T33" fmla="*/ 103 h 207"/>
                  <a:gd name="T34" fmla="*/ 144 w 176"/>
                  <a:gd name="T35" fmla="*/ 103 h 207"/>
                  <a:gd name="T36" fmla="*/ 136 w 176"/>
                  <a:gd name="T37" fmla="*/ 63 h 207"/>
                  <a:gd name="T38" fmla="*/ 64 w 176"/>
                  <a:gd name="T39" fmla="*/ 40 h 207"/>
                  <a:gd name="T40" fmla="*/ 64 w 176"/>
                  <a:gd name="T41" fmla="*/ 0 h 207"/>
                  <a:gd name="T42" fmla="*/ 24 w 176"/>
                  <a:gd name="T43" fmla="*/ 24 h 207"/>
                  <a:gd name="T44" fmla="*/ 0 w 176"/>
                  <a:gd name="T45" fmla="*/ 24 h 207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176" h="207">
                    <a:moveTo>
                      <a:pt x="0" y="24"/>
                    </a:moveTo>
                    <a:lnTo>
                      <a:pt x="16" y="40"/>
                    </a:lnTo>
                    <a:lnTo>
                      <a:pt x="8" y="95"/>
                    </a:lnTo>
                    <a:lnTo>
                      <a:pt x="16" y="95"/>
                    </a:lnTo>
                    <a:lnTo>
                      <a:pt x="0" y="119"/>
                    </a:lnTo>
                    <a:lnTo>
                      <a:pt x="16" y="151"/>
                    </a:lnTo>
                    <a:lnTo>
                      <a:pt x="24" y="207"/>
                    </a:lnTo>
                    <a:lnTo>
                      <a:pt x="40" y="207"/>
                    </a:lnTo>
                    <a:lnTo>
                      <a:pt x="48" y="191"/>
                    </a:lnTo>
                    <a:lnTo>
                      <a:pt x="80" y="207"/>
                    </a:lnTo>
                    <a:lnTo>
                      <a:pt x="80" y="191"/>
                    </a:lnTo>
                    <a:lnTo>
                      <a:pt x="104" y="199"/>
                    </a:lnTo>
                    <a:lnTo>
                      <a:pt x="120" y="151"/>
                    </a:lnTo>
                    <a:lnTo>
                      <a:pt x="160" y="151"/>
                    </a:lnTo>
                    <a:lnTo>
                      <a:pt x="168" y="159"/>
                    </a:lnTo>
                    <a:lnTo>
                      <a:pt x="176" y="135"/>
                    </a:lnTo>
                    <a:lnTo>
                      <a:pt x="168" y="103"/>
                    </a:lnTo>
                    <a:lnTo>
                      <a:pt x="144" y="103"/>
                    </a:lnTo>
                    <a:lnTo>
                      <a:pt x="136" y="63"/>
                    </a:lnTo>
                    <a:lnTo>
                      <a:pt x="64" y="40"/>
                    </a:lnTo>
                    <a:lnTo>
                      <a:pt x="64" y="0"/>
                    </a:lnTo>
                    <a:lnTo>
                      <a:pt x="24" y="24"/>
                    </a:lnTo>
                    <a:lnTo>
                      <a:pt x="0" y="24"/>
                    </a:lnTo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692" name="Freeform 12"/>
              <p:cNvSpPr>
                <a:spLocks noChangeAspect="1"/>
              </p:cNvSpPr>
              <p:nvPr/>
            </p:nvSpPr>
            <p:spPr bwMode="auto">
              <a:xfrm>
                <a:off x="4777" y="2355"/>
                <a:ext cx="567" cy="606"/>
              </a:xfrm>
              <a:custGeom>
                <a:avLst/>
                <a:gdLst>
                  <a:gd name="T0" fmla="*/ 16 w 567"/>
                  <a:gd name="T1" fmla="*/ 224 h 606"/>
                  <a:gd name="T2" fmla="*/ 56 w 567"/>
                  <a:gd name="T3" fmla="*/ 216 h 606"/>
                  <a:gd name="T4" fmla="*/ 64 w 567"/>
                  <a:gd name="T5" fmla="*/ 248 h 606"/>
                  <a:gd name="T6" fmla="*/ 128 w 567"/>
                  <a:gd name="T7" fmla="*/ 224 h 606"/>
                  <a:gd name="T8" fmla="*/ 200 w 567"/>
                  <a:gd name="T9" fmla="*/ 287 h 606"/>
                  <a:gd name="T10" fmla="*/ 232 w 567"/>
                  <a:gd name="T11" fmla="*/ 327 h 606"/>
                  <a:gd name="T12" fmla="*/ 232 w 567"/>
                  <a:gd name="T13" fmla="*/ 383 h 606"/>
                  <a:gd name="T14" fmla="*/ 264 w 567"/>
                  <a:gd name="T15" fmla="*/ 423 h 606"/>
                  <a:gd name="T16" fmla="*/ 280 w 567"/>
                  <a:gd name="T17" fmla="*/ 447 h 606"/>
                  <a:gd name="T18" fmla="*/ 295 w 567"/>
                  <a:gd name="T19" fmla="*/ 479 h 606"/>
                  <a:gd name="T20" fmla="*/ 240 w 567"/>
                  <a:gd name="T21" fmla="*/ 543 h 606"/>
                  <a:gd name="T22" fmla="*/ 295 w 567"/>
                  <a:gd name="T23" fmla="*/ 575 h 606"/>
                  <a:gd name="T24" fmla="*/ 295 w 567"/>
                  <a:gd name="T25" fmla="*/ 606 h 606"/>
                  <a:gd name="T26" fmla="*/ 375 w 567"/>
                  <a:gd name="T27" fmla="*/ 471 h 606"/>
                  <a:gd name="T28" fmla="*/ 463 w 567"/>
                  <a:gd name="T29" fmla="*/ 431 h 606"/>
                  <a:gd name="T30" fmla="*/ 511 w 567"/>
                  <a:gd name="T31" fmla="*/ 343 h 606"/>
                  <a:gd name="T32" fmla="*/ 559 w 567"/>
                  <a:gd name="T33" fmla="*/ 216 h 606"/>
                  <a:gd name="T34" fmla="*/ 559 w 567"/>
                  <a:gd name="T35" fmla="*/ 160 h 606"/>
                  <a:gd name="T36" fmla="*/ 503 w 567"/>
                  <a:gd name="T37" fmla="*/ 128 h 606"/>
                  <a:gd name="T38" fmla="*/ 423 w 567"/>
                  <a:gd name="T39" fmla="*/ 104 h 606"/>
                  <a:gd name="T40" fmla="*/ 383 w 567"/>
                  <a:gd name="T41" fmla="*/ 88 h 606"/>
                  <a:gd name="T42" fmla="*/ 359 w 567"/>
                  <a:gd name="T43" fmla="*/ 104 h 606"/>
                  <a:gd name="T44" fmla="*/ 343 w 567"/>
                  <a:gd name="T45" fmla="*/ 104 h 606"/>
                  <a:gd name="T46" fmla="*/ 351 w 567"/>
                  <a:gd name="T47" fmla="*/ 56 h 606"/>
                  <a:gd name="T48" fmla="*/ 303 w 567"/>
                  <a:gd name="T49" fmla="*/ 48 h 606"/>
                  <a:gd name="T50" fmla="*/ 256 w 567"/>
                  <a:gd name="T51" fmla="*/ 48 h 606"/>
                  <a:gd name="T52" fmla="*/ 208 w 567"/>
                  <a:gd name="T53" fmla="*/ 40 h 606"/>
                  <a:gd name="T54" fmla="*/ 200 w 567"/>
                  <a:gd name="T55" fmla="*/ 0 h 606"/>
                  <a:gd name="T56" fmla="*/ 136 w 567"/>
                  <a:gd name="T57" fmla="*/ 16 h 606"/>
                  <a:gd name="T58" fmla="*/ 152 w 567"/>
                  <a:gd name="T59" fmla="*/ 48 h 606"/>
                  <a:gd name="T60" fmla="*/ 104 w 567"/>
                  <a:gd name="T61" fmla="*/ 64 h 606"/>
                  <a:gd name="T62" fmla="*/ 64 w 567"/>
                  <a:gd name="T63" fmla="*/ 56 h 606"/>
                  <a:gd name="T64" fmla="*/ 64 w 567"/>
                  <a:gd name="T65" fmla="*/ 72 h 606"/>
                  <a:gd name="T66" fmla="*/ 64 w 567"/>
                  <a:gd name="T67" fmla="*/ 144 h 606"/>
                  <a:gd name="T68" fmla="*/ 0 w 567"/>
                  <a:gd name="T69" fmla="*/ 192 h 60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0" t="0" r="r" b="b"/>
                <a:pathLst>
                  <a:path w="567" h="606">
                    <a:moveTo>
                      <a:pt x="0" y="192"/>
                    </a:moveTo>
                    <a:lnTo>
                      <a:pt x="16" y="224"/>
                    </a:lnTo>
                    <a:lnTo>
                      <a:pt x="40" y="232"/>
                    </a:lnTo>
                    <a:lnTo>
                      <a:pt x="56" y="216"/>
                    </a:lnTo>
                    <a:lnTo>
                      <a:pt x="56" y="248"/>
                    </a:lnTo>
                    <a:lnTo>
                      <a:pt x="64" y="248"/>
                    </a:lnTo>
                    <a:lnTo>
                      <a:pt x="88" y="248"/>
                    </a:lnTo>
                    <a:lnTo>
                      <a:pt x="128" y="224"/>
                    </a:lnTo>
                    <a:lnTo>
                      <a:pt x="128" y="264"/>
                    </a:lnTo>
                    <a:lnTo>
                      <a:pt x="200" y="287"/>
                    </a:lnTo>
                    <a:lnTo>
                      <a:pt x="208" y="327"/>
                    </a:lnTo>
                    <a:lnTo>
                      <a:pt x="232" y="327"/>
                    </a:lnTo>
                    <a:lnTo>
                      <a:pt x="240" y="359"/>
                    </a:lnTo>
                    <a:lnTo>
                      <a:pt x="232" y="383"/>
                    </a:lnTo>
                    <a:lnTo>
                      <a:pt x="240" y="415"/>
                    </a:lnTo>
                    <a:lnTo>
                      <a:pt x="264" y="423"/>
                    </a:lnTo>
                    <a:lnTo>
                      <a:pt x="272" y="439"/>
                    </a:lnTo>
                    <a:lnTo>
                      <a:pt x="280" y="447"/>
                    </a:lnTo>
                    <a:lnTo>
                      <a:pt x="280" y="471"/>
                    </a:lnTo>
                    <a:lnTo>
                      <a:pt x="295" y="479"/>
                    </a:lnTo>
                    <a:lnTo>
                      <a:pt x="295" y="495"/>
                    </a:lnTo>
                    <a:lnTo>
                      <a:pt x="240" y="543"/>
                    </a:lnTo>
                    <a:lnTo>
                      <a:pt x="248" y="543"/>
                    </a:lnTo>
                    <a:lnTo>
                      <a:pt x="295" y="575"/>
                    </a:lnTo>
                    <a:lnTo>
                      <a:pt x="303" y="590"/>
                    </a:lnTo>
                    <a:lnTo>
                      <a:pt x="295" y="606"/>
                    </a:lnTo>
                    <a:lnTo>
                      <a:pt x="367" y="511"/>
                    </a:lnTo>
                    <a:lnTo>
                      <a:pt x="375" y="471"/>
                    </a:lnTo>
                    <a:lnTo>
                      <a:pt x="423" y="431"/>
                    </a:lnTo>
                    <a:lnTo>
                      <a:pt x="463" y="431"/>
                    </a:lnTo>
                    <a:lnTo>
                      <a:pt x="479" y="415"/>
                    </a:lnTo>
                    <a:lnTo>
                      <a:pt x="511" y="343"/>
                    </a:lnTo>
                    <a:lnTo>
                      <a:pt x="511" y="279"/>
                    </a:lnTo>
                    <a:lnTo>
                      <a:pt x="559" y="216"/>
                    </a:lnTo>
                    <a:lnTo>
                      <a:pt x="567" y="192"/>
                    </a:lnTo>
                    <a:lnTo>
                      <a:pt x="559" y="160"/>
                    </a:lnTo>
                    <a:lnTo>
                      <a:pt x="543" y="152"/>
                    </a:lnTo>
                    <a:lnTo>
                      <a:pt x="503" y="128"/>
                    </a:lnTo>
                    <a:lnTo>
                      <a:pt x="431" y="120"/>
                    </a:lnTo>
                    <a:lnTo>
                      <a:pt x="423" y="104"/>
                    </a:lnTo>
                    <a:lnTo>
                      <a:pt x="391" y="88"/>
                    </a:lnTo>
                    <a:lnTo>
                      <a:pt x="383" y="88"/>
                    </a:lnTo>
                    <a:lnTo>
                      <a:pt x="359" y="112"/>
                    </a:lnTo>
                    <a:lnTo>
                      <a:pt x="359" y="104"/>
                    </a:lnTo>
                    <a:lnTo>
                      <a:pt x="335" y="112"/>
                    </a:lnTo>
                    <a:lnTo>
                      <a:pt x="343" y="104"/>
                    </a:lnTo>
                    <a:lnTo>
                      <a:pt x="335" y="88"/>
                    </a:lnTo>
                    <a:lnTo>
                      <a:pt x="351" y="56"/>
                    </a:lnTo>
                    <a:lnTo>
                      <a:pt x="335" y="24"/>
                    </a:lnTo>
                    <a:lnTo>
                      <a:pt x="303" y="48"/>
                    </a:lnTo>
                    <a:lnTo>
                      <a:pt x="280" y="48"/>
                    </a:lnTo>
                    <a:lnTo>
                      <a:pt x="256" y="48"/>
                    </a:lnTo>
                    <a:lnTo>
                      <a:pt x="216" y="56"/>
                    </a:lnTo>
                    <a:lnTo>
                      <a:pt x="208" y="40"/>
                    </a:lnTo>
                    <a:lnTo>
                      <a:pt x="216" y="16"/>
                    </a:lnTo>
                    <a:lnTo>
                      <a:pt x="200" y="0"/>
                    </a:lnTo>
                    <a:lnTo>
                      <a:pt x="160" y="24"/>
                    </a:lnTo>
                    <a:lnTo>
                      <a:pt x="136" y="16"/>
                    </a:lnTo>
                    <a:lnTo>
                      <a:pt x="144" y="40"/>
                    </a:lnTo>
                    <a:lnTo>
                      <a:pt x="152" y="48"/>
                    </a:lnTo>
                    <a:lnTo>
                      <a:pt x="120" y="64"/>
                    </a:lnTo>
                    <a:lnTo>
                      <a:pt x="104" y="64"/>
                    </a:lnTo>
                    <a:lnTo>
                      <a:pt x="96" y="48"/>
                    </a:lnTo>
                    <a:lnTo>
                      <a:pt x="64" y="56"/>
                    </a:lnTo>
                    <a:lnTo>
                      <a:pt x="80" y="72"/>
                    </a:lnTo>
                    <a:lnTo>
                      <a:pt x="64" y="72"/>
                    </a:lnTo>
                    <a:lnTo>
                      <a:pt x="72" y="96"/>
                    </a:lnTo>
                    <a:lnTo>
                      <a:pt x="64" y="144"/>
                    </a:lnTo>
                    <a:lnTo>
                      <a:pt x="32" y="160"/>
                    </a:lnTo>
                    <a:lnTo>
                      <a:pt x="0" y="192"/>
                    </a:lnTo>
                    <a:close/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693" name="Freeform 13"/>
              <p:cNvSpPr>
                <a:spLocks noChangeAspect="1"/>
              </p:cNvSpPr>
              <p:nvPr/>
            </p:nvSpPr>
            <p:spPr bwMode="auto">
              <a:xfrm>
                <a:off x="4777" y="2355"/>
                <a:ext cx="567" cy="606"/>
              </a:xfrm>
              <a:custGeom>
                <a:avLst/>
                <a:gdLst>
                  <a:gd name="T0" fmla="*/ 16 w 567"/>
                  <a:gd name="T1" fmla="*/ 224 h 606"/>
                  <a:gd name="T2" fmla="*/ 56 w 567"/>
                  <a:gd name="T3" fmla="*/ 216 h 606"/>
                  <a:gd name="T4" fmla="*/ 64 w 567"/>
                  <a:gd name="T5" fmla="*/ 248 h 606"/>
                  <a:gd name="T6" fmla="*/ 128 w 567"/>
                  <a:gd name="T7" fmla="*/ 224 h 606"/>
                  <a:gd name="T8" fmla="*/ 200 w 567"/>
                  <a:gd name="T9" fmla="*/ 287 h 606"/>
                  <a:gd name="T10" fmla="*/ 232 w 567"/>
                  <a:gd name="T11" fmla="*/ 327 h 606"/>
                  <a:gd name="T12" fmla="*/ 232 w 567"/>
                  <a:gd name="T13" fmla="*/ 383 h 606"/>
                  <a:gd name="T14" fmla="*/ 264 w 567"/>
                  <a:gd name="T15" fmla="*/ 423 h 606"/>
                  <a:gd name="T16" fmla="*/ 280 w 567"/>
                  <a:gd name="T17" fmla="*/ 447 h 606"/>
                  <a:gd name="T18" fmla="*/ 295 w 567"/>
                  <a:gd name="T19" fmla="*/ 479 h 606"/>
                  <a:gd name="T20" fmla="*/ 240 w 567"/>
                  <a:gd name="T21" fmla="*/ 543 h 606"/>
                  <a:gd name="T22" fmla="*/ 295 w 567"/>
                  <a:gd name="T23" fmla="*/ 575 h 606"/>
                  <a:gd name="T24" fmla="*/ 295 w 567"/>
                  <a:gd name="T25" fmla="*/ 606 h 606"/>
                  <a:gd name="T26" fmla="*/ 375 w 567"/>
                  <a:gd name="T27" fmla="*/ 471 h 606"/>
                  <a:gd name="T28" fmla="*/ 463 w 567"/>
                  <a:gd name="T29" fmla="*/ 431 h 606"/>
                  <a:gd name="T30" fmla="*/ 511 w 567"/>
                  <a:gd name="T31" fmla="*/ 343 h 606"/>
                  <a:gd name="T32" fmla="*/ 559 w 567"/>
                  <a:gd name="T33" fmla="*/ 216 h 606"/>
                  <a:gd name="T34" fmla="*/ 559 w 567"/>
                  <a:gd name="T35" fmla="*/ 160 h 606"/>
                  <a:gd name="T36" fmla="*/ 503 w 567"/>
                  <a:gd name="T37" fmla="*/ 128 h 606"/>
                  <a:gd name="T38" fmla="*/ 423 w 567"/>
                  <a:gd name="T39" fmla="*/ 104 h 606"/>
                  <a:gd name="T40" fmla="*/ 383 w 567"/>
                  <a:gd name="T41" fmla="*/ 88 h 606"/>
                  <a:gd name="T42" fmla="*/ 359 w 567"/>
                  <a:gd name="T43" fmla="*/ 104 h 606"/>
                  <a:gd name="T44" fmla="*/ 343 w 567"/>
                  <a:gd name="T45" fmla="*/ 104 h 606"/>
                  <a:gd name="T46" fmla="*/ 351 w 567"/>
                  <a:gd name="T47" fmla="*/ 56 h 606"/>
                  <a:gd name="T48" fmla="*/ 303 w 567"/>
                  <a:gd name="T49" fmla="*/ 48 h 606"/>
                  <a:gd name="T50" fmla="*/ 256 w 567"/>
                  <a:gd name="T51" fmla="*/ 48 h 606"/>
                  <a:gd name="T52" fmla="*/ 208 w 567"/>
                  <a:gd name="T53" fmla="*/ 40 h 606"/>
                  <a:gd name="T54" fmla="*/ 200 w 567"/>
                  <a:gd name="T55" fmla="*/ 0 h 606"/>
                  <a:gd name="T56" fmla="*/ 136 w 567"/>
                  <a:gd name="T57" fmla="*/ 16 h 606"/>
                  <a:gd name="T58" fmla="*/ 152 w 567"/>
                  <a:gd name="T59" fmla="*/ 48 h 606"/>
                  <a:gd name="T60" fmla="*/ 104 w 567"/>
                  <a:gd name="T61" fmla="*/ 64 h 606"/>
                  <a:gd name="T62" fmla="*/ 64 w 567"/>
                  <a:gd name="T63" fmla="*/ 56 h 606"/>
                  <a:gd name="T64" fmla="*/ 64 w 567"/>
                  <a:gd name="T65" fmla="*/ 72 h 606"/>
                  <a:gd name="T66" fmla="*/ 64 w 567"/>
                  <a:gd name="T67" fmla="*/ 144 h 606"/>
                  <a:gd name="T68" fmla="*/ 0 w 567"/>
                  <a:gd name="T69" fmla="*/ 192 h 60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0" t="0" r="r" b="b"/>
                <a:pathLst>
                  <a:path w="567" h="606">
                    <a:moveTo>
                      <a:pt x="0" y="192"/>
                    </a:moveTo>
                    <a:lnTo>
                      <a:pt x="16" y="224"/>
                    </a:lnTo>
                    <a:lnTo>
                      <a:pt x="40" y="232"/>
                    </a:lnTo>
                    <a:lnTo>
                      <a:pt x="56" y="216"/>
                    </a:lnTo>
                    <a:lnTo>
                      <a:pt x="56" y="248"/>
                    </a:lnTo>
                    <a:lnTo>
                      <a:pt x="64" y="248"/>
                    </a:lnTo>
                    <a:lnTo>
                      <a:pt x="88" y="248"/>
                    </a:lnTo>
                    <a:lnTo>
                      <a:pt x="128" y="224"/>
                    </a:lnTo>
                    <a:lnTo>
                      <a:pt x="128" y="264"/>
                    </a:lnTo>
                    <a:lnTo>
                      <a:pt x="200" y="287"/>
                    </a:lnTo>
                    <a:lnTo>
                      <a:pt x="208" y="327"/>
                    </a:lnTo>
                    <a:lnTo>
                      <a:pt x="232" y="327"/>
                    </a:lnTo>
                    <a:lnTo>
                      <a:pt x="240" y="359"/>
                    </a:lnTo>
                    <a:lnTo>
                      <a:pt x="232" y="383"/>
                    </a:lnTo>
                    <a:lnTo>
                      <a:pt x="240" y="415"/>
                    </a:lnTo>
                    <a:lnTo>
                      <a:pt x="264" y="423"/>
                    </a:lnTo>
                    <a:lnTo>
                      <a:pt x="272" y="439"/>
                    </a:lnTo>
                    <a:lnTo>
                      <a:pt x="280" y="447"/>
                    </a:lnTo>
                    <a:lnTo>
                      <a:pt x="280" y="471"/>
                    </a:lnTo>
                    <a:lnTo>
                      <a:pt x="295" y="479"/>
                    </a:lnTo>
                    <a:lnTo>
                      <a:pt x="295" y="495"/>
                    </a:lnTo>
                    <a:lnTo>
                      <a:pt x="240" y="543"/>
                    </a:lnTo>
                    <a:lnTo>
                      <a:pt x="248" y="543"/>
                    </a:lnTo>
                    <a:lnTo>
                      <a:pt x="295" y="575"/>
                    </a:lnTo>
                    <a:lnTo>
                      <a:pt x="303" y="590"/>
                    </a:lnTo>
                    <a:lnTo>
                      <a:pt x="295" y="606"/>
                    </a:lnTo>
                    <a:lnTo>
                      <a:pt x="367" y="511"/>
                    </a:lnTo>
                    <a:lnTo>
                      <a:pt x="375" y="471"/>
                    </a:lnTo>
                    <a:lnTo>
                      <a:pt x="423" y="431"/>
                    </a:lnTo>
                    <a:lnTo>
                      <a:pt x="463" y="431"/>
                    </a:lnTo>
                    <a:lnTo>
                      <a:pt x="479" y="415"/>
                    </a:lnTo>
                    <a:lnTo>
                      <a:pt x="511" y="343"/>
                    </a:lnTo>
                    <a:lnTo>
                      <a:pt x="511" y="279"/>
                    </a:lnTo>
                    <a:lnTo>
                      <a:pt x="559" y="216"/>
                    </a:lnTo>
                    <a:lnTo>
                      <a:pt x="567" y="192"/>
                    </a:lnTo>
                    <a:lnTo>
                      <a:pt x="559" y="160"/>
                    </a:lnTo>
                    <a:lnTo>
                      <a:pt x="543" y="152"/>
                    </a:lnTo>
                    <a:lnTo>
                      <a:pt x="503" y="128"/>
                    </a:lnTo>
                    <a:lnTo>
                      <a:pt x="431" y="120"/>
                    </a:lnTo>
                    <a:lnTo>
                      <a:pt x="423" y="104"/>
                    </a:lnTo>
                    <a:lnTo>
                      <a:pt x="391" y="88"/>
                    </a:lnTo>
                    <a:lnTo>
                      <a:pt x="383" y="88"/>
                    </a:lnTo>
                    <a:lnTo>
                      <a:pt x="359" y="112"/>
                    </a:lnTo>
                    <a:lnTo>
                      <a:pt x="359" y="104"/>
                    </a:lnTo>
                    <a:lnTo>
                      <a:pt x="335" y="112"/>
                    </a:lnTo>
                    <a:lnTo>
                      <a:pt x="343" y="104"/>
                    </a:lnTo>
                    <a:lnTo>
                      <a:pt x="335" y="88"/>
                    </a:lnTo>
                    <a:lnTo>
                      <a:pt x="351" y="56"/>
                    </a:lnTo>
                    <a:lnTo>
                      <a:pt x="335" y="24"/>
                    </a:lnTo>
                    <a:lnTo>
                      <a:pt x="303" y="48"/>
                    </a:lnTo>
                    <a:lnTo>
                      <a:pt x="280" y="48"/>
                    </a:lnTo>
                    <a:lnTo>
                      <a:pt x="256" y="48"/>
                    </a:lnTo>
                    <a:lnTo>
                      <a:pt x="216" y="56"/>
                    </a:lnTo>
                    <a:lnTo>
                      <a:pt x="208" y="40"/>
                    </a:lnTo>
                    <a:lnTo>
                      <a:pt x="216" y="16"/>
                    </a:lnTo>
                    <a:lnTo>
                      <a:pt x="200" y="0"/>
                    </a:lnTo>
                    <a:lnTo>
                      <a:pt x="160" y="24"/>
                    </a:lnTo>
                    <a:lnTo>
                      <a:pt x="136" y="16"/>
                    </a:lnTo>
                    <a:lnTo>
                      <a:pt x="144" y="40"/>
                    </a:lnTo>
                    <a:lnTo>
                      <a:pt x="152" y="48"/>
                    </a:lnTo>
                    <a:lnTo>
                      <a:pt x="120" y="64"/>
                    </a:lnTo>
                    <a:lnTo>
                      <a:pt x="104" y="64"/>
                    </a:lnTo>
                    <a:lnTo>
                      <a:pt x="96" y="48"/>
                    </a:lnTo>
                    <a:lnTo>
                      <a:pt x="64" y="56"/>
                    </a:lnTo>
                    <a:lnTo>
                      <a:pt x="80" y="72"/>
                    </a:lnTo>
                    <a:lnTo>
                      <a:pt x="64" y="72"/>
                    </a:lnTo>
                    <a:lnTo>
                      <a:pt x="72" y="96"/>
                    </a:lnTo>
                    <a:lnTo>
                      <a:pt x="64" y="144"/>
                    </a:lnTo>
                    <a:lnTo>
                      <a:pt x="32" y="160"/>
                    </a:lnTo>
                    <a:lnTo>
                      <a:pt x="0" y="192"/>
                    </a:lnTo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694" name="Freeform 14"/>
              <p:cNvSpPr>
                <a:spLocks noChangeAspect="1"/>
              </p:cNvSpPr>
              <p:nvPr/>
            </p:nvSpPr>
            <p:spPr bwMode="auto">
              <a:xfrm>
                <a:off x="4561" y="2156"/>
                <a:ext cx="8" cy="40"/>
              </a:xfrm>
              <a:custGeom>
                <a:avLst/>
                <a:gdLst>
                  <a:gd name="T0" fmla="*/ 0 w 8"/>
                  <a:gd name="T1" fmla="*/ 8 h 40"/>
                  <a:gd name="T2" fmla="*/ 0 w 8"/>
                  <a:gd name="T3" fmla="*/ 40 h 40"/>
                  <a:gd name="T4" fmla="*/ 8 w 8"/>
                  <a:gd name="T5" fmla="*/ 0 h 40"/>
                  <a:gd name="T6" fmla="*/ 0 w 8"/>
                  <a:gd name="T7" fmla="*/ 8 h 4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8" h="40">
                    <a:moveTo>
                      <a:pt x="0" y="8"/>
                    </a:moveTo>
                    <a:lnTo>
                      <a:pt x="0" y="40"/>
                    </a:lnTo>
                    <a:lnTo>
                      <a:pt x="8" y="0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695" name="Freeform 15"/>
              <p:cNvSpPr>
                <a:spLocks noChangeAspect="1"/>
              </p:cNvSpPr>
              <p:nvPr/>
            </p:nvSpPr>
            <p:spPr bwMode="auto">
              <a:xfrm>
                <a:off x="4561" y="2156"/>
                <a:ext cx="8" cy="40"/>
              </a:xfrm>
              <a:custGeom>
                <a:avLst/>
                <a:gdLst>
                  <a:gd name="T0" fmla="*/ 0 w 8"/>
                  <a:gd name="T1" fmla="*/ 8 h 40"/>
                  <a:gd name="T2" fmla="*/ 0 w 8"/>
                  <a:gd name="T3" fmla="*/ 40 h 40"/>
                  <a:gd name="T4" fmla="*/ 8 w 8"/>
                  <a:gd name="T5" fmla="*/ 0 h 40"/>
                  <a:gd name="T6" fmla="*/ 0 w 8"/>
                  <a:gd name="T7" fmla="*/ 8 h 4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8" h="40">
                    <a:moveTo>
                      <a:pt x="0" y="8"/>
                    </a:moveTo>
                    <a:lnTo>
                      <a:pt x="0" y="40"/>
                    </a:lnTo>
                    <a:lnTo>
                      <a:pt x="8" y="0"/>
                    </a:lnTo>
                    <a:lnTo>
                      <a:pt x="0" y="8"/>
                    </a:lnTo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696" name="Freeform 16"/>
              <p:cNvSpPr>
                <a:spLocks noChangeAspect="1"/>
              </p:cNvSpPr>
              <p:nvPr/>
            </p:nvSpPr>
            <p:spPr bwMode="auto">
              <a:xfrm>
                <a:off x="3811" y="1111"/>
                <a:ext cx="1230" cy="654"/>
              </a:xfrm>
              <a:custGeom>
                <a:avLst/>
                <a:gdLst>
                  <a:gd name="T0" fmla="*/ 95 w 1230"/>
                  <a:gd name="T1" fmla="*/ 80 h 654"/>
                  <a:gd name="T2" fmla="*/ 143 w 1230"/>
                  <a:gd name="T3" fmla="*/ 72 h 654"/>
                  <a:gd name="T4" fmla="*/ 215 w 1230"/>
                  <a:gd name="T5" fmla="*/ 72 h 654"/>
                  <a:gd name="T6" fmla="*/ 335 w 1230"/>
                  <a:gd name="T7" fmla="*/ 80 h 654"/>
                  <a:gd name="T8" fmla="*/ 375 w 1230"/>
                  <a:gd name="T9" fmla="*/ 112 h 654"/>
                  <a:gd name="T10" fmla="*/ 487 w 1230"/>
                  <a:gd name="T11" fmla="*/ 128 h 654"/>
                  <a:gd name="T12" fmla="*/ 463 w 1230"/>
                  <a:gd name="T13" fmla="*/ 96 h 654"/>
                  <a:gd name="T14" fmla="*/ 559 w 1230"/>
                  <a:gd name="T15" fmla="*/ 112 h 654"/>
                  <a:gd name="T16" fmla="*/ 631 w 1230"/>
                  <a:gd name="T17" fmla="*/ 104 h 654"/>
                  <a:gd name="T18" fmla="*/ 638 w 1230"/>
                  <a:gd name="T19" fmla="*/ 104 h 654"/>
                  <a:gd name="T20" fmla="*/ 654 w 1230"/>
                  <a:gd name="T21" fmla="*/ 96 h 654"/>
                  <a:gd name="T22" fmla="*/ 678 w 1230"/>
                  <a:gd name="T23" fmla="*/ 72 h 654"/>
                  <a:gd name="T24" fmla="*/ 662 w 1230"/>
                  <a:gd name="T25" fmla="*/ 0 h 654"/>
                  <a:gd name="T26" fmla="*/ 702 w 1230"/>
                  <a:gd name="T27" fmla="*/ 48 h 654"/>
                  <a:gd name="T28" fmla="*/ 718 w 1230"/>
                  <a:gd name="T29" fmla="*/ 72 h 654"/>
                  <a:gd name="T30" fmla="*/ 766 w 1230"/>
                  <a:gd name="T31" fmla="*/ 96 h 654"/>
                  <a:gd name="T32" fmla="*/ 798 w 1230"/>
                  <a:gd name="T33" fmla="*/ 88 h 654"/>
                  <a:gd name="T34" fmla="*/ 862 w 1230"/>
                  <a:gd name="T35" fmla="*/ 80 h 654"/>
                  <a:gd name="T36" fmla="*/ 862 w 1230"/>
                  <a:gd name="T37" fmla="*/ 128 h 654"/>
                  <a:gd name="T38" fmla="*/ 782 w 1230"/>
                  <a:gd name="T39" fmla="*/ 136 h 654"/>
                  <a:gd name="T40" fmla="*/ 750 w 1230"/>
                  <a:gd name="T41" fmla="*/ 176 h 654"/>
                  <a:gd name="T42" fmla="*/ 726 w 1230"/>
                  <a:gd name="T43" fmla="*/ 216 h 654"/>
                  <a:gd name="T44" fmla="*/ 702 w 1230"/>
                  <a:gd name="T45" fmla="*/ 240 h 654"/>
                  <a:gd name="T46" fmla="*/ 670 w 1230"/>
                  <a:gd name="T47" fmla="*/ 264 h 654"/>
                  <a:gd name="T48" fmla="*/ 702 w 1230"/>
                  <a:gd name="T49" fmla="*/ 359 h 654"/>
                  <a:gd name="T50" fmla="*/ 798 w 1230"/>
                  <a:gd name="T51" fmla="*/ 407 h 654"/>
                  <a:gd name="T52" fmla="*/ 862 w 1230"/>
                  <a:gd name="T53" fmla="*/ 463 h 654"/>
                  <a:gd name="T54" fmla="*/ 886 w 1230"/>
                  <a:gd name="T55" fmla="*/ 479 h 654"/>
                  <a:gd name="T56" fmla="*/ 934 w 1230"/>
                  <a:gd name="T57" fmla="*/ 375 h 654"/>
                  <a:gd name="T58" fmla="*/ 926 w 1230"/>
                  <a:gd name="T59" fmla="*/ 303 h 654"/>
                  <a:gd name="T60" fmla="*/ 918 w 1230"/>
                  <a:gd name="T61" fmla="*/ 256 h 654"/>
                  <a:gd name="T62" fmla="*/ 966 w 1230"/>
                  <a:gd name="T63" fmla="*/ 248 h 654"/>
                  <a:gd name="T64" fmla="*/ 1038 w 1230"/>
                  <a:gd name="T65" fmla="*/ 295 h 654"/>
                  <a:gd name="T66" fmla="*/ 1022 w 1230"/>
                  <a:gd name="T67" fmla="*/ 335 h 654"/>
                  <a:gd name="T68" fmla="*/ 1054 w 1230"/>
                  <a:gd name="T69" fmla="*/ 327 h 654"/>
                  <a:gd name="T70" fmla="*/ 1094 w 1230"/>
                  <a:gd name="T71" fmla="*/ 303 h 654"/>
                  <a:gd name="T72" fmla="*/ 1118 w 1230"/>
                  <a:gd name="T73" fmla="*/ 319 h 654"/>
                  <a:gd name="T74" fmla="*/ 1118 w 1230"/>
                  <a:gd name="T75" fmla="*/ 343 h 654"/>
                  <a:gd name="T76" fmla="*/ 1158 w 1230"/>
                  <a:gd name="T77" fmla="*/ 359 h 654"/>
                  <a:gd name="T78" fmla="*/ 1166 w 1230"/>
                  <a:gd name="T79" fmla="*/ 383 h 654"/>
                  <a:gd name="T80" fmla="*/ 1158 w 1230"/>
                  <a:gd name="T81" fmla="*/ 431 h 654"/>
                  <a:gd name="T82" fmla="*/ 1230 w 1230"/>
                  <a:gd name="T83" fmla="*/ 431 h 654"/>
                  <a:gd name="T84" fmla="*/ 1174 w 1230"/>
                  <a:gd name="T85" fmla="*/ 503 h 654"/>
                  <a:gd name="T86" fmla="*/ 1046 w 1230"/>
                  <a:gd name="T87" fmla="*/ 535 h 654"/>
                  <a:gd name="T88" fmla="*/ 1102 w 1230"/>
                  <a:gd name="T89" fmla="*/ 551 h 654"/>
                  <a:gd name="T90" fmla="*/ 1166 w 1230"/>
                  <a:gd name="T91" fmla="*/ 567 h 654"/>
                  <a:gd name="T92" fmla="*/ 1110 w 1230"/>
                  <a:gd name="T93" fmla="*/ 606 h 654"/>
                  <a:gd name="T94" fmla="*/ 1102 w 1230"/>
                  <a:gd name="T95" fmla="*/ 590 h 654"/>
                  <a:gd name="T96" fmla="*/ 1062 w 1230"/>
                  <a:gd name="T97" fmla="*/ 567 h 654"/>
                  <a:gd name="T98" fmla="*/ 894 w 1230"/>
                  <a:gd name="T99" fmla="*/ 630 h 654"/>
                  <a:gd name="T100" fmla="*/ 830 w 1230"/>
                  <a:gd name="T101" fmla="*/ 654 h 654"/>
                  <a:gd name="T102" fmla="*/ 862 w 1230"/>
                  <a:gd name="T103" fmla="*/ 590 h 654"/>
                  <a:gd name="T104" fmla="*/ 814 w 1230"/>
                  <a:gd name="T105" fmla="*/ 575 h 654"/>
                  <a:gd name="T106" fmla="*/ 782 w 1230"/>
                  <a:gd name="T107" fmla="*/ 535 h 654"/>
                  <a:gd name="T108" fmla="*/ 662 w 1230"/>
                  <a:gd name="T109" fmla="*/ 519 h 654"/>
                  <a:gd name="T110" fmla="*/ 239 w 1230"/>
                  <a:gd name="T111" fmla="*/ 511 h 654"/>
                  <a:gd name="T112" fmla="*/ 191 w 1230"/>
                  <a:gd name="T113" fmla="*/ 455 h 654"/>
                  <a:gd name="T114" fmla="*/ 159 w 1230"/>
                  <a:gd name="T115" fmla="*/ 383 h 654"/>
                  <a:gd name="T116" fmla="*/ 39 w 1230"/>
                  <a:gd name="T117" fmla="*/ 303 h 654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</a:gdLst>
                <a:ahLst/>
                <a:cxnLst>
                  <a:cxn ang="T118">
                    <a:pos x="T0" y="T1"/>
                  </a:cxn>
                  <a:cxn ang="T119">
                    <a:pos x="T2" y="T3"/>
                  </a:cxn>
                  <a:cxn ang="T120">
                    <a:pos x="T4" y="T5"/>
                  </a:cxn>
                  <a:cxn ang="T121">
                    <a:pos x="T6" y="T7"/>
                  </a:cxn>
                  <a:cxn ang="T122">
                    <a:pos x="T8" y="T9"/>
                  </a:cxn>
                  <a:cxn ang="T123">
                    <a:pos x="T10" y="T11"/>
                  </a:cxn>
                  <a:cxn ang="T124">
                    <a:pos x="T12" y="T13"/>
                  </a:cxn>
                  <a:cxn ang="T125">
                    <a:pos x="T14" y="T15"/>
                  </a:cxn>
                  <a:cxn ang="T126">
                    <a:pos x="T16" y="T17"/>
                  </a:cxn>
                  <a:cxn ang="T127">
                    <a:pos x="T18" y="T19"/>
                  </a:cxn>
                  <a:cxn ang="T128">
                    <a:pos x="T20" y="T21"/>
                  </a:cxn>
                  <a:cxn ang="T129">
                    <a:pos x="T22" y="T23"/>
                  </a:cxn>
                  <a:cxn ang="T130">
                    <a:pos x="T24" y="T25"/>
                  </a:cxn>
                  <a:cxn ang="T131">
                    <a:pos x="T26" y="T27"/>
                  </a:cxn>
                  <a:cxn ang="T132">
                    <a:pos x="T28" y="T29"/>
                  </a:cxn>
                  <a:cxn ang="T133">
                    <a:pos x="T30" y="T31"/>
                  </a:cxn>
                  <a:cxn ang="T134">
                    <a:pos x="T32" y="T33"/>
                  </a:cxn>
                  <a:cxn ang="T135">
                    <a:pos x="T34" y="T35"/>
                  </a:cxn>
                  <a:cxn ang="T136">
                    <a:pos x="T36" y="T37"/>
                  </a:cxn>
                  <a:cxn ang="T137">
                    <a:pos x="T38" y="T39"/>
                  </a:cxn>
                  <a:cxn ang="T138">
                    <a:pos x="T40" y="T41"/>
                  </a:cxn>
                  <a:cxn ang="T139">
                    <a:pos x="T42" y="T43"/>
                  </a:cxn>
                  <a:cxn ang="T140">
                    <a:pos x="T44" y="T45"/>
                  </a:cxn>
                  <a:cxn ang="T141">
                    <a:pos x="T46" y="T47"/>
                  </a:cxn>
                  <a:cxn ang="T142">
                    <a:pos x="T48" y="T49"/>
                  </a:cxn>
                  <a:cxn ang="T143">
                    <a:pos x="T50" y="T51"/>
                  </a:cxn>
                  <a:cxn ang="T144">
                    <a:pos x="T52" y="T53"/>
                  </a:cxn>
                  <a:cxn ang="T145">
                    <a:pos x="T54" y="T55"/>
                  </a:cxn>
                  <a:cxn ang="T146">
                    <a:pos x="T56" y="T57"/>
                  </a:cxn>
                  <a:cxn ang="T147">
                    <a:pos x="T58" y="T59"/>
                  </a:cxn>
                  <a:cxn ang="T148">
                    <a:pos x="T60" y="T61"/>
                  </a:cxn>
                  <a:cxn ang="T149">
                    <a:pos x="T62" y="T63"/>
                  </a:cxn>
                  <a:cxn ang="T150">
                    <a:pos x="T64" y="T65"/>
                  </a:cxn>
                  <a:cxn ang="T151">
                    <a:pos x="T66" y="T67"/>
                  </a:cxn>
                  <a:cxn ang="T152">
                    <a:pos x="T68" y="T69"/>
                  </a:cxn>
                  <a:cxn ang="T153">
                    <a:pos x="T70" y="T71"/>
                  </a:cxn>
                  <a:cxn ang="T154">
                    <a:pos x="T72" y="T73"/>
                  </a:cxn>
                  <a:cxn ang="T155">
                    <a:pos x="T74" y="T75"/>
                  </a:cxn>
                  <a:cxn ang="T156">
                    <a:pos x="T76" y="T77"/>
                  </a:cxn>
                  <a:cxn ang="T157">
                    <a:pos x="T78" y="T79"/>
                  </a:cxn>
                  <a:cxn ang="T158">
                    <a:pos x="T80" y="T81"/>
                  </a:cxn>
                  <a:cxn ang="T159">
                    <a:pos x="T82" y="T83"/>
                  </a:cxn>
                  <a:cxn ang="T160">
                    <a:pos x="T84" y="T85"/>
                  </a:cxn>
                  <a:cxn ang="T161">
                    <a:pos x="T86" y="T87"/>
                  </a:cxn>
                  <a:cxn ang="T162">
                    <a:pos x="T88" y="T89"/>
                  </a:cxn>
                  <a:cxn ang="T163">
                    <a:pos x="T90" y="T91"/>
                  </a:cxn>
                  <a:cxn ang="T164">
                    <a:pos x="T92" y="T93"/>
                  </a:cxn>
                  <a:cxn ang="T165">
                    <a:pos x="T94" y="T95"/>
                  </a:cxn>
                  <a:cxn ang="T166">
                    <a:pos x="T96" y="T97"/>
                  </a:cxn>
                  <a:cxn ang="T167">
                    <a:pos x="T98" y="T99"/>
                  </a:cxn>
                  <a:cxn ang="T168">
                    <a:pos x="T100" y="T101"/>
                  </a:cxn>
                  <a:cxn ang="T169">
                    <a:pos x="T102" y="T103"/>
                  </a:cxn>
                  <a:cxn ang="T170">
                    <a:pos x="T104" y="T105"/>
                  </a:cxn>
                  <a:cxn ang="T171">
                    <a:pos x="T106" y="T107"/>
                  </a:cxn>
                  <a:cxn ang="T172">
                    <a:pos x="T108" y="T109"/>
                  </a:cxn>
                  <a:cxn ang="T173">
                    <a:pos x="T110" y="T111"/>
                  </a:cxn>
                  <a:cxn ang="T174">
                    <a:pos x="T112" y="T113"/>
                  </a:cxn>
                  <a:cxn ang="T175">
                    <a:pos x="T114" y="T115"/>
                  </a:cxn>
                  <a:cxn ang="T176">
                    <a:pos x="T116" y="T117"/>
                  </a:cxn>
                </a:cxnLst>
                <a:rect l="0" t="0" r="r" b="b"/>
                <a:pathLst>
                  <a:path w="1230" h="654">
                    <a:moveTo>
                      <a:pt x="0" y="295"/>
                    </a:moveTo>
                    <a:lnTo>
                      <a:pt x="0" y="64"/>
                    </a:lnTo>
                    <a:lnTo>
                      <a:pt x="103" y="88"/>
                    </a:lnTo>
                    <a:lnTo>
                      <a:pt x="95" y="80"/>
                    </a:lnTo>
                    <a:lnTo>
                      <a:pt x="103" y="72"/>
                    </a:lnTo>
                    <a:lnTo>
                      <a:pt x="159" y="48"/>
                    </a:lnTo>
                    <a:lnTo>
                      <a:pt x="119" y="80"/>
                    </a:lnTo>
                    <a:lnTo>
                      <a:pt x="143" y="72"/>
                    </a:lnTo>
                    <a:lnTo>
                      <a:pt x="143" y="80"/>
                    </a:lnTo>
                    <a:lnTo>
                      <a:pt x="191" y="48"/>
                    </a:lnTo>
                    <a:lnTo>
                      <a:pt x="183" y="32"/>
                    </a:lnTo>
                    <a:lnTo>
                      <a:pt x="215" y="72"/>
                    </a:lnTo>
                    <a:lnTo>
                      <a:pt x="247" y="48"/>
                    </a:lnTo>
                    <a:lnTo>
                      <a:pt x="239" y="72"/>
                    </a:lnTo>
                    <a:lnTo>
                      <a:pt x="271" y="56"/>
                    </a:lnTo>
                    <a:lnTo>
                      <a:pt x="335" y="80"/>
                    </a:lnTo>
                    <a:lnTo>
                      <a:pt x="367" y="80"/>
                    </a:lnTo>
                    <a:lnTo>
                      <a:pt x="391" y="96"/>
                    </a:lnTo>
                    <a:lnTo>
                      <a:pt x="367" y="104"/>
                    </a:lnTo>
                    <a:lnTo>
                      <a:pt x="375" y="112"/>
                    </a:lnTo>
                    <a:lnTo>
                      <a:pt x="447" y="104"/>
                    </a:lnTo>
                    <a:lnTo>
                      <a:pt x="471" y="128"/>
                    </a:lnTo>
                    <a:lnTo>
                      <a:pt x="479" y="136"/>
                    </a:lnTo>
                    <a:lnTo>
                      <a:pt x="487" y="128"/>
                    </a:lnTo>
                    <a:lnTo>
                      <a:pt x="471" y="112"/>
                    </a:lnTo>
                    <a:lnTo>
                      <a:pt x="503" y="88"/>
                    </a:lnTo>
                    <a:lnTo>
                      <a:pt x="471" y="96"/>
                    </a:lnTo>
                    <a:lnTo>
                      <a:pt x="463" y="96"/>
                    </a:lnTo>
                    <a:lnTo>
                      <a:pt x="503" y="80"/>
                    </a:lnTo>
                    <a:lnTo>
                      <a:pt x="519" y="96"/>
                    </a:lnTo>
                    <a:lnTo>
                      <a:pt x="551" y="96"/>
                    </a:lnTo>
                    <a:lnTo>
                      <a:pt x="559" y="112"/>
                    </a:lnTo>
                    <a:lnTo>
                      <a:pt x="615" y="112"/>
                    </a:lnTo>
                    <a:lnTo>
                      <a:pt x="615" y="96"/>
                    </a:lnTo>
                    <a:lnTo>
                      <a:pt x="631" y="120"/>
                    </a:lnTo>
                    <a:lnTo>
                      <a:pt x="631" y="104"/>
                    </a:lnTo>
                    <a:lnTo>
                      <a:pt x="623" y="112"/>
                    </a:lnTo>
                    <a:lnTo>
                      <a:pt x="615" y="96"/>
                    </a:lnTo>
                    <a:lnTo>
                      <a:pt x="631" y="96"/>
                    </a:lnTo>
                    <a:lnTo>
                      <a:pt x="638" y="104"/>
                    </a:lnTo>
                    <a:lnTo>
                      <a:pt x="646" y="96"/>
                    </a:lnTo>
                    <a:lnTo>
                      <a:pt x="646" y="120"/>
                    </a:lnTo>
                    <a:lnTo>
                      <a:pt x="654" y="128"/>
                    </a:lnTo>
                    <a:lnTo>
                      <a:pt x="654" y="96"/>
                    </a:lnTo>
                    <a:lnTo>
                      <a:pt x="678" y="88"/>
                    </a:lnTo>
                    <a:lnTo>
                      <a:pt x="678" y="80"/>
                    </a:lnTo>
                    <a:lnTo>
                      <a:pt x="662" y="88"/>
                    </a:lnTo>
                    <a:lnTo>
                      <a:pt x="678" y="72"/>
                    </a:lnTo>
                    <a:lnTo>
                      <a:pt x="638" y="48"/>
                    </a:lnTo>
                    <a:lnTo>
                      <a:pt x="646" y="16"/>
                    </a:lnTo>
                    <a:lnTo>
                      <a:pt x="654" y="16"/>
                    </a:lnTo>
                    <a:lnTo>
                      <a:pt x="662" y="0"/>
                    </a:lnTo>
                    <a:lnTo>
                      <a:pt x="702" y="16"/>
                    </a:lnTo>
                    <a:lnTo>
                      <a:pt x="702" y="24"/>
                    </a:lnTo>
                    <a:lnTo>
                      <a:pt x="718" y="48"/>
                    </a:lnTo>
                    <a:lnTo>
                      <a:pt x="702" y="48"/>
                    </a:lnTo>
                    <a:lnTo>
                      <a:pt x="710" y="56"/>
                    </a:lnTo>
                    <a:lnTo>
                      <a:pt x="702" y="64"/>
                    </a:lnTo>
                    <a:lnTo>
                      <a:pt x="726" y="72"/>
                    </a:lnTo>
                    <a:lnTo>
                      <a:pt x="718" y="72"/>
                    </a:lnTo>
                    <a:lnTo>
                      <a:pt x="734" y="96"/>
                    </a:lnTo>
                    <a:lnTo>
                      <a:pt x="742" y="72"/>
                    </a:lnTo>
                    <a:lnTo>
                      <a:pt x="766" y="80"/>
                    </a:lnTo>
                    <a:lnTo>
                      <a:pt x="766" y="96"/>
                    </a:lnTo>
                    <a:lnTo>
                      <a:pt x="758" y="104"/>
                    </a:lnTo>
                    <a:lnTo>
                      <a:pt x="774" y="128"/>
                    </a:lnTo>
                    <a:lnTo>
                      <a:pt x="782" y="120"/>
                    </a:lnTo>
                    <a:lnTo>
                      <a:pt x="798" y="88"/>
                    </a:lnTo>
                    <a:lnTo>
                      <a:pt x="814" y="80"/>
                    </a:lnTo>
                    <a:lnTo>
                      <a:pt x="806" y="56"/>
                    </a:lnTo>
                    <a:lnTo>
                      <a:pt x="846" y="64"/>
                    </a:lnTo>
                    <a:lnTo>
                      <a:pt x="862" y="80"/>
                    </a:lnTo>
                    <a:lnTo>
                      <a:pt x="854" y="80"/>
                    </a:lnTo>
                    <a:lnTo>
                      <a:pt x="870" y="88"/>
                    </a:lnTo>
                    <a:lnTo>
                      <a:pt x="846" y="96"/>
                    </a:lnTo>
                    <a:lnTo>
                      <a:pt x="862" y="128"/>
                    </a:lnTo>
                    <a:lnTo>
                      <a:pt x="830" y="144"/>
                    </a:lnTo>
                    <a:lnTo>
                      <a:pt x="822" y="136"/>
                    </a:lnTo>
                    <a:lnTo>
                      <a:pt x="830" y="144"/>
                    </a:lnTo>
                    <a:lnTo>
                      <a:pt x="782" y="136"/>
                    </a:lnTo>
                    <a:lnTo>
                      <a:pt x="790" y="152"/>
                    </a:lnTo>
                    <a:lnTo>
                      <a:pt x="782" y="176"/>
                    </a:lnTo>
                    <a:lnTo>
                      <a:pt x="734" y="160"/>
                    </a:lnTo>
                    <a:lnTo>
                      <a:pt x="750" y="176"/>
                    </a:lnTo>
                    <a:lnTo>
                      <a:pt x="782" y="176"/>
                    </a:lnTo>
                    <a:lnTo>
                      <a:pt x="758" y="200"/>
                    </a:lnTo>
                    <a:lnTo>
                      <a:pt x="742" y="200"/>
                    </a:lnTo>
                    <a:lnTo>
                      <a:pt x="726" y="216"/>
                    </a:lnTo>
                    <a:lnTo>
                      <a:pt x="694" y="200"/>
                    </a:lnTo>
                    <a:lnTo>
                      <a:pt x="726" y="216"/>
                    </a:lnTo>
                    <a:lnTo>
                      <a:pt x="726" y="232"/>
                    </a:lnTo>
                    <a:lnTo>
                      <a:pt x="702" y="240"/>
                    </a:lnTo>
                    <a:lnTo>
                      <a:pt x="710" y="240"/>
                    </a:lnTo>
                    <a:lnTo>
                      <a:pt x="702" y="240"/>
                    </a:lnTo>
                    <a:lnTo>
                      <a:pt x="702" y="248"/>
                    </a:lnTo>
                    <a:lnTo>
                      <a:pt x="670" y="264"/>
                    </a:lnTo>
                    <a:lnTo>
                      <a:pt x="662" y="319"/>
                    </a:lnTo>
                    <a:lnTo>
                      <a:pt x="670" y="327"/>
                    </a:lnTo>
                    <a:lnTo>
                      <a:pt x="694" y="319"/>
                    </a:lnTo>
                    <a:lnTo>
                      <a:pt x="702" y="359"/>
                    </a:lnTo>
                    <a:lnTo>
                      <a:pt x="718" y="359"/>
                    </a:lnTo>
                    <a:lnTo>
                      <a:pt x="750" y="367"/>
                    </a:lnTo>
                    <a:lnTo>
                      <a:pt x="806" y="399"/>
                    </a:lnTo>
                    <a:lnTo>
                      <a:pt x="798" y="407"/>
                    </a:lnTo>
                    <a:lnTo>
                      <a:pt x="806" y="399"/>
                    </a:lnTo>
                    <a:lnTo>
                      <a:pt x="854" y="407"/>
                    </a:lnTo>
                    <a:lnTo>
                      <a:pt x="854" y="447"/>
                    </a:lnTo>
                    <a:lnTo>
                      <a:pt x="862" y="463"/>
                    </a:lnTo>
                    <a:lnTo>
                      <a:pt x="854" y="471"/>
                    </a:lnTo>
                    <a:lnTo>
                      <a:pt x="870" y="479"/>
                    </a:lnTo>
                    <a:lnTo>
                      <a:pt x="870" y="487"/>
                    </a:lnTo>
                    <a:lnTo>
                      <a:pt x="886" y="479"/>
                    </a:lnTo>
                    <a:lnTo>
                      <a:pt x="910" y="463"/>
                    </a:lnTo>
                    <a:lnTo>
                      <a:pt x="902" y="455"/>
                    </a:lnTo>
                    <a:lnTo>
                      <a:pt x="886" y="415"/>
                    </a:lnTo>
                    <a:lnTo>
                      <a:pt x="934" y="375"/>
                    </a:lnTo>
                    <a:lnTo>
                      <a:pt x="926" y="375"/>
                    </a:lnTo>
                    <a:lnTo>
                      <a:pt x="918" y="335"/>
                    </a:lnTo>
                    <a:lnTo>
                      <a:pt x="902" y="319"/>
                    </a:lnTo>
                    <a:lnTo>
                      <a:pt x="926" y="303"/>
                    </a:lnTo>
                    <a:lnTo>
                      <a:pt x="918" y="295"/>
                    </a:lnTo>
                    <a:lnTo>
                      <a:pt x="918" y="279"/>
                    </a:lnTo>
                    <a:lnTo>
                      <a:pt x="910" y="279"/>
                    </a:lnTo>
                    <a:lnTo>
                      <a:pt x="918" y="256"/>
                    </a:lnTo>
                    <a:lnTo>
                      <a:pt x="910" y="248"/>
                    </a:lnTo>
                    <a:lnTo>
                      <a:pt x="910" y="240"/>
                    </a:lnTo>
                    <a:lnTo>
                      <a:pt x="950" y="248"/>
                    </a:lnTo>
                    <a:lnTo>
                      <a:pt x="966" y="248"/>
                    </a:lnTo>
                    <a:lnTo>
                      <a:pt x="1006" y="256"/>
                    </a:lnTo>
                    <a:lnTo>
                      <a:pt x="1006" y="271"/>
                    </a:lnTo>
                    <a:lnTo>
                      <a:pt x="1030" y="271"/>
                    </a:lnTo>
                    <a:lnTo>
                      <a:pt x="1038" y="295"/>
                    </a:lnTo>
                    <a:lnTo>
                      <a:pt x="1014" y="295"/>
                    </a:lnTo>
                    <a:lnTo>
                      <a:pt x="1030" y="303"/>
                    </a:lnTo>
                    <a:lnTo>
                      <a:pt x="1038" y="311"/>
                    </a:lnTo>
                    <a:lnTo>
                      <a:pt x="1022" y="335"/>
                    </a:lnTo>
                    <a:lnTo>
                      <a:pt x="1054" y="319"/>
                    </a:lnTo>
                    <a:lnTo>
                      <a:pt x="1054" y="335"/>
                    </a:lnTo>
                    <a:lnTo>
                      <a:pt x="1038" y="351"/>
                    </a:lnTo>
                    <a:lnTo>
                      <a:pt x="1054" y="327"/>
                    </a:lnTo>
                    <a:lnTo>
                      <a:pt x="1062" y="343"/>
                    </a:lnTo>
                    <a:lnTo>
                      <a:pt x="1078" y="319"/>
                    </a:lnTo>
                    <a:lnTo>
                      <a:pt x="1086" y="335"/>
                    </a:lnTo>
                    <a:lnTo>
                      <a:pt x="1094" y="303"/>
                    </a:lnTo>
                    <a:lnTo>
                      <a:pt x="1102" y="295"/>
                    </a:lnTo>
                    <a:lnTo>
                      <a:pt x="1118" y="311"/>
                    </a:lnTo>
                    <a:lnTo>
                      <a:pt x="1110" y="319"/>
                    </a:lnTo>
                    <a:lnTo>
                      <a:pt x="1118" y="319"/>
                    </a:lnTo>
                    <a:lnTo>
                      <a:pt x="1126" y="327"/>
                    </a:lnTo>
                    <a:lnTo>
                      <a:pt x="1118" y="327"/>
                    </a:lnTo>
                    <a:lnTo>
                      <a:pt x="1134" y="335"/>
                    </a:lnTo>
                    <a:lnTo>
                      <a:pt x="1118" y="343"/>
                    </a:lnTo>
                    <a:lnTo>
                      <a:pt x="1134" y="335"/>
                    </a:lnTo>
                    <a:lnTo>
                      <a:pt x="1150" y="351"/>
                    </a:lnTo>
                    <a:lnTo>
                      <a:pt x="1134" y="351"/>
                    </a:lnTo>
                    <a:lnTo>
                      <a:pt x="1158" y="359"/>
                    </a:lnTo>
                    <a:lnTo>
                      <a:pt x="1126" y="367"/>
                    </a:lnTo>
                    <a:lnTo>
                      <a:pt x="1150" y="367"/>
                    </a:lnTo>
                    <a:lnTo>
                      <a:pt x="1150" y="375"/>
                    </a:lnTo>
                    <a:lnTo>
                      <a:pt x="1166" y="383"/>
                    </a:lnTo>
                    <a:lnTo>
                      <a:pt x="1182" y="407"/>
                    </a:lnTo>
                    <a:lnTo>
                      <a:pt x="1190" y="399"/>
                    </a:lnTo>
                    <a:lnTo>
                      <a:pt x="1206" y="415"/>
                    </a:lnTo>
                    <a:lnTo>
                      <a:pt x="1158" y="431"/>
                    </a:lnTo>
                    <a:lnTo>
                      <a:pt x="1166" y="439"/>
                    </a:lnTo>
                    <a:lnTo>
                      <a:pt x="1214" y="423"/>
                    </a:lnTo>
                    <a:lnTo>
                      <a:pt x="1214" y="439"/>
                    </a:lnTo>
                    <a:lnTo>
                      <a:pt x="1230" y="431"/>
                    </a:lnTo>
                    <a:lnTo>
                      <a:pt x="1230" y="439"/>
                    </a:lnTo>
                    <a:lnTo>
                      <a:pt x="1222" y="439"/>
                    </a:lnTo>
                    <a:lnTo>
                      <a:pt x="1230" y="463"/>
                    </a:lnTo>
                    <a:lnTo>
                      <a:pt x="1174" y="503"/>
                    </a:lnTo>
                    <a:lnTo>
                      <a:pt x="1078" y="503"/>
                    </a:lnTo>
                    <a:lnTo>
                      <a:pt x="1046" y="535"/>
                    </a:lnTo>
                    <a:lnTo>
                      <a:pt x="1014" y="567"/>
                    </a:lnTo>
                    <a:lnTo>
                      <a:pt x="1046" y="535"/>
                    </a:lnTo>
                    <a:lnTo>
                      <a:pt x="1094" y="519"/>
                    </a:lnTo>
                    <a:lnTo>
                      <a:pt x="1110" y="535"/>
                    </a:lnTo>
                    <a:lnTo>
                      <a:pt x="1078" y="543"/>
                    </a:lnTo>
                    <a:lnTo>
                      <a:pt x="1102" y="551"/>
                    </a:lnTo>
                    <a:lnTo>
                      <a:pt x="1094" y="559"/>
                    </a:lnTo>
                    <a:lnTo>
                      <a:pt x="1110" y="582"/>
                    </a:lnTo>
                    <a:lnTo>
                      <a:pt x="1158" y="590"/>
                    </a:lnTo>
                    <a:lnTo>
                      <a:pt x="1166" y="567"/>
                    </a:lnTo>
                    <a:lnTo>
                      <a:pt x="1166" y="582"/>
                    </a:lnTo>
                    <a:lnTo>
                      <a:pt x="1174" y="582"/>
                    </a:lnTo>
                    <a:lnTo>
                      <a:pt x="1158" y="590"/>
                    </a:lnTo>
                    <a:lnTo>
                      <a:pt x="1110" y="606"/>
                    </a:lnTo>
                    <a:lnTo>
                      <a:pt x="1094" y="630"/>
                    </a:lnTo>
                    <a:lnTo>
                      <a:pt x="1086" y="606"/>
                    </a:lnTo>
                    <a:lnTo>
                      <a:pt x="1118" y="590"/>
                    </a:lnTo>
                    <a:lnTo>
                      <a:pt x="1102" y="590"/>
                    </a:lnTo>
                    <a:lnTo>
                      <a:pt x="1102" y="582"/>
                    </a:lnTo>
                    <a:lnTo>
                      <a:pt x="1070" y="590"/>
                    </a:lnTo>
                    <a:lnTo>
                      <a:pt x="1062" y="590"/>
                    </a:lnTo>
                    <a:lnTo>
                      <a:pt x="1062" y="567"/>
                    </a:lnTo>
                    <a:lnTo>
                      <a:pt x="1038" y="559"/>
                    </a:lnTo>
                    <a:lnTo>
                      <a:pt x="1022" y="590"/>
                    </a:lnTo>
                    <a:lnTo>
                      <a:pt x="942" y="606"/>
                    </a:lnTo>
                    <a:lnTo>
                      <a:pt x="894" y="630"/>
                    </a:lnTo>
                    <a:lnTo>
                      <a:pt x="886" y="638"/>
                    </a:lnTo>
                    <a:lnTo>
                      <a:pt x="894" y="638"/>
                    </a:lnTo>
                    <a:lnTo>
                      <a:pt x="902" y="646"/>
                    </a:lnTo>
                    <a:lnTo>
                      <a:pt x="830" y="654"/>
                    </a:lnTo>
                    <a:lnTo>
                      <a:pt x="846" y="646"/>
                    </a:lnTo>
                    <a:lnTo>
                      <a:pt x="846" y="638"/>
                    </a:lnTo>
                    <a:lnTo>
                      <a:pt x="862" y="630"/>
                    </a:lnTo>
                    <a:lnTo>
                      <a:pt x="862" y="590"/>
                    </a:lnTo>
                    <a:lnTo>
                      <a:pt x="870" y="606"/>
                    </a:lnTo>
                    <a:lnTo>
                      <a:pt x="886" y="598"/>
                    </a:lnTo>
                    <a:lnTo>
                      <a:pt x="870" y="582"/>
                    </a:lnTo>
                    <a:lnTo>
                      <a:pt x="814" y="575"/>
                    </a:lnTo>
                    <a:lnTo>
                      <a:pt x="806" y="543"/>
                    </a:lnTo>
                    <a:lnTo>
                      <a:pt x="798" y="543"/>
                    </a:lnTo>
                    <a:lnTo>
                      <a:pt x="790" y="535"/>
                    </a:lnTo>
                    <a:lnTo>
                      <a:pt x="782" y="535"/>
                    </a:lnTo>
                    <a:lnTo>
                      <a:pt x="766" y="527"/>
                    </a:lnTo>
                    <a:lnTo>
                      <a:pt x="742" y="543"/>
                    </a:lnTo>
                    <a:lnTo>
                      <a:pt x="670" y="535"/>
                    </a:lnTo>
                    <a:lnTo>
                      <a:pt x="662" y="519"/>
                    </a:lnTo>
                    <a:lnTo>
                      <a:pt x="662" y="527"/>
                    </a:lnTo>
                    <a:lnTo>
                      <a:pt x="263" y="527"/>
                    </a:lnTo>
                    <a:lnTo>
                      <a:pt x="263" y="511"/>
                    </a:lnTo>
                    <a:lnTo>
                      <a:pt x="239" y="511"/>
                    </a:lnTo>
                    <a:lnTo>
                      <a:pt x="239" y="495"/>
                    </a:lnTo>
                    <a:lnTo>
                      <a:pt x="191" y="479"/>
                    </a:lnTo>
                    <a:lnTo>
                      <a:pt x="199" y="479"/>
                    </a:lnTo>
                    <a:lnTo>
                      <a:pt x="191" y="455"/>
                    </a:lnTo>
                    <a:lnTo>
                      <a:pt x="175" y="455"/>
                    </a:lnTo>
                    <a:lnTo>
                      <a:pt x="151" y="423"/>
                    </a:lnTo>
                    <a:lnTo>
                      <a:pt x="159" y="407"/>
                    </a:lnTo>
                    <a:lnTo>
                      <a:pt x="159" y="383"/>
                    </a:lnTo>
                    <a:lnTo>
                      <a:pt x="135" y="367"/>
                    </a:lnTo>
                    <a:lnTo>
                      <a:pt x="71" y="303"/>
                    </a:lnTo>
                    <a:lnTo>
                      <a:pt x="47" y="319"/>
                    </a:lnTo>
                    <a:lnTo>
                      <a:pt x="39" y="303"/>
                    </a:lnTo>
                    <a:lnTo>
                      <a:pt x="23" y="295"/>
                    </a:lnTo>
                    <a:lnTo>
                      <a:pt x="0" y="295"/>
                    </a:lnTo>
                    <a:close/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697" name="Freeform 17"/>
              <p:cNvSpPr>
                <a:spLocks noChangeAspect="1"/>
              </p:cNvSpPr>
              <p:nvPr/>
            </p:nvSpPr>
            <p:spPr bwMode="auto">
              <a:xfrm>
                <a:off x="3811" y="1111"/>
                <a:ext cx="1230" cy="654"/>
              </a:xfrm>
              <a:custGeom>
                <a:avLst/>
                <a:gdLst>
                  <a:gd name="T0" fmla="*/ 95 w 1230"/>
                  <a:gd name="T1" fmla="*/ 80 h 654"/>
                  <a:gd name="T2" fmla="*/ 143 w 1230"/>
                  <a:gd name="T3" fmla="*/ 72 h 654"/>
                  <a:gd name="T4" fmla="*/ 215 w 1230"/>
                  <a:gd name="T5" fmla="*/ 72 h 654"/>
                  <a:gd name="T6" fmla="*/ 335 w 1230"/>
                  <a:gd name="T7" fmla="*/ 80 h 654"/>
                  <a:gd name="T8" fmla="*/ 375 w 1230"/>
                  <a:gd name="T9" fmla="*/ 112 h 654"/>
                  <a:gd name="T10" fmla="*/ 487 w 1230"/>
                  <a:gd name="T11" fmla="*/ 128 h 654"/>
                  <a:gd name="T12" fmla="*/ 463 w 1230"/>
                  <a:gd name="T13" fmla="*/ 96 h 654"/>
                  <a:gd name="T14" fmla="*/ 559 w 1230"/>
                  <a:gd name="T15" fmla="*/ 112 h 654"/>
                  <a:gd name="T16" fmla="*/ 631 w 1230"/>
                  <a:gd name="T17" fmla="*/ 104 h 654"/>
                  <a:gd name="T18" fmla="*/ 638 w 1230"/>
                  <a:gd name="T19" fmla="*/ 104 h 654"/>
                  <a:gd name="T20" fmla="*/ 654 w 1230"/>
                  <a:gd name="T21" fmla="*/ 96 h 654"/>
                  <a:gd name="T22" fmla="*/ 678 w 1230"/>
                  <a:gd name="T23" fmla="*/ 72 h 654"/>
                  <a:gd name="T24" fmla="*/ 662 w 1230"/>
                  <a:gd name="T25" fmla="*/ 0 h 654"/>
                  <a:gd name="T26" fmla="*/ 702 w 1230"/>
                  <a:gd name="T27" fmla="*/ 48 h 654"/>
                  <a:gd name="T28" fmla="*/ 718 w 1230"/>
                  <a:gd name="T29" fmla="*/ 72 h 654"/>
                  <a:gd name="T30" fmla="*/ 766 w 1230"/>
                  <a:gd name="T31" fmla="*/ 96 h 654"/>
                  <a:gd name="T32" fmla="*/ 798 w 1230"/>
                  <a:gd name="T33" fmla="*/ 88 h 654"/>
                  <a:gd name="T34" fmla="*/ 862 w 1230"/>
                  <a:gd name="T35" fmla="*/ 80 h 654"/>
                  <a:gd name="T36" fmla="*/ 862 w 1230"/>
                  <a:gd name="T37" fmla="*/ 128 h 654"/>
                  <a:gd name="T38" fmla="*/ 782 w 1230"/>
                  <a:gd name="T39" fmla="*/ 136 h 654"/>
                  <a:gd name="T40" fmla="*/ 750 w 1230"/>
                  <a:gd name="T41" fmla="*/ 176 h 654"/>
                  <a:gd name="T42" fmla="*/ 726 w 1230"/>
                  <a:gd name="T43" fmla="*/ 216 h 654"/>
                  <a:gd name="T44" fmla="*/ 702 w 1230"/>
                  <a:gd name="T45" fmla="*/ 240 h 654"/>
                  <a:gd name="T46" fmla="*/ 670 w 1230"/>
                  <a:gd name="T47" fmla="*/ 264 h 654"/>
                  <a:gd name="T48" fmla="*/ 702 w 1230"/>
                  <a:gd name="T49" fmla="*/ 359 h 654"/>
                  <a:gd name="T50" fmla="*/ 798 w 1230"/>
                  <a:gd name="T51" fmla="*/ 407 h 654"/>
                  <a:gd name="T52" fmla="*/ 862 w 1230"/>
                  <a:gd name="T53" fmla="*/ 463 h 654"/>
                  <a:gd name="T54" fmla="*/ 886 w 1230"/>
                  <a:gd name="T55" fmla="*/ 479 h 654"/>
                  <a:gd name="T56" fmla="*/ 934 w 1230"/>
                  <a:gd name="T57" fmla="*/ 375 h 654"/>
                  <a:gd name="T58" fmla="*/ 926 w 1230"/>
                  <a:gd name="T59" fmla="*/ 303 h 654"/>
                  <a:gd name="T60" fmla="*/ 918 w 1230"/>
                  <a:gd name="T61" fmla="*/ 256 h 654"/>
                  <a:gd name="T62" fmla="*/ 966 w 1230"/>
                  <a:gd name="T63" fmla="*/ 248 h 654"/>
                  <a:gd name="T64" fmla="*/ 1038 w 1230"/>
                  <a:gd name="T65" fmla="*/ 295 h 654"/>
                  <a:gd name="T66" fmla="*/ 1022 w 1230"/>
                  <a:gd name="T67" fmla="*/ 335 h 654"/>
                  <a:gd name="T68" fmla="*/ 1054 w 1230"/>
                  <a:gd name="T69" fmla="*/ 327 h 654"/>
                  <a:gd name="T70" fmla="*/ 1094 w 1230"/>
                  <a:gd name="T71" fmla="*/ 303 h 654"/>
                  <a:gd name="T72" fmla="*/ 1118 w 1230"/>
                  <a:gd name="T73" fmla="*/ 319 h 654"/>
                  <a:gd name="T74" fmla="*/ 1118 w 1230"/>
                  <a:gd name="T75" fmla="*/ 343 h 654"/>
                  <a:gd name="T76" fmla="*/ 1158 w 1230"/>
                  <a:gd name="T77" fmla="*/ 359 h 654"/>
                  <a:gd name="T78" fmla="*/ 1166 w 1230"/>
                  <a:gd name="T79" fmla="*/ 383 h 654"/>
                  <a:gd name="T80" fmla="*/ 1158 w 1230"/>
                  <a:gd name="T81" fmla="*/ 431 h 654"/>
                  <a:gd name="T82" fmla="*/ 1230 w 1230"/>
                  <a:gd name="T83" fmla="*/ 431 h 654"/>
                  <a:gd name="T84" fmla="*/ 1174 w 1230"/>
                  <a:gd name="T85" fmla="*/ 503 h 654"/>
                  <a:gd name="T86" fmla="*/ 1046 w 1230"/>
                  <a:gd name="T87" fmla="*/ 535 h 654"/>
                  <a:gd name="T88" fmla="*/ 1102 w 1230"/>
                  <a:gd name="T89" fmla="*/ 551 h 654"/>
                  <a:gd name="T90" fmla="*/ 1166 w 1230"/>
                  <a:gd name="T91" fmla="*/ 567 h 654"/>
                  <a:gd name="T92" fmla="*/ 1110 w 1230"/>
                  <a:gd name="T93" fmla="*/ 606 h 654"/>
                  <a:gd name="T94" fmla="*/ 1102 w 1230"/>
                  <a:gd name="T95" fmla="*/ 590 h 654"/>
                  <a:gd name="T96" fmla="*/ 1062 w 1230"/>
                  <a:gd name="T97" fmla="*/ 567 h 654"/>
                  <a:gd name="T98" fmla="*/ 894 w 1230"/>
                  <a:gd name="T99" fmla="*/ 630 h 654"/>
                  <a:gd name="T100" fmla="*/ 830 w 1230"/>
                  <a:gd name="T101" fmla="*/ 654 h 654"/>
                  <a:gd name="T102" fmla="*/ 862 w 1230"/>
                  <a:gd name="T103" fmla="*/ 590 h 654"/>
                  <a:gd name="T104" fmla="*/ 814 w 1230"/>
                  <a:gd name="T105" fmla="*/ 575 h 654"/>
                  <a:gd name="T106" fmla="*/ 782 w 1230"/>
                  <a:gd name="T107" fmla="*/ 535 h 654"/>
                  <a:gd name="T108" fmla="*/ 662 w 1230"/>
                  <a:gd name="T109" fmla="*/ 519 h 654"/>
                  <a:gd name="T110" fmla="*/ 239 w 1230"/>
                  <a:gd name="T111" fmla="*/ 511 h 654"/>
                  <a:gd name="T112" fmla="*/ 191 w 1230"/>
                  <a:gd name="T113" fmla="*/ 455 h 654"/>
                  <a:gd name="T114" fmla="*/ 159 w 1230"/>
                  <a:gd name="T115" fmla="*/ 383 h 654"/>
                  <a:gd name="T116" fmla="*/ 39 w 1230"/>
                  <a:gd name="T117" fmla="*/ 303 h 654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</a:gdLst>
                <a:ahLst/>
                <a:cxnLst>
                  <a:cxn ang="T118">
                    <a:pos x="T0" y="T1"/>
                  </a:cxn>
                  <a:cxn ang="T119">
                    <a:pos x="T2" y="T3"/>
                  </a:cxn>
                  <a:cxn ang="T120">
                    <a:pos x="T4" y="T5"/>
                  </a:cxn>
                  <a:cxn ang="T121">
                    <a:pos x="T6" y="T7"/>
                  </a:cxn>
                  <a:cxn ang="T122">
                    <a:pos x="T8" y="T9"/>
                  </a:cxn>
                  <a:cxn ang="T123">
                    <a:pos x="T10" y="T11"/>
                  </a:cxn>
                  <a:cxn ang="T124">
                    <a:pos x="T12" y="T13"/>
                  </a:cxn>
                  <a:cxn ang="T125">
                    <a:pos x="T14" y="T15"/>
                  </a:cxn>
                  <a:cxn ang="T126">
                    <a:pos x="T16" y="T17"/>
                  </a:cxn>
                  <a:cxn ang="T127">
                    <a:pos x="T18" y="T19"/>
                  </a:cxn>
                  <a:cxn ang="T128">
                    <a:pos x="T20" y="T21"/>
                  </a:cxn>
                  <a:cxn ang="T129">
                    <a:pos x="T22" y="T23"/>
                  </a:cxn>
                  <a:cxn ang="T130">
                    <a:pos x="T24" y="T25"/>
                  </a:cxn>
                  <a:cxn ang="T131">
                    <a:pos x="T26" y="T27"/>
                  </a:cxn>
                  <a:cxn ang="T132">
                    <a:pos x="T28" y="T29"/>
                  </a:cxn>
                  <a:cxn ang="T133">
                    <a:pos x="T30" y="T31"/>
                  </a:cxn>
                  <a:cxn ang="T134">
                    <a:pos x="T32" y="T33"/>
                  </a:cxn>
                  <a:cxn ang="T135">
                    <a:pos x="T34" y="T35"/>
                  </a:cxn>
                  <a:cxn ang="T136">
                    <a:pos x="T36" y="T37"/>
                  </a:cxn>
                  <a:cxn ang="T137">
                    <a:pos x="T38" y="T39"/>
                  </a:cxn>
                  <a:cxn ang="T138">
                    <a:pos x="T40" y="T41"/>
                  </a:cxn>
                  <a:cxn ang="T139">
                    <a:pos x="T42" y="T43"/>
                  </a:cxn>
                  <a:cxn ang="T140">
                    <a:pos x="T44" y="T45"/>
                  </a:cxn>
                  <a:cxn ang="T141">
                    <a:pos x="T46" y="T47"/>
                  </a:cxn>
                  <a:cxn ang="T142">
                    <a:pos x="T48" y="T49"/>
                  </a:cxn>
                  <a:cxn ang="T143">
                    <a:pos x="T50" y="T51"/>
                  </a:cxn>
                  <a:cxn ang="T144">
                    <a:pos x="T52" y="T53"/>
                  </a:cxn>
                  <a:cxn ang="T145">
                    <a:pos x="T54" y="T55"/>
                  </a:cxn>
                  <a:cxn ang="T146">
                    <a:pos x="T56" y="T57"/>
                  </a:cxn>
                  <a:cxn ang="T147">
                    <a:pos x="T58" y="T59"/>
                  </a:cxn>
                  <a:cxn ang="T148">
                    <a:pos x="T60" y="T61"/>
                  </a:cxn>
                  <a:cxn ang="T149">
                    <a:pos x="T62" y="T63"/>
                  </a:cxn>
                  <a:cxn ang="T150">
                    <a:pos x="T64" y="T65"/>
                  </a:cxn>
                  <a:cxn ang="T151">
                    <a:pos x="T66" y="T67"/>
                  </a:cxn>
                  <a:cxn ang="T152">
                    <a:pos x="T68" y="T69"/>
                  </a:cxn>
                  <a:cxn ang="T153">
                    <a:pos x="T70" y="T71"/>
                  </a:cxn>
                  <a:cxn ang="T154">
                    <a:pos x="T72" y="T73"/>
                  </a:cxn>
                  <a:cxn ang="T155">
                    <a:pos x="T74" y="T75"/>
                  </a:cxn>
                  <a:cxn ang="T156">
                    <a:pos x="T76" y="T77"/>
                  </a:cxn>
                  <a:cxn ang="T157">
                    <a:pos x="T78" y="T79"/>
                  </a:cxn>
                  <a:cxn ang="T158">
                    <a:pos x="T80" y="T81"/>
                  </a:cxn>
                  <a:cxn ang="T159">
                    <a:pos x="T82" y="T83"/>
                  </a:cxn>
                  <a:cxn ang="T160">
                    <a:pos x="T84" y="T85"/>
                  </a:cxn>
                  <a:cxn ang="T161">
                    <a:pos x="T86" y="T87"/>
                  </a:cxn>
                  <a:cxn ang="T162">
                    <a:pos x="T88" y="T89"/>
                  </a:cxn>
                  <a:cxn ang="T163">
                    <a:pos x="T90" y="T91"/>
                  </a:cxn>
                  <a:cxn ang="T164">
                    <a:pos x="T92" y="T93"/>
                  </a:cxn>
                  <a:cxn ang="T165">
                    <a:pos x="T94" y="T95"/>
                  </a:cxn>
                  <a:cxn ang="T166">
                    <a:pos x="T96" y="T97"/>
                  </a:cxn>
                  <a:cxn ang="T167">
                    <a:pos x="T98" y="T99"/>
                  </a:cxn>
                  <a:cxn ang="T168">
                    <a:pos x="T100" y="T101"/>
                  </a:cxn>
                  <a:cxn ang="T169">
                    <a:pos x="T102" y="T103"/>
                  </a:cxn>
                  <a:cxn ang="T170">
                    <a:pos x="T104" y="T105"/>
                  </a:cxn>
                  <a:cxn ang="T171">
                    <a:pos x="T106" y="T107"/>
                  </a:cxn>
                  <a:cxn ang="T172">
                    <a:pos x="T108" y="T109"/>
                  </a:cxn>
                  <a:cxn ang="T173">
                    <a:pos x="T110" y="T111"/>
                  </a:cxn>
                  <a:cxn ang="T174">
                    <a:pos x="T112" y="T113"/>
                  </a:cxn>
                  <a:cxn ang="T175">
                    <a:pos x="T114" y="T115"/>
                  </a:cxn>
                  <a:cxn ang="T176">
                    <a:pos x="T116" y="T117"/>
                  </a:cxn>
                </a:cxnLst>
                <a:rect l="0" t="0" r="r" b="b"/>
                <a:pathLst>
                  <a:path w="1230" h="654">
                    <a:moveTo>
                      <a:pt x="0" y="295"/>
                    </a:moveTo>
                    <a:lnTo>
                      <a:pt x="0" y="64"/>
                    </a:lnTo>
                    <a:lnTo>
                      <a:pt x="103" y="88"/>
                    </a:lnTo>
                    <a:lnTo>
                      <a:pt x="95" y="80"/>
                    </a:lnTo>
                    <a:lnTo>
                      <a:pt x="103" y="72"/>
                    </a:lnTo>
                    <a:lnTo>
                      <a:pt x="159" y="48"/>
                    </a:lnTo>
                    <a:lnTo>
                      <a:pt x="119" y="80"/>
                    </a:lnTo>
                    <a:lnTo>
                      <a:pt x="143" y="72"/>
                    </a:lnTo>
                    <a:lnTo>
                      <a:pt x="143" y="80"/>
                    </a:lnTo>
                    <a:lnTo>
                      <a:pt x="191" y="48"/>
                    </a:lnTo>
                    <a:lnTo>
                      <a:pt x="183" y="32"/>
                    </a:lnTo>
                    <a:lnTo>
                      <a:pt x="215" y="72"/>
                    </a:lnTo>
                    <a:lnTo>
                      <a:pt x="247" y="48"/>
                    </a:lnTo>
                    <a:lnTo>
                      <a:pt x="239" y="72"/>
                    </a:lnTo>
                    <a:lnTo>
                      <a:pt x="271" y="56"/>
                    </a:lnTo>
                    <a:lnTo>
                      <a:pt x="335" y="80"/>
                    </a:lnTo>
                    <a:lnTo>
                      <a:pt x="367" y="80"/>
                    </a:lnTo>
                    <a:lnTo>
                      <a:pt x="391" y="96"/>
                    </a:lnTo>
                    <a:lnTo>
                      <a:pt x="367" y="104"/>
                    </a:lnTo>
                    <a:lnTo>
                      <a:pt x="375" y="112"/>
                    </a:lnTo>
                    <a:lnTo>
                      <a:pt x="447" y="104"/>
                    </a:lnTo>
                    <a:lnTo>
                      <a:pt x="471" y="128"/>
                    </a:lnTo>
                    <a:lnTo>
                      <a:pt x="479" y="136"/>
                    </a:lnTo>
                    <a:lnTo>
                      <a:pt x="487" y="128"/>
                    </a:lnTo>
                    <a:lnTo>
                      <a:pt x="471" y="112"/>
                    </a:lnTo>
                    <a:lnTo>
                      <a:pt x="503" y="88"/>
                    </a:lnTo>
                    <a:lnTo>
                      <a:pt x="471" y="96"/>
                    </a:lnTo>
                    <a:lnTo>
                      <a:pt x="463" y="96"/>
                    </a:lnTo>
                    <a:lnTo>
                      <a:pt x="503" y="80"/>
                    </a:lnTo>
                    <a:lnTo>
                      <a:pt x="519" y="96"/>
                    </a:lnTo>
                    <a:lnTo>
                      <a:pt x="551" y="96"/>
                    </a:lnTo>
                    <a:lnTo>
                      <a:pt x="559" y="112"/>
                    </a:lnTo>
                    <a:lnTo>
                      <a:pt x="615" y="112"/>
                    </a:lnTo>
                    <a:lnTo>
                      <a:pt x="615" y="96"/>
                    </a:lnTo>
                    <a:lnTo>
                      <a:pt x="631" y="120"/>
                    </a:lnTo>
                    <a:lnTo>
                      <a:pt x="631" y="104"/>
                    </a:lnTo>
                    <a:lnTo>
                      <a:pt x="623" y="112"/>
                    </a:lnTo>
                    <a:lnTo>
                      <a:pt x="615" y="96"/>
                    </a:lnTo>
                    <a:lnTo>
                      <a:pt x="631" y="96"/>
                    </a:lnTo>
                    <a:lnTo>
                      <a:pt x="638" y="104"/>
                    </a:lnTo>
                    <a:lnTo>
                      <a:pt x="646" y="96"/>
                    </a:lnTo>
                    <a:lnTo>
                      <a:pt x="646" y="120"/>
                    </a:lnTo>
                    <a:lnTo>
                      <a:pt x="654" y="128"/>
                    </a:lnTo>
                    <a:lnTo>
                      <a:pt x="654" y="96"/>
                    </a:lnTo>
                    <a:lnTo>
                      <a:pt x="678" y="88"/>
                    </a:lnTo>
                    <a:lnTo>
                      <a:pt x="678" y="80"/>
                    </a:lnTo>
                    <a:lnTo>
                      <a:pt x="662" y="88"/>
                    </a:lnTo>
                    <a:lnTo>
                      <a:pt x="678" y="72"/>
                    </a:lnTo>
                    <a:lnTo>
                      <a:pt x="638" y="48"/>
                    </a:lnTo>
                    <a:lnTo>
                      <a:pt x="646" y="16"/>
                    </a:lnTo>
                    <a:lnTo>
                      <a:pt x="654" y="16"/>
                    </a:lnTo>
                    <a:lnTo>
                      <a:pt x="662" y="0"/>
                    </a:lnTo>
                    <a:lnTo>
                      <a:pt x="702" y="16"/>
                    </a:lnTo>
                    <a:lnTo>
                      <a:pt x="702" y="24"/>
                    </a:lnTo>
                    <a:lnTo>
                      <a:pt x="718" y="48"/>
                    </a:lnTo>
                    <a:lnTo>
                      <a:pt x="702" y="48"/>
                    </a:lnTo>
                    <a:lnTo>
                      <a:pt x="710" y="56"/>
                    </a:lnTo>
                    <a:lnTo>
                      <a:pt x="702" y="64"/>
                    </a:lnTo>
                    <a:lnTo>
                      <a:pt x="726" y="72"/>
                    </a:lnTo>
                    <a:lnTo>
                      <a:pt x="718" y="72"/>
                    </a:lnTo>
                    <a:lnTo>
                      <a:pt x="734" y="96"/>
                    </a:lnTo>
                    <a:lnTo>
                      <a:pt x="742" y="72"/>
                    </a:lnTo>
                    <a:lnTo>
                      <a:pt x="766" y="80"/>
                    </a:lnTo>
                    <a:lnTo>
                      <a:pt x="766" y="96"/>
                    </a:lnTo>
                    <a:lnTo>
                      <a:pt x="758" y="104"/>
                    </a:lnTo>
                    <a:lnTo>
                      <a:pt x="774" y="128"/>
                    </a:lnTo>
                    <a:lnTo>
                      <a:pt x="782" y="120"/>
                    </a:lnTo>
                    <a:lnTo>
                      <a:pt x="798" y="88"/>
                    </a:lnTo>
                    <a:lnTo>
                      <a:pt x="814" y="80"/>
                    </a:lnTo>
                    <a:lnTo>
                      <a:pt x="806" y="56"/>
                    </a:lnTo>
                    <a:lnTo>
                      <a:pt x="846" y="64"/>
                    </a:lnTo>
                    <a:lnTo>
                      <a:pt x="862" y="80"/>
                    </a:lnTo>
                    <a:lnTo>
                      <a:pt x="854" y="80"/>
                    </a:lnTo>
                    <a:lnTo>
                      <a:pt x="870" y="88"/>
                    </a:lnTo>
                    <a:lnTo>
                      <a:pt x="846" y="96"/>
                    </a:lnTo>
                    <a:lnTo>
                      <a:pt x="862" y="128"/>
                    </a:lnTo>
                    <a:lnTo>
                      <a:pt x="830" y="144"/>
                    </a:lnTo>
                    <a:lnTo>
                      <a:pt x="822" y="136"/>
                    </a:lnTo>
                    <a:lnTo>
                      <a:pt x="830" y="144"/>
                    </a:lnTo>
                    <a:lnTo>
                      <a:pt x="782" y="136"/>
                    </a:lnTo>
                    <a:lnTo>
                      <a:pt x="790" y="152"/>
                    </a:lnTo>
                    <a:lnTo>
                      <a:pt x="782" y="176"/>
                    </a:lnTo>
                    <a:lnTo>
                      <a:pt x="734" y="160"/>
                    </a:lnTo>
                    <a:lnTo>
                      <a:pt x="750" y="176"/>
                    </a:lnTo>
                    <a:lnTo>
                      <a:pt x="782" y="176"/>
                    </a:lnTo>
                    <a:lnTo>
                      <a:pt x="758" y="200"/>
                    </a:lnTo>
                    <a:lnTo>
                      <a:pt x="742" y="200"/>
                    </a:lnTo>
                    <a:lnTo>
                      <a:pt x="726" y="216"/>
                    </a:lnTo>
                    <a:lnTo>
                      <a:pt x="694" y="200"/>
                    </a:lnTo>
                    <a:lnTo>
                      <a:pt x="726" y="216"/>
                    </a:lnTo>
                    <a:lnTo>
                      <a:pt x="726" y="232"/>
                    </a:lnTo>
                    <a:lnTo>
                      <a:pt x="702" y="240"/>
                    </a:lnTo>
                    <a:lnTo>
                      <a:pt x="710" y="240"/>
                    </a:lnTo>
                    <a:lnTo>
                      <a:pt x="702" y="240"/>
                    </a:lnTo>
                    <a:lnTo>
                      <a:pt x="702" y="248"/>
                    </a:lnTo>
                    <a:lnTo>
                      <a:pt x="670" y="264"/>
                    </a:lnTo>
                    <a:lnTo>
                      <a:pt x="662" y="319"/>
                    </a:lnTo>
                    <a:lnTo>
                      <a:pt x="670" y="327"/>
                    </a:lnTo>
                    <a:lnTo>
                      <a:pt x="694" y="319"/>
                    </a:lnTo>
                    <a:lnTo>
                      <a:pt x="702" y="359"/>
                    </a:lnTo>
                    <a:lnTo>
                      <a:pt x="718" y="359"/>
                    </a:lnTo>
                    <a:lnTo>
                      <a:pt x="750" y="367"/>
                    </a:lnTo>
                    <a:lnTo>
                      <a:pt x="806" y="399"/>
                    </a:lnTo>
                    <a:lnTo>
                      <a:pt x="798" y="407"/>
                    </a:lnTo>
                    <a:lnTo>
                      <a:pt x="806" y="399"/>
                    </a:lnTo>
                    <a:lnTo>
                      <a:pt x="854" y="407"/>
                    </a:lnTo>
                    <a:lnTo>
                      <a:pt x="854" y="447"/>
                    </a:lnTo>
                    <a:lnTo>
                      <a:pt x="862" y="463"/>
                    </a:lnTo>
                    <a:lnTo>
                      <a:pt x="854" y="471"/>
                    </a:lnTo>
                    <a:lnTo>
                      <a:pt x="870" y="479"/>
                    </a:lnTo>
                    <a:lnTo>
                      <a:pt x="870" y="487"/>
                    </a:lnTo>
                    <a:lnTo>
                      <a:pt x="886" y="479"/>
                    </a:lnTo>
                    <a:lnTo>
                      <a:pt x="910" y="463"/>
                    </a:lnTo>
                    <a:lnTo>
                      <a:pt x="902" y="455"/>
                    </a:lnTo>
                    <a:lnTo>
                      <a:pt x="886" y="415"/>
                    </a:lnTo>
                    <a:lnTo>
                      <a:pt x="934" y="375"/>
                    </a:lnTo>
                    <a:lnTo>
                      <a:pt x="926" y="375"/>
                    </a:lnTo>
                    <a:lnTo>
                      <a:pt x="918" y="335"/>
                    </a:lnTo>
                    <a:lnTo>
                      <a:pt x="902" y="319"/>
                    </a:lnTo>
                    <a:lnTo>
                      <a:pt x="926" y="303"/>
                    </a:lnTo>
                    <a:lnTo>
                      <a:pt x="918" y="295"/>
                    </a:lnTo>
                    <a:lnTo>
                      <a:pt x="918" y="279"/>
                    </a:lnTo>
                    <a:lnTo>
                      <a:pt x="910" y="279"/>
                    </a:lnTo>
                    <a:lnTo>
                      <a:pt x="918" y="256"/>
                    </a:lnTo>
                    <a:lnTo>
                      <a:pt x="910" y="248"/>
                    </a:lnTo>
                    <a:lnTo>
                      <a:pt x="910" y="240"/>
                    </a:lnTo>
                    <a:lnTo>
                      <a:pt x="950" y="248"/>
                    </a:lnTo>
                    <a:lnTo>
                      <a:pt x="966" y="248"/>
                    </a:lnTo>
                    <a:lnTo>
                      <a:pt x="1006" y="256"/>
                    </a:lnTo>
                    <a:lnTo>
                      <a:pt x="1006" y="271"/>
                    </a:lnTo>
                    <a:lnTo>
                      <a:pt x="1030" y="271"/>
                    </a:lnTo>
                    <a:lnTo>
                      <a:pt x="1038" y="295"/>
                    </a:lnTo>
                    <a:lnTo>
                      <a:pt x="1014" y="295"/>
                    </a:lnTo>
                    <a:lnTo>
                      <a:pt x="1030" y="303"/>
                    </a:lnTo>
                    <a:lnTo>
                      <a:pt x="1038" y="311"/>
                    </a:lnTo>
                    <a:lnTo>
                      <a:pt x="1022" y="335"/>
                    </a:lnTo>
                    <a:lnTo>
                      <a:pt x="1054" y="319"/>
                    </a:lnTo>
                    <a:lnTo>
                      <a:pt x="1054" y="335"/>
                    </a:lnTo>
                    <a:lnTo>
                      <a:pt x="1038" y="351"/>
                    </a:lnTo>
                    <a:lnTo>
                      <a:pt x="1054" y="327"/>
                    </a:lnTo>
                    <a:lnTo>
                      <a:pt x="1062" y="343"/>
                    </a:lnTo>
                    <a:lnTo>
                      <a:pt x="1078" y="319"/>
                    </a:lnTo>
                    <a:lnTo>
                      <a:pt x="1086" y="335"/>
                    </a:lnTo>
                    <a:lnTo>
                      <a:pt x="1094" y="303"/>
                    </a:lnTo>
                    <a:lnTo>
                      <a:pt x="1102" y="295"/>
                    </a:lnTo>
                    <a:lnTo>
                      <a:pt x="1118" y="311"/>
                    </a:lnTo>
                    <a:lnTo>
                      <a:pt x="1110" y="319"/>
                    </a:lnTo>
                    <a:lnTo>
                      <a:pt x="1118" y="319"/>
                    </a:lnTo>
                    <a:lnTo>
                      <a:pt x="1126" y="327"/>
                    </a:lnTo>
                    <a:lnTo>
                      <a:pt x="1118" y="327"/>
                    </a:lnTo>
                    <a:lnTo>
                      <a:pt x="1134" y="335"/>
                    </a:lnTo>
                    <a:lnTo>
                      <a:pt x="1118" y="343"/>
                    </a:lnTo>
                    <a:lnTo>
                      <a:pt x="1134" y="335"/>
                    </a:lnTo>
                    <a:lnTo>
                      <a:pt x="1150" y="351"/>
                    </a:lnTo>
                    <a:lnTo>
                      <a:pt x="1134" y="351"/>
                    </a:lnTo>
                    <a:lnTo>
                      <a:pt x="1158" y="359"/>
                    </a:lnTo>
                    <a:lnTo>
                      <a:pt x="1126" y="367"/>
                    </a:lnTo>
                    <a:lnTo>
                      <a:pt x="1150" y="367"/>
                    </a:lnTo>
                    <a:lnTo>
                      <a:pt x="1150" y="375"/>
                    </a:lnTo>
                    <a:lnTo>
                      <a:pt x="1166" y="383"/>
                    </a:lnTo>
                    <a:lnTo>
                      <a:pt x="1182" y="407"/>
                    </a:lnTo>
                    <a:lnTo>
                      <a:pt x="1190" y="399"/>
                    </a:lnTo>
                    <a:lnTo>
                      <a:pt x="1206" y="415"/>
                    </a:lnTo>
                    <a:lnTo>
                      <a:pt x="1158" y="431"/>
                    </a:lnTo>
                    <a:lnTo>
                      <a:pt x="1166" y="439"/>
                    </a:lnTo>
                    <a:lnTo>
                      <a:pt x="1214" y="423"/>
                    </a:lnTo>
                    <a:lnTo>
                      <a:pt x="1214" y="439"/>
                    </a:lnTo>
                    <a:lnTo>
                      <a:pt x="1230" y="431"/>
                    </a:lnTo>
                    <a:lnTo>
                      <a:pt x="1230" y="439"/>
                    </a:lnTo>
                    <a:lnTo>
                      <a:pt x="1222" y="439"/>
                    </a:lnTo>
                    <a:lnTo>
                      <a:pt x="1230" y="463"/>
                    </a:lnTo>
                    <a:lnTo>
                      <a:pt x="1174" y="503"/>
                    </a:lnTo>
                    <a:lnTo>
                      <a:pt x="1078" y="503"/>
                    </a:lnTo>
                    <a:lnTo>
                      <a:pt x="1046" y="535"/>
                    </a:lnTo>
                    <a:lnTo>
                      <a:pt x="1014" y="567"/>
                    </a:lnTo>
                    <a:lnTo>
                      <a:pt x="1046" y="535"/>
                    </a:lnTo>
                    <a:lnTo>
                      <a:pt x="1094" y="519"/>
                    </a:lnTo>
                    <a:lnTo>
                      <a:pt x="1110" y="535"/>
                    </a:lnTo>
                    <a:lnTo>
                      <a:pt x="1078" y="543"/>
                    </a:lnTo>
                    <a:lnTo>
                      <a:pt x="1102" y="551"/>
                    </a:lnTo>
                    <a:lnTo>
                      <a:pt x="1094" y="559"/>
                    </a:lnTo>
                    <a:lnTo>
                      <a:pt x="1110" y="582"/>
                    </a:lnTo>
                    <a:lnTo>
                      <a:pt x="1158" y="590"/>
                    </a:lnTo>
                    <a:lnTo>
                      <a:pt x="1166" y="567"/>
                    </a:lnTo>
                    <a:lnTo>
                      <a:pt x="1166" y="582"/>
                    </a:lnTo>
                    <a:lnTo>
                      <a:pt x="1174" y="582"/>
                    </a:lnTo>
                    <a:lnTo>
                      <a:pt x="1158" y="590"/>
                    </a:lnTo>
                    <a:lnTo>
                      <a:pt x="1110" y="606"/>
                    </a:lnTo>
                    <a:lnTo>
                      <a:pt x="1094" y="630"/>
                    </a:lnTo>
                    <a:lnTo>
                      <a:pt x="1086" y="606"/>
                    </a:lnTo>
                    <a:lnTo>
                      <a:pt x="1118" y="590"/>
                    </a:lnTo>
                    <a:lnTo>
                      <a:pt x="1102" y="590"/>
                    </a:lnTo>
                    <a:lnTo>
                      <a:pt x="1102" y="582"/>
                    </a:lnTo>
                    <a:lnTo>
                      <a:pt x="1070" y="590"/>
                    </a:lnTo>
                    <a:lnTo>
                      <a:pt x="1062" y="590"/>
                    </a:lnTo>
                    <a:lnTo>
                      <a:pt x="1062" y="567"/>
                    </a:lnTo>
                    <a:lnTo>
                      <a:pt x="1038" y="559"/>
                    </a:lnTo>
                    <a:lnTo>
                      <a:pt x="1022" y="590"/>
                    </a:lnTo>
                    <a:lnTo>
                      <a:pt x="942" y="606"/>
                    </a:lnTo>
                    <a:lnTo>
                      <a:pt x="894" y="630"/>
                    </a:lnTo>
                    <a:lnTo>
                      <a:pt x="886" y="638"/>
                    </a:lnTo>
                    <a:lnTo>
                      <a:pt x="894" y="638"/>
                    </a:lnTo>
                    <a:lnTo>
                      <a:pt x="902" y="646"/>
                    </a:lnTo>
                    <a:lnTo>
                      <a:pt x="830" y="654"/>
                    </a:lnTo>
                    <a:lnTo>
                      <a:pt x="846" y="646"/>
                    </a:lnTo>
                    <a:lnTo>
                      <a:pt x="846" y="638"/>
                    </a:lnTo>
                    <a:lnTo>
                      <a:pt x="862" y="630"/>
                    </a:lnTo>
                    <a:lnTo>
                      <a:pt x="862" y="590"/>
                    </a:lnTo>
                    <a:lnTo>
                      <a:pt x="870" y="606"/>
                    </a:lnTo>
                    <a:lnTo>
                      <a:pt x="886" y="598"/>
                    </a:lnTo>
                    <a:lnTo>
                      <a:pt x="870" y="582"/>
                    </a:lnTo>
                    <a:lnTo>
                      <a:pt x="814" y="575"/>
                    </a:lnTo>
                    <a:lnTo>
                      <a:pt x="806" y="543"/>
                    </a:lnTo>
                    <a:lnTo>
                      <a:pt x="798" y="543"/>
                    </a:lnTo>
                    <a:lnTo>
                      <a:pt x="790" y="535"/>
                    </a:lnTo>
                    <a:lnTo>
                      <a:pt x="782" y="535"/>
                    </a:lnTo>
                    <a:lnTo>
                      <a:pt x="766" y="527"/>
                    </a:lnTo>
                    <a:lnTo>
                      <a:pt x="742" y="543"/>
                    </a:lnTo>
                    <a:lnTo>
                      <a:pt x="670" y="535"/>
                    </a:lnTo>
                    <a:lnTo>
                      <a:pt x="662" y="519"/>
                    </a:lnTo>
                    <a:lnTo>
                      <a:pt x="662" y="527"/>
                    </a:lnTo>
                    <a:lnTo>
                      <a:pt x="263" y="527"/>
                    </a:lnTo>
                    <a:lnTo>
                      <a:pt x="263" y="511"/>
                    </a:lnTo>
                    <a:lnTo>
                      <a:pt x="239" y="511"/>
                    </a:lnTo>
                    <a:lnTo>
                      <a:pt x="239" y="495"/>
                    </a:lnTo>
                    <a:lnTo>
                      <a:pt x="191" y="479"/>
                    </a:lnTo>
                    <a:lnTo>
                      <a:pt x="199" y="479"/>
                    </a:lnTo>
                    <a:lnTo>
                      <a:pt x="191" y="455"/>
                    </a:lnTo>
                    <a:lnTo>
                      <a:pt x="175" y="455"/>
                    </a:lnTo>
                    <a:lnTo>
                      <a:pt x="151" y="423"/>
                    </a:lnTo>
                    <a:lnTo>
                      <a:pt x="159" y="407"/>
                    </a:lnTo>
                    <a:lnTo>
                      <a:pt x="159" y="383"/>
                    </a:lnTo>
                    <a:lnTo>
                      <a:pt x="135" y="367"/>
                    </a:lnTo>
                    <a:lnTo>
                      <a:pt x="71" y="303"/>
                    </a:lnTo>
                    <a:lnTo>
                      <a:pt x="47" y="319"/>
                    </a:lnTo>
                    <a:lnTo>
                      <a:pt x="39" y="303"/>
                    </a:lnTo>
                    <a:lnTo>
                      <a:pt x="23" y="295"/>
                    </a:lnTo>
                    <a:lnTo>
                      <a:pt x="0" y="295"/>
                    </a:lnTo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698" name="Freeform 18"/>
              <p:cNvSpPr>
                <a:spLocks noChangeAspect="1"/>
              </p:cNvSpPr>
              <p:nvPr/>
            </p:nvSpPr>
            <p:spPr bwMode="auto">
              <a:xfrm>
                <a:off x="3994" y="1598"/>
                <a:ext cx="80" cy="48"/>
              </a:xfrm>
              <a:custGeom>
                <a:avLst/>
                <a:gdLst>
                  <a:gd name="T0" fmla="*/ 0 w 80"/>
                  <a:gd name="T1" fmla="*/ 0 h 48"/>
                  <a:gd name="T2" fmla="*/ 40 w 80"/>
                  <a:gd name="T3" fmla="*/ 16 h 48"/>
                  <a:gd name="T4" fmla="*/ 80 w 80"/>
                  <a:gd name="T5" fmla="*/ 48 h 48"/>
                  <a:gd name="T6" fmla="*/ 56 w 80"/>
                  <a:gd name="T7" fmla="*/ 48 h 48"/>
                  <a:gd name="T8" fmla="*/ 0 w 80"/>
                  <a:gd name="T9" fmla="*/ 0 h 4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80" h="48">
                    <a:moveTo>
                      <a:pt x="0" y="0"/>
                    </a:moveTo>
                    <a:lnTo>
                      <a:pt x="40" y="16"/>
                    </a:lnTo>
                    <a:lnTo>
                      <a:pt x="80" y="48"/>
                    </a:lnTo>
                    <a:lnTo>
                      <a:pt x="56" y="4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699" name="Freeform 19"/>
              <p:cNvSpPr>
                <a:spLocks noChangeAspect="1"/>
              </p:cNvSpPr>
              <p:nvPr/>
            </p:nvSpPr>
            <p:spPr bwMode="auto">
              <a:xfrm>
                <a:off x="3994" y="1598"/>
                <a:ext cx="80" cy="48"/>
              </a:xfrm>
              <a:custGeom>
                <a:avLst/>
                <a:gdLst>
                  <a:gd name="T0" fmla="*/ 0 w 80"/>
                  <a:gd name="T1" fmla="*/ 0 h 48"/>
                  <a:gd name="T2" fmla="*/ 40 w 80"/>
                  <a:gd name="T3" fmla="*/ 16 h 48"/>
                  <a:gd name="T4" fmla="*/ 80 w 80"/>
                  <a:gd name="T5" fmla="*/ 48 h 48"/>
                  <a:gd name="T6" fmla="*/ 56 w 80"/>
                  <a:gd name="T7" fmla="*/ 48 h 48"/>
                  <a:gd name="T8" fmla="*/ 0 w 80"/>
                  <a:gd name="T9" fmla="*/ 0 h 4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80" h="48">
                    <a:moveTo>
                      <a:pt x="0" y="0"/>
                    </a:moveTo>
                    <a:lnTo>
                      <a:pt x="40" y="16"/>
                    </a:lnTo>
                    <a:lnTo>
                      <a:pt x="80" y="48"/>
                    </a:lnTo>
                    <a:lnTo>
                      <a:pt x="56" y="48"/>
                    </a:lnTo>
                    <a:lnTo>
                      <a:pt x="0" y="0"/>
                    </a:lnTo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700" name="Freeform 20"/>
              <p:cNvSpPr>
                <a:spLocks noChangeAspect="1"/>
              </p:cNvSpPr>
              <p:nvPr/>
            </p:nvSpPr>
            <p:spPr bwMode="auto">
              <a:xfrm>
                <a:off x="4026" y="1032"/>
                <a:ext cx="152" cy="103"/>
              </a:xfrm>
              <a:custGeom>
                <a:avLst/>
                <a:gdLst>
                  <a:gd name="T0" fmla="*/ 0 w 152"/>
                  <a:gd name="T1" fmla="*/ 79 h 103"/>
                  <a:gd name="T2" fmla="*/ 8 w 152"/>
                  <a:gd name="T3" fmla="*/ 63 h 103"/>
                  <a:gd name="T4" fmla="*/ 32 w 152"/>
                  <a:gd name="T5" fmla="*/ 24 h 103"/>
                  <a:gd name="T6" fmla="*/ 24 w 152"/>
                  <a:gd name="T7" fmla="*/ 8 h 103"/>
                  <a:gd name="T8" fmla="*/ 72 w 152"/>
                  <a:gd name="T9" fmla="*/ 0 h 103"/>
                  <a:gd name="T10" fmla="*/ 104 w 152"/>
                  <a:gd name="T11" fmla="*/ 24 h 103"/>
                  <a:gd name="T12" fmla="*/ 120 w 152"/>
                  <a:gd name="T13" fmla="*/ 8 h 103"/>
                  <a:gd name="T14" fmla="*/ 152 w 152"/>
                  <a:gd name="T15" fmla="*/ 39 h 103"/>
                  <a:gd name="T16" fmla="*/ 88 w 152"/>
                  <a:gd name="T17" fmla="*/ 71 h 103"/>
                  <a:gd name="T18" fmla="*/ 80 w 152"/>
                  <a:gd name="T19" fmla="*/ 95 h 103"/>
                  <a:gd name="T20" fmla="*/ 48 w 152"/>
                  <a:gd name="T21" fmla="*/ 103 h 103"/>
                  <a:gd name="T22" fmla="*/ 32 w 152"/>
                  <a:gd name="T23" fmla="*/ 87 h 103"/>
                  <a:gd name="T24" fmla="*/ 0 w 152"/>
                  <a:gd name="T25" fmla="*/ 79 h 103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152" h="103">
                    <a:moveTo>
                      <a:pt x="0" y="79"/>
                    </a:moveTo>
                    <a:lnTo>
                      <a:pt x="8" y="63"/>
                    </a:lnTo>
                    <a:lnTo>
                      <a:pt x="32" y="24"/>
                    </a:lnTo>
                    <a:lnTo>
                      <a:pt x="24" y="8"/>
                    </a:lnTo>
                    <a:lnTo>
                      <a:pt x="72" y="0"/>
                    </a:lnTo>
                    <a:lnTo>
                      <a:pt x="104" y="24"/>
                    </a:lnTo>
                    <a:lnTo>
                      <a:pt x="120" y="8"/>
                    </a:lnTo>
                    <a:lnTo>
                      <a:pt x="152" y="39"/>
                    </a:lnTo>
                    <a:lnTo>
                      <a:pt x="88" y="71"/>
                    </a:lnTo>
                    <a:lnTo>
                      <a:pt x="80" y="95"/>
                    </a:lnTo>
                    <a:lnTo>
                      <a:pt x="48" y="103"/>
                    </a:lnTo>
                    <a:lnTo>
                      <a:pt x="32" y="87"/>
                    </a:lnTo>
                    <a:lnTo>
                      <a:pt x="0" y="79"/>
                    </a:lnTo>
                    <a:close/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701" name="Freeform 21"/>
              <p:cNvSpPr>
                <a:spLocks noChangeAspect="1"/>
              </p:cNvSpPr>
              <p:nvPr/>
            </p:nvSpPr>
            <p:spPr bwMode="auto">
              <a:xfrm>
                <a:off x="4026" y="1032"/>
                <a:ext cx="152" cy="103"/>
              </a:xfrm>
              <a:custGeom>
                <a:avLst/>
                <a:gdLst>
                  <a:gd name="T0" fmla="*/ 0 w 152"/>
                  <a:gd name="T1" fmla="*/ 79 h 103"/>
                  <a:gd name="T2" fmla="*/ 8 w 152"/>
                  <a:gd name="T3" fmla="*/ 63 h 103"/>
                  <a:gd name="T4" fmla="*/ 32 w 152"/>
                  <a:gd name="T5" fmla="*/ 24 h 103"/>
                  <a:gd name="T6" fmla="*/ 24 w 152"/>
                  <a:gd name="T7" fmla="*/ 8 h 103"/>
                  <a:gd name="T8" fmla="*/ 72 w 152"/>
                  <a:gd name="T9" fmla="*/ 0 h 103"/>
                  <a:gd name="T10" fmla="*/ 104 w 152"/>
                  <a:gd name="T11" fmla="*/ 24 h 103"/>
                  <a:gd name="T12" fmla="*/ 120 w 152"/>
                  <a:gd name="T13" fmla="*/ 8 h 103"/>
                  <a:gd name="T14" fmla="*/ 152 w 152"/>
                  <a:gd name="T15" fmla="*/ 39 h 103"/>
                  <a:gd name="T16" fmla="*/ 88 w 152"/>
                  <a:gd name="T17" fmla="*/ 71 h 103"/>
                  <a:gd name="T18" fmla="*/ 80 w 152"/>
                  <a:gd name="T19" fmla="*/ 95 h 103"/>
                  <a:gd name="T20" fmla="*/ 48 w 152"/>
                  <a:gd name="T21" fmla="*/ 103 h 103"/>
                  <a:gd name="T22" fmla="*/ 32 w 152"/>
                  <a:gd name="T23" fmla="*/ 87 h 103"/>
                  <a:gd name="T24" fmla="*/ 0 w 152"/>
                  <a:gd name="T25" fmla="*/ 79 h 103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152" h="103">
                    <a:moveTo>
                      <a:pt x="0" y="79"/>
                    </a:moveTo>
                    <a:lnTo>
                      <a:pt x="8" y="63"/>
                    </a:lnTo>
                    <a:lnTo>
                      <a:pt x="32" y="24"/>
                    </a:lnTo>
                    <a:lnTo>
                      <a:pt x="24" y="8"/>
                    </a:lnTo>
                    <a:lnTo>
                      <a:pt x="72" y="0"/>
                    </a:lnTo>
                    <a:lnTo>
                      <a:pt x="104" y="24"/>
                    </a:lnTo>
                    <a:lnTo>
                      <a:pt x="120" y="8"/>
                    </a:lnTo>
                    <a:lnTo>
                      <a:pt x="152" y="39"/>
                    </a:lnTo>
                    <a:lnTo>
                      <a:pt x="88" y="71"/>
                    </a:lnTo>
                    <a:lnTo>
                      <a:pt x="80" y="95"/>
                    </a:lnTo>
                    <a:lnTo>
                      <a:pt x="48" y="103"/>
                    </a:lnTo>
                    <a:lnTo>
                      <a:pt x="32" y="87"/>
                    </a:lnTo>
                    <a:lnTo>
                      <a:pt x="0" y="79"/>
                    </a:lnTo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702" name="Freeform 22"/>
              <p:cNvSpPr>
                <a:spLocks noChangeAspect="1"/>
              </p:cNvSpPr>
              <p:nvPr/>
            </p:nvSpPr>
            <p:spPr bwMode="auto">
              <a:xfrm>
                <a:off x="4130" y="1071"/>
                <a:ext cx="264" cy="136"/>
              </a:xfrm>
              <a:custGeom>
                <a:avLst/>
                <a:gdLst>
                  <a:gd name="T0" fmla="*/ 0 w 264"/>
                  <a:gd name="T1" fmla="*/ 40 h 136"/>
                  <a:gd name="T2" fmla="*/ 8 w 264"/>
                  <a:gd name="T3" fmla="*/ 32 h 136"/>
                  <a:gd name="T4" fmla="*/ 8 w 264"/>
                  <a:gd name="T5" fmla="*/ 24 h 136"/>
                  <a:gd name="T6" fmla="*/ 32 w 264"/>
                  <a:gd name="T7" fmla="*/ 0 h 136"/>
                  <a:gd name="T8" fmla="*/ 56 w 264"/>
                  <a:gd name="T9" fmla="*/ 0 h 136"/>
                  <a:gd name="T10" fmla="*/ 72 w 264"/>
                  <a:gd name="T11" fmla="*/ 8 h 136"/>
                  <a:gd name="T12" fmla="*/ 56 w 264"/>
                  <a:gd name="T13" fmla="*/ 16 h 136"/>
                  <a:gd name="T14" fmla="*/ 88 w 264"/>
                  <a:gd name="T15" fmla="*/ 8 h 136"/>
                  <a:gd name="T16" fmla="*/ 112 w 264"/>
                  <a:gd name="T17" fmla="*/ 16 h 136"/>
                  <a:gd name="T18" fmla="*/ 104 w 264"/>
                  <a:gd name="T19" fmla="*/ 24 h 136"/>
                  <a:gd name="T20" fmla="*/ 128 w 264"/>
                  <a:gd name="T21" fmla="*/ 16 h 136"/>
                  <a:gd name="T22" fmla="*/ 120 w 264"/>
                  <a:gd name="T23" fmla="*/ 8 h 136"/>
                  <a:gd name="T24" fmla="*/ 136 w 264"/>
                  <a:gd name="T25" fmla="*/ 8 h 136"/>
                  <a:gd name="T26" fmla="*/ 152 w 264"/>
                  <a:gd name="T27" fmla="*/ 48 h 136"/>
                  <a:gd name="T28" fmla="*/ 168 w 264"/>
                  <a:gd name="T29" fmla="*/ 40 h 136"/>
                  <a:gd name="T30" fmla="*/ 152 w 264"/>
                  <a:gd name="T31" fmla="*/ 0 h 136"/>
                  <a:gd name="T32" fmla="*/ 176 w 264"/>
                  <a:gd name="T33" fmla="*/ 0 h 136"/>
                  <a:gd name="T34" fmla="*/ 192 w 264"/>
                  <a:gd name="T35" fmla="*/ 16 h 136"/>
                  <a:gd name="T36" fmla="*/ 208 w 264"/>
                  <a:gd name="T37" fmla="*/ 64 h 136"/>
                  <a:gd name="T38" fmla="*/ 264 w 264"/>
                  <a:gd name="T39" fmla="*/ 88 h 136"/>
                  <a:gd name="T40" fmla="*/ 256 w 264"/>
                  <a:gd name="T41" fmla="*/ 104 h 136"/>
                  <a:gd name="T42" fmla="*/ 248 w 264"/>
                  <a:gd name="T43" fmla="*/ 96 h 136"/>
                  <a:gd name="T44" fmla="*/ 232 w 264"/>
                  <a:gd name="T45" fmla="*/ 104 h 136"/>
                  <a:gd name="T46" fmla="*/ 256 w 264"/>
                  <a:gd name="T47" fmla="*/ 120 h 136"/>
                  <a:gd name="T48" fmla="*/ 232 w 264"/>
                  <a:gd name="T49" fmla="*/ 120 h 136"/>
                  <a:gd name="T50" fmla="*/ 200 w 264"/>
                  <a:gd name="T51" fmla="*/ 120 h 136"/>
                  <a:gd name="T52" fmla="*/ 176 w 264"/>
                  <a:gd name="T53" fmla="*/ 112 h 136"/>
                  <a:gd name="T54" fmla="*/ 136 w 264"/>
                  <a:gd name="T55" fmla="*/ 128 h 136"/>
                  <a:gd name="T56" fmla="*/ 88 w 264"/>
                  <a:gd name="T57" fmla="*/ 136 h 136"/>
                  <a:gd name="T58" fmla="*/ 72 w 264"/>
                  <a:gd name="T59" fmla="*/ 112 h 136"/>
                  <a:gd name="T60" fmla="*/ 40 w 264"/>
                  <a:gd name="T61" fmla="*/ 112 h 136"/>
                  <a:gd name="T62" fmla="*/ 24 w 264"/>
                  <a:gd name="T63" fmla="*/ 88 h 136"/>
                  <a:gd name="T64" fmla="*/ 96 w 264"/>
                  <a:gd name="T65" fmla="*/ 80 h 136"/>
                  <a:gd name="T66" fmla="*/ 16 w 264"/>
                  <a:gd name="T67" fmla="*/ 72 h 136"/>
                  <a:gd name="T68" fmla="*/ 8 w 264"/>
                  <a:gd name="T69" fmla="*/ 64 h 136"/>
                  <a:gd name="T70" fmla="*/ 48 w 264"/>
                  <a:gd name="T71" fmla="*/ 56 h 136"/>
                  <a:gd name="T72" fmla="*/ 8 w 264"/>
                  <a:gd name="T73" fmla="*/ 56 h 136"/>
                  <a:gd name="T74" fmla="*/ 16 w 264"/>
                  <a:gd name="T75" fmla="*/ 48 h 136"/>
                  <a:gd name="T76" fmla="*/ 0 w 264"/>
                  <a:gd name="T77" fmla="*/ 40 h 1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0" t="0" r="r" b="b"/>
                <a:pathLst>
                  <a:path w="264" h="136">
                    <a:moveTo>
                      <a:pt x="0" y="40"/>
                    </a:moveTo>
                    <a:lnTo>
                      <a:pt x="8" y="32"/>
                    </a:lnTo>
                    <a:lnTo>
                      <a:pt x="8" y="24"/>
                    </a:lnTo>
                    <a:lnTo>
                      <a:pt x="32" y="0"/>
                    </a:lnTo>
                    <a:lnTo>
                      <a:pt x="56" y="0"/>
                    </a:lnTo>
                    <a:lnTo>
                      <a:pt x="72" y="8"/>
                    </a:lnTo>
                    <a:lnTo>
                      <a:pt x="56" y="16"/>
                    </a:lnTo>
                    <a:lnTo>
                      <a:pt x="88" y="8"/>
                    </a:lnTo>
                    <a:lnTo>
                      <a:pt x="112" y="16"/>
                    </a:lnTo>
                    <a:lnTo>
                      <a:pt x="104" y="24"/>
                    </a:lnTo>
                    <a:lnTo>
                      <a:pt x="128" y="16"/>
                    </a:lnTo>
                    <a:lnTo>
                      <a:pt x="120" y="8"/>
                    </a:lnTo>
                    <a:lnTo>
                      <a:pt x="136" y="8"/>
                    </a:lnTo>
                    <a:lnTo>
                      <a:pt x="152" y="48"/>
                    </a:lnTo>
                    <a:lnTo>
                      <a:pt x="168" y="40"/>
                    </a:lnTo>
                    <a:lnTo>
                      <a:pt x="152" y="0"/>
                    </a:lnTo>
                    <a:lnTo>
                      <a:pt x="176" y="0"/>
                    </a:lnTo>
                    <a:lnTo>
                      <a:pt x="192" y="16"/>
                    </a:lnTo>
                    <a:lnTo>
                      <a:pt x="208" y="64"/>
                    </a:lnTo>
                    <a:lnTo>
                      <a:pt x="264" y="88"/>
                    </a:lnTo>
                    <a:lnTo>
                      <a:pt x="256" y="104"/>
                    </a:lnTo>
                    <a:lnTo>
                      <a:pt x="248" y="96"/>
                    </a:lnTo>
                    <a:lnTo>
                      <a:pt x="232" y="104"/>
                    </a:lnTo>
                    <a:lnTo>
                      <a:pt x="256" y="120"/>
                    </a:lnTo>
                    <a:lnTo>
                      <a:pt x="232" y="120"/>
                    </a:lnTo>
                    <a:lnTo>
                      <a:pt x="200" y="120"/>
                    </a:lnTo>
                    <a:lnTo>
                      <a:pt x="176" y="112"/>
                    </a:lnTo>
                    <a:lnTo>
                      <a:pt x="136" y="128"/>
                    </a:lnTo>
                    <a:lnTo>
                      <a:pt x="88" y="136"/>
                    </a:lnTo>
                    <a:lnTo>
                      <a:pt x="72" y="112"/>
                    </a:lnTo>
                    <a:lnTo>
                      <a:pt x="40" y="112"/>
                    </a:lnTo>
                    <a:lnTo>
                      <a:pt x="24" y="88"/>
                    </a:lnTo>
                    <a:lnTo>
                      <a:pt x="96" y="80"/>
                    </a:lnTo>
                    <a:lnTo>
                      <a:pt x="16" y="72"/>
                    </a:lnTo>
                    <a:lnTo>
                      <a:pt x="8" y="64"/>
                    </a:lnTo>
                    <a:lnTo>
                      <a:pt x="48" y="56"/>
                    </a:lnTo>
                    <a:lnTo>
                      <a:pt x="8" y="56"/>
                    </a:lnTo>
                    <a:lnTo>
                      <a:pt x="16" y="48"/>
                    </a:lnTo>
                    <a:lnTo>
                      <a:pt x="0" y="40"/>
                    </a:lnTo>
                    <a:close/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703" name="Freeform 23"/>
              <p:cNvSpPr>
                <a:spLocks noChangeAspect="1"/>
              </p:cNvSpPr>
              <p:nvPr/>
            </p:nvSpPr>
            <p:spPr bwMode="auto">
              <a:xfrm>
                <a:off x="4130" y="1071"/>
                <a:ext cx="264" cy="136"/>
              </a:xfrm>
              <a:custGeom>
                <a:avLst/>
                <a:gdLst>
                  <a:gd name="T0" fmla="*/ 0 w 264"/>
                  <a:gd name="T1" fmla="*/ 40 h 136"/>
                  <a:gd name="T2" fmla="*/ 8 w 264"/>
                  <a:gd name="T3" fmla="*/ 32 h 136"/>
                  <a:gd name="T4" fmla="*/ 8 w 264"/>
                  <a:gd name="T5" fmla="*/ 24 h 136"/>
                  <a:gd name="T6" fmla="*/ 32 w 264"/>
                  <a:gd name="T7" fmla="*/ 0 h 136"/>
                  <a:gd name="T8" fmla="*/ 56 w 264"/>
                  <a:gd name="T9" fmla="*/ 0 h 136"/>
                  <a:gd name="T10" fmla="*/ 72 w 264"/>
                  <a:gd name="T11" fmla="*/ 8 h 136"/>
                  <a:gd name="T12" fmla="*/ 56 w 264"/>
                  <a:gd name="T13" fmla="*/ 16 h 136"/>
                  <a:gd name="T14" fmla="*/ 88 w 264"/>
                  <a:gd name="T15" fmla="*/ 8 h 136"/>
                  <a:gd name="T16" fmla="*/ 112 w 264"/>
                  <a:gd name="T17" fmla="*/ 16 h 136"/>
                  <a:gd name="T18" fmla="*/ 104 w 264"/>
                  <a:gd name="T19" fmla="*/ 24 h 136"/>
                  <a:gd name="T20" fmla="*/ 128 w 264"/>
                  <a:gd name="T21" fmla="*/ 16 h 136"/>
                  <a:gd name="T22" fmla="*/ 120 w 264"/>
                  <a:gd name="T23" fmla="*/ 8 h 136"/>
                  <a:gd name="T24" fmla="*/ 136 w 264"/>
                  <a:gd name="T25" fmla="*/ 8 h 136"/>
                  <a:gd name="T26" fmla="*/ 152 w 264"/>
                  <a:gd name="T27" fmla="*/ 48 h 136"/>
                  <a:gd name="T28" fmla="*/ 168 w 264"/>
                  <a:gd name="T29" fmla="*/ 40 h 136"/>
                  <a:gd name="T30" fmla="*/ 152 w 264"/>
                  <a:gd name="T31" fmla="*/ 0 h 136"/>
                  <a:gd name="T32" fmla="*/ 176 w 264"/>
                  <a:gd name="T33" fmla="*/ 0 h 136"/>
                  <a:gd name="T34" fmla="*/ 192 w 264"/>
                  <a:gd name="T35" fmla="*/ 16 h 136"/>
                  <a:gd name="T36" fmla="*/ 208 w 264"/>
                  <a:gd name="T37" fmla="*/ 64 h 136"/>
                  <a:gd name="T38" fmla="*/ 264 w 264"/>
                  <a:gd name="T39" fmla="*/ 88 h 136"/>
                  <a:gd name="T40" fmla="*/ 256 w 264"/>
                  <a:gd name="T41" fmla="*/ 104 h 136"/>
                  <a:gd name="T42" fmla="*/ 248 w 264"/>
                  <a:gd name="T43" fmla="*/ 96 h 136"/>
                  <a:gd name="T44" fmla="*/ 232 w 264"/>
                  <a:gd name="T45" fmla="*/ 104 h 136"/>
                  <a:gd name="T46" fmla="*/ 256 w 264"/>
                  <a:gd name="T47" fmla="*/ 120 h 136"/>
                  <a:gd name="T48" fmla="*/ 232 w 264"/>
                  <a:gd name="T49" fmla="*/ 120 h 136"/>
                  <a:gd name="T50" fmla="*/ 200 w 264"/>
                  <a:gd name="T51" fmla="*/ 120 h 136"/>
                  <a:gd name="T52" fmla="*/ 176 w 264"/>
                  <a:gd name="T53" fmla="*/ 112 h 136"/>
                  <a:gd name="T54" fmla="*/ 136 w 264"/>
                  <a:gd name="T55" fmla="*/ 128 h 136"/>
                  <a:gd name="T56" fmla="*/ 88 w 264"/>
                  <a:gd name="T57" fmla="*/ 136 h 136"/>
                  <a:gd name="T58" fmla="*/ 72 w 264"/>
                  <a:gd name="T59" fmla="*/ 112 h 136"/>
                  <a:gd name="T60" fmla="*/ 40 w 264"/>
                  <a:gd name="T61" fmla="*/ 112 h 136"/>
                  <a:gd name="T62" fmla="*/ 24 w 264"/>
                  <a:gd name="T63" fmla="*/ 88 h 136"/>
                  <a:gd name="T64" fmla="*/ 96 w 264"/>
                  <a:gd name="T65" fmla="*/ 80 h 136"/>
                  <a:gd name="T66" fmla="*/ 16 w 264"/>
                  <a:gd name="T67" fmla="*/ 72 h 136"/>
                  <a:gd name="T68" fmla="*/ 8 w 264"/>
                  <a:gd name="T69" fmla="*/ 64 h 136"/>
                  <a:gd name="T70" fmla="*/ 48 w 264"/>
                  <a:gd name="T71" fmla="*/ 56 h 136"/>
                  <a:gd name="T72" fmla="*/ 8 w 264"/>
                  <a:gd name="T73" fmla="*/ 56 h 136"/>
                  <a:gd name="T74" fmla="*/ 16 w 264"/>
                  <a:gd name="T75" fmla="*/ 48 h 136"/>
                  <a:gd name="T76" fmla="*/ 0 w 264"/>
                  <a:gd name="T77" fmla="*/ 40 h 1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0" t="0" r="r" b="b"/>
                <a:pathLst>
                  <a:path w="264" h="136">
                    <a:moveTo>
                      <a:pt x="0" y="40"/>
                    </a:moveTo>
                    <a:lnTo>
                      <a:pt x="8" y="32"/>
                    </a:lnTo>
                    <a:lnTo>
                      <a:pt x="8" y="24"/>
                    </a:lnTo>
                    <a:lnTo>
                      <a:pt x="32" y="0"/>
                    </a:lnTo>
                    <a:lnTo>
                      <a:pt x="56" y="0"/>
                    </a:lnTo>
                    <a:lnTo>
                      <a:pt x="72" y="8"/>
                    </a:lnTo>
                    <a:lnTo>
                      <a:pt x="56" y="16"/>
                    </a:lnTo>
                    <a:lnTo>
                      <a:pt x="88" y="8"/>
                    </a:lnTo>
                    <a:lnTo>
                      <a:pt x="112" y="16"/>
                    </a:lnTo>
                    <a:lnTo>
                      <a:pt x="104" y="24"/>
                    </a:lnTo>
                    <a:lnTo>
                      <a:pt x="128" y="16"/>
                    </a:lnTo>
                    <a:lnTo>
                      <a:pt x="120" y="8"/>
                    </a:lnTo>
                    <a:lnTo>
                      <a:pt x="136" y="8"/>
                    </a:lnTo>
                    <a:lnTo>
                      <a:pt x="152" y="48"/>
                    </a:lnTo>
                    <a:lnTo>
                      <a:pt x="168" y="40"/>
                    </a:lnTo>
                    <a:lnTo>
                      <a:pt x="152" y="0"/>
                    </a:lnTo>
                    <a:lnTo>
                      <a:pt x="176" y="0"/>
                    </a:lnTo>
                    <a:lnTo>
                      <a:pt x="192" y="16"/>
                    </a:lnTo>
                    <a:lnTo>
                      <a:pt x="208" y="64"/>
                    </a:lnTo>
                    <a:lnTo>
                      <a:pt x="264" y="88"/>
                    </a:lnTo>
                    <a:lnTo>
                      <a:pt x="256" y="104"/>
                    </a:lnTo>
                    <a:lnTo>
                      <a:pt x="248" y="96"/>
                    </a:lnTo>
                    <a:lnTo>
                      <a:pt x="232" y="104"/>
                    </a:lnTo>
                    <a:lnTo>
                      <a:pt x="256" y="120"/>
                    </a:lnTo>
                    <a:lnTo>
                      <a:pt x="232" y="120"/>
                    </a:lnTo>
                    <a:lnTo>
                      <a:pt x="200" y="120"/>
                    </a:lnTo>
                    <a:lnTo>
                      <a:pt x="176" y="112"/>
                    </a:lnTo>
                    <a:lnTo>
                      <a:pt x="136" y="128"/>
                    </a:lnTo>
                    <a:lnTo>
                      <a:pt x="88" y="136"/>
                    </a:lnTo>
                    <a:lnTo>
                      <a:pt x="72" y="112"/>
                    </a:lnTo>
                    <a:lnTo>
                      <a:pt x="40" y="112"/>
                    </a:lnTo>
                    <a:lnTo>
                      <a:pt x="24" y="88"/>
                    </a:lnTo>
                    <a:lnTo>
                      <a:pt x="96" y="80"/>
                    </a:lnTo>
                    <a:lnTo>
                      <a:pt x="16" y="72"/>
                    </a:lnTo>
                    <a:lnTo>
                      <a:pt x="8" y="64"/>
                    </a:lnTo>
                    <a:lnTo>
                      <a:pt x="48" y="56"/>
                    </a:lnTo>
                    <a:lnTo>
                      <a:pt x="8" y="56"/>
                    </a:lnTo>
                    <a:lnTo>
                      <a:pt x="16" y="48"/>
                    </a:lnTo>
                    <a:lnTo>
                      <a:pt x="0" y="40"/>
                    </a:lnTo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704" name="Freeform 24"/>
              <p:cNvSpPr>
                <a:spLocks noChangeAspect="1"/>
              </p:cNvSpPr>
              <p:nvPr/>
            </p:nvSpPr>
            <p:spPr bwMode="auto">
              <a:xfrm>
                <a:off x="4370" y="1056"/>
                <a:ext cx="87" cy="71"/>
              </a:xfrm>
              <a:custGeom>
                <a:avLst/>
                <a:gdLst>
                  <a:gd name="T0" fmla="*/ 0 w 87"/>
                  <a:gd name="T1" fmla="*/ 31 h 71"/>
                  <a:gd name="T2" fmla="*/ 8 w 87"/>
                  <a:gd name="T3" fmla="*/ 23 h 71"/>
                  <a:gd name="T4" fmla="*/ 32 w 87"/>
                  <a:gd name="T5" fmla="*/ 31 h 71"/>
                  <a:gd name="T6" fmla="*/ 32 w 87"/>
                  <a:gd name="T7" fmla="*/ 15 h 71"/>
                  <a:gd name="T8" fmla="*/ 16 w 87"/>
                  <a:gd name="T9" fmla="*/ 15 h 71"/>
                  <a:gd name="T10" fmla="*/ 24 w 87"/>
                  <a:gd name="T11" fmla="*/ 15 h 71"/>
                  <a:gd name="T12" fmla="*/ 16 w 87"/>
                  <a:gd name="T13" fmla="*/ 8 h 71"/>
                  <a:gd name="T14" fmla="*/ 72 w 87"/>
                  <a:gd name="T15" fmla="*/ 0 h 71"/>
                  <a:gd name="T16" fmla="*/ 72 w 87"/>
                  <a:gd name="T17" fmla="*/ 15 h 71"/>
                  <a:gd name="T18" fmla="*/ 56 w 87"/>
                  <a:gd name="T19" fmla="*/ 23 h 71"/>
                  <a:gd name="T20" fmla="*/ 79 w 87"/>
                  <a:gd name="T21" fmla="*/ 31 h 71"/>
                  <a:gd name="T22" fmla="*/ 87 w 87"/>
                  <a:gd name="T23" fmla="*/ 55 h 71"/>
                  <a:gd name="T24" fmla="*/ 48 w 87"/>
                  <a:gd name="T25" fmla="*/ 71 h 71"/>
                  <a:gd name="T26" fmla="*/ 32 w 87"/>
                  <a:gd name="T27" fmla="*/ 55 h 71"/>
                  <a:gd name="T28" fmla="*/ 0 w 87"/>
                  <a:gd name="T29" fmla="*/ 31 h 71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87" h="71">
                    <a:moveTo>
                      <a:pt x="0" y="31"/>
                    </a:moveTo>
                    <a:lnTo>
                      <a:pt x="8" y="23"/>
                    </a:lnTo>
                    <a:lnTo>
                      <a:pt x="32" y="31"/>
                    </a:lnTo>
                    <a:lnTo>
                      <a:pt x="32" y="15"/>
                    </a:lnTo>
                    <a:lnTo>
                      <a:pt x="16" y="15"/>
                    </a:lnTo>
                    <a:lnTo>
                      <a:pt x="24" y="15"/>
                    </a:lnTo>
                    <a:lnTo>
                      <a:pt x="16" y="8"/>
                    </a:lnTo>
                    <a:lnTo>
                      <a:pt x="72" y="0"/>
                    </a:lnTo>
                    <a:lnTo>
                      <a:pt x="72" y="15"/>
                    </a:lnTo>
                    <a:lnTo>
                      <a:pt x="56" y="23"/>
                    </a:lnTo>
                    <a:lnTo>
                      <a:pt x="79" y="31"/>
                    </a:lnTo>
                    <a:lnTo>
                      <a:pt x="87" y="55"/>
                    </a:lnTo>
                    <a:lnTo>
                      <a:pt x="48" y="71"/>
                    </a:lnTo>
                    <a:lnTo>
                      <a:pt x="32" y="55"/>
                    </a:lnTo>
                    <a:lnTo>
                      <a:pt x="0" y="31"/>
                    </a:lnTo>
                    <a:close/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705" name="Freeform 25"/>
              <p:cNvSpPr>
                <a:spLocks noChangeAspect="1"/>
              </p:cNvSpPr>
              <p:nvPr/>
            </p:nvSpPr>
            <p:spPr bwMode="auto">
              <a:xfrm>
                <a:off x="4370" y="1056"/>
                <a:ext cx="87" cy="71"/>
              </a:xfrm>
              <a:custGeom>
                <a:avLst/>
                <a:gdLst>
                  <a:gd name="T0" fmla="*/ 0 w 87"/>
                  <a:gd name="T1" fmla="*/ 31 h 71"/>
                  <a:gd name="T2" fmla="*/ 8 w 87"/>
                  <a:gd name="T3" fmla="*/ 23 h 71"/>
                  <a:gd name="T4" fmla="*/ 32 w 87"/>
                  <a:gd name="T5" fmla="*/ 31 h 71"/>
                  <a:gd name="T6" fmla="*/ 32 w 87"/>
                  <a:gd name="T7" fmla="*/ 15 h 71"/>
                  <a:gd name="T8" fmla="*/ 16 w 87"/>
                  <a:gd name="T9" fmla="*/ 15 h 71"/>
                  <a:gd name="T10" fmla="*/ 24 w 87"/>
                  <a:gd name="T11" fmla="*/ 15 h 71"/>
                  <a:gd name="T12" fmla="*/ 16 w 87"/>
                  <a:gd name="T13" fmla="*/ 8 h 71"/>
                  <a:gd name="T14" fmla="*/ 72 w 87"/>
                  <a:gd name="T15" fmla="*/ 0 h 71"/>
                  <a:gd name="T16" fmla="*/ 72 w 87"/>
                  <a:gd name="T17" fmla="*/ 15 h 71"/>
                  <a:gd name="T18" fmla="*/ 56 w 87"/>
                  <a:gd name="T19" fmla="*/ 23 h 71"/>
                  <a:gd name="T20" fmla="*/ 79 w 87"/>
                  <a:gd name="T21" fmla="*/ 31 h 71"/>
                  <a:gd name="T22" fmla="*/ 87 w 87"/>
                  <a:gd name="T23" fmla="*/ 55 h 71"/>
                  <a:gd name="T24" fmla="*/ 48 w 87"/>
                  <a:gd name="T25" fmla="*/ 71 h 71"/>
                  <a:gd name="T26" fmla="*/ 32 w 87"/>
                  <a:gd name="T27" fmla="*/ 55 h 71"/>
                  <a:gd name="T28" fmla="*/ 0 w 87"/>
                  <a:gd name="T29" fmla="*/ 31 h 71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87" h="71">
                    <a:moveTo>
                      <a:pt x="0" y="31"/>
                    </a:moveTo>
                    <a:lnTo>
                      <a:pt x="8" y="23"/>
                    </a:lnTo>
                    <a:lnTo>
                      <a:pt x="32" y="31"/>
                    </a:lnTo>
                    <a:lnTo>
                      <a:pt x="32" y="15"/>
                    </a:lnTo>
                    <a:lnTo>
                      <a:pt x="16" y="15"/>
                    </a:lnTo>
                    <a:lnTo>
                      <a:pt x="24" y="15"/>
                    </a:lnTo>
                    <a:lnTo>
                      <a:pt x="16" y="8"/>
                    </a:lnTo>
                    <a:lnTo>
                      <a:pt x="72" y="0"/>
                    </a:lnTo>
                    <a:lnTo>
                      <a:pt x="72" y="15"/>
                    </a:lnTo>
                    <a:lnTo>
                      <a:pt x="56" y="23"/>
                    </a:lnTo>
                    <a:lnTo>
                      <a:pt x="79" y="31"/>
                    </a:lnTo>
                    <a:lnTo>
                      <a:pt x="87" y="55"/>
                    </a:lnTo>
                    <a:lnTo>
                      <a:pt x="48" y="71"/>
                    </a:lnTo>
                    <a:lnTo>
                      <a:pt x="32" y="55"/>
                    </a:lnTo>
                    <a:lnTo>
                      <a:pt x="0" y="31"/>
                    </a:lnTo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706" name="Freeform 26"/>
              <p:cNvSpPr>
                <a:spLocks noChangeAspect="1"/>
              </p:cNvSpPr>
              <p:nvPr/>
            </p:nvSpPr>
            <p:spPr bwMode="auto">
              <a:xfrm>
                <a:off x="4465" y="1056"/>
                <a:ext cx="80" cy="55"/>
              </a:xfrm>
              <a:custGeom>
                <a:avLst/>
                <a:gdLst>
                  <a:gd name="T0" fmla="*/ 0 w 80"/>
                  <a:gd name="T1" fmla="*/ 8 h 55"/>
                  <a:gd name="T2" fmla="*/ 0 w 80"/>
                  <a:gd name="T3" fmla="*/ 31 h 55"/>
                  <a:gd name="T4" fmla="*/ 8 w 80"/>
                  <a:gd name="T5" fmla="*/ 31 h 55"/>
                  <a:gd name="T6" fmla="*/ 8 w 80"/>
                  <a:gd name="T7" fmla="*/ 55 h 55"/>
                  <a:gd name="T8" fmla="*/ 16 w 80"/>
                  <a:gd name="T9" fmla="*/ 55 h 55"/>
                  <a:gd name="T10" fmla="*/ 24 w 80"/>
                  <a:gd name="T11" fmla="*/ 39 h 55"/>
                  <a:gd name="T12" fmla="*/ 16 w 80"/>
                  <a:gd name="T13" fmla="*/ 31 h 55"/>
                  <a:gd name="T14" fmla="*/ 56 w 80"/>
                  <a:gd name="T15" fmla="*/ 31 h 55"/>
                  <a:gd name="T16" fmla="*/ 80 w 80"/>
                  <a:gd name="T17" fmla="*/ 0 h 55"/>
                  <a:gd name="T18" fmla="*/ 0 w 80"/>
                  <a:gd name="T19" fmla="*/ 0 h 55"/>
                  <a:gd name="T20" fmla="*/ 16 w 80"/>
                  <a:gd name="T21" fmla="*/ 8 h 55"/>
                  <a:gd name="T22" fmla="*/ 0 w 80"/>
                  <a:gd name="T23" fmla="*/ 8 h 55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80" h="55">
                    <a:moveTo>
                      <a:pt x="0" y="8"/>
                    </a:moveTo>
                    <a:lnTo>
                      <a:pt x="0" y="31"/>
                    </a:lnTo>
                    <a:lnTo>
                      <a:pt x="8" y="31"/>
                    </a:lnTo>
                    <a:lnTo>
                      <a:pt x="8" y="55"/>
                    </a:lnTo>
                    <a:lnTo>
                      <a:pt x="16" y="55"/>
                    </a:lnTo>
                    <a:lnTo>
                      <a:pt x="24" y="39"/>
                    </a:lnTo>
                    <a:lnTo>
                      <a:pt x="16" y="31"/>
                    </a:lnTo>
                    <a:lnTo>
                      <a:pt x="56" y="31"/>
                    </a:lnTo>
                    <a:lnTo>
                      <a:pt x="80" y="0"/>
                    </a:lnTo>
                    <a:lnTo>
                      <a:pt x="0" y="0"/>
                    </a:lnTo>
                    <a:lnTo>
                      <a:pt x="16" y="8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707" name="Freeform 27"/>
              <p:cNvSpPr>
                <a:spLocks noChangeAspect="1"/>
              </p:cNvSpPr>
              <p:nvPr/>
            </p:nvSpPr>
            <p:spPr bwMode="auto">
              <a:xfrm>
                <a:off x="4465" y="1056"/>
                <a:ext cx="80" cy="55"/>
              </a:xfrm>
              <a:custGeom>
                <a:avLst/>
                <a:gdLst>
                  <a:gd name="T0" fmla="*/ 0 w 80"/>
                  <a:gd name="T1" fmla="*/ 8 h 55"/>
                  <a:gd name="T2" fmla="*/ 0 w 80"/>
                  <a:gd name="T3" fmla="*/ 31 h 55"/>
                  <a:gd name="T4" fmla="*/ 8 w 80"/>
                  <a:gd name="T5" fmla="*/ 31 h 55"/>
                  <a:gd name="T6" fmla="*/ 8 w 80"/>
                  <a:gd name="T7" fmla="*/ 55 h 55"/>
                  <a:gd name="T8" fmla="*/ 16 w 80"/>
                  <a:gd name="T9" fmla="*/ 55 h 55"/>
                  <a:gd name="T10" fmla="*/ 24 w 80"/>
                  <a:gd name="T11" fmla="*/ 39 h 55"/>
                  <a:gd name="T12" fmla="*/ 16 w 80"/>
                  <a:gd name="T13" fmla="*/ 31 h 55"/>
                  <a:gd name="T14" fmla="*/ 56 w 80"/>
                  <a:gd name="T15" fmla="*/ 31 h 55"/>
                  <a:gd name="T16" fmla="*/ 80 w 80"/>
                  <a:gd name="T17" fmla="*/ 0 h 55"/>
                  <a:gd name="T18" fmla="*/ 0 w 80"/>
                  <a:gd name="T19" fmla="*/ 0 h 55"/>
                  <a:gd name="T20" fmla="*/ 16 w 80"/>
                  <a:gd name="T21" fmla="*/ 8 h 55"/>
                  <a:gd name="T22" fmla="*/ 0 w 80"/>
                  <a:gd name="T23" fmla="*/ 8 h 55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80" h="55">
                    <a:moveTo>
                      <a:pt x="0" y="8"/>
                    </a:moveTo>
                    <a:lnTo>
                      <a:pt x="0" y="31"/>
                    </a:lnTo>
                    <a:lnTo>
                      <a:pt x="8" y="31"/>
                    </a:lnTo>
                    <a:lnTo>
                      <a:pt x="8" y="55"/>
                    </a:lnTo>
                    <a:lnTo>
                      <a:pt x="16" y="55"/>
                    </a:lnTo>
                    <a:lnTo>
                      <a:pt x="24" y="39"/>
                    </a:lnTo>
                    <a:lnTo>
                      <a:pt x="16" y="31"/>
                    </a:lnTo>
                    <a:lnTo>
                      <a:pt x="56" y="31"/>
                    </a:lnTo>
                    <a:lnTo>
                      <a:pt x="80" y="0"/>
                    </a:lnTo>
                    <a:lnTo>
                      <a:pt x="0" y="0"/>
                    </a:lnTo>
                    <a:lnTo>
                      <a:pt x="16" y="8"/>
                    </a:lnTo>
                    <a:lnTo>
                      <a:pt x="0" y="8"/>
                    </a:lnTo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708" name="Freeform 28"/>
              <p:cNvSpPr>
                <a:spLocks noChangeAspect="1"/>
              </p:cNvSpPr>
              <p:nvPr/>
            </p:nvSpPr>
            <p:spPr bwMode="auto">
              <a:xfrm>
                <a:off x="4545" y="1056"/>
                <a:ext cx="416" cy="303"/>
              </a:xfrm>
              <a:custGeom>
                <a:avLst/>
                <a:gdLst>
                  <a:gd name="T0" fmla="*/ 8 w 416"/>
                  <a:gd name="T1" fmla="*/ 31 h 303"/>
                  <a:gd name="T2" fmla="*/ 48 w 416"/>
                  <a:gd name="T3" fmla="*/ 0 h 303"/>
                  <a:gd name="T4" fmla="*/ 48 w 416"/>
                  <a:gd name="T5" fmla="*/ 31 h 303"/>
                  <a:gd name="T6" fmla="*/ 72 w 416"/>
                  <a:gd name="T7" fmla="*/ 71 h 303"/>
                  <a:gd name="T8" fmla="*/ 72 w 416"/>
                  <a:gd name="T9" fmla="*/ 79 h 303"/>
                  <a:gd name="T10" fmla="*/ 56 w 416"/>
                  <a:gd name="T11" fmla="*/ 55 h 303"/>
                  <a:gd name="T12" fmla="*/ 64 w 416"/>
                  <a:gd name="T13" fmla="*/ 23 h 303"/>
                  <a:gd name="T14" fmla="*/ 64 w 416"/>
                  <a:gd name="T15" fmla="*/ 23 h 303"/>
                  <a:gd name="T16" fmla="*/ 72 w 416"/>
                  <a:gd name="T17" fmla="*/ 15 h 303"/>
                  <a:gd name="T18" fmla="*/ 112 w 416"/>
                  <a:gd name="T19" fmla="*/ 8 h 303"/>
                  <a:gd name="T20" fmla="*/ 128 w 416"/>
                  <a:gd name="T21" fmla="*/ 15 h 303"/>
                  <a:gd name="T22" fmla="*/ 136 w 416"/>
                  <a:gd name="T23" fmla="*/ 55 h 303"/>
                  <a:gd name="T24" fmla="*/ 160 w 416"/>
                  <a:gd name="T25" fmla="*/ 47 h 303"/>
                  <a:gd name="T26" fmla="*/ 216 w 416"/>
                  <a:gd name="T27" fmla="*/ 39 h 303"/>
                  <a:gd name="T28" fmla="*/ 216 w 416"/>
                  <a:gd name="T29" fmla="*/ 63 h 303"/>
                  <a:gd name="T30" fmla="*/ 232 w 416"/>
                  <a:gd name="T31" fmla="*/ 71 h 303"/>
                  <a:gd name="T32" fmla="*/ 264 w 416"/>
                  <a:gd name="T33" fmla="*/ 63 h 303"/>
                  <a:gd name="T34" fmla="*/ 280 w 416"/>
                  <a:gd name="T35" fmla="*/ 79 h 303"/>
                  <a:gd name="T36" fmla="*/ 288 w 416"/>
                  <a:gd name="T37" fmla="*/ 79 h 303"/>
                  <a:gd name="T38" fmla="*/ 296 w 416"/>
                  <a:gd name="T39" fmla="*/ 79 h 303"/>
                  <a:gd name="T40" fmla="*/ 320 w 416"/>
                  <a:gd name="T41" fmla="*/ 87 h 303"/>
                  <a:gd name="T42" fmla="*/ 312 w 416"/>
                  <a:gd name="T43" fmla="*/ 103 h 303"/>
                  <a:gd name="T44" fmla="*/ 320 w 416"/>
                  <a:gd name="T45" fmla="*/ 95 h 303"/>
                  <a:gd name="T46" fmla="*/ 312 w 416"/>
                  <a:gd name="T47" fmla="*/ 119 h 303"/>
                  <a:gd name="T48" fmla="*/ 320 w 416"/>
                  <a:gd name="T49" fmla="*/ 135 h 303"/>
                  <a:gd name="T50" fmla="*/ 320 w 416"/>
                  <a:gd name="T51" fmla="*/ 143 h 303"/>
                  <a:gd name="T52" fmla="*/ 368 w 416"/>
                  <a:gd name="T53" fmla="*/ 159 h 303"/>
                  <a:gd name="T54" fmla="*/ 392 w 416"/>
                  <a:gd name="T55" fmla="*/ 183 h 303"/>
                  <a:gd name="T56" fmla="*/ 416 w 416"/>
                  <a:gd name="T57" fmla="*/ 191 h 303"/>
                  <a:gd name="T58" fmla="*/ 400 w 416"/>
                  <a:gd name="T59" fmla="*/ 199 h 303"/>
                  <a:gd name="T60" fmla="*/ 400 w 416"/>
                  <a:gd name="T61" fmla="*/ 223 h 303"/>
                  <a:gd name="T62" fmla="*/ 384 w 416"/>
                  <a:gd name="T63" fmla="*/ 239 h 303"/>
                  <a:gd name="T64" fmla="*/ 320 w 416"/>
                  <a:gd name="T65" fmla="*/ 199 h 303"/>
                  <a:gd name="T66" fmla="*/ 320 w 416"/>
                  <a:gd name="T67" fmla="*/ 223 h 303"/>
                  <a:gd name="T68" fmla="*/ 344 w 416"/>
                  <a:gd name="T69" fmla="*/ 247 h 303"/>
                  <a:gd name="T70" fmla="*/ 360 w 416"/>
                  <a:gd name="T71" fmla="*/ 255 h 303"/>
                  <a:gd name="T72" fmla="*/ 368 w 416"/>
                  <a:gd name="T73" fmla="*/ 295 h 303"/>
                  <a:gd name="T74" fmla="*/ 352 w 416"/>
                  <a:gd name="T75" fmla="*/ 303 h 303"/>
                  <a:gd name="T76" fmla="*/ 264 w 416"/>
                  <a:gd name="T77" fmla="*/ 271 h 303"/>
                  <a:gd name="T78" fmla="*/ 248 w 416"/>
                  <a:gd name="T79" fmla="*/ 255 h 303"/>
                  <a:gd name="T80" fmla="*/ 224 w 416"/>
                  <a:gd name="T81" fmla="*/ 239 h 303"/>
                  <a:gd name="T82" fmla="*/ 208 w 416"/>
                  <a:gd name="T83" fmla="*/ 247 h 303"/>
                  <a:gd name="T84" fmla="*/ 176 w 416"/>
                  <a:gd name="T85" fmla="*/ 247 h 303"/>
                  <a:gd name="T86" fmla="*/ 240 w 416"/>
                  <a:gd name="T87" fmla="*/ 223 h 303"/>
                  <a:gd name="T88" fmla="*/ 264 w 416"/>
                  <a:gd name="T89" fmla="*/ 183 h 303"/>
                  <a:gd name="T90" fmla="*/ 224 w 416"/>
                  <a:gd name="T91" fmla="*/ 135 h 303"/>
                  <a:gd name="T92" fmla="*/ 192 w 416"/>
                  <a:gd name="T93" fmla="*/ 135 h 303"/>
                  <a:gd name="T94" fmla="*/ 184 w 416"/>
                  <a:gd name="T95" fmla="*/ 111 h 303"/>
                  <a:gd name="T96" fmla="*/ 160 w 416"/>
                  <a:gd name="T97" fmla="*/ 95 h 303"/>
                  <a:gd name="T98" fmla="*/ 128 w 416"/>
                  <a:gd name="T99" fmla="*/ 103 h 303"/>
                  <a:gd name="T100" fmla="*/ 32 w 416"/>
                  <a:gd name="T101" fmla="*/ 95 h 303"/>
                  <a:gd name="T102" fmla="*/ 40 w 416"/>
                  <a:gd name="T103" fmla="*/ 79 h 303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</a:gdLst>
                <a:ahLst/>
                <a:cxnLst>
                  <a:cxn ang="T104">
                    <a:pos x="T0" y="T1"/>
                  </a:cxn>
                  <a:cxn ang="T105">
                    <a:pos x="T2" y="T3"/>
                  </a:cxn>
                  <a:cxn ang="T106">
                    <a:pos x="T4" y="T5"/>
                  </a:cxn>
                  <a:cxn ang="T107">
                    <a:pos x="T6" y="T7"/>
                  </a:cxn>
                  <a:cxn ang="T108">
                    <a:pos x="T8" y="T9"/>
                  </a:cxn>
                  <a:cxn ang="T109">
                    <a:pos x="T10" y="T11"/>
                  </a:cxn>
                  <a:cxn ang="T110">
                    <a:pos x="T12" y="T13"/>
                  </a:cxn>
                  <a:cxn ang="T111">
                    <a:pos x="T14" y="T15"/>
                  </a:cxn>
                  <a:cxn ang="T112">
                    <a:pos x="T16" y="T17"/>
                  </a:cxn>
                  <a:cxn ang="T113">
                    <a:pos x="T18" y="T19"/>
                  </a:cxn>
                  <a:cxn ang="T114">
                    <a:pos x="T20" y="T21"/>
                  </a:cxn>
                  <a:cxn ang="T115">
                    <a:pos x="T22" y="T23"/>
                  </a:cxn>
                  <a:cxn ang="T116">
                    <a:pos x="T24" y="T25"/>
                  </a:cxn>
                  <a:cxn ang="T117">
                    <a:pos x="T26" y="T27"/>
                  </a:cxn>
                  <a:cxn ang="T118">
                    <a:pos x="T28" y="T29"/>
                  </a:cxn>
                  <a:cxn ang="T119">
                    <a:pos x="T30" y="T31"/>
                  </a:cxn>
                  <a:cxn ang="T120">
                    <a:pos x="T32" y="T33"/>
                  </a:cxn>
                  <a:cxn ang="T121">
                    <a:pos x="T34" y="T35"/>
                  </a:cxn>
                  <a:cxn ang="T122">
                    <a:pos x="T36" y="T37"/>
                  </a:cxn>
                  <a:cxn ang="T123">
                    <a:pos x="T38" y="T39"/>
                  </a:cxn>
                  <a:cxn ang="T124">
                    <a:pos x="T40" y="T41"/>
                  </a:cxn>
                  <a:cxn ang="T125">
                    <a:pos x="T42" y="T43"/>
                  </a:cxn>
                  <a:cxn ang="T126">
                    <a:pos x="T44" y="T45"/>
                  </a:cxn>
                  <a:cxn ang="T127">
                    <a:pos x="T46" y="T47"/>
                  </a:cxn>
                  <a:cxn ang="T128">
                    <a:pos x="T48" y="T49"/>
                  </a:cxn>
                  <a:cxn ang="T129">
                    <a:pos x="T50" y="T51"/>
                  </a:cxn>
                  <a:cxn ang="T130">
                    <a:pos x="T52" y="T53"/>
                  </a:cxn>
                  <a:cxn ang="T131">
                    <a:pos x="T54" y="T55"/>
                  </a:cxn>
                  <a:cxn ang="T132">
                    <a:pos x="T56" y="T57"/>
                  </a:cxn>
                  <a:cxn ang="T133">
                    <a:pos x="T58" y="T59"/>
                  </a:cxn>
                  <a:cxn ang="T134">
                    <a:pos x="T60" y="T61"/>
                  </a:cxn>
                  <a:cxn ang="T135">
                    <a:pos x="T62" y="T63"/>
                  </a:cxn>
                  <a:cxn ang="T136">
                    <a:pos x="T64" y="T65"/>
                  </a:cxn>
                  <a:cxn ang="T137">
                    <a:pos x="T66" y="T67"/>
                  </a:cxn>
                  <a:cxn ang="T138">
                    <a:pos x="T68" y="T69"/>
                  </a:cxn>
                  <a:cxn ang="T139">
                    <a:pos x="T70" y="T71"/>
                  </a:cxn>
                  <a:cxn ang="T140">
                    <a:pos x="T72" y="T73"/>
                  </a:cxn>
                  <a:cxn ang="T141">
                    <a:pos x="T74" y="T75"/>
                  </a:cxn>
                  <a:cxn ang="T142">
                    <a:pos x="T76" y="T77"/>
                  </a:cxn>
                  <a:cxn ang="T143">
                    <a:pos x="T78" y="T79"/>
                  </a:cxn>
                  <a:cxn ang="T144">
                    <a:pos x="T80" y="T81"/>
                  </a:cxn>
                  <a:cxn ang="T145">
                    <a:pos x="T82" y="T83"/>
                  </a:cxn>
                  <a:cxn ang="T146">
                    <a:pos x="T84" y="T85"/>
                  </a:cxn>
                  <a:cxn ang="T147">
                    <a:pos x="T86" y="T87"/>
                  </a:cxn>
                  <a:cxn ang="T148">
                    <a:pos x="T88" y="T89"/>
                  </a:cxn>
                  <a:cxn ang="T149">
                    <a:pos x="T90" y="T91"/>
                  </a:cxn>
                  <a:cxn ang="T150">
                    <a:pos x="T92" y="T93"/>
                  </a:cxn>
                  <a:cxn ang="T151">
                    <a:pos x="T94" y="T95"/>
                  </a:cxn>
                  <a:cxn ang="T152">
                    <a:pos x="T96" y="T97"/>
                  </a:cxn>
                  <a:cxn ang="T153">
                    <a:pos x="T98" y="T99"/>
                  </a:cxn>
                  <a:cxn ang="T154">
                    <a:pos x="T100" y="T101"/>
                  </a:cxn>
                  <a:cxn ang="T155">
                    <a:pos x="T102" y="T103"/>
                  </a:cxn>
                </a:cxnLst>
                <a:rect l="0" t="0" r="r" b="b"/>
                <a:pathLst>
                  <a:path w="416" h="303">
                    <a:moveTo>
                      <a:pt x="0" y="71"/>
                    </a:moveTo>
                    <a:lnTo>
                      <a:pt x="8" y="31"/>
                    </a:lnTo>
                    <a:lnTo>
                      <a:pt x="24" y="15"/>
                    </a:lnTo>
                    <a:lnTo>
                      <a:pt x="48" y="0"/>
                    </a:lnTo>
                    <a:lnTo>
                      <a:pt x="72" y="8"/>
                    </a:lnTo>
                    <a:lnTo>
                      <a:pt x="48" y="31"/>
                    </a:lnTo>
                    <a:lnTo>
                      <a:pt x="56" y="55"/>
                    </a:lnTo>
                    <a:lnTo>
                      <a:pt x="72" y="71"/>
                    </a:lnTo>
                    <a:lnTo>
                      <a:pt x="48" y="79"/>
                    </a:lnTo>
                    <a:lnTo>
                      <a:pt x="72" y="79"/>
                    </a:lnTo>
                    <a:lnTo>
                      <a:pt x="72" y="63"/>
                    </a:lnTo>
                    <a:lnTo>
                      <a:pt x="56" y="55"/>
                    </a:lnTo>
                    <a:lnTo>
                      <a:pt x="72" y="39"/>
                    </a:lnTo>
                    <a:lnTo>
                      <a:pt x="64" y="23"/>
                    </a:lnTo>
                    <a:lnTo>
                      <a:pt x="88" y="31"/>
                    </a:lnTo>
                    <a:lnTo>
                      <a:pt x="64" y="23"/>
                    </a:lnTo>
                    <a:lnTo>
                      <a:pt x="88" y="23"/>
                    </a:lnTo>
                    <a:lnTo>
                      <a:pt x="72" y="15"/>
                    </a:lnTo>
                    <a:lnTo>
                      <a:pt x="96" y="15"/>
                    </a:lnTo>
                    <a:lnTo>
                      <a:pt x="112" y="8"/>
                    </a:lnTo>
                    <a:lnTo>
                      <a:pt x="128" y="8"/>
                    </a:lnTo>
                    <a:lnTo>
                      <a:pt x="128" y="15"/>
                    </a:lnTo>
                    <a:lnTo>
                      <a:pt x="136" y="23"/>
                    </a:lnTo>
                    <a:lnTo>
                      <a:pt x="136" y="55"/>
                    </a:lnTo>
                    <a:lnTo>
                      <a:pt x="152" y="39"/>
                    </a:lnTo>
                    <a:lnTo>
                      <a:pt x="160" y="47"/>
                    </a:lnTo>
                    <a:lnTo>
                      <a:pt x="184" y="31"/>
                    </a:lnTo>
                    <a:lnTo>
                      <a:pt x="216" y="39"/>
                    </a:lnTo>
                    <a:lnTo>
                      <a:pt x="224" y="55"/>
                    </a:lnTo>
                    <a:lnTo>
                      <a:pt x="216" y="63"/>
                    </a:lnTo>
                    <a:lnTo>
                      <a:pt x="240" y="63"/>
                    </a:lnTo>
                    <a:lnTo>
                      <a:pt x="232" y="71"/>
                    </a:lnTo>
                    <a:lnTo>
                      <a:pt x="240" y="71"/>
                    </a:lnTo>
                    <a:lnTo>
                      <a:pt x="264" y="63"/>
                    </a:lnTo>
                    <a:lnTo>
                      <a:pt x="272" y="71"/>
                    </a:lnTo>
                    <a:lnTo>
                      <a:pt x="280" y="79"/>
                    </a:lnTo>
                    <a:lnTo>
                      <a:pt x="264" y="79"/>
                    </a:lnTo>
                    <a:lnTo>
                      <a:pt x="288" y="79"/>
                    </a:lnTo>
                    <a:lnTo>
                      <a:pt x="280" y="87"/>
                    </a:lnTo>
                    <a:lnTo>
                      <a:pt x="296" y="79"/>
                    </a:lnTo>
                    <a:lnTo>
                      <a:pt x="288" y="95"/>
                    </a:lnTo>
                    <a:lnTo>
                      <a:pt x="320" y="87"/>
                    </a:lnTo>
                    <a:lnTo>
                      <a:pt x="296" y="103"/>
                    </a:lnTo>
                    <a:lnTo>
                      <a:pt x="312" y="103"/>
                    </a:lnTo>
                    <a:lnTo>
                      <a:pt x="312" y="111"/>
                    </a:lnTo>
                    <a:lnTo>
                      <a:pt x="320" y="95"/>
                    </a:lnTo>
                    <a:lnTo>
                      <a:pt x="336" y="111"/>
                    </a:lnTo>
                    <a:lnTo>
                      <a:pt x="312" y="119"/>
                    </a:lnTo>
                    <a:lnTo>
                      <a:pt x="344" y="127"/>
                    </a:lnTo>
                    <a:lnTo>
                      <a:pt x="320" y="135"/>
                    </a:lnTo>
                    <a:lnTo>
                      <a:pt x="328" y="135"/>
                    </a:lnTo>
                    <a:lnTo>
                      <a:pt x="320" y="143"/>
                    </a:lnTo>
                    <a:lnTo>
                      <a:pt x="352" y="167"/>
                    </a:lnTo>
                    <a:lnTo>
                      <a:pt x="368" y="159"/>
                    </a:lnTo>
                    <a:lnTo>
                      <a:pt x="376" y="183"/>
                    </a:lnTo>
                    <a:lnTo>
                      <a:pt x="392" y="183"/>
                    </a:lnTo>
                    <a:lnTo>
                      <a:pt x="384" y="191"/>
                    </a:lnTo>
                    <a:lnTo>
                      <a:pt x="416" y="191"/>
                    </a:lnTo>
                    <a:lnTo>
                      <a:pt x="416" y="199"/>
                    </a:lnTo>
                    <a:lnTo>
                      <a:pt x="400" y="199"/>
                    </a:lnTo>
                    <a:lnTo>
                      <a:pt x="400" y="215"/>
                    </a:lnTo>
                    <a:lnTo>
                      <a:pt x="400" y="223"/>
                    </a:lnTo>
                    <a:lnTo>
                      <a:pt x="384" y="215"/>
                    </a:lnTo>
                    <a:lnTo>
                      <a:pt x="384" y="239"/>
                    </a:lnTo>
                    <a:lnTo>
                      <a:pt x="336" y="199"/>
                    </a:lnTo>
                    <a:lnTo>
                      <a:pt x="320" y="199"/>
                    </a:lnTo>
                    <a:lnTo>
                      <a:pt x="336" y="215"/>
                    </a:lnTo>
                    <a:lnTo>
                      <a:pt x="320" y="223"/>
                    </a:lnTo>
                    <a:lnTo>
                      <a:pt x="336" y="223"/>
                    </a:lnTo>
                    <a:lnTo>
                      <a:pt x="344" y="247"/>
                    </a:lnTo>
                    <a:lnTo>
                      <a:pt x="360" y="247"/>
                    </a:lnTo>
                    <a:lnTo>
                      <a:pt x="360" y="255"/>
                    </a:lnTo>
                    <a:lnTo>
                      <a:pt x="376" y="263"/>
                    </a:lnTo>
                    <a:lnTo>
                      <a:pt x="368" y="295"/>
                    </a:lnTo>
                    <a:lnTo>
                      <a:pt x="312" y="263"/>
                    </a:lnTo>
                    <a:lnTo>
                      <a:pt x="352" y="303"/>
                    </a:lnTo>
                    <a:lnTo>
                      <a:pt x="280" y="287"/>
                    </a:lnTo>
                    <a:lnTo>
                      <a:pt x="264" y="271"/>
                    </a:lnTo>
                    <a:lnTo>
                      <a:pt x="280" y="271"/>
                    </a:lnTo>
                    <a:lnTo>
                      <a:pt x="248" y="255"/>
                    </a:lnTo>
                    <a:lnTo>
                      <a:pt x="240" y="247"/>
                    </a:lnTo>
                    <a:lnTo>
                      <a:pt x="224" y="239"/>
                    </a:lnTo>
                    <a:lnTo>
                      <a:pt x="224" y="247"/>
                    </a:lnTo>
                    <a:lnTo>
                      <a:pt x="208" y="247"/>
                    </a:lnTo>
                    <a:lnTo>
                      <a:pt x="192" y="255"/>
                    </a:lnTo>
                    <a:lnTo>
                      <a:pt x="176" y="247"/>
                    </a:lnTo>
                    <a:lnTo>
                      <a:pt x="184" y="223"/>
                    </a:lnTo>
                    <a:lnTo>
                      <a:pt x="240" y="223"/>
                    </a:lnTo>
                    <a:lnTo>
                      <a:pt x="224" y="207"/>
                    </a:lnTo>
                    <a:lnTo>
                      <a:pt x="264" y="183"/>
                    </a:lnTo>
                    <a:lnTo>
                      <a:pt x="232" y="143"/>
                    </a:lnTo>
                    <a:lnTo>
                      <a:pt x="224" y="135"/>
                    </a:lnTo>
                    <a:lnTo>
                      <a:pt x="192" y="143"/>
                    </a:lnTo>
                    <a:lnTo>
                      <a:pt x="192" y="135"/>
                    </a:lnTo>
                    <a:lnTo>
                      <a:pt x="208" y="127"/>
                    </a:lnTo>
                    <a:lnTo>
                      <a:pt x="184" y="111"/>
                    </a:lnTo>
                    <a:lnTo>
                      <a:pt x="184" y="103"/>
                    </a:lnTo>
                    <a:lnTo>
                      <a:pt x="160" y="95"/>
                    </a:lnTo>
                    <a:lnTo>
                      <a:pt x="168" y="111"/>
                    </a:lnTo>
                    <a:lnTo>
                      <a:pt x="128" y="103"/>
                    </a:lnTo>
                    <a:lnTo>
                      <a:pt x="136" y="111"/>
                    </a:lnTo>
                    <a:lnTo>
                      <a:pt x="32" y="95"/>
                    </a:lnTo>
                    <a:lnTo>
                      <a:pt x="8" y="79"/>
                    </a:lnTo>
                    <a:lnTo>
                      <a:pt x="40" y="79"/>
                    </a:lnTo>
                    <a:lnTo>
                      <a:pt x="0" y="71"/>
                    </a:lnTo>
                    <a:close/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709" name="Freeform 29"/>
              <p:cNvSpPr>
                <a:spLocks noChangeAspect="1"/>
              </p:cNvSpPr>
              <p:nvPr/>
            </p:nvSpPr>
            <p:spPr bwMode="auto">
              <a:xfrm>
                <a:off x="4545" y="1056"/>
                <a:ext cx="416" cy="303"/>
              </a:xfrm>
              <a:custGeom>
                <a:avLst/>
                <a:gdLst>
                  <a:gd name="T0" fmla="*/ 8 w 416"/>
                  <a:gd name="T1" fmla="*/ 31 h 303"/>
                  <a:gd name="T2" fmla="*/ 48 w 416"/>
                  <a:gd name="T3" fmla="*/ 0 h 303"/>
                  <a:gd name="T4" fmla="*/ 48 w 416"/>
                  <a:gd name="T5" fmla="*/ 31 h 303"/>
                  <a:gd name="T6" fmla="*/ 72 w 416"/>
                  <a:gd name="T7" fmla="*/ 71 h 303"/>
                  <a:gd name="T8" fmla="*/ 72 w 416"/>
                  <a:gd name="T9" fmla="*/ 79 h 303"/>
                  <a:gd name="T10" fmla="*/ 56 w 416"/>
                  <a:gd name="T11" fmla="*/ 55 h 303"/>
                  <a:gd name="T12" fmla="*/ 64 w 416"/>
                  <a:gd name="T13" fmla="*/ 23 h 303"/>
                  <a:gd name="T14" fmla="*/ 64 w 416"/>
                  <a:gd name="T15" fmla="*/ 23 h 303"/>
                  <a:gd name="T16" fmla="*/ 72 w 416"/>
                  <a:gd name="T17" fmla="*/ 15 h 303"/>
                  <a:gd name="T18" fmla="*/ 112 w 416"/>
                  <a:gd name="T19" fmla="*/ 8 h 303"/>
                  <a:gd name="T20" fmla="*/ 128 w 416"/>
                  <a:gd name="T21" fmla="*/ 15 h 303"/>
                  <a:gd name="T22" fmla="*/ 136 w 416"/>
                  <a:gd name="T23" fmla="*/ 55 h 303"/>
                  <a:gd name="T24" fmla="*/ 160 w 416"/>
                  <a:gd name="T25" fmla="*/ 47 h 303"/>
                  <a:gd name="T26" fmla="*/ 216 w 416"/>
                  <a:gd name="T27" fmla="*/ 39 h 303"/>
                  <a:gd name="T28" fmla="*/ 216 w 416"/>
                  <a:gd name="T29" fmla="*/ 63 h 303"/>
                  <a:gd name="T30" fmla="*/ 232 w 416"/>
                  <a:gd name="T31" fmla="*/ 71 h 303"/>
                  <a:gd name="T32" fmla="*/ 264 w 416"/>
                  <a:gd name="T33" fmla="*/ 63 h 303"/>
                  <a:gd name="T34" fmla="*/ 280 w 416"/>
                  <a:gd name="T35" fmla="*/ 79 h 303"/>
                  <a:gd name="T36" fmla="*/ 288 w 416"/>
                  <a:gd name="T37" fmla="*/ 79 h 303"/>
                  <a:gd name="T38" fmla="*/ 296 w 416"/>
                  <a:gd name="T39" fmla="*/ 79 h 303"/>
                  <a:gd name="T40" fmla="*/ 320 w 416"/>
                  <a:gd name="T41" fmla="*/ 87 h 303"/>
                  <a:gd name="T42" fmla="*/ 312 w 416"/>
                  <a:gd name="T43" fmla="*/ 103 h 303"/>
                  <a:gd name="T44" fmla="*/ 320 w 416"/>
                  <a:gd name="T45" fmla="*/ 95 h 303"/>
                  <a:gd name="T46" fmla="*/ 312 w 416"/>
                  <a:gd name="T47" fmla="*/ 119 h 303"/>
                  <a:gd name="T48" fmla="*/ 320 w 416"/>
                  <a:gd name="T49" fmla="*/ 135 h 303"/>
                  <a:gd name="T50" fmla="*/ 320 w 416"/>
                  <a:gd name="T51" fmla="*/ 143 h 303"/>
                  <a:gd name="T52" fmla="*/ 368 w 416"/>
                  <a:gd name="T53" fmla="*/ 159 h 303"/>
                  <a:gd name="T54" fmla="*/ 392 w 416"/>
                  <a:gd name="T55" fmla="*/ 183 h 303"/>
                  <a:gd name="T56" fmla="*/ 416 w 416"/>
                  <a:gd name="T57" fmla="*/ 191 h 303"/>
                  <a:gd name="T58" fmla="*/ 400 w 416"/>
                  <a:gd name="T59" fmla="*/ 199 h 303"/>
                  <a:gd name="T60" fmla="*/ 400 w 416"/>
                  <a:gd name="T61" fmla="*/ 223 h 303"/>
                  <a:gd name="T62" fmla="*/ 384 w 416"/>
                  <a:gd name="T63" fmla="*/ 239 h 303"/>
                  <a:gd name="T64" fmla="*/ 320 w 416"/>
                  <a:gd name="T65" fmla="*/ 199 h 303"/>
                  <a:gd name="T66" fmla="*/ 320 w 416"/>
                  <a:gd name="T67" fmla="*/ 223 h 303"/>
                  <a:gd name="T68" fmla="*/ 344 w 416"/>
                  <a:gd name="T69" fmla="*/ 247 h 303"/>
                  <a:gd name="T70" fmla="*/ 360 w 416"/>
                  <a:gd name="T71" fmla="*/ 255 h 303"/>
                  <a:gd name="T72" fmla="*/ 368 w 416"/>
                  <a:gd name="T73" fmla="*/ 295 h 303"/>
                  <a:gd name="T74" fmla="*/ 352 w 416"/>
                  <a:gd name="T75" fmla="*/ 303 h 303"/>
                  <a:gd name="T76" fmla="*/ 264 w 416"/>
                  <a:gd name="T77" fmla="*/ 271 h 303"/>
                  <a:gd name="T78" fmla="*/ 248 w 416"/>
                  <a:gd name="T79" fmla="*/ 255 h 303"/>
                  <a:gd name="T80" fmla="*/ 224 w 416"/>
                  <a:gd name="T81" fmla="*/ 239 h 303"/>
                  <a:gd name="T82" fmla="*/ 208 w 416"/>
                  <a:gd name="T83" fmla="*/ 247 h 303"/>
                  <a:gd name="T84" fmla="*/ 176 w 416"/>
                  <a:gd name="T85" fmla="*/ 247 h 303"/>
                  <a:gd name="T86" fmla="*/ 240 w 416"/>
                  <a:gd name="T87" fmla="*/ 223 h 303"/>
                  <a:gd name="T88" fmla="*/ 264 w 416"/>
                  <a:gd name="T89" fmla="*/ 183 h 303"/>
                  <a:gd name="T90" fmla="*/ 224 w 416"/>
                  <a:gd name="T91" fmla="*/ 135 h 303"/>
                  <a:gd name="T92" fmla="*/ 192 w 416"/>
                  <a:gd name="T93" fmla="*/ 135 h 303"/>
                  <a:gd name="T94" fmla="*/ 184 w 416"/>
                  <a:gd name="T95" fmla="*/ 111 h 303"/>
                  <a:gd name="T96" fmla="*/ 160 w 416"/>
                  <a:gd name="T97" fmla="*/ 95 h 303"/>
                  <a:gd name="T98" fmla="*/ 128 w 416"/>
                  <a:gd name="T99" fmla="*/ 103 h 303"/>
                  <a:gd name="T100" fmla="*/ 32 w 416"/>
                  <a:gd name="T101" fmla="*/ 95 h 303"/>
                  <a:gd name="T102" fmla="*/ 40 w 416"/>
                  <a:gd name="T103" fmla="*/ 79 h 303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</a:gdLst>
                <a:ahLst/>
                <a:cxnLst>
                  <a:cxn ang="T104">
                    <a:pos x="T0" y="T1"/>
                  </a:cxn>
                  <a:cxn ang="T105">
                    <a:pos x="T2" y="T3"/>
                  </a:cxn>
                  <a:cxn ang="T106">
                    <a:pos x="T4" y="T5"/>
                  </a:cxn>
                  <a:cxn ang="T107">
                    <a:pos x="T6" y="T7"/>
                  </a:cxn>
                  <a:cxn ang="T108">
                    <a:pos x="T8" y="T9"/>
                  </a:cxn>
                  <a:cxn ang="T109">
                    <a:pos x="T10" y="T11"/>
                  </a:cxn>
                  <a:cxn ang="T110">
                    <a:pos x="T12" y="T13"/>
                  </a:cxn>
                  <a:cxn ang="T111">
                    <a:pos x="T14" y="T15"/>
                  </a:cxn>
                  <a:cxn ang="T112">
                    <a:pos x="T16" y="T17"/>
                  </a:cxn>
                  <a:cxn ang="T113">
                    <a:pos x="T18" y="T19"/>
                  </a:cxn>
                  <a:cxn ang="T114">
                    <a:pos x="T20" y="T21"/>
                  </a:cxn>
                  <a:cxn ang="T115">
                    <a:pos x="T22" y="T23"/>
                  </a:cxn>
                  <a:cxn ang="T116">
                    <a:pos x="T24" y="T25"/>
                  </a:cxn>
                  <a:cxn ang="T117">
                    <a:pos x="T26" y="T27"/>
                  </a:cxn>
                  <a:cxn ang="T118">
                    <a:pos x="T28" y="T29"/>
                  </a:cxn>
                  <a:cxn ang="T119">
                    <a:pos x="T30" y="T31"/>
                  </a:cxn>
                  <a:cxn ang="T120">
                    <a:pos x="T32" y="T33"/>
                  </a:cxn>
                  <a:cxn ang="T121">
                    <a:pos x="T34" y="T35"/>
                  </a:cxn>
                  <a:cxn ang="T122">
                    <a:pos x="T36" y="T37"/>
                  </a:cxn>
                  <a:cxn ang="T123">
                    <a:pos x="T38" y="T39"/>
                  </a:cxn>
                  <a:cxn ang="T124">
                    <a:pos x="T40" y="T41"/>
                  </a:cxn>
                  <a:cxn ang="T125">
                    <a:pos x="T42" y="T43"/>
                  </a:cxn>
                  <a:cxn ang="T126">
                    <a:pos x="T44" y="T45"/>
                  </a:cxn>
                  <a:cxn ang="T127">
                    <a:pos x="T46" y="T47"/>
                  </a:cxn>
                  <a:cxn ang="T128">
                    <a:pos x="T48" y="T49"/>
                  </a:cxn>
                  <a:cxn ang="T129">
                    <a:pos x="T50" y="T51"/>
                  </a:cxn>
                  <a:cxn ang="T130">
                    <a:pos x="T52" y="T53"/>
                  </a:cxn>
                  <a:cxn ang="T131">
                    <a:pos x="T54" y="T55"/>
                  </a:cxn>
                  <a:cxn ang="T132">
                    <a:pos x="T56" y="T57"/>
                  </a:cxn>
                  <a:cxn ang="T133">
                    <a:pos x="T58" y="T59"/>
                  </a:cxn>
                  <a:cxn ang="T134">
                    <a:pos x="T60" y="T61"/>
                  </a:cxn>
                  <a:cxn ang="T135">
                    <a:pos x="T62" y="T63"/>
                  </a:cxn>
                  <a:cxn ang="T136">
                    <a:pos x="T64" y="T65"/>
                  </a:cxn>
                  <a:cxn ang="T137">
                    <a:pos x="T66" y="T67"/>
                  </a:cxn>
                  <a:cxn ang="T138">
                    <a:pos x="T68" y="T69"/>
                  </a:cxn>
                  <a:cxn ang="T139">
                    <a:pos x="T70" y="T71"/>
                  </a:cxn>
                  <a:cxn ang="T140">
                    <a:pos x="T72" y="T73"/>
                  </a:cxn>
                  <a:cxn ang="T141">
                    <a:pos x="T74" y="T75"/>
                  </a:cxn>
                  <a:cxn ang="T142">
                    <a:pos x="T76" y="T77"/>
                  </a:cxn>
                  <a:cxn ang="T143">
                    <a:pos x="T78" y="T79"/>
                  </a:cxn>
                  <a:cxn ang="T144">
                    <a:pos x="T80" y="T81"/>
                  </a:cxn>
                  <a:cxn ang="T145">
                    <a:pos x="T82" y="T83"/>
                  </a:cxn>
                  <a:cxn ang="T146">
                    <a:pos x="T84" y="T85"/>
                  </a:cxn>
                  <a:cxn ang="T147">
                    <a:pos x="T86" y="T87"/>
                  </a:cxn>
                  <a:cxn ang="T148">
                    <a:pos x="T88" y="T89"/>
                  </a:cxn>
                  <a:cxn ang="T149">
                    <a:pos x="T90" y="T91"/>
                  </a:cxn>
                  <a:cxn ang="T150">
                    <a:pos x="T92" y="T93"/>
                  </a:cxn>
                  <a:cxn ang="T151">
                    <a:pos x="T94" y="T95"/>
                  </a:cxn>
                  <a:cxn ang="T152">
                    <a:pos x="T96" y="T97"/>
                  </a:cxn>
                  <a:cxn ang="T153">
                    <a:pos x="T98" y="T99"/>
                  </a:cxn>
                  <a:cxn ang="T154">
                    <a:pos x="T100" y="T101"/>
                  </a:cxn>
                  <a:cxn ang="T155">
                    <a:pos x="T102" y="T103"/>
                  </a:cxn>
                </a:cxnLst>
                <a:rect l="0" t="0" r="r" b="b"/>
                <a:pathLst>
                  <a:path w="416" h="303">
                    <a:moveTo>
                      <a:pt x="0" y="71"/>
                    </a:moveTo>
                    <a:lnTo>
                      <a:pt x="8" y="31"/>
                    </a:lnTo>
                    <a:lnTo>
                      <a:pt x="24" y="15"/>
                    </a:lnTo>
                    <a:lnTo>
                      <a:pt x="48" y="0"/>
                    </a:lnTo>
                    <a:lnTo>
                      <a:pt x="72" y="8"/>
                    </a:lnTo>
                    <a:lnTo>
                      <a:pt x="48" y="31"/>
                    </a:lnTo>
                    <a:lnTo>
                      <a:pt x="56" y="55"/>
                    </a:lnTo>
                    <a:lnTo>
                      <a:pt x="72" y="71"/>
                    </a:lnTo>
                    <a:lnTo>
                      <a:pt x="48" y="79"/>
                    </a:lnTo>
                    <a:lnTo>
                      <a:pt x="72" y="79"/>
                    </a:lnTo>
                    <a:lnTo>
                      <a:pt x="72" y="63"/>
                    </a:lnTo>
                    <a:lnTo>
                      <a:pt x="56" y="55"/>
                    </a:lnTo>
                    <a:lnTo>
                      <a:pt x="72" y="39"/>
                    </a:lnTo>
                    <a:lnTo>
                      <a:pt x="64" y="23"/>
                    </a:lnTo>
                    <a:lnTo>
                      <a:pt x="88" y="31"/>
                    </a:lnTo>
                    <a:lnTo>
                      <a:pt x="64" y="23"/>
                    </a:lnTo>
                    <a:lnTo>
                      <a:pt x="88" y="23"/>
                    </a:lnTo>
                    <a:lnTo>
                      <a:pt x="72" y="15"/>
                    </a:lnTo>
                    <a:lnTo>
                      <a:pt x="96" y="15"/>
                    </a:lnTo>
                    <a:lnTo>
                      <a:pt x="112" y="8"/>
                    </a:lnTo>
                    <a:lnTo>
                      <a:pt x="128" y="8"/>
                    </a:lnTo>
                    <a:lnTo>
                      <a:pt x="128" y="15"/>
                    </a:lnTo>
                    <a:lnTo>
                      <a:pt x="136" y="23"/>
                    </a:lnTo>
                    <a:lnTo>
                      <a:pt x="136" y="55"/>
                    </a:lnTo>
                    <a:lnTo>
                      <a:pt x="152" y="39"/>
                    </a:lnTo>
                    <a:lnTo>
                      <a:pt x="160" y="47"/>
                    </a:lnTo>
                    <a:lnTo>
                      <a:pt x="184" y="31"/>
                    </a:lnTo>
                    <a:lnTo>
                      <a:pt x="216" y="39"/>
                    </a:lnTo>
                    <a:lnTo>
                      <a:pt x="224" y="55"/>
                    </a:lnTo>
                    <a:lnTo>
                      <a:pt x="216" y="63"/>
                    </a:lnTo>
                    <a:lnTo>
                      <a:pt x="240" y="63"/>
                    </a:lnTo>
                    <a:lnTo>
                      <a:pt x="232" y="71"/>
                    </a:lnTo>
                    <a:lnTo>
                      <a:pt x="240" y="71"/>
                    </a:lnTo>
                    <a:lnTo>
                      <a:pt x="264" y="63"/>
                    </a:lnTo>
                    <a:lnTo>
                      <a:pt x="272" y="71"/>
                    </a:lnTo>
                    <a:lnTo>
                      <a:pt x="280" y="79"/>
                    </a:lnTo>
                    <a:lnTo>
                      <a:pt x="264" y="79"/>
                    </a:lnTo>
                    <a:lnTo>
                      <a:pt x="288" y="79"/>
                    </a:lnTo>
                    <a:lnTo>
                      <a:pt x="280" y="87"/>
                    </a:lnTo>
                    <a:lnTo>
                      <a:pt x="296" y="79"/>
                    </a:lnTo>
                    <a:lnTo>
                      <a:pt x="288" y="95"/>
                    </a:lnTo>
                    <a:lnTo>
                      <a:pt x="320" y="87"/>
                    </a:lnTo>
                    <a:lnTo>
                      <a:pt x="296" y="103"/>
                    </a:lnTo>
                    <a:lnTo>
                      <a:pt x="312" y="103"/>
                    </a:lnTo>
                    <a:lnTo>
                      <a:pt x="312" y="111"/>
                    </a:lnTo>
                    <a:lnTo>
                      <a:pt x="320" y="95"/>
                    </a:lnTo>
                    <a:lnTo>
                      <a:pt x="336" y="111"/>
                    </a:lnTo>
                    <a:lnTo>
                      <a:pt x="312" y="119"/>
                    </a:lnTo>
                    <a:lnTo>
                      <a:pt x="344" y="127"/>
                    </a:lnTo>
                    <a:lnTo>
                      <a:pt x="320" y="135"/>
                    </a:lnTo>
                    <a:lnTo>
                      <a:pt x="328" y="135"/>
                    </a:lnTo>
                    <a:lnTo>
                      <a:pt x="320" y="143"/>
                    </a:lnTo>
                    <a:lnTo>
                      <a:pt x="352" y="167"/>
                    </a:lnTo>
                    <a:lnTo>
                      <a:pt x="368" y="159"/>
                    </a:lnTo>
                    <a:lnTo>
                      <a:pt x="376" y="183"/>
                    </a:lnTo>
                    <a:lnTo>
                      <a:pt x="392" y="183"/>
                    </a:lnTo>
                    <a:lnTo>
                      <a:pt x="384" y="191"/>
                    </a:lnTo>
                    <a:lnTo>
                      <a:pt x="416" y="191"/>
                    </a:lnTo>
                    <a:lnTo>
                      <a:pt x="416" y="199"/>
                    </a:lnTo>
                    <a:lnTo>
                      <a:pt x="400" y="199"/>
                    </a:lnTo>
                    <a:lnTo>
                      <a:pt x="400" y="215"/>
                    </a:lnTo>
                    <a:lnTo>
                      <a:pt x="400" y="223"/>
                    </a:lnTo>
                    <a:lnTo>
                      <a:pt x="384" y="215"/>
                    </a:lnTo>
                    <a:lnTo>
                      <a:pt x="384" y="239"/>
                    </a:lnTo>
                    <a:lnTo>
                      <a:pt x="336" y="199"/>
                    </a:lnTo>
                    <a:lnTo>
                      <a:pt x="320" y="199"/>
                    </a:lnTo>
                    <a:lnTo>
                      <a:pt x="336" y="215"/>
                    </a:lnTo>
                    <a:lnTo>
                      <a:pt x="320" y="223"/>
                    </a:lnTo>
                    <a:lnTo>
                      <a:pt x="336" y="223"/>
                    </a:lnTo>
                    <a:lnTo>
                      <a:pt x="344" y="247"/>
                    </a:lnTo>
                    <a:lnTo>
                      <a:pt x="360" y="247"/>
                    </a:lnTo>
                    <a:lnTo>
                      <a:pt x="360" y="255"/>
                    </a:lnTo>
                    <a:lnTo>
                      <a:pt x="376" y="263"/>
                    </a:lnTo>
                    <a:lnTo>
                      <a:pt x="368" y="295"/>
                    </a:lnTo>
                    <a:lnTo>
                      <a:pt x="312" y="263"/>
                    </a:lnTo>
                    <a:lnTo>
                      <a:pt x="352" y="303"/>
                    </a:lnTo>
                    <a:lnTo>
                      <a:pt x="280" y="287"/>
                    </a:lnTo>
                    <a:lnTo>
                      <a:pt x="264" y="271"/>
                    </a:lnTo>
                    <a:lnTo>
                      <a:pt x="280" y="271"/>
                    </a:lnTo>
                    <a:lnTo>
                      <a:pt x="248" y="255"/>
                    </a:lnTo>
                    <a:lnTo>
                      <a:pt x="240" y="247"/>
                    </a:lnTo>
                    <a:lnTo>
                      <a:pt x="224" y="239"/>
                    </a:lnTo>
                    <a:lnTo>
                      <a:pt x="224" y="247"/>
                    </a:lnTo>
                    <a:lnTo>
                      <a:pt x="208" y="247"/>
                    </a:lnTo>
                    <a:lnTo>
                      <a:pt x="192" y="255"/>
                    </a:lnTo>
                    <a:lnTo>
                      <a:pt x="176" y="247"/>
                    </a:lnTo>
                    <a:lnTo>
                      <a:pt x="184" y="223"/>
                    </a:lnTo>
                    <a:lnTo>
                      <a:pt x="240" y="223"/>
                    </a:lnTo>
                    <a:lnTo>
                      <a:pt x="224" y="207"/>
                    </a:lnTo>
                    <a:lnTo>
                      <a:pt x="264" y="183"/>
                    </a:lnTo>
                    <a:lnTo>
                      <a:pt x="232" y="143"/>
                    </a:lnTo>
                    <a:lnTo>
                      <a:pt x="224" y="135"/>
                    </a:lnTo>
                    <a:lnTo>
                      <a:pt x="192" y="143"/>
                    </a:lnTo>
                    <a:lnTo>
                      <a:pt x="192" y="135"/>
                    </a:lnTo>
                    <a:lnTo>
                      <a:pt x="208" y="127"/>
                    </a:lnTo>
                    <a:lnTo>
                      <a:pt x="184" y="111"/>
                    </a:lnTo>
                    <a:lnTo>
                      <a:pt x="184" y="103"/>
                    </a:lnTo>
                    <a:lnTo>
                      <a:pt x="160" y="95"/>
                    </a:lnTo>
                    <a:lnTo>
                      <a:pt x="168" y="111"/>
                    </a:lnTo>
                    <a:lnTo>
                      <a:pt x="128" y="103"/>
                    </a:lnTo>
                    <a:lnTo>
                      <a:pt x="136" y="111"/>
                    </a:lnTo>
                    <a:lnTo>
                      <a:pt x="32" y="95"/>
                    </a:lnTo>
                    <a:lnTo>
                      <a:pt x="8" y="79"/>
                    </a:lnTo>
                    <a:lnTo>
                      <a:pt x="40" y="79"/>
                    </a:lnTo>
                    <a:lnTo>
                      <a:pt x="0" y="71"/>
                    </a:lnTo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710" name="Freeform 30"/>
              <p:cNvSpPr>
                <a:spLocks noChangeAspect="1"/>
              </p:cNvSpPr>
              <p:nvPr/>
            </p:nvSpPr>
            <p:spPr bwMode="auto">
              <a:xfrm>
                <a:off x="4585" y="1271"/>
                <a:ext cx="104" cy="64"/>
              </a:xfrm>
              <a:custGeom>
                <a:avLst/>
                <a:gdLst>
                  <a:gd name="T0" fmla="*/ 0 w 104"/>
                  <a:gd name="T1" fmla="*/ 48 h 64"/>
                  <a:gd name="T2" fmla="*/ 16 w 104"/>
                  <a:gd name="T3" fmla="*/ 40 h 64"/>
                  <a:gd name="T4" fmla="*/ 24 w 104"/>
                  <a:gd name="T5" fmla="*/ 0 h 64"/>
                  <a:gd name="T6" fmla="*/ 32 w 104"/>
                  <a:gd name="T7" fmla="*/ 16 h 64"/>
                  <a:gd name="T8" fmla="*/ 56 w 104"/>
                  <a:gd name="T9" fmla="*/ 16 h 64"/>
                  <a:gd name="T10" fmla="*/ 104 w 104"/>
                  <a:gd name="T11" fmla="*/ 48 h 64"/>
                  <a:gd name="T12" fmla="*/ 96 w 104"/>
                  <a:gd name="T13" fmla="*/ 56 h 64"/>
                  <a:gd name="T14" fmla="*/ 56 w 104"/>
                  <a:gd name="T15" fmla="*/ 40 h 64"/>
                  <a:gd name="T16" fmla="*/ 32 w 104"/>
                  <a:gd name="T17" fmla="*/ 64 h 64"/>
                  <a:gd name="T18" fmla="*/ 24 w 104"/>
                  <a:gd name="T19" fmla="*/ 48 h 64"/>
                  <a:gd name="T20" fmla="*/ 0 w 104"/>
                  <a:gd name="T21" fmla="*/ 48 h 64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04" h="64">
                    <a:moveTo>
                      <a:pt x="0" y="48"/>
                    </a:moveTo>
                    <a:lnTo>
                      <a:pt x="16" y="40"/>
                    </a:lnTo>
                    <a:lnTo>
                      <a:pt x="24" y="0"/>
                    </a:lnTo>
                    <a:lnTo>
                      <a:pt x="32" y="16"/>
                    </a:lnTo>
                    <a:lnTo>
                      <a:pt x="56" y="16"/>
                    </a:lnTo>
                    <a:lnTo>
                      <a:pt x="104" y="48"/>
                    </a:lnTo>
                    <a:lnTo>
                      <a:pt x="96" y="56"/>
                    </a:lnTo>
                    <a:lnTo>
                      <a:pt x="56" y="40"/>
                    </a:lnTo>
                    <a:lnTo>
                      <a:pt x="32" y="64"/>
                    </a:lnTo>
                    <a:lnTo>
                      <a:pt x="24" y="48"/>
                    </a:lnTo>
                    <a:lnTo>
                      <a:pt x="0" y="48"/>
                    </a:lnTo>
                    <a:close/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711" name="Freeform 31"/>
              <p:cNvSpPr>
                <a:spLocks noChangeAspect="1"/>
              </p:cNvSpPr>
              <p:nvPr/>
            </p:nvSpPr>
            <p:spPr bwMode="auto">
              <a:xfrm>
                <a:off x="4585" y="1271"/>
                <a:ext cx="104" cy="64"/>
              </a:xfrm>
              <a:custGeom>
                <a:avLst/>
                <a:gdLst>
                  <a:gd name="T0" fmla="*/ 0 w 104"/>
                  <a:gd name="T1" fmla="*/ 48 h 64"/>
                  <a:gd name="T2" fmla="*/ 16 w 104"/>
                  <a:gd name="T3" fmla="*/ 40 h 64"/>
                  <a:gd name="T4" fmla="*/ 24 w 104"/>
                  <a:gd name="T5" fmla="*/ 0 h 64"/>
                  <a:gd name="T6" fmla="*/ 32 w 104"/>
                  <a:gd name="T7" fmla="*/ 16 h 64"/>
                  <a:gd name="T8" fmla="*/ 56 w 104"/>
                  <a:gd name="T9" fmla="*/ 16 h 64"/>
                  <a:gd name="T10" fmla="*/ 104 w 104"/>
                  <a:gd name="T11" fmla="*/ 48 h 64"/>
                  <a:gd name="T12" fmla="*/ 96 w 104"/>
                  <a:gd name="T13" fmla="*/ 56 h 64"/>
                  <a:gd name="T14" fmla="*/ 56 w 104"/>
                  <a:gd name="T15" fmla="*/ 40 h 64"/>
                  <a:gd name="T16" fmla="*/ 32 w 104"/>
                  <a:gd name="T17" fmla="*/ 64 h 64"/>
                  <a:gd name="T18" fmla="*/ 24 w 104"/>
                  <a:gd name="T19" fmla="*/ 48 h 64"/>
                  <a:gd name="T20" fmla="*/ 0 w 104"/>
                  <a:gd name="T21" fmla="*/ 48 h 64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04" h="64">
                    <a:moveTo>
                      <a:pt x="0" y="48"/>
                    </a:moveTo>
                    <a:lnTo>
                      <a:pt x="16" y="40"/>
                    </a:lnTo>
                    <a:lnTo>
                      <a:pt x="24" y="0"/>
                    </a:lnTo>
                    <a:lnTo>
                      <a:pt x="32" y="16"/>
                    </a:lnTo>
                    <a:lnTo>
                      <a:pt x="56" y="16"/>
                    </a:lnTo>
                    <a:lnTo>
                      <a:pt x="104" y="48"/>
                    </a:lnTo>
                    <a:lnTo>
                      <a:pt x="96" y="56"/>
                    </a:lnTo>
                    <a:lnTo>
                      <a:pt x="56" y="40"/>
                    </a:lnTo>
                    <a:lnTo>
                      <a:pt x="32" y="64"/>
                    </a:lnTo>
                    <a:lnTo>
                      <a:pt x="24" y="48"/>
                    </a:lnTo>
                    <a:lnTo>
                      <a:pt x="0" y="48"/>
                    </a:lnTo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712" name="Freeform 32"/>
              <p:cNvSpPr>
                <a:spLocks noChangeAspect="1"/>
              </p:cNvSpPr>
              <p:nvPr/>
            </p:nvSpPr>
            <p:spPr bwMode="auto">
              <a:xfrm>
                <a:off x="4993" y="1590"/>
                <a:ext cx="95" cy="96"/>
              </a:xfrm>
              <a:custGeom>
                <a:avLst/>
                <a:gdLst>
                  <a:gd name="T0" fmla="*/ 0 w 95"/>
                  <a:gd name="T1" fmla="*/ 72 h 96"/>
                  <a:gd name="T2" fmla="*/ 40 w 95"/>
                  <a:gd name="T3" fmla="*/ 0 h 96"/>
                  <a:gd name="T4" fmla="*/ 56 w 95"/>
                  <a:gd name="T5" fmla="*/ 0 h 96"/>
                  <a:gd name="T6" fmla="*/ 40 w 95"/>
                  <a:gd name="T7" fmla="*/ 32 h 96"/>
                  <a:gd name="T8" fmla="*/ 48 w 95"/>
                  <a:gd name="T9" fmla="*/ 24 h 96"/>
                  <a:gd name="T10" fmla="*/ 56 w 95"/>
                  <a:gd name="T11" fmla="*/ 40 h 96"/>
                  <a:gd name="T12" fmla="*/ 79 w 95"/>
                  <a:gd name="T13" fmla="*/ 40 h 96"/>
                  <a:gd name="T14" fmla="*/ 72 w 95"/>
                  <a:gd name="T15" fmla="*/ 56 h 96"/>
                  <a:gd name="T16" fmla="*/ 87 w 95"/>
                  <a:gd name="T17" fmla="*/ 56 h 96"/>
                  <a:gd name="T18" fmla="*/ 79 w 95"/>
                  <a:gd name="T19" fmla="*/ 72 h 96"/>
                  <a:gd name="T20" fmla="*/ 87 w 95"/>
                  <a:gd name="T21" fmla="*/ 56 h 96"/>
                  <a:gd name="T22" fmla="*/ 95 w 95"/>
                  <a:gd name="T23" fmla="*/ 80 h 96"/>
                  <a:gd name="T24" fmla="*/ 79 w 95"/>
                  <a:gd name="T25" fmla="*/ 96 h 96"/>
                  <a:gd name="T26" fmla="*/ 79 w 95"/>
                  <a:gd name="T27" fmla="*/ 80 h 96"/>
                  <a:gd name="T28" fmla="*/ 72 w 95"/>
                  <a:gd name="T29" fmla="*/ 88 h 96"/>
                  <a:gd name="T30" fmla="*/ 72 w 95"/>
                  <a:gd name="T31" fmla="*/ 64 h 96"/>
                  <a:gd name="T32" fmla="*/ 48 w 95"/>
                  <a:gd name="T33" fmla="*/ 88 h 96"/>
                  <a:gd name="T34" fmla="*/ 64 w 95"/>
                  <a:gd name="T35" fmla="*/ 72 h 96"/>
                  <a:gd name="T36" fmla="*/ 40 w 95"/>
                  <a:gd name="T37" fmla="*/ 72 h 96"/>
                  <a:gd name="T38" fmla="*/ 48 w 95"/>
                  <a:gd name="T39" fmla="*/ 64 h 96"/>
                  <a:gd name="T40" fmla="*/ 0 w 95"/>
                  <a:gd name="T41" fmla="*/ 72 h 9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95" h="96">
                    <a:moveTo>
                      <a:pt x="0" y="72"/>
                    </a:moveTo>
                    <a:lnTo>
                      <a:pt x="40" y="0"/>
                    </a:lnTo>
                    <a:lnTo>
                      <a:pt x="56" y="0"/>
                    </a:lnTo>
                    <a:lnTo>
                      <a:pt x="40" y="32"/>
                    </a:lnTo>
                    <a:lnTo>
                      <a:pt x="48" y="24"/>
                    </a:lnTo>
                    <a:lnTo>
                      <a:pt x="56" y="40"/>
                    </a:lnTo>
                    <a:lnTo>
                      <a:pt x="79" y="40"/>
                    </a:lnTo>
                    <a:lnTo>
                      <a:pt x="72" y="56"/>
                    </a:lnTo>
                    <a:lnTo>
                      <a:pt x="87" y="56"/>
                    </a:lnTo>
                    <a:lnTo>
                      <a:pt x="79" y="72"/>
                    </a:lnTo>
                    <a:lnTo>
                      <a:pt x="87" y="56"/>
                    </a:lnTo>
                    <a:lnTo>
                      <a:pt x="95" y="80"/>
                    </a:lnTo>
                    <a:lnTo>
                      <a:pt x="79" y="96"/>
                    </a:lnTo>
                    <a:lnTo>
                      <a:pt x="79" y="80"/>
                    </a:lnTo>
                    <a:lnTo>
                      <a:pt x="72" y="88"/>
                    </a:lnTo>
                    <a:lnTo>
                      <a:pt x="72" y="64"/>
                    </a:lnTo>
                    <a:lnTo>
                      <a:pt x="48" y="88"/>
                    </a:lnTo>
                    <a:lnTo>
                      <a:pt x="64" y="72"/>
                    </a:lnTo>
                    <a:lnTo>
                      <a:pt x="40" y="72"/>
                    </a:lnTo>
                    <a:lnTo>
                      <a:pt x="48" y="64"/>
                    </a:lnTo>
                    <a:lnTo>
                      <a:pt x="0" y="72"/>
                    </a:lnTo>
                    <a:close/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713" name="Freeform 33"/>
              <p:cNvSpPr>
                <a:spLocks noChangeAspect="1"/>
              </p:cNvSpPr>
              <p:nvPr/>
            </p:nvSpPr>
            <p:spPr bwMode="auto">
              <a:xfrm>
                <a:off x="4993" y="1590"/>
                <a:ext cx="95" cy="96"/>
              </a:xfrm>
              <a:custGeom>
                <a:avLst/>
                <a:gdLst>
                  <a:gd name="T0" fmla="*/ 0 w 95"/>
                  <a:gd name="T1" fmla="*/ 72 h 96"/>
                  <a:gd name="T2" fmla="*/ 40 w 95"/>
                  <a:gd name="T3" fmla="*/ 0 h 96"/>
                  <a:gd name="T4" fmla="*/ 56 w 95"/>
                  <a:gd name="T5" fmla="*/ 0 h 96"/>
                  <a:gd name="T6" fmla="*/ 40 w 95"/>
                  <a:gd name="T7" fmla="*/ 32 h 96"/>
                  <a:gd name="T8" fmla="*/ 48 w 95"/>
                  <a:gd name="T9" fmla="*/ 24 h 96"/>
                  <a:gd name="T10" fmla="*/ 56 w 95"/>
                  <a:gd name="T11" fmla="*/ 40 h 96"/>
                  <a:gd name="T12" fmla="*/ 79 w 95"/>
                  <a:gd name="T13" fmla="*/ 40 h 96"/>
                  <a:gd name="T14" fmla="*/ 72 w 95"/>
                  <a:gd name="T15" fmla="*/ 56 h 96"/>
                  <a:gd name="T16" fmla="*/ 87 w 95"/>
                  <a:gd name="T17" fmla="*/ 56 h 96"/>
                  <a:gd name="T18" fmla="*/ 79 w 95"/>
                  <a:gd name="T19" fmla="*/ 72 h 96"/>
                  <a:gd name="T20" fmla="*/ 87 w 95"/>
                  <a:gd name="T21" fmla="*/ 56 h 96"/>
                  <a:gd name="T22" fmla="*/ 95 w 95"/>
                  <a:gd name="T23" fmla="*/ 80 h 96"/>
                  <a:gd name="T24" fmla="*/ 79 w 95"/>
                  <a:gd name="T25" fmla="*/ 96 h 96"/>
                  <a:gd name="T26" fmla="*/ 79 w 95"/>
                  <a:gd name="T27" fmla="*/ 80 h 96"/>
                  <a:gd name="T28" fmla="*/ 72 w 95"/>
                  <a:gd name="T29" fmla="*/ 88 h 96"/>
                  <a:gd name="T30" fmla="*/ 72 w 95"/>
                  <a:gd name="T31" fmla="*/ 64 h 96"/>
                  <a:gd name="T32" fmla="*/ 48 w 95"/>
                  <a:gd name="T33" fmla="*/ 88 h 96"/>
                  <a:gd name="T34" fmla="*/ 64 w 95"/>
                  <a:gd name="T35" fmla="*/ 72 h 96"/>
                  <a:gd name="T36" fmla="*/ 40 w 95"/>
                  <a:gd name="T37" fmla="*/ 72 h 96"/>
                  <a:gd name="T38" fmla="*/ 48 w 95"/>
                  <a:gd name="T39" fmla="*/ 64 h 96"/>
                  <a:gd name="T40" fmla="*/ 0 w 95"/>
                  <a:gd name="T41" fmla="*/ 72 h 9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95" h="96">
                    <a:moveTo>
                      <a:pt x="0" y="72"/>
                    </a:moveTo>
                    <a:lnTo>
                      <a:pt x="40" y="0"/>
                    </a:lnTo>
                    <a:lnTo>
                      <a:pt x="56" y="0"/>
                    </a:lnTo>
                    <a:lnTo>
                      <a:pt x="40" y="32"/>
                    </a:lnTo>
                    <a:lnTo>
                      <a:pt x="48" y="24"/>
                    </a:lnTo>
                    <a:lnTo>
                      <a:pt x="56" y="40"/>
                    </a:lnTo>
                    <a:lnTo>
                      <a:pt x="79" y="40"/>
                    </a:lnTo>
                    <a:lnTo>
                      <a:pt x="72" y="56"/>
                    </a:lnTo>
                    <a:lnTo>
                      <a:pt x="87" y="56"/>
                    </a:lnTo>
                    <a:lnTo>
                      <a:pt x="79" y="72"/>
                    </a:lnTo>
                    <a:lnTo>
                      <a:pt x="87" y="56"/>
                    </a:lnTo>
                    <a:lnTo>
                      <a:pt x="95" y="80"/>
                    </a:lnTo>
                    <a:lnTo>
                      <a:pt x="79" y="96"/>
                    </a:lnTo>
                    <a:lnTo>
                      <a:pt x="79" y="80"/>
                    </a:lnTo>
                    <a:lnTo>
                      <a:pt x="72" y="88"/>
                    </a:lnTo>
                    <a:lnTo>
                      <a:pt x="72" y="64"/>
                    </a:lnTo>
                    <a:lnTo>
                      <a:pt x="48" y="88"/>
                    </a:lnTo>
                    <a:lnTo>
                      <a:pt x="64" y="72"/>
                    </a:lnTo>
                    <a:lnTo>
                      <a:pt x="40" y="72"/>
                    </a:lnTo>
                    <a:lnTo>
                      <a:pt x="48" y="64"/>
                    </a:lnTo>
                    <a:lnTo>
                      <a:pt x="0" y="72"/>
                    </a:lnTo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714" name="Freeform 34"/>
              <p:cNvSpPr>
                <a:spLocks noChangeAspect="1"/>
              </p:cNvSpPr>
              <p:nvPr/>
            </p:nvSpPr>
            <p:spPr bwMode="auto">
              <a:xfrm>
                <a:off x="4753" y="2698"/>
                <a:ext cx="128" cy="630"/>
              </a:xfrm>
              <a:custGeom>
                <a:avLst/>
                <a:gdLst>
                  <a:gd name="T0" fmla="*/ 0 w 128"/>
                  <a:gd name="T1" fmla="*/ 495 h 630"/>
                  <a:gd name="T2" fmla="*/ 16 w 128"/>
                  <a:gd name="T3" fmla="*/ 479 h 630"/>
                  <a:gd name="T4" fmla="*/ 24 w 128"/>
                  <a:gd name="T5" fmla="*/ 487 h 630"/>
                  <a:gd name="T6" fmla="*/ 40 w 128"/>
                  <a:gd name="T7" fmla="*/ 455 h 630"/>
                  <a:gd name="T8" fmla="*/ 32 w 128"/>
                  <a:gd name="T9" fmla="*/ 439 h 630"/>
                  <a:gd name="T10" fmla="*/ 56 w 128"/>
                  <a:gd name="T11" fmla="*/ 399 h 630"/>
                  <a:gd name="T12" fmla="*/ 24 w 128"/>
                  <a:gd name="T13" fmla="*/ 399 h 630"/>
                  <a:gd name="T14" fmla="*/ 32 w 128"/>
                  <a:gd name="T15" fmla="*/ 319 h 630"/>
                  <a:gd name="T16" fmla="*/ 64 w 128"/>
                  <a:gd name="T17" fmla="*/ 255 h 630"/>
                  <a:gd name="T18" fmla="*/ 64 w 128"/>
                  <a:gd name="T19" fmla="*/ 184 h 630"/>
                  <a:gd name="T20" fmla="*/ 88 w 128"/>
                  <a:gd name="T21" fmla="*/ 64 h 630"/>
                  <a:gd name="T22" fmla="*/ 80 w 128"/>
                  <a:gd name="T23" fmla="*/ 16 h 630"/>
                  <a:gd name="T24" fmla="*/ 88 w 128"/>
                  <a:gd name="T25" fmla="*/ 0 h 630"/>
                  <a:gd name="T26" fmla="*/ 104 w 128"/>
                  <a:gd name="T27" fmla="*/ 32 h 630"/>
                  <a:gd name="T28" fmla="*/ 112 w 128"/>
                  <a:gd name="T29" fmla="*/ 88 h 630"/>
                  <a:gd name="T30" fmla="*/ 128 w 128"/>
                  <a:gd name="T31" fmla="*/ 88 h 630"/>
                  <a:gd name="T32" fmla="*/ 128 w 128"/>
                  <a:gd name="T33" fmla="*/ 104 h 630"/>
                  <a:gd name="T34" fmla="*/ 112 w 128"/>
                  <a:gd name="T35" fmla="*/ 112 h 630"/>
                  <a:gd name="T36" fmla="*/ 112 w 128"/>
                  <a:gd name="T37" fmla="*/ 144 h 630"/>
                  <a:gd name="T38" fmla="*/ 88 w 128"/>
                  <a:gd name="T39" fmla="*/ 168 h 630"/>
                  <a:gd name="T40" fmla="*/ 80 w 128"/>
                  <a:gd name="T41" fmla="*/ 224 h 630"/>
                  <a:gd name="T42" fmla="*/ 88 w 128"/>
                  <a:gd name="T43" fmla="*/ 263 h 630"/>
                  <a:gd name="T44" fmla="*/ 72 w 128"/>
                  <a:gd name="T45" fmla="*/ 319 h 630"/>
                  <a:gd name="T46" fmla="*/ 56 w 128"/>
                  <a:gd name="T47" fmla="*/ 415 h 630"/>
                  <a:gd name="T48" fmla="*/ 72 w 128"/>
                  <a:gd name="T49" fmla="*/ 455 h 630"/>
                  <a:gd name="T50" fmla="*/ 56 w 128"/>
                  <a:gd name="T51" fmla="*/ 455 h 630"/>
                  <a:gd name="T52" fmla="*/ 64 w 128"/>
                  <a:gd name="T53" fmla="*/ 487 h 630"/>
                  <a:gd name="T54" fmla="*/ 32 w 128"/>
                  <a:gd name="T55" fmla="*/ 558 h 630"/>
                  <a:gd name="T56" fmla="*/ 32 w 128"/>
                  <a:gd name="T57" fmla="*/ 574 h 630"/>
                  <a:gd name="T58" fmla="*/ 56 w 128"/>
                  <a:gd name="T59" fmla="*/ 566 h 630"/>
                  <a:gd name="T60" fmla="*/ 56 w 128"/>
                  <a:gd name="T61" fmla="*/ 598 h 630"/>
                  <a:gd name="T62" fmla="*/ 112 w 128"/>
                  <a:gd name="T63" fmla="*/ 606 h 630"/>
                  <a:gd name="T64" fmla="*/ 72 w 128"/>
                  <a:gd name="T65" fmla="*/ 606 h 630"/>
                  <a:gd name="T66" fmla="*/ 72 w 128"/>
                  <a:gd name="T67" fmla="*/ 630 h 630"/>
                  <a:gd name="T68" fmla="*/ 56 w 128"/>
                  <a:gd name="T69" fmla="*/ 622 h 630"/>
                  <a:gd name="T70" fmla="*/ 72 w 128"/>
                  <a:gd name="T71" fmla="*/ 614 h 630"/>
                  <a:gd name="T72" fmla="*/ 40 w 128"/>
                  <a:gd name="T73" fmla="*/ 606 h 630"/>
                  <a:gd name="T74" fmla="*/ 40 w 128"/>
                  <a:gd name="T75" fmla="*/ 590 h 630"/>
                  <a:gd name="T76" fmla="*/ 32 w 128"/>
                  <a:gd name="T77" fmla="*/ 598 h 630"/>
                  <a:gd name="T78" fmla="*/ 24 w 128"/>
                  <a:gd name="T79" fmla="*/ 574 h 630"/>
                  <a:gd name="T80" fmla="*/ 24 w 128"/>
                  <a:gd name="T81" fmla="*/ 566 h 630"/>
                  <a:gd name="T82" fmla="*/ 16 w 128"/>
                  <a:gd name="T83" fmla="*/ 558 h 630"/>
                  <a:gd name="T84" fmla="*/ 24 w 128"/>
                  <a:gd name="T85" fmla="*/ 543 h 630"/>
                  <a:gd name="T86" fmla="*/ 16 w 128"/>
                  <a:gd name="T87" fmla="*/ 519 h 630"/>
                  <a:gd name="T88" fmla="*/ 32 w 128"/>
                  <a:gd name="T89" fmla="*/ 519 h 630"/>
                  <a:gd name="T90" fmla="*/ 16 w 128"/>
                  <a:gd name="T91" fmla="*/ 503 h 630"/>
                  <a:gd name="T92" fmla="*/ 24 w 128"/>
                  <a:gd name="T93" fmla="*/ 487 h 630"/>
                  <a:gd name="T94" fmla="*/ 0 w 128"/>
                  <a:gd name="T95" fmla="*/ 495 h 630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0" t="0" r="r" b="b"/>
                <a:pathLst>
                  <a:path w="128" h="630">
                    <a:moveTo>
                      <a:pt x="0" y="495"/>
                    </a:moveTo>
                    <a:lnTo>
                      <a:pt x="16" y="479"/>
                    </a:lnTo>
                    <a:lnTo>
                      <a:pt x="24" y="487"/>
                    </a:lnTo>
                    <a:lnTo>
                      <a:pt x="40" y="455"/>
                    </a:lnTo>
                    <a:lnTo>
                      <a:pt x="32" y="439"/>
                    </a:lnTo>
                    <a:lnTo>
                      <a:pt x="56" y="399"/>
                    </a:lnTo>
                    <a:lnTo>
                      <a:pt x="24" y="399"/>
                    </a:lnTo>
                    <a:lnTo>
                      <a:pt x="32" y="319"/>
                    </a:lnTo>
                    <a:lnTo>
                      <a:pt x="64" y="255"/>
                    </a:lnTo>
                    <a:lnTo>
                      <a:pt x="64" y="184"/>
                    </a:lnTo>
                    <a:lnTo>
                      <a:pt x="88" y="64"/>
                    </a:lnTo>
                    <a:lnTo>
                      <a:pt x="80" y="16"/>
                    </a:lnTo>
                    <a:lnTo>
                      <a:pt x="88" y="0"/>
                    </a:lnTo>
                    <a:lnTo>
                      <a:pt x="104" y="32"/>
                    </a:lnTo>
                    <a:lnTo>
                      <a:pt x="112" y="88"/>
                    </a:lnTo>
                    <a:lnTo>
                      <a:pt x="128" y="88"/>
                    </a:lnTo>
                    <a:lnTo>
                      <a:pt x="128" y="104"/>
                    </a:lnTo>
                    <a:lnTo>
                      <a:pt x="112" y="112"/>
                    </a:lnTo>
                    <a:lnTo>
                      <a:pt x="112" y="144"/>
                    </a:lnTo>
                    <a:lnTo>
                      <a:pt x="88" y="168"/>
                    </a:lnTo>
                    <a:lnTo>
                      <a:pt x="80" y="224"/>
                    </a:lnTo>
                    <a:lnTo>
                      <a:pt x="88" y="263"/>
                    </a:lnTo>
                    <a:lnTo>
                      <a:pt x="72" y="319"/>
                    </a:lnTo>
                    <a:lnTo>
                      <a:pt x="56" y="415"/>
                    </a:lnTo>
                    <a:lnTo>
                      <a:pt x="72" y="455"/>
                    </a:lnTo>
                    <a:lnTo>
                      <a:pt x="56" y="455"/>
                    </a:lnTo>
                    <a:lnTo>
                      <a:pt x="64" y="487"/>
                    </a:lnTo>
                    <a:lnTo>
                      <a:pt x="32" y="558"/>
                    </a:lnTo>
                    <a:lnTo>
                      <a:pt x="32" y="574"/>
                    </a:lnTo>
                    <a:lnTo>
                      <a:pt x="56" y="566"/>
                    </a:lnTo>
                    <a:lnTo>
                      <a:pt x="56" y="598"/>
                    </a:lnTo>
                    <a:lnTo>
                      <a:pt x="112" y="606"/>
                    </a:lnTo>
                    <a:lnTo>
                      <a:pt x="72" y="606"/>
                    </a:lnTo>
                    <a:lnTo>
                      <a:pt x="72" y="630"/>
                    </a:lnTo>
                    <a:lnTo>
                      <a:pt x="56" y="622"/>
                    </a:lnTo>
                    <a:lnTo>
                      <a:pt x="72" y="614"/>
                    </a:lnTo>
                    <a:lnTo>
                      <a:pt x="40" y="606"/>
                    </a:lnTo>
                    <a:lnTo>
                      <a:pt x="40" y="590"/>
                    </a:lnTo>
                    <a:lnTo>
                      <a:pt x="32" y="598"/>
                    </a:lnTo>
                    <a:lnTo>
                      <a:pt x="24" y="574"/>
                    </a:lnTo>
                    <a:lnTo>
                      <a:pt x="24" y="566"/>
                    </a:lnTo>
                    <a:lnTo>
                      <a:pt x="16" y="558"/>
                    </a:lnTo>
                    <a:lnTo>
                      <a:pt x="24" y="543"/>
                    </a:lnTo>
                    <a:lnTo>
                      <a:pt x="16" y="519"/>
                    </a:lnTo>
                    <a:lnTo>
                      <a:pt x="32" y="519"/>
                    </a:lnTo>
                    <a:lnTo>
                      <a:pt x="16" y="503"/>
                    </a:lnTo>
                    <a:lnTo>
                      <a:pt x="24" y="487"/>
                    </a:lnTo>
                    <a:lnTo>
                      <a:pt x="0" y="495"/>
                    </a:lnTo>
                    <a:close/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715" name="Freeform 35"/>
              <p:cNvSpPr>
                <a:spLocks noChangeAspect="1"/>
              </p:cNvSpPr>
              <p:nvPr/>
            </p:nvSpPr>
            <p:spPr bwMode="auto">
              <a:xfrm>
                <a:off x="4753" y="2698"/>
                <a:ext cx="128" cy="630"/>
              </a:xfrm>
              <a:custGeom>
                <a:avLst/>
                <a:gdLst>
                  <a:gd name="T0" fmla="*/ 0 w 128"/>
                  <a:gd name="T1" fmla="*/ 495 h 630"/>
                  <a:gd name="T2" fmla="*/ 16 w 128"/>
                  <a:gd name="T3" fmla="*/ 479 h 630"/>
                  <a:gd name="T4" fmla="*/ 24 w 128"/>
                  <a:gd name="T5" fmla="*/ 487 h 630"/>
                  <a:gd name="T6" fmla="*/ 40 w 128"/>
                  <a:gd name="T7" fmla="*/ 455 h 630"/>
                  <a:gd name="T8" fmla="*/ 32 w 128"/>
                  <a:gd name="T9" fmla="*/ 439 h 630"/>
                  <a:gd name="T10" fmla="*/ 56 w 128"/>
                  <a:gd name="T11" fmla="*/ 399 h 630"/>
                  <a:gd name="T12" fmla="*/ 24 w 128"/>
                  <a:gd name="T13" fmla="*/ 399 h 630"/>
                  <a:gd name="T14" fmla="*/ 32 w 128"/>
                  <a:gd name="T15" fmla="*/ 319 h 630"/>
                  <a:gd name="T16" fmla="*/ 64 w 128"/>
                  <a:gd name="T17" fmla="*/ 255 h 630"/>
                  <a:gd name="T18" fmla="*/ 64 w 128"/>
                  <a:gd name="T19" fmla="*/ 184 h 630"/>
                  <a:gd name="T20" fmla="*/ 88 w 128"/>
                  <a:gd name="T21" fmla="*/ 64 h 630"/>
                  <a:gd name="T22" fmla="*/ 80 w 128"/>
                  <a:gd name="T23" fmla="*/ 16 h 630"/>
                  <a:gd name="T24" fmla="*/ 88 w 128"/>
                  <a:gd name="T25" fmla="*/ 0 h 630"/>
                  <a:gd name="T26" fmla="*/ 104 w 128"/>
                  <a:gd name="T27" fmla="*/ 32 h 630"/>
                  <a:gd name="T28" fmla="*/ 112 w 128"/>
                  <a:gd name="T29" fmla="*/ 88 h 630"/>
                  <a:gd name="T30" fmla="*/ 128 w 128"/>
                  <a:gd name="T31" fmla="*/ 88 h 630"/>
                  <a:gd name="T32" fmla="*/ 128 w 128"/>
                  <a:gd name="T33" fmla="*/ 104 h 630"/>
                  <a:gd name="T34" fmla="*/ 112 w 128"/>
                  <a:gd name="T35" fmla="*/ 112 h 630"/>
                  <a:gd name="T36" fmla="*/ 112 w 128"/>
                  <a:gd name="T37" fmla="*/ 144 h 630"/>
                  <a:gd name="T38" fmla="*/ 88 w 128"/>
                  <a:gd name="T39" fmla="*/ 168 h 630"/>
                  <a:gd name="T40" fmla="*/ 80 w 128"/>
                  <a:gd name="T41" fmla="*/ 224 h 630"/>
                  <a:gd name="T42" fmla="*/ 88 w 128"/>
                  <a:gd name="T43" fmla="*/ 263 h 630"/>
                  <a:gd name="T44" fmla="*/ 72 w 128"/>
                  <a:gd name="T45" fmla="*/ 319 h 630"/>
                  <a:gd name="T46" fmla="*/ 56 w 128"/>
                  <a:gd name="T47" fmla="*/ 415 h 630"/>
                  <a:gd name="T48" fmla="*/ 72 w 128"/>
                  <a:gd name="T49" fmla="*/ 455 h 630"/>
                  <a:gd name="T50" fmla="*/ 56 w 128"/>
                  <a:gd name="T51" fmla="*/ 455 h 630"/>
                  <a:gd name="T52" fmla="*/ 64 w 128"/>
                  <a:gd name="T53" fmla="*/ 487 h 630"/>
                  <a:gd name="T54" fmla="*/ 32 w 128"/>
                  <a:gd name="T55" fmla="*/ 558 h 630"/>
                  <a:gd name="T56" fmla="*/ 32 w 128"/>
                  <a:gd name="T57" fmla="*/ 574 h 630"/>
                  <a:gd name="T58" fmla="*/ 56 w 128"/>
                  <a:gd name="T59" fmla="*/ 566 h 630"/>
                  <a:gd name="T60" fmla="*/ 56 w 128"/>
                  <a:gd name="T61" fmla="*/ 598 h 630"/>
                  <a:gd name="T62" fmla="*/ 112 w 128"/>
                  <a:gd name="T63" fmla="*/ 606 h 630"/>
                  <a:gd name="T64" fmla="*/ 72 w 128"/>
                  <a:gd name="T65" fmla="*/ 606 h 630"/>
                  <a:gd name="T66" fmla="*/ 72 w 128"/>
                  <a:gd name="T67" fmla="*/ 630 h 630"/>
                  <a:gd name="T68" fmla="*/ 56 w 128"/>
                  <a:gd name="T69" fmla="*/ 622 h 630"/>
                  <a:gd name="T70" fmla="*/ 72 w 128"/>
                  <a:gd name="T71" fmla="*/ 614 h 630"/>
                  <a:gd name="T72" fmla="*/ 40 w 128"/>
                  <a:gd name="T73" fmla="*/ 606 h 630"/>
                  <a:gd name="T74" fmla="*/ 40 w 128"/>
                  <a:gd name="T75" fmla="*/ 590 h 630"/>
                  <a:gd name="T76" fmla="*/ 32 w 128"/>
                  <a:gd name="T77" fmla="*/ 598 h 630"/>
                  <a:gd name="T78" fmla="*/ 24 w 128"/>
                  <a:gd name="T79" fmla="*/ 574 h 630"/>
                  <a:gd name="T80" fmla="*/ 24 w 128"/>
                  <a:gd name="T81" fmla="*/ 566 h 630"/>
                  <a:gd name="T82" fmla="*/ 16 w 128"/>
                  <a:gd name="T83" fmla="*/ 558 h 630"/>
                  <a:gd name="T84" fmla="*/ 24 w 128"/>
                  <a:gd name="T85" fmla="*/ 543 h 630"/>
                  <a:gd name="T86" fmla="*/ 16 w 128"/>
                  <a:gd name="T87" fmla="*/ 519 h 630"/>
                  <a:gd name="T88" fmla="*/ 32 w 128"/>
                  <a:gd name="T89" fmla="*/ 519 h 630"/>
                  <a:gd name="T90" fmla="*/ 16 w 128"/>
                  <a:gd name="T91" fmla="*/ 503 h 630"/>
                  <a:gd name="T92" fmla="*/ 24 w 128"/>
                  <a:gd name="T93" fmla="*/ 487 h 630"/>
                  <a:gd name="T94" fmla="*/ 0 w 128"/>
                  <a:gd name="T95" fmla="*/ 495 h 630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0" t="0" r="r" b="b"/>
                <a:pathLst>
                  <a:path w="128" h="630">
                    <a:moveTo>
                      <a:pt x="0" y="495"/>
                    </a:moveTo>
                    <a:lnTo>
                      <a:pt x="16" y="479"/>
                    </a:lnTo>
                    <a:lnTo>
                      <a:pt x="24" y="487"/>
                    </a:lnTo>
                    <a:lnTo>
                      <a:pt x="40" y="455"/>
                    </a:lnTo>
                    <a:lnTo>
                      <a:pt x="32" y="439"/>
                    </a:lnTo>
                    <a:lnTo>
                      <a:pt x="56" y="399"/>
                    </a:lnTo>
                    <a:lnTo>
                      <a:pt x="24" y="399"/>
                    </a:lnTo>
                    <a:lnTo>
                      <a:pt x="32" y="319"/>
                    </a:lnTo>
                    <a:lnTo>
                      <a:pt x="64" y="255"/>
                    </a:lnTo>
                    <a:lnTo>
                      <a:pt x="64" y="184"/>
                    </a:lnTo>
                    <a:lnTo>
                      <a:pt x="88" y="64"/>
                    </a:lnTo>
                    <a:lnTo>
                      <a:pt x="80" y="16"/>
                    </a:lnTo>
                    <a:lnTo>
                      <a:pt x="88" y="0"/>
                    </a:lnTo>
                    <a:lnTo>
                      <a:pt x="104" y="32"/>
                    </a:lnTo>
                    <a:lnTo>
                      <a:pt x="112" y="88"/>
                    </a:lnTo>
                    <a:lnTo>
                      <a:pt x="128" y="88"/>
                    </a:lnTo>
                    <a:lnTo>
                      <a:pt x="128" y="104"/>
                    </a:lnTo>
                    <a:lnTo>
                      <a:pt x="112" y="112"/>
                    </a:lnTo>
                    <a:lnTo>
                      <a:pt x="112" y="144"/>
                    </a:lnTo>
                    <a:lnTo>
                      <a:pt x="88" y="168"/>
                    </a:lnTo>
                    <a:lnTo>
                      <a:pt x="80" y="224"/>
                    </a:lnTo>
                    <a:lnTo>
                      <a:pt x="88" y="263"/>
                    </a:lnTo>
                    <a:lnTo>
                      <a:pt x="72" y="319"/>
                    </a:lnTo>
                    <a:lnTo>
                      <a:pt x="56" y="415"/>
                    </a:lnTo>
                    <a:lnTo>
                      <a:pt x="72" y="455"/>
                    </a:lnTo>
                    <a:lnTo>
                      <a:pt x="56" y="455"/>
                    </a:lnTo>
                    <a:lnTo>
                      <a:pt x="64" y="487"/>
                    </a:lnTo>
                    <a:lnTo>
                      <a:pt x="32" y="558"/>
                    </a:lnTo>
                    <a:lnTo>
                      <a:pt x="32" y="574"/>
                    </a:lnTo>
                    <a:lnTo>
                      <a:pt x="56" y="566"/>
                    </a:lnTo>
                    <a:lnTo>
                      <a:pt x="56" y="598"/>
                    </a:lnTo>
                    <a:lnTo>
                      <a:pt x="112" y="606"/>
                    </a:lnTo>
                    <a:lnTo>
                      <a:pt x="72" y="606"/>
                    </a:lnTo>
                    <a:lnTo>
                      <a:pt x="72" y="630"/>
                    </a:lnTo>
                    <a:lnTo>
                      <a:pt x="56" y="622"/>
                    </a:lnTo>
                    <a:lnTo>
                      <a:pt x="72" y="614"/>
                    </a:lnTo>
                    <a:lnTo>
                      <a:pt x="40" y="606"/>
                    </a:lnTo>
                    <a:lnTo>
                      <a:pt x="40" y="590"/>
                    </a:lnTo>
                    <a:lnTo>
                      <a:pt x="32" y="598"/>
                    </a:lnTo>
                    <a:lnTo>
                      <a:pt x="24" y="574"/>
                    </a:lnTo>
                    <a:lnTo>
                      <a:pt x="24" y="566"/>
                    </a:lnTo>
                    <a:lnTo>
                      <a:pt x="16" y="558"/>
                    </a:lnTo>
                    <a:lnTo>
                      <a:pt x="24" y="543"/>
                    </a:lnTo>
                    <a:lnTo>
                      <a:pt x="16" y="519"/>
                    </a:lnTo>
                    <a:lnTo>
                      <a:pt x="32" y="519"/>
                    </a:lnTo>
                    <a:lnTo>
                      <a:pt x="16" y="503"/>
                    </a:lnTo>
                    <a:lnTo>
                      <a:pt x="24" y="487"/>
                    </a:lnTo>
                    <a:lnTo>
                      <a:pt x="0" y="495"/>
                    </a:lnTo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716" name="Freeform 36"/>
              <p:cNvSpPr>
                <a:spLocks noChangeAspect="1"/>
              </p:cNvSpPr>
              <p:nvPr/>
            </p:nvSpPr>
            <p:spPr bwMode="auto">
              <a:xfrm>
                <a:off x="4761" y="3233"/>
                <a:ext cx="8" cy="16"/>
              </a:xfrm>
              <a:custGeom>
                <a:avLst/>
                <a:gdLst>
                  <a:gd name="T0" fmla="*/ 0 w 8"/>
                  <a:gd name="T1" fmla="*/ 8 h 16"/>
                  <a:gd name="T2" fmla="*/ 8 w 8"/>
                  <a:gd name="T3" fmla="*/ 0 h 16"/>
                  <a:gd name="T4" fmla="*/ 8 w 8"/>
                  <a:gd name="T5" fmla="*/ 16 h 16"/>
                  <a:gd name="T6" fmla="*/ 0 w 8"/>
                  <a:gd name="T7" fmla="*/ 8 h 1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8" h="16">
                    <a:moveTo>
                      <a:pt x="0" y="8"/>
                    </a:moveTo>
                    <a:lnTo>
                      <a:pt x="8" y="0"/>
                    </a:lnTo>
                    <a:lnTo>
                      <a:pt x="8" y="16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717" name="Freeform 37"/>
              <p:cNvSpPr>
                <a:spLocks noChangeAspect="1"/>
              </p:cNvSpPr>
              <p:nvPr/>
            </p:nvSpPr>
            <p:spPr bwMode="auto">
              <a:xfrm>
                <a:off x="4761" y="3233"/>
                <a:ext cx="8" cy="16"/>
              </a:xfrm>
              <a:custGeom>
                <a:avLst/>
                <a:gdLst>
                  <a:gd name="T0" fmla="*/ 0 w 8"/>
                  <a:gd name="T1" fmla="*/ 8 h 16"/>
                  <a:gd name="T2" fmla="*/ 8 w 8"/>
                  <a:gd name="T3" fmla="*/ 0 h 16"/>
                  <a:gd name="T4" fmla="*/ 8 w 8"/>
                  <a:gd name="T5" fmla="*/ 16 h 16"/>
                  <a:gd name="T6" fmla="*/ 0 w 8"/>
                  <a:gd name="T7" fmla="*/ 8 h 1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8" h="16">
                    <a:moveTo>
                      <a:pt x="0" y="8"/>
                    </a:moveTo>
                    <a:lnTo>
                      <a:pt x="8" y="0"/>
                    </a:lnTo>
                    <a:lnTo>
                      <a:pt x="8" y="16"/>
                    </a:lnTo>
                    <a:lnTo>
                      <a:pt x="0" y="8"/>
                    </a:lnTo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718" name="Freeform 38"/>
              <p:cNvSpPr>
                <a:spLocks noChangeAspect="1"/>
              </p:cNvSpPr>
              <p:nvPr/>
            </p:nvSpPr>
            <p:spPr bwMode="auto">
              <a:xfrm>
                <a:off x="4769" y="3097"/>
                <a:ext cx="8" cy="32"/>
              </a:xfrm>
              <a:custGeom>
                <a:avLst/>
                <a:gdLst>
                  <a:gd name="T0" fmla="*/ 0 w 8"/>
                  <a:gd name="T1" fmla="*/ 32 h 32"/>
                  <a:gd name="T2" fmla="*/ 8 w 8"/>
                  <a:gd name="T3" fmla="*/ 0 h 32"/>
                  <a:gd name="T4" fmla="*/ 8 w 8"/>
                  <a:gd name="T5" fmla="*/ 32 h 32"/>
                  <a:gd name="T6" fmla="*/ 0 w 8"/>
                  <a:gd name="T7" fmla="*/ 32 h 32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8" h="32">
                    <a:moveTo>
                      <a:pt x="0" y="32"/>
                    </a:moveTo>
                    <a:lnTo>
                      <a:pt x="8" y="0"/>
                    </a:lnTo>
                    <a:lnTo>
                      <a:pt x="8" y="32"/>
                    </a:lnTo>
                    <a:lnTo>
                      <a:pt x="0" y="32"/>
                    </a:lnTo>
                    <a:close/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719" name="Freeform 39"/>
              <p:cNvSpPr>
                <a:spLocks noChangeAspect="1"/>
              </p:cNvSpPr>
              <p:nvPr/>
            </p:nvSpPr>
            <p:spPr bwMode="auto">
              <a:xfrm>
                <a:off x="4769" y="3097"/>
                <a:ext cx="8" cy="32"/>
              </a:xfrm>
              <a:custGeom>
                <a:avLst/>
                <a:gdLst>
                  <a:gd name="T0" fmla="*/ 0 w 8"/>
                  <a:gd name="T1" fmla="*/ 32 h 32"/>
                  <a:gd name="T2" fmla="*/ 8 w 8"/>
                  <a:gd name="T3" fmla="*/ 0 h 32"/>
                  <a:gd name="T4" fmla="*/ 8 w 8"/>
                  <a:gd name="T5" fmla="*/ 32 h 32"/>
                  <a:gd name="T6" fmla="*/ 0 w 8"/>
                  <a:gd name="T7" fmla="*/ 32 h 32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8" h="32">
                    <a:moveTo>
                      <a:pt x="0" y="32"/>
                    </a:moveTo>
                    <a:lnTo>
                      <a:pt x="8" y="0"/>
                    </a:lnTo>
                    <a:lnTo>
                      <a:pt x="8" y="32"/>
                    </a:lnTo>
                    <a:lnTo>
                      <a:pt x="0" y="32"/>
                    </a:lnTo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720" name="Freeform 40"/>
              <p:cNvSpPr>
                <a:spLocks noChangeAspect="1"/>
              </p:cNvSpPr>
              <p:nvPr/>
            </p:nvSpPr>
            <p:spPr bwMode="auto">
              <a:xfrm>
                <a:off x="4785" y="3320"/>
                <a:ext cx="24" cy="16"/>
              </a:xfrm>
              <a:custGeom>
                <a:avLst/>
                <a:gdLst>
                  <a:gd name="T0" fmla="*/ 0 w 24"/>
                  <a:gd name="T1" fmla="*/ 0 h 16"/>
                  <a:gd name="T2" fmla="*/ 24 w 24"/>
                  <a:gd name="T3" fmla="*/ 8 h 16"/>
                  <a:gd name="T4" fmla="*/ 24 w 24"/>
                  <a:gd name="T5" fmla="*/ 16 h 16"/>
                  <a:gd name="T6" fmla="*/ 0 w 24"/>
                  <a:gd name="T7" fmla="*/ 0 h 1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4" h="16">
                    <a:moveTo>
                      <a:pt x="0" y="0"/>
                    </a:moveTo>
                    <a:lnTo>
                      <a:pt x="24" y="8"/>
                    </a:lnTo>
                    <a:lnTo>
                      <a:pt x="24" y="16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721" name="Freeform 41"/>
              <p:cNvSpPr>
                <a:spLocks noChangeAspect="1"/>
              </p:cNvSpPr>
              <p:nvPr/>
            </p:nvSpPr>
            <p:spPr bwMode="auto">
              <a:xfrm>
                <a:off x="4785" y="3320"/>
                <a:ext cx="24" cy="16"/>
              </a:xfrm>
              <a:custGeom>
                <a:avLst/>
                <a:gdLst>
                  <a:gd name="T0" fmla="*/ 0 w 24"/>
                  <a:gd name="T1" fmla="*/ 0 h 16"/>
                  <a:gd name="T2" fmla="*/ 24 w 24"/>
                  <a:gd name="T3" fmla="*/ 8 h 16"/>
                  <a:gd name="T4" fmla="*/ 24 w 24"/>
                  <a:gd name="T5" fmla="*/ 16 h 16"/>
                  <a:gd name="T6" fmla="*/ 0 w 24"/>
                  <a:gd name="T7" fmla="*/ 0 h 1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4" h="16">
                    <a:moveTo>
                      <a:pt x="0" y="0"/>
                    </a:moveTo>
                    <a:lnTo>
                      <a:pt x="24" y="8"/>
                    </a:lnTo>
                    <a:lnTo>
                      <a:pt x="24" y="16"/>
                    </a:lnTo>
                    <a:lnTo>
                      <a:pt x="0" y="0"/>
                    </a:lnTo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722" name="Freeform 42"/>
              <p:cNvSpPr>
                <a:spLocks noChangeAspect="1"/>
              </p:cNvSpPr>
              <p:nvPr/>
            </p:nvSpPr>
            <p:spPr bwMode="auto">
              <a:xfrm>
                <a:off x="4785" y="3296"/>
                <a:ext cx="32" cy="24"/>
              </a:xfrm>
              <a:custGeom>
                <a:avLst/>
                <a:gdLst>
                  <a:gd name="T0" fmla="*/ 0 w 32"/>
                  <a:gd name="T1" fmla="*/ 8 h 24"/>
                  <a:gd name="T2" fmla="*/ 8 w 32"/>
                  <a:gd name="T3" fmla="*/ 0 h 24"/>
                  <a:gd name="T4" fmla="*/ 8 w 32"/>
                  <a:gd name="T5" fmla="*/ 8 h 24"/>
                  <a:gd name="T6" fmla="*/ 32 w 32"/>
                  <a:gd name="T7" fmla="*/ 16 h 24"/>
                  <a:gd name="T8" fmla="*/ 24 w 32"/>
                  <a:gd name="T9" fmla="*/ 24 h 24"/>
                  <a:gd name="T10" fmla="*/ 0 w 32"/>
                  <a:gd name="T11" fmla="*/ 8 h 24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32" h="24">
                    <a:moveTo>
                      <a:pt x="0" y="8"/>
                    </a:moveTo>
                    <a:lnTo>
                      <a:pt x="8" y="0"/>
                    </a:lnTo>
                    <a:lnTo>
                      <a:pt x="8" y="8"/>
                    </a:lnTo>
                    <a:lnTo>
                      <a:pt x="32" y="16"/>
                    </a:lnTo>
                    <a:lnTo>
                      <a:pt x="24" y="24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723" name="Freeform 43"/>
              <p:cNvSpPr>
                <a:spLocks noChangeAspect="1"/>
              </p:cNvSpPr>
              <p:nvPr/>
            </p:nvSpPr>
            <p:spPr bwMode="auto">
              <a:xfrm>
                <a:off x="4785" y="3296"/>
                <a:ext cx="32" cy="24"/>
              </a:xfrm>
              <a:custGeom>
                <a:avLst/>
                <a:gdLst>
                  <a:gd name="T0" fmla="*/ 0 w 32"/>
                  <a:gd name="T1" fmla="*/ 8 h 24"/>
                  <a:gd name="T2" fmla="*/ 8 w 32"/>
                  <a:gd name="T3" fmla="*/ 0 h 24"/>
                  <a:gd name="T4" fmla="*/ 8 w 32"/>
                  <a:gd name="T5" fmla="*/ 8 h 24"/>
                  <a:gd name="T6" fmla="*/ 32 w 32"/>
                  <a:gd name="T7" fmla="*/ 16 h 24"/>
                  <a:gd name="T8" fmla="*/ 24 w 32"/>
                  <a:gd name="T9" fmla="*/ 24 h 24"/>
                  <a:gd name="T10" fmla="*/ 0 w 32"/>
                  <a:gd name="T11" fmla="*/ 8 h 24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32" h="24">
                    <a:moveTo>
                      <a:pt x="0" y="8"/>
                    </a:moveTo>
                    <a:lnTo>
                      <a:pt x="8" y="0"/>
                    </a:lnTo>
                    <a:lnTo>
                      <a:pt x="8" y="8"/>
                    </a:lnTo>
                    <a:lnTo>
                      <a:pt x="32" y="16"/>
                    </a:lnTo>
                    <a:lnTo>
                      <a:pt x="24" y="24"/>
                    </a:lnTo>
                    <a:lnTo>
                      <a:pt x="0" y="8"/>
                    </a:lnTo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724" name="Freeform 44"/>
              <p:cNvSpPr>
                <a:spLocks noChangeAspect="1"/>
              </p:cNvSpPr>
              <p:nvPr/>
            </p:nvSpPr>
            <p:spPr bwMode="auto">
              <a:xfrm>
                <a:off x="4809" y="3336"/>
                <a:ext cx="16" cy="8"/>
              </a:xfrm>
              <a:custGeom>
                <a:avLst/>
                <a:gdLst>
                  <a:gd name="T0" fmla="*/ 0 w 16"/>
                  <a:gd name="T1" fmla="*/ 0 h 8"/>
                  <a:gd name="T2" fmla="*/ 8 w 16"/>
                  <a:gd name="T3" fmla="*/ 0 h 8"/>
                  <a:gd name="T4" fmla="*/ 16 w 16"/>
                  <a:gd name="T5" fmla="*/ 8 h 8"/>
                  <a:gd name="T6" fmla="*/ 0 w 16"/>
                  <a:gd name="T7" fmla="*/ 0 h 8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6" h="8">
                    <a:moveTo>
                      <a:pt x="0" y="0"/>
                    </a:moveTo>
                    <a:lnTo>
                      <a:pt x="8" y="0"/>
                    </a:lnTo>
                    <a:lnTo>
                      <a:pt x="16" y="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725" name="Freeform 45"/>
              <p:cNvSpPr>
                <a:spLocks noChangeAspect="1"/>
              </p:cNvSpPr>
              <p:nvPr/>
            </p:nvSpPr>
            <p:spPr bwMode="auto">
              <a:xfrm>
                <a:off x="4809" y="3336"/>
                <a:ext cx="16" cy="8"/>
              </a:xfrm>
              <a:custGeom>
                <a:avLst/>
                <a:gdLst>
                  <a:gd name="T0" fmla="*/ 0 w 16"/>
                  <a:gd name="T1" fmla="*/ 0 h 8"/>
                  <a:gd name="T2" fmla="*/ 8 w 16"/>
                  <a:gd name="T3" fmla="*/ 0 h 8"/>
                  <a:gd name="T4" fmla="*/ 16 w 16"/>
                  <a:gd name="T5" fmla="*/ 8 h 8"/>
                  <a:gd name="T6" fmla="*/ 0 w 16"/>
                  <a:gd name="T7" fmla="*/ 0 h 8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6" h="8">
                    <a:moveTo>
                      <a:pt x="0" y="0"/>
                    </a:moveTo>
                    <a:lnTo>
                      <a:pt x="8" y="0"/>
                    </a:lnTo>
                    <a:lnTo>
                      <a:pt x="16" y="8"/>
                    </a:lnTo>
                    <a:lnTo>
                      <a:pt x="0" y="0"/>
                    </a:lnTo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726" name="Freeform 46"/>
              <p:cNvSpPr>
                <a:spLocks noChangeAspect="1"/>
              </p:cNvSpPr>
              <p:nvPr/>
            </p:nvSpPr>
            <p:spPr bwMode="auto">
              <a:xfrm>
                <a:off x="4825" y="3304"/>
                <a:ext cx="32" cy="56"/>
              </a:xfrm>
              <a:custGeom>
                <a:avLst/>
                <a:gdLst>
                  <a:gd name="T0" fmla="*/ 0 w 32"/>
                  <a:gd name="T1" fmla="*/ 40 h 56"/>
                  <a:gd name="T2" fmla="*/ 0 w 32"/>
                  <a:gd name="T3" fmla="*/ 32 h 56"/>
                  <a:gd name="T4" fmla="*/ 24 w 32"/>
                  <a:gd name="T5" fmla="*/ 40 h 56"/>
                  <a:gd name="T6" fmla="*/ 16 w 32"/>
                  <a:gd name="T7" fmla="*/ 24 h 56"/>
                  <a:gd name="T8" fmla="*/ 24 w 32"/>
                  <a:gd name="T9" fmla="*/ 16 h 56"/>
                  <a:gd name="T10" fmla="*/ 8 w 32"/>
                  <a:gd name="T11" fmla="*/ 16 h 56"/>
                  <a:gd name="T12" fmla="*/ 8 w 32"/>
                  <a:gd name="T13" fmla="*/ 0 h 56"/>
                  <a:gd name="T14" fmla="*/ 32 w 32"/>
                  <a:gd name="T15" fmla="*/ 0 h 56"/>
                  <a:gd name="T16" fmla="*/ 32 w 32"/>
                  <a:gd name="T17" fmla="*/ 56 h 56"/>
                  <a:gd name="T18" fmla="*/ 0 w 32"/>
                  <a:gd name="T19" fmla="*/ 40 h 5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32" h="56">
                    <a:moveTo>
                      <a:pt x="0" y="40"/>
                    </a:moveTo>
                    <a:lnTo>
                      <a:pt x="0" y="32"/>
                    </a:lnTo>
                    <a:lnTo>
                      <a:pt x="24" y="40"/>
                    </a:lnTo>
                    <a:lnTo>
                      <a:pt x="16" y="24"/>
                    </a:lnTo>
                    <a:lnTo>
                      <a:pt x="24" y="16"/>
                    </a:lnTo>
                    <a:lnTo>
                      <a:pt x="8" y="16"/>
                    </a:lnTo>
                    <a:lnTo>
                      <a:pt x="8" y="0"/>
                    </a:lnTo>
                    <a:lnTo>
                      <a:pt x="32" y="0"/>
                    </a:lnTo>
                    <a:lnTo>
                      <a:pt x="32" y="56"/>
                    </a:lnTo>
                    <a:lnTo>
                      <a:pt x="0" y="40"/>
                    </a:lnTo>
                    <a:close/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727" name="Freeform 47"/>
              <p:cNvSpPr>
                <a:spLocks noChangeAspect="1"/>
              </p:cNvSpPr>
              <p:nvPr/>
            </p:nvSpPr>
            <p:spPr bwMode="auto">
              <a:xfrm>
                <a:off x="4825" y="3304"/>
                <a:ext cx="32" cy="56"/>
              </a:xfrm>
              <a:custGeom>
                <a:avLst/>
                <a:gdLst>
                  <a:gd name="T0" fmla="*/ 0 w 32"/>
                  <a:gd name="T1" fmla="*/ 40 h 56"/>
                  <a:gd name="T2" fmla="*/ 0 w 32"/>
                  <a:gd name="T3" fmla="*/ 32 h 56"/>
                  <a:gd name="T4" fmla="*/ 24 w 32"/>
                  <a:gd name="T5" fmla="*/ 40 h 56"/>
                  <a:gd name="T6" fmla="*/ 16 w 32"/>
                  <a:gd name="T7" fmla="*/ 24 h 56"/>
                  <a:gd name="T8" fmla="*/ 24 w 32"/>
                  <a:gd name="T9" fmla="*/ 16 h 56"/>
                  <a:gd name="T10" fmla="*/ 8 w 32"/>
                  <a:gd name="T11" fmla="*/ 16 h 56"/>
                  <a:gd name="T12" fmla="*/ 8 w 32"/>
                  <a:gd name="T13" fmla="*/ 0 h 56"/>
                  <a:gd name="T14" fmla="*/ 32 w 32"/>
                  <a:gd name="T15" fmla="*/ 0 h 56"/>
                  <a:gd name="T16" fmla="*/ 32 w 32"/>
                  <a:gd name="T17" fmla="*/ 56 h 56"/>
                  <a:gd name="T18" fmla="*/ 0 w 32"/>
                  <a:gd name="T19" fmla="*/ 40 h 5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32" h="56">
                    <a:moveTo>
                      <a:pt x="0" y="40"/>
                    </a:moveTo>
                    <a:lnTo>
                      <a:pt x="0" y="32"/>
                    </a:lnTo>
                    <a:lnTo>
                      <a:pt x="24" y="40"/>
                    </a:lnTo>
                    <a:lnTo>
                      <a:pt x="16" y="24"/>
                    </a:lnTo>
                    <a:lnTo>
                      <a:pt x="24" y="16"/>
                    </a:lnTo>
                    <a:lnTo>
                      <a:pt x="8" y="16"/>
                    </a:lnTo>
                    <a:lnTo>
                      <a:pt x="8" y="0"/>
                    </a:lnTo>
                    <a:lnTo>
                      <a:pt x="32" y="0"/>
                    </a:lnTo>
                    <a:lnTo>
                      <a:pt x="32" y="56"/>
                    </a:lnTo>
                    <a:lnTo>
                      <a:pt x="0" y="40"/>
                    </a:lnTo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728" name="Freeform 48"/>
              <p:cNvSpPr>
                <a:spLocks noChangeAspect="1"/>
              </p:cNvSpPr>
              <p:nvPr/>
            </p:nvSpPr>
            <p:spPr bwMode="auto">
              <a:xfrm>
                <a:off x="4841" y="3360"/>
                <a:ext cx="24" cy="8"/>
              </a:xfrm>
              <a:custGeom>
                <a:avLst/>
                <a:gdLst>
                  <a:gd name="T0" fmla="*/ 0 w 24"/>
                  <a:gd name="T1" fmla="*/ 0 h 8"/>
                  <a:gd name="T2" fmla="*/ 24 w 24"/>
                  <a:gd name="T3" fmla="*/ 0 h 8"/>
                  <a:gd name="T4" fmla="*/ 24 w 24"/>
                  <a:gd name="T5" fmla="*/ 8 h 8"/>
                  <a:gd name="T6" fmla="*/ 0 w 24"/>
                  <a:gd name="T7" fmla="*/ 0 h 8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4" h="8">
                    <a:moveTo>
                      <a:pt x="0" y="0"/>
                    </a:moveTo>
                    <a:lnTo>
                      <a:pt x="24" y="0"/>
                    </a:lnTo>
                    <a:lnTo>
                      <a:pt x="24" y="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729" name="Freeform 49"/>
              <p:cNvSpPr>
                <a:spLocks noChangeAspect="1"/>
              </p:cNvSpPr>
              <p:nvPr/>
            </p:nvSpPr>
            <p:spPr bwMode="auto">
              <a:xfrm>
                <a:off x="4841" y="3360"/>
                <a:ext cx="24" cy="8"/>
              </a:xfrm>
              <a:custGeom>
                <a:avLst/>
                <a:gdLst>
                  <a:gd name="T0" fmla="*/ 0 w 24"/>
                  <a:gd name="T1" fmla="*/ 0 h 8"/>
                  <a:gd name="T2" fmla="*/ 24 w 24"/>
                  <a:gd name="T3" fmla="*/ 0 h 8"/>
                  <a:gd name="T4" fmla="*/ 24 w 24"/>
                  <a:gd name="T5" fmla="*/ 8 h 8"/>
                  <a:gd name="T6" fmla="*/ 0 w 24"/>
                  <a:gd name="T7" fmla="*/ 0 h 8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4" h="8">
                    <a:moveTo>
                      <a:pt x="0" y="0"/>
                    </a:moveTo>
                    <a:lnTo>
                      <a:pt x="24" y="0"/>
                    </a:lnTo>
                    <a:lnTo>
                      <a:pt x="24" y="8"/>
                    </a:lnTo>
                    <a:lnTo>
                      <a:pt x="0" y="0"/>
                    </a:lnTo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730" name="Freeform 50"/>
              <p:cNvSpPr>
                <a:spLocks noChangeAspect="1"/>
              </p:cNvSpPr>
              <p:nvPr/>
            </p:nvSpPr>
            <p:spPr bwMode="auto">
              <a:xfrm>
                <a:off x="4865" y="3360"/>
                <a:ext cx="16" cy="1"/>
              </a:xfrm>
              <a:custGeom>
                <a:avLst/>
                <a:gdLst>
                  <a:gd name="T0" fmla="*/ 0 w 16"/>
                  <a:gd name="T1" fmla="*/ 0 h 1"/>
                  <a:gd name="T2" fmla="*/ 8 w 16"/>
                  <a:gd name="T3" fmla="*/ 0 h 1"/>
                  <a:gd name="T4" fmla="*/ 16 w 16"/>
                  <a:gd name="T5" fmla="*/ 0 h 1"/>
                  <a:gd name="T6" fmla="*/ 0 w 16"/>
                  <a:gd name="T7" fmla="*/ 0 h 1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6" h="1">
                    <a:moveTo>
                      <a:pt x="0" y="0"/>
                    </a:moveTo>
                    <a:lnTo>
                      <a:pt x="8" y="0"/>
                    </a:lnTo>
                    <a:lnTo>
                      <a:pt x="16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731" name="Freeform 51"/>
              <p:cNvSpPr>
                <a:spLocks noChangeAspect="1"/>
              </p:cNvSpPr>
              <p:nvPr/>
            </p:nvSpPr>
            <p:spPr bwMode="auto">
              <a:xfrm>
                <a:off x="4865" y="3360"/>
                <a:ext cx="16" cy="1"/>
              </a:xfrm>
              <a:custGeom>
                <a:avLst/>
                <a:gdLst>
                  <a:gd name="T0" fmla="*/ 0 w 16"/>
                  <a:gd name="T1" fmla="*/ 0 h 1"/>
                  <a:gd name="T2" fmla="*/ 8 w 16"/>
                  <a:gd name="T3" fmla="*/ 0 h 1"/>
                  <a:gd name="T4" fmla="*/ 16 w 16"/>
                  <a:gd name="T5" fmla="*/ 0 h 1"/>
                  <a:gd name="T6" fmla="*/ 0 w 16"/>
                  <a:gd name="T7" fmla="*/ 0 h 1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6" h="1">
                    <a:moveTo>
                      <a:pt x="0" y="0"/>
                    </a:moveTo>
                    <a:lnTo>
                      <a:pt x="8" y="0"/>
                    </a:lnTo>
                    <a:lnTo>
                      <a:pt x="16" y="0"/>
                    </a:lnTo>
                    <a:lnTo>
                      <a:pt x="0" y="0"/>
                    </a:lnTo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732" name="Freeform 52"/>
              <p:cNvSpPr>
                <a:spLocks noChangeAspect="1"/>
              </p:cNvSpPr>
              <p:nvPr/>
            </p:nvSpPr>
            <p:spPr bwMode="auto">
              <a:xfrm>
                <a:off x="4713" y="2252"/>
                <a:ext cx="168" cy="247"/>
              </a:xfrm>
              <a:custGeom>
                <a:avLst/>
                <a:gdLst>
                  <a:gd name="T0" fmla="*/ 0 w 168"/>
                  <a:gd name="T1" fmla="*/ 167 h 247"/>
                  <a:gd name="T2" fmla="*/ 16 w 168"/>
                  <a:gd name="T3" fmla="*/ 183 h 247"/>
                  <a:gd name="T4" fmla="*/ 48 w 168"/>
                  <a:gd name="T5" fmla="*/ 191 h 247"/>
                  <a:gd name="T6" fmla="*/ 80 w 168"/>
                  <a:gd name="T7" fmla="*/ 215 h 247"/>
                  <a:gd name="T8" fmla="*/ 120 w 168"/>
                  <a:gd name="T9" fmla="*/ 223 h 247"/>
                  <a:gd name="T10" fmla="*/ 120 w 168"/>
                  <a:gd name="T11" fmla="*/ 239 h 247"/>
                  <a:gd name="T12" fmla="*/ 128 w 168"/>
                  <a:gd name="T13" fmla="*/ 247 h 247"/>
                  <a:gd name="T14" fmla="*/ 136 w 168"/>
                  <a:gd name="T15" fmla="*/ 199 h 247"/>
                  <a:gd name="T16" fmla="*/ 128 w 168"/>
                  <a:gd name="T17" fmla="*/ 175 h 247"/>
                  <a:gd name="T18" fmla="*/ 144 w 168"/>
                  <a:gd name="T19" fmla="*/ 175 h 247"/>
                  <a:gd name="T20" fmla="*/ 128 w 168"/>
                  <a:gd name="T21" fmla="*/ 159 h 247"/>
                  <a:gd name="T22" fmla="*/ 160 w 168"/>
                  <a:gd name="T23" fmla="*/ 151 h 247"/>
                  <a:gd name="T24" fmla="*/ 168 w 168"/>
                  <a:gd name="T25" fmla="*/ 167 h 247"/>
                  <a:gd name="T26" fmla="*/ 160 w 168"/>
                  <a:gd name="T27" fmla="*/ 135 h 247"/>
                  <a:gd name="T28" fmla="*/ 160 w 168"/>
                  <a:gd name="T29" fmla="*/ 87 h 247"/>
                  <a:gd name="T30" fmla="*/ 136 w 168"/>
                  <a:gd name="T31" fmla="*/ 87 h 247"/>
                  <a:gd name="T32" fmla="*/ 128 w 168"/>
                  <a:gd name="T33" fmla="*/ 79 h 247"/>
                  <a:gd name="T34" fmla="*/ 96 w 168"/>
                  <a:gd name="T35" fmla="*/ 79 h 247"/>
                  <a:gd name="T36" fmla="*/ 72 w 168"/>
                  <a:gd name="T37" fmla="*/ 48 h 247"/>
                  <a:gd name="T38" fmla="*/ 112 w 168"/>
                  <a:gd name="T39" fmla="*/ 8 h 247"/>
                  <a:gd name="T40" fmla="*/ 104 w 168"/>
                  <a:gd name="T41" fmla="*/ 0 h 247"/>
                  <a:gd name="T42" fmla="*/ 48 w 168"/>
                  <a:gd name="T43" fmla="*/ 24 h 247"/>
                  <a:gd name="T44" fmla="*/ 24 w 168"/>
                  <a:gd name="T45" fmla="*/ 64 h 247"/>
                  <a:gd name="T46" fmla="*/ 16 w 168"/>
                  <a:gd name="T47" fmla="*/ 56 h 247"/>
                  <a:gd name="T48" fmla="*/ 8 w 168"/>
                  <a:gd name="T49" fmla="*/ 79 h 247"/>
                  <a:gd name="T50" fmla="*/ 16 w 168"/>
                  <a:gd name="T51" fmla="*/ 127 h 247"/>
                  <a:gd name="T52" fmla="*/ 24 w 168"/>
                  <a:gd name="T53" fmla="*/ 127 h 247"/>
                  <a:gd name="T54" fmla="*/ 0 w 168"/>
                  <a:gd name="T55" fmla="*/ 167 h 247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</a:gdLst>
                <a:ahLst/>
                <a:cxnLst>
                  <a:cxn ang="T56">
                    <a:pos x="T0" y="T1"/>
                  </a:cxn>
                  <a:cxn ang="T57">
                    <a:pos x="T2" y="T3"/>
                  </a:cxn>
                  <a:cxn ang="T58">
                    <a:pos x="T4" y="T5"/>
                  </a:cxn>
                  <a:cxn ang="T59">
                    <a:pos x="T6" y="T7"/>
                  </a:cxn>
                  <a:cxn ang="T60">
                    <a:pos x="T8" y="T9"/>
                  </a:cxn>
                  <a:cxn ang="T61">
                    <a:pos x="T10" y="T11"/>
                  </a:cxn>
                  <a:cxn ang="T62">
                    <a:pos x="T12" y="T13"/>
                  </a:cxn>
                  <a:cxn ang="T63">
                    <a:pos x="T14" y="T15"/>
                  </a:cxn>
                  <a:cxn ang="T64">
                    <a:pos x="T16" y="T17"/>
                  </a:cxn>
                  <a:cxn ang="T65">
                    <a:pos x="T18" y="T19"/>
                  </a:cxn>
                  <a:cxn ang="T66">
                    <a:pos x="T20" y="T21"/>
                  </a:cxn>
                  <a:cxn ang="T67">
                    <a:pos x="T22" y="T23"/>
                  </a:cxn>
                  <a:cxn ang="T68">
                    <a:pos x="T24" y="T25"/>
                  </a:cxn>
                  <a:cxn ang="T69">
                    <a:pos x="T26" y="T27"/>
                  </a:cxn>
                  <a:cxn ang="T70">
                    <a:pos x="T28" y="T29"/>
                  </a:cxn>
                  <a:cxn ang="T71">
                    <a:pos x="T30" y="T31"/>
                  </a:cxn>
                  <a:cxn ang="T72">
                    <a:pos x="T32" y="T33"/>
                  </a:cxn>
                  <a:cxn ang="T73">
                    <a:pos x="T34" y="T35"/>
                  </a:cxn>
                  <a:cxn ang="T74">
                    <a:pos x="T36" y="T37"/>
                  </a:cxn>
                  <a:cxn ang="T75">
                    <a:pos x="T38" y="T39"/>
                  </a:cxn>
                  <a:cxn ang="T76">
                    <a:pos x="T40" y="T41"/>
                  </a:cxn>
                  <a:cxn ang="T77">
                    <a:pos x="T42" y="T43"/>
                  </a:cxn>
                  <a:cxn ang="T78">
                    <a:pos x="T44" y="T45"/>
                  </a:cxn>
                  <a:cxn ang="T79">
                    <a:pos x="T46" y="T47"/>
                  </a:cxn>
                  <a:cxn ang="T80">
                    <a:pos x="T48" y="T49"/>
                  </a:cxn>
                  <a:cxn ang="T81">
                    <a:pos x="T50" y="T51"/>
                  </a:cxn>
                  <a:cxn ang="T82">
                    <a:pos x="T52" y="T53"/>
                  </a:cxn>
                  <a:cxn ang="T83">
                    <a:pos x="T54" y="T55"/>
                  </a:cxn>
                </a:cxnLst>
                <a:rect l="0" t="0" r="r" b="b"/>
                <a:pathLst>
                  <a:path w="168" h="247">
                    <a:moveTo>
                      <a:pt x="0" y="167"/>
                    </a:moveTo>
                    <a:lnTo>
                      <a:pt x="16" y="183"/>
                    </a:lnTo>
                    <a:lnTo>
                      <a:pt x="48" y="191"/>
                    </a:lnTo>
                    <a:lnTo>
                      <a:pt x="80" y="215"/>
                    </a:lnTo>
                    <a:lnTo>
                      <a:pt x="120" y="223"/>
                    </a:lnTo>
                    <a:lnTo>
                      <a:pt x="120" y="239"/>
                    </a:lnTo>
                    <a:lnTo>
                      <a:pt x="128" y="247"/>
                    </a:lnTo>
                    <a:lnTo>
                      <a:pt x="136" y="199"/>
                    </a:lnTo>
                    <a:lnTo>
                      <a:pt x="128" y="175"/>
                    </a:lnTo>
                    <a:lnTo>
                      <a:pt x="144" y="175"/>
                    </a:lnTo>
                    <a:lnTo>
                      <a:pt x="128" y="159"/>
                    </a:lnTo>
                    <a:lnTo>
                      <a:pt x="160" y="151"/>
                    </a:lnTo>
                    <a:lnTo>
                      <a:pt x="168" y="167"/>
                    </a:lnTo>
                    <a:lnTo>
                      <a:pt x="160" y="135"/>
                    </a:lnTo>
                    <a:lnTo>
                      <a:pt x="160" y="87"/>
                    </a:lnTo>
                    <a:lnTo>
                      <a:pt x="136" y="87"/>
                    </a:lnTo>
                    <a:lnTo>
                      <a:pt x="128" y="79"/>
                    </a:lnTo>
                    <a:lnTo>
                      <a:pt x="96" y="79"/>
                    </a:lnTo>
                    <a:lnTo>
                      <a:pt x="72" y="48"/>
                    </a:lnTo>
                    <a:lnTo>
                      <a:pt x="112" y="8"/>
                    </a:lnTo>
                    <a:lnTo>
                      <a:pt x="104" y="0"/>
                    </a:lnTo>
                    <a:lnTo>
                      <a:pt x="48" y="24"/>
                    </a:lnTo>
                    <a:lnTo>
                      <a:pt x="24" y="64"/>
                    </a:lnTo>
                    <a:lnTo>
                      <a:pt x="16" y="56"/>
                    </a:lnTo>
                    <a:lnTo>
                      <a:pt x="8" y="79"/>
                    </a:lnTo>
                    <a:lnTo>
                      <a:pt x="16" y="127"/>
                    </a:lnTo>
                    <a:lnTo>
                      <a:pt x="24" y="127"/>
                    </a:lnTo>
                    <a:lnTo>
                      <a:pt x="0" y="167"/>
                    </a:lnTo>
                    <a:close/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733" name="Freeform 53"/>
              <p:cNvSpPr>
                <a:spLocks noChangeAspect="1"/>
              </p:cNvSpPr>
              <p:nvPr/>
            </p:nvSpPr>
            <p:spPr bwMode="auto">
              <a:xfrm>
                <a:off x="4713" y="2252"/>
                <a:ext cx="168" cy="247"/>
              </a:xfrm>
              <a:custGeom>
                <a:avLst/>
                <a:gdLst>
                  <a:gd name="T0" fmla="*/ 0 w 168"/>
                  <a:gd name="T1" fmla="*/ 167 h 247"/>
                  <a:gd name="T2" fmla="*/ 16 w 168"/>
                  <a:gd name="T3" fmla="*/ 183 h 247"/>
                  <a:gd name="T4" fmla="*/ 48 w 168"/>
                  <a:gd name="T5" fmla="*/ 191 h 247"/>
                  <a:gd name="T6" fmla="*/ 80 w 168"/>
                  <a:gd name="T7" fmla="*/ 215 h 247"/>
                  <a:gd name="T8" fmla="*/ 120 w 168"/>
                  <a:gd name="T9" fmla="*/ 223 h 247"/>
                  <a:gd name="T10" fmla="*/ 120 w 168"/>
                  <a:gd name="T11" fmla="*/ 239 h 247"/>
                  <a:gd name="T12" fmla="*/ 128 w 168"/>
                  <a:gd name="T13" fmla="*/ 247 h 247"/>
                  <a:gd name="T14" fmla="*/ 136 w 168"/>
                  <a:gd name="T15" fmla="*/ 199 h 247"/>
                  <a:gd name="T16" fmla="*/ 128 w 168"/>
                  <a:gd name="T17" fmla="*/ 175 h 247"/>
                  <a:gd name="T18" fmla="*/ 144 w 168"/>
                  <a:gd name="T19" fmla="*/ 175 h 247"/>
                  <a:gd name="T20" fmla="*/ 128 w 168"/>
                  <a:gd name="T21" fmla="*/ 159 h 247"/>
                  <a:gd name="T22" fmla="*/ 160 w 168"/>
                  <a:gd name="T23" fmla="*/ 151 h 247"/>
                  <a:gd name="T24" fmla="*/ 168 w 168"/>
                  <a:gd name="T25" fmla="*/ 167 h 247"/>
                  <a:gd name="T26" fmla="*/ 160 w 168"/>
                  <a:gd name="T27" fmla="*/ 135 h 247"/>
                  <a:gd name="T28" fmla="*/ 160 w 168"/>
                  <a:gd name="T29" fmla="*/ 87 h 247"/>
                  <a:gd name="T30" fmla="*/ 136 w 168"/>
                  <a:gd name="T31" fmla="*/ 87 h 247"/>
                  <a:gd name="T32" fmla="*/ 128 w 168"/>
                  <a:gd name="T33" fmla="*/ 79 h 247"/>
                  <a:gd name="T34" fmla="*/ 96 w 168"/>
                  <a:gd name="T35" fmla="*/ 79 h 247"/>
                  <a:gd name="T36" fmla="*/ 72 w 168"/>
                  <a:gd name="T37" fmla="*/ 48 h 247"/>
                  <a:gd name="T38" fmla="*/ 112 w 168"/>
                  <a:gd name="T39" fmla="*/ 8 h 247"/>
                  <a:gd name="T40" fmla="*/ 104 w 168"/>
                  <a:gd name="T41" fmla="*/ 0 h 247"/>
                  <a:gd name="T42" fmla="*/ 48 w 168"/>
                  <a:gd name="T43" fmla="*/ 24 h 247"/>
                  <a:gd name="T44" fmla="*/ 24 w 168"/>
                  <a:gd name="T45" fmla="*/ 64 h 247"/>
                  <a:gd name="T46" fmla="*/ 16 w 168"/>
                  <a:gd name="T47" fmla="*/ 56 h 247"/>
                  <a:gd name="T48" fmla="*/ 8 w 168"/>
                  <a:gd name="T49" fmla="*/ 79 h 247"/>
                  <a:gd name="T50" fmla="*/ 16 w 168"/>
                  <a:gd name="T51" fmla="*/ 127 h 247"/>
                  <a:gd name="T52" fmla="*/ 24 w 168"/>
                  <a:gd name="T53" fmla="*/ 127 h 247"/>
                  <a:gd name="T54" fmla="*/ 0 w 168"/>
                  <a:gd name="T55" fmla="*/ 167 h 247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</a:gdLst>
                <a:ahLst/>
                <a:cxnLst>
                  <a:cxn ang="T56">
                    <a:pos x="T0" y="T1"/>
                  </a:cxn>
                  <a:cxn ang="T57">
                    <a:pos x="T2" y="T3"/>
                  </a:cxn>
                  <a:cxn ang="T58">
                    <a:pos x="T4" y="T5"/>
                  </a:cxn>
                  <a:cxn ang="T59">
                    <a:pos x="T6" y="T7"/>
                  </a:cxn>
                  <a:cxn ang="T60">
                    <a:pos x="T8" y="T9"/>
                  </a:cxn>
                  <a:cxn ang="T61">
                    <a:pos x="T10" y="T11"/>
                  </a:cxn>
                  <a:cxn ang="T62">
                    <a:pos x="T12" y="T13"/>
                  </a:cxn>
                  <a:cxn ang="T63">
                    <a:pos x="T14" y="T15"/>
                  </a:cxn>
                  <a:cxn ang="T64">
                    <a:pos x="T16" y="T17"/>
                  </a:cxn>
                  <a:cxn ang="T65">
                    <a:pos x="T18" y="T19"/>
                  </a:cxn>
                  <a:cxn ang="T66">
                    <a:pos x="T20" y="T21"/>
                  </a:cxn>
                  <a:cxn ang="T67">
                    <a:pos x="T22" y="T23"/>
                  </a:cxn>
                  <a:cxn ang="T68">
                    <a:pos x="T24" y="T25"/>
                  </a:cxn>
                  <a:cxn ang="T69">
                    <a:pos x="T26" y="T27"/>
                  </a:cxn>
                  <a:cxn ang="T70">
                    <a:pos x="T28" y="T29"/>
                  </a:cxn>
                  <a:cxn ang="T71">
                    <a:pos x="T30" y="T31"/>
                  </a:cxn>
                  <a:cxn ang="T72">
                    <a:pos x="T32" y="T33"/>
                  </a:cxn>
                  <a:cxn ang="T73">
                    <a:pos x="T34" y="T35"/>
                  </a:cxn>
                  <a:cxn ang="T74">
                    <a:pos x="T36" y="T37"/>
                  </a:cxn>
                  <a:cxn ang="T75">
                    <a:pos x="T38" y="T39"/>
                  </a:cxn>
                  <a:cxn ang="T76">
                    <a:pos x="T40" y="T41"/>
                  </a:cxn>
                  <a:cxn ang="T77">
                    <a:pos x="T42" y="T43"/>
                  </a:cxn>
                  <a:cxn ang="T78">
                    <a:pos x="T44" y="T45"/>
                  </a:cxn>
                  <a:cxn ang="T79">
                    <a:pos x="T46" y="T47"/>
                  </a:cxn>
                  <a:cxn ang="T80">
                    <a:pos x="T48" y="T49"/>
                  </a:cxn>
                  <a:cxn ang="T81">
                    <a:pos x="T50" y="T51"/>
                  </a:cxn>
                  <a:cxn ang="T82">
                    <a:pos x="T52" y="T53"/>
                  </a:cxn>
                  <a:cxn ang="T83">
                    <a:pos x="T54" y="T55"/>
                  </a:cxn>
                </a:cxnLst>
                <a:rect l="0" t="0" r="r" b="b"/>
                <a:pathLst>
                  <a:path w="168" h="247">
                    <a:moveTo>
                      <a:pt x="0" y="167"/>
                    </a:moveTo>
                    <a:lnTo>
                      <a:pt x="16" y="183"/>
                    </a:lnTo>
                    <a:lnTo>
                      <a:pt x="48" y="191"/>
                    </a:lnTo>
                    <a:lnTo>
                      <a:pt x="80" y="215"/>
                    </a:lnTo>
                    <a:lnTo>
                      <a:pt x="120" y="223"/>
                    </a:lnTo>
                    <a:lnTo>
                      <a:pt x="120" y="239"/>
                    </a:lnTo>
                    <a:lnTo>
                      <a:pt x="128" y="247"/>
                    </a:lnTo>
                    <a:lnTo>
                      <a:pt x="136" y="199"/>
                    </a:lnTo>
                    <a:lnTo>
                      <a:pt x="128" y="175"/>
                    </a:lnTo>
                    <a:lnTo>
                      <a:pt x="144" y="175"/>
                    </a:lnTo>
                    <a:lnTo>
                      <a:pt x="128" y="159"/>
                    </a:lnTo>
                    <a:lnTo>
                      <a:pt x="160" y="151"/>
                    </a:lnTo>
                    <a:lnTo>
                      <a:pt x="168" y="167"/>
                    </a:lnTo>
                    <a:lnTo>
                      <a:pt x="160" y="135"/>
                    </a:lnTo>
                    <a:lnTo>
                      <a:pt x="160" y="87"/>
                    </a:lnTo>
                    <a:lnTo>
                      <a:pt x="136" y="87"/>
                    </a:lnTo>
                    <a:lnTo>
                      <a:pt x="128" y="79"/>
                    </a:lnTo>
                    <a:lnTo>
                      <a:pt x="96" y="79"/>
                    </a:lnTo>
                    <a:lnTo>
                      <a:pt x="72" y="48"/>
                    </a:lnTo>
                    <a:lnTo>
                      <a:pt x="112" y="8"/>
                    </a:lnTo>
                    <a:lnTo>
                      <a:pt x="104" y="0"/>
                    </a:lnTo>
                    <a:lnTo>
                      <a:pt x="48" y="24"/>
                    </a:lnTo>
                    <a:lnTo>
                      <a:pt x="24" y="64"/>
                    </a:lnTo>
                    <a:lnTo>
                      <a:pt x="16" y="56"/>
                    </a:lnTo>
                    <a:lnTo>
                      <a:pt x="8" y="79"/>
                    </a:lnTo>
                    <a:lnTo>
                      <a:pt x="16" y="127"/>
                    </a:lnTo>
                    <a:lnTo>
                      <a:pt x="24" y="127"/>
                    </a:lnTo>
                    <a:lnTo>
                      <a:pt x="0" y="167"/>
                    </a:lnTo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734" name="Freeform 54"/>
              <p:cNvSpPr>
                <a:spLocks noChangeAspect="1"/>
              </p:cNvSpPr>
              <p:nvPr/>
            </p:nvSpPr>
            <p:spPr bwMode="auto">
              <a:xfrm>
                <a:off x="4609" y="2276"/>
                <a:ext cx="48" cy="40"/>
              </a:xfrm>
              <a:custGeom>
                <a:avLst/>
                <a:gdLst>
                  <a:gd name="T0" fmla="*/ 0 w 48"/>
                  <a:gd name="T1" fmla="*/ 0 h 40"/>
                  <a:gd name="T2" fmla="*/ 0 w 48"/>
                  <a:gd name="T3" fmla="*/ 8 h 40"/>
                  <a:gd name="T4" fmla="*/ 8 w 48"/>
                  <a:gd name="T5" fmla="*/ 8 h 40"/>
                  <a:gd name="T6" fmla="*/ 48 w 48"/>
                  <a:gd name="T7" fmla="*/ 40 h 40"/>
                  <a:gd name="T8" fmla="*/ 48 w 48"/>
                  <a:gd name="T9" fmla="*/ 16 h 40"/>
                  <a:gd name="T10" fmla="*/ 32 w 48"/>
                  <a:gd name="T11" fmla="*/ 0 h 40"/>
                  <a:gd name="T12" fmla="*/ 0 w 48"/>
                  <a:gd name="T13" fmla="*/ 0 h 4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48" h="40">
                    <a:moveTo>
                      <a:pt x="0" y="0"/>
                    </a:moveTo>
                    <a:lnTo>
                      <a:pt x="0" y="8"/>
                    </a:lnTo>
                    <a:lnTo>
                      <a:pt x="8" y="8"/>
                    </a:lnTo>
                    <a:lnTo>
                      <a:pt x="48" y="40"/>
                    </a:lnTo>
                    <a:lnTo>
                      <a:pt x="48" y="16"/>
                    </a:lnTo>
                    <a:lnTo>
                      <a:pt x="32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735" name="Freeform 55"/>
              <p:cNvSpPr>
                <a:spLocks noChangeAspect="1"/>
              </p:cNvSpPr>
              <p:nvPr/>
            </p:nvSpPr>
            <p:spPr bwMode="auto">
              <a:xfrm>
                <a:off x="4609" y="2276"/>
                <a:ext cx="48" cy="40"/>
              </a:xfrm>
              <a:custGeom>
                <a:avLst/>
                <a:gdLst>
                  <a:gd name="T0" fmla="*/ 0 w 48"/>
                  <a:gd name="T1" fmla="*/ 0 h 40"/>
                  <a:gd name="T2" fmla="*/ 0 w 48"/>
                  <a:gd name="T3" fmla="*/ 8 h 40"/>
                  <a:gd name="T4" fmla="*/ 8 w 48"/>
                  <a:gd name="T5" fmla="*/ 8 h 40"/>
                  <a:gd name="T6" fmla="*/ 48 w 48"/>
                  <a:gd name="T7" fmla="*/ 40 h 40"/>
                  <a:gd name="T8" fmla="*/ 48 w 48"/>
                  <a:gd name="T9" fmla="*/ 16 h 40"/>
                  <a:gd name="T10" fmla="*/ 32 w 48"/>
                  <a:gd name="T11" fmla="*/ 0 h 40"/>
                  <a:gd name="T12" fmla="*/ 0 w 48"/>
                  <a:gd name="T13" fmla="*/ 0 h 4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48" h="40">
                    <a:moveTo>
                      <a:pt x="0" y="0"/>
                    </a:moveTo>
                    <a:lnTo>
                      <a:pt x="0" y="8"/>
                    </a:lnTo>
                    <a:lnTo>
                      <a:pt x="8" y="8"/>
                    </a:lnTo>
                    <a:lnTo>
                      <a:pt x="48" y="40"/>
                    </a:lnTo>
                    <a:lnTo>
                      <a:pt x="48" y="16"/>
                    </a:lnTo>
                    <a:lnTo>
                      <a:pt x="32" y="0"/>
                    </a:lnTo>
                    <a:lnTo>
                      <a:pt x="0" y="0"/>
                    </a:lnTo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736" name="Freeform 56"/>
              <p:cNvSpPr>
                <a:spLocks noChangeAspect="1"/>
              </p:cNvSpPr>
              <p:nvPr/>
            </p:nvSpPr>
            <p:spPr bwMode="auto">
              <a:xfrm>
                <a:off x="4617" y="2084"/>
                <a:ext cx="160" cy="48"/>
              </a:xfrm>
              <a:custGeom>
                <a:avLst/>
                <a:gdLst>
                  <a:gd name="T0" fmla="*/ 0 w 160"/>
                  <a:gd name="T1" fmla="*/ 16 h 48"/>
                  <a:gd name="T2" fmla="*/ 24 w 160"/>
                  <a:gd name="T3" fmla="*/ 0 h 48"/>
                  <a:gd name="T4" fmla="*/ 64 w 160"/>
                  <a:gd name="T5" fmla="*/ 0 h 48"/>
                  <a:gd name="T6" fmla="*/ 160 w 160"/>
                  <a:gd name="T7" fmla="*/ 40 h 48"/>
                  <a:gd name="T8" fmla="*/ 112 w 160"/>
                  <a:gd name="T9" fmla="*/ 48 h 48"/>
                  <a:gd name="T10" fmla="*/ 120 w 160"/>
                  <a:gd name="T11" fmla="*/ 40 h 48"/>
                  <a:gd name="T12" fmla="*/ 96 w 160"/>
                  <a:gd name="T13" fmla="*/ 24 h 48"/>
                  <a:gd name="T14" fmla="*/ 48 w 160"/>
                  <a:gd name="T15" fmla="*/ 16 h 48"/>
                  <a:gd name="T16" fmla="*/ 48 w 160"/>
                  <a:gd name="T17" fmla="*/ 8 h 48"/>
                  <a:gd name="T18" fmla="*/ 0 w 160"/>
                  <a:gd name="T19" fmla="*/ 16 h 48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60" h="48">
                    <a:moveTo>
                      <a:pt x="0" y="16"/>
                    </a:moveTo>
                    <a:lnTo>
                      <a:pt x="24" y="0"/>
                    </a:lnTo>
                    <a:lnTo>
                      <a:pt x="64" y="0"/>
                    </a:lnTo>
                    <a:lnTo>
                      <a:pt x="160" y="40"/>
                    </a:lnTo>
                    <a:lnTo>
                      <a:pt x="112" y="48"/>
                    </a:lnTo>
                    <a:lnTo>
                      <a:pt x="120" y="40"/>
                    </a:lnTo>
                    <a:lnTo>
                      <a:pt x="96" y="24"/>
                    </a:lnTo>
                    <a:lnTo>
                      <a:pt x="48" y="16"/>
                    </a:lnTo>
                    <a:lnTo>
                      <a:pt x="48" y="8"/>
                    </a:lnTo>
                    <a:lnTo>
                      <a:pt x="0" y="16"/>
                    </a:lnTo>
                    <a:close/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737" name="Freeform 57"/>
              <p:cNvSpPr>
                <a:spLocks noChangeAspect="1"/>
              </p:cNvSpPr>
              <p:nvPr/>
            </p:nvSpPr>
            <p:spPr bwMode="auto">
              <a:xfrm>
                <a:off x="4617" y="2084"/>
                <a:ext cx="160" cy="48"/>
              </a:xfrm>
              <a:custGeom>
                <a:avLst/>
                <a:gdLst>
                  <a:gd name="T0" fmla="*/ 0 w 160"/>
                  <a:gd name="T1" fmla="*/ 16 h 48"/>
                  <a:gd name="T2" fmla="*/ 24 w 160"/>
                  <a:gd name="T3" fmla="*/ 0 h 48"/>
                  <a:gd name="T4" fmla="*/ 64 w 160"/>
                  <a:gd name="T5" fmla="*/ 0 h 48"/>
                  <a:gd name="T6" fmla="*/ 160 w 160"/>
                  <a:gd name="T7" fmla="*/ 40 h 48"/>
                  <a:gd name="T8" fmla="*/ 112 w 160"/>
                  <a:gd name="T9" fmla="*/ 48 h 48"/>
                  <a:gd name="T10" fmla="*/ 120 w 160"/>
                  <a:gd name="T11" fmla="*/ 40 h 48"/>
                  <a:gd name="T12" fmla="*/ 96 w 160"/>
                  <a:gd name="T13" fmla="*/ 24 h 48"/>
                  <a:gd name="T14" fmla="*/ 48 w 160"/>
                  <a:gd name="T15" fmla="*/ 16 h 48"/>
                  <a:gd name="T16" fmla="*/ 48 w 160"/>
                  <a:gd name="T17" fmla="*/ 8 h 48"/>
                  <a:gd name="T18" fmla="*/ 0 w 160"/>
                  <a:gd name="T19" fmla="*/ 16 h 48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60" h="48">
                    <a:moveTo>
                      <a:pt x="0" y="16"/>
                    </a:moveTo>
                    <a:lnTo>
                      <a:pt x="24" y="0"/>
                    </a:lnTo>
                    <a:lnTo>
                      <a:pt x="64" y="0"/>
                    </a:lnTo>
                    <a:lnTo>
                      <a:pt x="160" y="40"/>
                    </a:lnTo>
                    <a:lnTo>
                      <a:pt x="112" y="48"/>
                    </a:lnTo>
                    <a:lnTo>
                      <a:pt x="120" y="40"/>
                    </a:lnTo>
                    <a:lnTo>
                      <a:pt x="96" y="24"/>
                    </a:lnTo>
                    <a:lnTo>
                      <a:pt x="48" y="16"/>
                    </a:lnTo>
                    <a:lnTo>
                      <a:pt x="48" y="8"/>
                    </a:lnTo>
                    <a:lnTo>
                      <a:pt x="0" y="16"/>
                    </a:lnTo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738" name="Freeform 58"/>
              <p:cNvSpPr>
                <a:spLocks noChangeAspect="1"/>
              </p:cNvSpPr>
              <p:nvPr/>
            </p:nvSpPr>
            <p:spPr bwMode="auto">
              <a:xfrm>
                <a:off x="4817" y="2132"/>
                <a:ext cx="48" cy="24"/>
              </a:xfrm>
              <a:custGeom>
                <a:avLst/>
                <a:gdLst>
                  <a:gd name="T0" fmla="*/ 0 w 48"/>
                  <a:gd name="T1" fmla="*/ 0 h 24"/>
                  <a:gd name="T2" fmla="*/ 0 w 48"/>
                  <a:gd name="T3" fmla="*/ 24 h 24"/>
                  <a:gd name="T4" fmla="*/ 48 w 48"/>
                  <a:gd name="T5" fmla="*/ 24 h 24"/>
                  <a:gd name="T6" fmla="*/ 24 w 48"/>
                  <a:gd name="T7" fmla="*/ 8 h 24"/>
                  <a:gd name="T8" fmla="*/ 0 w 48"/>
                  <a:gd name="T9" fmla="*/ 0 h 2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8" h="24">
                    <a:moveTo>
                      <a:pt x="0" y="0"/>
                    </a:moveTo>
                    <a:lnTo>
                      <a:pt x="0" y="24"/>
                    </a:lnTo>
                    <a:lnTo>
                      <a:pt x="48" y="24"/>
                    </a:lnTo>
                    <a:lnTo>
                      <a:pt x="24" y="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739" name="Freeform 59"/>
              <p:cNvSpPr>
                <a:spLocks noChangeAspect="1"/>
              </p:cNvSpPr>
              <p:nvPr/>
            </p:nvSpPr>
            <p:spPr bwMode="auto">
              <a:xfrm>
                <a:off x="4817" y="2132"/>
                <a:ext cx="48" cy="24"/>
              </a:xfrm>
              <a:custGeom>
                <a:avLst/>
                <a:gdLst>
                  <a:gd name="T0" fmla="*/ 0 w 48"/>
                  <a:gd name="T1" fmla="*/ 0 h 24"/>
                  <a:gd name="T2" fmla="*/ 0 w 48"/>
                  <a:gd name="T3" fmla="*/ 24 h 24"/>
                  <a:gd name="T4" fmla="*/ 48 w 48"/>
                  <a:gd name="T5" fmla="*/ 24 h 24"/>
                  <a:gd name="T6" fmla="*/ 24 w 48"/>
                  <a:gd name="T7" fmla="*/ 8 h 24"/>
                  <a:gd name="T8" fmla="*/ 0 w 48"/>
                  <a:gd name="T9" fmla="*/ 0 h 2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8" h="24">
                    <a:moveTo>
                      <a:pt x="0" y="0"/>
                    </a:moveTo>
                    <a:lnTo>
                      <a:pt x="0" y="24"/>
                    </a:lnTo>
                    <a:lnTo>
                      <a:pt x="48" y="24"/>
                    </a:lnTo>
                    <a:lnTo>
                      <a:pt x="24" y="8"/>
                    </a:lnTo>
                    <a:lnTo>
                      <a:pt x="0" y="0"/>
                    </a:lnTo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740" name="Freeform 60"/>
              <p:cNvSpPr>
                <a:spLocks noChangeAspect="1"/>
              </p:cNvSpPr>
              <p:nvPr/>
            </p:nvSpPr>
            <p:spPr bwMode="auto">
              <a:xfrm>
                <a:off x="4681" y="2419"/>
                <a:ext cx="80" cy="88"/>
              </a:xfrm>
              <a:custGeom>
                <a:avLst/>
                <a:gdLst>
                  <a:gd name="T0" fmla="*/ 0 w 80"/>
                  <a:gd name="T1" fmla="*/ 32 h 88"/>
                  <a:gd name="T2" fmla="*/ 0 w 80"/>
                  <a:gd name="T3" fmla="*/ 48 h 88"/>
                  <a:gd name="T4" fmla="*/ 16 w 80"/>
                  <a:gd name="T5" fmla="*/ 56 h 88"/>
                  <a:gd name="T6" fmla="*/ 8 w 80"/>
                  <a:gd name="T7" fmla="*/ 72 h 88"/>
                  <a:gd name="T8" fmla="*/ 8 w 80"/>
                  <a:gd name="T9" fmla="*/ 80 h 88"/>
                  <a:gd name="T10" fmla="*/ 24 w 80"/>
                  <a:gd name="T11" fmla="*/ 88 h 88"/>
                  <a:gd name="T12" fmla="*/ 40 w 80"/>
                  <a:gd name="T13" fmla="*/ 64 h 88"/>
                  <a:gd name="T14" fmla="*/ 72 w 80"/>
                  <a:gd name="T15" fmla="*/ 40 h 88"/>
                  <a:gd name="T16" fmla="*/ 80 w 80"/>
                  <a:gd name="T17" fmla="*/ 24 h 88"/>
                  <a:gd name="T18" fmla="*/ 48 w 80"/>
                  <a:gd name="T19" fmla="*/ 16 h 88"/>
                  <a:gd name="T20" fmla="*/ 32 w 80"/>
                  <a:gd name="T21" fmla="*/ 0 h 88"/>
                  <a:gd name="T22" fmla="*/ 8 w 80"/>
                  <a:gd name="T23" fmla="*/ 8 h 88"/>
                  <a:gd name="T24" fmla="*/ 0 w 80"/>
                  <a:gd name="T25" fmla="*/ 32 h 88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80" h="88">
                    <a:moveTo>
                      <a:pt x="0" y="32"/>
                    </a:moveTo>
                    <a:lnTo>
                      <a:pt x="0" y="48"/>
                    </a:lnTo>
                    <a:lnTo>
                      <a:pt x="16" y="56"/>
                    </a:lnTo>
                    <a:lnTo>
                      <a:pt x="8" y="72"/>
                    </a:lnTo>
                    <a:lnTo>
                      <a:pt x="8" y="80"/>
                    </a:lnTo>
                    <a:lnTo>
                      <a:pt x="24" y="88"/>
                    </a:lnTo>
                    <a:lnTo>
                      <a:pt x="40" y="64"/>
                    </a:lnTo>
                    <a:lnTo>
                      <a:pt x="72" y="40"/>
                    </a:lnTo>
                    <a:lnTo>
                      <a:pt x="80" y="24"/>
                    </a:lnTo>
                    <a:lnTo>
                      <a:pt x="48" y="16"/>
                    </a:lnTo>
                    <a:lnTo>
                      <a:pt x="32" y="0"/>
                    </a:lnTo>
                    <a:lnTo>
                      <a:pt x="8" y="8"/>
                    </a:lnTo>
                    <a:lnTo>
                      <a:pt x="0" y="32"/>
                    </a:lnTo>
                    <a:close/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741" name="Freeform 61"/>
              <p:cNvSpPr>
                <a:spLocks noChangeAspect="1"/>
              </p:cNvSpPr>
              <p:nvPr/>
            </p:nvSpPr>
            <p:spPr bwMode="auto">
              <a:xfrm>
                <a:off x="4681" y="2419"/>
                <a:ext cx="80" cy="88"/>
              </a:xfrm>
              <a:custGeom>
                <a:avLst/>
                <a:gdLst>
                  <a:gd name="T0" fmla="*/ 0 w 80"/>
                  <a:gd name="T1" fmla="*/ 32 h 88"/>
                  <a:gd name="T2" fmla="*/ 0 w 80"/>
                  <a:gd name="T3" fmla="*/ 48 h 88"/>
                  <a:gd name="T4" fmla="*/ 16 w 80"/>
                  <a:gd name="T5" fmla="*/ 56 h 88"/>
                  <a:gd name="T6" fmla="*/ 8 w 80"/>
                  <a:gd name="T7" fmla="*/ 72 h 88"/>
                  <a:gd name="T8" fmla="*/ 8 w 80"/>
                  <a:gd name="T9" fmla="*/ 80 h 88"/>
                  <a:gd name="T10" fmla="*/ 24 w 80"/>
                  <a:gd name="T11" fmla="*/ 88 h 88"/>
                  <a:gd name="T12" fmla="*/ 40 w 80"/>
                  <a:gd name="T13" fmla="*/ 64 h 88"/>
                  <a:gd name="T14" fmla="*/ 72 w 80"/>
                  <a:gd name="T15" fmla="*/ 40 h 88"/>
                  <a:gd name="T16" fmla="*/ 80 w 80"/>
                  <a:gd name="T17" fmla="*/ 24 h 88"/>
                  <a:gd name="T18" fmla="*/ 48 w 80"/>
                  <a:gd name="T19" fmla="*/ 16 h 88"/>
                  <a:gd name="T20" fmla="*/ 32 w 80"/>
                  <a:gd name="T21" fmla="*/ 0 h 88"/>
                  <a:gd name="T22" fmla="*/ 8 w 80"/>
                  <a:gd name="T23" fmla="*/ 8 h 88"/>
                  <a:gd name="T24" fmla="*/ 0 w 80"/>
                  <a:gd name="T25" fmla="*/ 32 h 88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80" h="88">
                    <a:moveTo>
                      <a:pt x="0" y="32"/>
                    </a:moveTo>
                    <a:lnTo>
                      <a:pt x="0" y="48"/>
                    </a:lnTo>
                    <a:lnTo>
                      <a:pt x="16" y="56"/>
                    </a:lnTo>
                    <a:lnTo>
                      <a:pt x="8" y="72"/>
                    </a:lnTo>
                    <a:lnTo>
                      <a:pt x="8" y="80"/>
                    </a:lnTo>
                    <a:lnTo>
                      <a:pt x="24" y="88"/>
                    </a:lnTo>
                    <a:lnTo>
                      <a:pt x="40" y="64"/>
                    </a:lnTo>
                    <a:lnTo>
                      <a:pt x="72" y="40"/>
                    </a:lnTo>
                    <a:lnTo>
                      <a:pt x="80" y="24"/>
                    </a:lnTo>
                    <a:lnTo>
                      <a:pt x="48" y="16"/>
                    </a:lnTo>
                    <a:lnTo>
                      <a:pt x="32" y="0"/>
                    </a:lnTo>
                    <a:lnTo>
                      <a:pt x="8" y="8"/>
                    </a:lnTo>
                    <a:lnTo>
                      <a:pt x="0" y="32"/>
                    </a:lnTo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742" name="Freeform 62"/>
              <p:cNvSpPr>
                <a:spLocks noChangeAspect="1"/>
              </p:cNvSpPr>
              <p:nvPr/>
            </p:nvSpPr>
            <p:spPr bwMode="auto">
              <a:xfrm>
                <a:off x="4545" y="2220"/>
                <a:ext cx="32" cy="8"/>
              </a:xfrm>
              <a:custGeom>
                <a:avLst/>
                <a:gdLst>
                  <a:gd name="T0" fmla="*/ 0 w 32"/>
                  <a:gd name="T1" fmla="*/ 8 h 8"/>
                  <a:gd name="T2" fmla="*/ 16 w 32"/>
                  <a:gd name="T3" fmla="*/ 0 h 8"/>
                  <a:gd name="T4" fmla="*/ 32 w 32"/>
                  <a:gd name="T5" fmla="*/ 8 h 8"/>
                  <a:gd name="T6" fmla="*/ 0 w 32"/>
                  <a:gd name="T7" fmla="*/ 8 h 8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32" h="8">
                    <a:moveTo>
                      <a:pt x="0" y="8"/>
                    </a:moveTo>
                    <a:lnTo>
                      <a:pt x="16" y="0"/>
                    </a:lnTo>
                    <a:lnTo>
                      <a:pt x="32" y="8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743" name="Freeform 63"/>
              <p:cNvSpPr>
                <a:spLocks noChangeAspect="1"/>
              </p:cNvSpPr>
              <p:nvPr/>
            </p:nvSpPr>
            <p:spPr bwMode="auto">
              <a:xfrm>
                <a:off x="4545" y="2220"/>
                <a:ext cx="32" cy="8"/>
              </a:xfrm>
              <a:custGeom>
                <a:avLst/>
                <a:gdLst>
                  <a:gd name="T0" fmla="*/ 0 w 32"/>
                  <a:gd name="T1" fmla="*/ 8 h 8"/>
                  <a:gd name="T2" fmla="*/ 16 w 32"/>
                  <a:gd name="T3" fmla="*/ 0 h 8"/>
                  <a:gd name="T4" fmla="*/ 32 w 32"/>
                  <a:gd name="T5" fmla="*/ 8 h 8"/>
                  <a:gd name="T6" fmla="*/ 0 w 32"/>
                  <a:gd name="T7" fmla="*/ 8 h 8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32" h="8">
                    <a:moveTo>
                      <a:pt x="0" y="8"/>
                    </a:moveTo>
                    <a:lnTo>
                      <a:pt x="16" y="0"/>
                    </a:lnTo>
                    <a:lnTo>
                      <a:pt x="32" y="8"/>
                    </a:lnTo>
                    <a:lnTo>
                      <a:pt x="0" y="8"/>
                    </a:lnTo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744" name="Freeform 64"/>
              <p:cNvSpPr>
                <a:spLocks noChangeAspect="1"/>
              </p:cNvSpPr>
              <p:nvPr/>
            </p:nvSpPr>
            <p:spPr bwMode="auto">
              <a:xfrm>
                <a:off x="4977" y="3288"/>
                <a:ext cx="16" cy="8"/>
              </a:xfrm>
              <a:custGeom>
                <a:avLst/>
                <a:gdLst>
                  <a:gd name="T0" fmla="*/ 0 w 16"/>
                  <a:gd name="T1" fmla="*/ 8 h 8"/>
                  <a:gd name="T2" fmla="*/ 8 w 16"/>
                  <a:gd name="T3" fmla="*/ 0 h 8"/>
                  <a:gd name="T4" fmla="*/ 0 w 16"/>
                  <a:gd name="T5" fmla="*/ 0 h 8"/>
                  <a:gd name="T6" fmla="*/ 16 w 16"/>
                  <a:gd name="T7" fmla="*/ 0 h 8"/>
                  <a:gd name="T8" fmla="*/ 0 w 16"/>
                  <a:gd name="T9" fmla="*/ 8 h 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6" h="8">
                    <a:moveTo>
                      <a:pt x="0" y="8"/>
                    </a:moveTo>
                    <a:lnTo>
                      <a:pt x="8" y="0"/>
                    </a:lnTo>
                    <a:lnTo>
                      <a:pt x="0" y="0"/>
                    </a:lnTo>
                    <a:lnTo>
                      <a:pt x="16" y="0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745" name="Freeform 65"/>
              <p:cNvSpPr>
                <a:spLocks noChangeAspect="1"/>
              </p:cNvSpPr>
              <p:nvPr/>
            </p:nvSpPr>
            <p:spPr bwMode="auto">
              <a:xfrm>
                <a:off x="4977" y="3288"/>
                <a:ext cx="16" cy="8"/>
              </a:xfrm>
              <a:custGeom>
                <a:avLst/>
                <a:gdLst>
                  <a:gd name="T0" fmla="*/ 0 w 16"/>
                  <a:gd name="T1" fmla="*/ 8 h 8"/>
                  <a:gd name="T2" fmla="*/ 8 w 16"/>
                  <a:gd name="T3" fmla="*/ 0 h 8"/>
                  <a:gd name="T4" fmla="*/ 0 w 16"/>
                  <a:gd name="T5" fmla="*/ 0 h 8"/>
                  <a:gd name="T6" fmla="*/ 16 w 16"/>
                  <a:gd name="T7" fmla="*/ 0 h 8"/>
                  <a:gd name="T8" fmla="*/ 0 w 16"/>
                  <a:gd name="T9" fmla="*/ 8 h 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6" h="8">
                    <a:moveTo>
                      <a:pt x="0" y="8"/>
                    </a:moveTo>
                    <a:lnTo>
                      <a:pt x="8" y="0"/>
                    </a:lnTo>
                    <a:lnTo>
                      <a:pt x="0" y="0"/>
                    </a:lnTo>
                    <a:lnTo>
                      <a:pt x="16" y="0"/>
                    </a:lnTo>
                    <a:lnTo>
                      <a:pt x="0" y="8"/>
                    </a:lnTo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746" name="Freeform 66"/>
              <p:cNvSpPr>
                <a:spLocks noChangeAspect="1"/>
              </p:cNvSpPr>
              <p:nvPr/>
            </p:nvSpPr>
            <p:spPr bwMode="auto">
              <a:xfrm>
                <a:off x="4993" y="3280"/>
                <a:ext cx="24" cy="24"/>
              </a:xfrm>
              <a:custGeom>
                <a:avLst/>
                <a:gdLst>
                  <a:gd name="T0" fmla="*/ 0 w 24"/>
                  <a:gd name="T1" fmla="*/ 24 h 24"/>
                  <a:gd name="T2" fmla="*/ 8 w 24"/>
                  <a:gd name="T3" fmla="*/ 0 h 24"/>
                  <a:gd name="T4" fmla="*/ 24 w 24"/>
                  <a:gd name="T5" fmla="*/ 8 h 24"/>
                  <a:gd name="T6" fmla="*/ 0 w 24"/>
                  <a:gd name="T7" fmla="*/ 24 h 24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4" h="24">
                    <a:moveTo>
                      <a:pt x="0" y="24"/>
                    </a:moveTo>
                    <a:lnTo>
                      <a:pt x="8" y="0"/>
                    </a:lnTo>
                    <a:lnTo>
                      <a:pt x="24" y="8"/>
                    </a:lnTo>
                    <a:lnTo>
                      <a:pt x="0" y="24"/>
                    </a:lnTo>
                    <a:close/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747" name="Freeform 67"/>
              <p:cNvSpPr>
                <a:spLocks noChangeAspect="1"/>
              </p:cNvSpPr>
              <p:nvPr/>
            </p:nvSpPr>
            <p:spPr bwMode="auto">
              <a:xfrm>
                <a:off x="4993" y="3280"/>
                <a:ext cx="24" cy="24"/>
              </a:xfrm>
              <a:custGeom>
                <a:avLst/>
                <a:gdLst>
                  <a:gd name="T0" fmla="*/ 0 w 24"/>
                  <a:gd name="T1" fmla="*/ 24 h 24"/>
                  <a:gd name="T2" fmla="*/ 8 w 24"/>
                  <a:gd name="T3" fmla="*/ 0 h 24"/>
                  <a:gd name="T4" fmla="*/ 24 w 24"/>
                  <a:gd name="T5" fmla="*/ 8 h 24"/>
                  <a:gd name="T6" fmla="*/ 0 w 24"/>
                  <a:gd name="T7" fmla="*/ 24 h 24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4" h="24">
                    <a:moveTo>
                      <a:pt x="0" y="24"/>
                    </a:moveTo>
                    <a:lnTo>
                      <a:pt x="8" y="0"/>
                    </a:lnTo>
                    <a:lnTo>
                      <a:pt x="24" y="8"/>
                    </a:lnTo>
                    <a:lnTo>
                      <a:pt x="0" y="24"/>
                    </a:lnTo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748" name="Freeform 68"/>
              <p:cNvSpPr>
                <a:spLocks noChangeAspect="1"/>
              </p:cNvSpPr>
              <p:nvPr/>
            </p:nvSpPr>
            <p:spPr bwMode="auto">
              <a:xfrm>
                <a:off x="5057" y="2355"/>
                <a:ext cx="55" cy="48"/>
              </a:xfrm>
              <a:custGeom>
                <a:avLst/>
                <a:gdLst>
                  <a:gd name="T0" fmla="*/ 0 w 55"/>
                  <a:gd name="T1" fmla="*/ 48 h 48"/>
                  <a:gd name="T2" fmla="*/ 8 w 55"/>
                  <a:gd name="T3" fmla="*/ 0 h 48"/>
                  <a:gd name="T4" fmla="*/ 55 w 55"/>
                  <a:gd name="T5" fmla="*/ 24 h 48"/>
                  <a:gd name="T6" fmla="*/ 23 w 55"/>
                  <a:gd name="T7" fmla="*/ 48 h 48"/>
                  <a:gd name="T8" fmla="*/ 0 w 55"/>
                  <a:gd name="T9" fmla="*/ 48 h 4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55" h="48">
                    <a:moveTo>
                      <a:pt x="0" y="48"/>
                    </a:moveTo>
                    <a:lnTo>
                      <a:pt x="8" y="0"/>
                    </a:lnTo>
                    <a:lnTo>
                      <a:pt x="55" y="24"/>
                    </a:lnTo>
                    <a:lnTo>
                      <a:pt x="23" y="48"/>
                    </a:lnTo>
                    <a:lnTo>
                      <a:pt x="0" y="48"/>
                    </a:lnTo>
                    <a:close/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749" name="Freeform 69"/>
              <p:cNvSpPr>
                <a:spLocks noChangeAspect="1"/>
              </p:cNvSpPr>
              <p:nvPr/>
            </p:nvSpPr>
            <p:spPr bwMode="auto">
              <a:xfrm>
                <a:off x="5057" y="2355"/>
                <a:ext cx="55" cy="48"/>
              </a:xfrm>
              <a:custGeom>
                <a:avLst/>
                <a:gdLst>
                  <a:gd name="T0" fmla="*/ 0 w 55"/>
                  <a:gd name="T1" fmla="*/ 48 h 48"/>
                  <a:gd name="T2" fmla="*/ 8 w 55"/>
                  <a:gd name="T3" fmla="*/ 0 h 48"/>
                  <a:gd name="T4" fmla="*/ 55 w 55"/>
                  <a:gd name="T5" fmla="*/ 24 h 48"/>
                  <a:gd name="T6" fmla="*/ 23 w 55"/>
                  <a:gd name="T7" fmla="*/ 48 h 48"/>
                  <a:gd name="T8" fmla="*/ 0 w 55"/>
                  <a:gd name="T9" fmla="*/ 48 h 4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55" h="48">
                    <a:moveTo>
                      <a:pt x="0" y="48"/>
                    </a:moveTo>
                    <a:lnTo>
                      <a:pt x="8" y="0"/>
                    </a:lnTo>
                    <a:lnTo>
                      <a:pt x="55" y="24"/>
                    </a:lnTo>
                    <a:lnTo>
                      <a:pt x="23" y="48"/>
                    </a:lnTo>
                    <a:lnTo>
                      <a:pt x="0" y="48"/>
                    </a:lnTo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750" name="Freeform 70"/>
              <p:cNvSpPr>
                <a:spLocks noChangeAspect="1"/>
              </p:cNvSpPr>
              <p:nvPr/>
            </p:nvSpPr>
            <p:spPr bwMode="auto">
              <a:xfrm>
                <a:off x="4521" y="2164"/>
                <a:ext cx="48" cy="64"/>
              </a:xfrm>
              <a:custGeom>
                <a:avLst/>
                <a:gdLst>
                  <a:gd name="T0" fmla="*/ 0 w 48"/>
                  <a:gd name="T1" fmla="*/ 56 h 64"/>
                  <a:gd name="T2" fmla="*/ 8 w 48"/>
                  <a:gd name="T3" fmla="*/ 32 h 64"/>
                  <a:gd name="T4" fmla="*/ 24 w 48"/>
                  <a:gd name="T5" fmla="*/ 32 h 64"/>
                  <a:gd name="T6" fmla="*/ 8 w 48"/>
                  <a:gd name="T7" fmla="*/ 8 h 64"/>
                  <a:gd name="T8" fmla="*/ 40 w 48"/>
                  <a:gd name="T9" fmla="*/ 0 h 64"/>
                  <a:gd name="T10" fmla="*/ 40 w 48"/>
                  <a:gd name="T11" fmla="*/ 32 h 64"/>
                  <a:gd name="T12" fmla="*/ 48 w 48"/>
                  <a:gd name="T13" fmla="*/ 32 h 64"/>
                  <a:gd name="T14" fmla="*/ 40 w 48"/>
                  <a:gd name="T15" fmla="*/ 56 h 64"/>
                  <a:gd name="T16" fmla="*/ 24 w 48"/>
                  <a:gd name="T17" fmla="*/ 64 h 64"/>
                  <a:gd name="T18" fmla="*/ 0 w 48"/>
                  <a:gd name="T19" fmla="*/ 56 h 64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48" h="64">
                    <a:moveTo>
                      <a:pt x="0" y="56"/>
                    </a:moveTo>
                    <a:lnTo>
                      <a:pt x="8" y="32"/>
                    </a:lnTo>
                    <a:lnTo>
                      <a:pt x="24" y="32"/>
                    </a:lnTo>
                    <a:lnTo>
                      <a:pt x="8" y="8"/>
                    </a:lnTo>
                    <a:lnTo>
                      <a:pt x="40" y="0"/>
                    </a:lnTo>
                    <a:lnTo>
                      <a:pt x="40" y="32"/>
                    </a:lnTo>
                    <a:lnTo>
                      <a:pt x="48" y="32"/>
                    </a:lnTo>
                    <a:lnTo>
                      <a:pt x="40" y="56"/>
                    </a:lnTo>
                    <a:lnTo>
                      <a:pt x="24" y="64"/>
                    </a:lnTo>
                    <a:lnTo>
                      <a:pt x="0" y="56"/>
                    </a:lnTo>
                    <a:close/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751" name="Freeform 71"/>
              <p:cNvSpPr>
                <a:spLocks noChangeAspect="1"/>
              </p:cNvSpPr>
              <p:nvPr/>
            </p:nvSpPr>
            <p:spPr bwMode="auto">
              <a:xfrm>
                <a:off x="4521" y="2164"/>
                <a:ext cx="48" cy="64"/>
              </a:xfrm>
              <a:custGeom>
                <a:avLst/>
                <a:gdLst>
                  <a:gd name="T0" fmla="*/ 0 w 48"/>
                  <a:gd name="T1" fmla="*/ 56 h 64"/>
                  <a:gd name="T2" fmla="*/ 8 w 48"/>
                  <a:gd name="T3" fmla="*/ 32 h 64"/>
                  <a:gd name="T4" fmla="*/ 24 w 48"/>
                  <a:gd name="T5" fmla="*/ 32 h 64"/>
                  <a:gd name="T6" fmla="*/ 8 w 48"/>
                  <a:gd name="T7" fmla="*/ 8 h 64"/>
                  <a:gd name="T8" fmla="*/ 40 w 48"/>
                  <a:gd name="T9" fmla="*/ 0 h 64"/>
                  <a:gd name="T10" fmla="*/ 40 w 48"/>
                  <a:gd name="T11" fmla="*/ 32 h 64"/>
                  <a:gd name="T12" fmla="*/ 48 w 48"/>
                  <a:gd name="T13" fmla="*/ 32 h 64"/>
                  <a:gd name="T14" fmla="*/ 40 w 48"/>
                  <a:gd name="T15" fmla="*/ 56 h 64"/>
                  <a:gd name="T16" fmla="*/ 24 w 48"/>
                  <a:gd name="T17" fmla="*/ 64 h 64"/>
                  <a:gd name="T18" fmla="*/ 0 w 48"/>
                  <a:gd name="T19" fmla="*/ 56 h 64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48" h="64">
                    <a:moveTo>
                      <a:pt x="0" y="56"/>
                    </a:moveTo>
                    <a:lnTo>
                      <a:pt x="8" y="32"/>
                    </a:lnTo>
                    <a:lnTo>
                      <a:pt x="24" y="32"/>
                    </a:lnTo>
                    <a:lnTo>
                      <a:pt x="8" y="8"/>
                    </a:lnTo>
                    <a:lnTo>
                      <a:pt x="40" y="0"/>
                    </a:lnTo>
                    <a:lnTo>
                      <a:pt x="40" y="32"/>
                    </a:lnTo>
                    <a:lnTo>
                      <a:pt x="48" y="32"/>
                    </a:lnTo>
                    <a:lnTo>
                      <a:pt x="40" y="56"/>
                    </a:lnTo>
                    <a:lnTo>
                      <a:pt x="24" y="64"/>
                    </a:lnTo>
                    <a:lnTo>
                      <a:pt x="0" y="56"/>
                    </a:lnTo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752" name="Freeform 72"/>
              <p:cNvSpPr>
                <a:spLocks noChangeAspect="1"/>
              </p:cNvSpPr>
              <p:nvPr/>
            </p:nvSpPr>
            <p:spPr bwMode="auto">
              <a:xfrm>
                <a:off x="4969" y="2316"/>
                <a:ext cx="64" cy="95"/>
              </a:xfrm>
              <a:custGeom>
                <a:avLst/>
                <a:gdLst>
                  <a:gd name="T0" fmla="*/ 0 w 64"/>
                  <a:gd name="T1" fmla="*/ 23 h 95"/>
                  <a:gd name="T2" fmla="*/ 8 w 64"/>
                  <a:gd name="T3" fmla="*/ 39 h 95"/>
                  <a:gd name="T4" fmla="*/ 24 w 64"/>
                  <a:gd name="T5" fmla="*/ 55 h 95"/>
                  <a:gd name="T6" fmla="*/ 16 w 64"/>
                  <a:gd name="T7" fmla="*/ 79 h 95"/>
                  <a:gd name="T8" fmla="*/ 24 w 64"/>
                  <a:gd name="T9" fmla="*/ 95 h 95"/>
                  <a:gd name="T10" fmla="*/ 64 w 64"/>
                  <a:gd name="T11" fmla="*/ 87 h 95"/>
                  <a:gd name="T12" fmla="*/ 40 w 64"/>
                  <a:gd name="T13" fmla="*/ 63 h 95"/>
                  <a:gd name="T14" fmla="*/ 56 w 64"/>
                  <a:gd name="T15" fmla="*/ 31 h 95"/>
                  <a:gd name="T16" fmla="*/ 16 w 64"/>
                  <a:gd name="T17" fmla="*/ 0 h 95"/>
                  <a:gd name="T18" fmla="*/ 8 w 64"/>
                  <a:gd name="T19" fmla="*/ 7 h 95"/>
                  <a:gd name="T20" fmla="*/ 8 w 64"/>
                  <a:gd name="T21" fmla="*/ 15 h 95"/>
                  <a:gd name="T22" fmla="*/ 0 w 64"/>
                  <a:gd name="T23" fmla="*/ 23 h 95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64" h="95">
                    <a:moveTo>
                      <a:pt x="0" y="23"/>
                    </a:moveTo>
                    <a:lnTo>
                      <a:pt x="8" y="39"/>
                    </a:lnTo>
                    <a:lnTo>
                      <a:pt x="24" y="55"/>
                    </a:lnTo>
                    <a:lnTo>
                      <a:pt x="16" y="79"/>
                    </a:lnTo>
                    <a:lnTo>
                      <a:pt x="24" y="95"/>
                    </a:lnTo>
                    <a:lnTo>
                      <a:pt x="64" y="87"/>
                    </a:lnTo>
                    <a:lnTo>
                      <a:pt x="40" y="63"/>
                    </a:lnTo>
                    <a:lnTo>
                      <a:pt x="56" y="31"/>
                    </a:lnTo>
                    <a:lnTo>
                      <a:pt x="16" y="0"/>
                    </a:lnTo>
                    <a:lnTo>
                      <a:pt x="8" y="7"/>
                    </a:lnTo>
                    <a:lnTo>
                      <a:pt x="8" y="15"/>
                    </a:lnTo>
                    <a:lnTo>
                      <a:pt x="0" y="23"/>
                    </a:lnTo>
                    <a:close/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753" name="Freeform 73"/>
              <p:cNvSpPr>
                <a:spLocks noChangeAspect="1"/>
              </p:cNvSpPr>
              <p:nvPr/>
            </p:nvSpPr>
            <p:spPr bwMode="auto">
              <a:xfrm>
                <a:off x="4969" y="2316"/>
                <a:ext cx="64" cy="95"/>
              </a:xfrm>
              <a:custGeom>
                <a:avLst/>
                <a:gdLst>
                  <a:gd name="T0" fmla="*/ 0 w 64"/>
                  <a:gd name="T1" fmla="*/ 23 h 95"/>
                  <a:gd name="T2" fmla="*/ 8 w 64"/>
                  <a:gd name="T3" fmla="*/ 39 h 95"/>
                  <a:gd name="T4" fmla="*/ 24 w 64"/>
                  <a:gd name="T5" fmla="*/ 55 h 95"/>
                  <a:gd name="T6" fmla="*/ 16 w 64"/>
                  <a:gd name="T7" fmla="*/ 79 h 95"/>
                  <a:gd name="T8" fmla="*/ 24 w 64"/>
                  <a:gd name="T9" fmla="*/ 95 h 95"/>
                  <a:gd name="T10" fmla="*/ 64 w 64"/>
                  <a:gd name="T11" fmla="*/ 87 h 95"/>
                  <a:gd name="T12" fmla="*/ 40 w 64"/>
                  <a:gd name="T13" fmla="*/ 63 h 95"/>
                  <a:gd name="T14" fmla="*/ 56 w 64"/>
                  <a:gd name="T15" fmla="*/ 31 h 95"/>
                  <a:gd name="T16" fmla="*/ 16 w 64"/>
                  <a:gd name="T17" fmla="*/ 0 h 95"/>
                  <a:gd name="T18" fmla="*/ 8 w 64"/>
                  <a:gd name="T19" fmla="*/ 7 h 95"/>
                  <a:gd name="T20" fmla="*/ 8 w 64"/>
                  <a:gd name="T21" fmla="*/ 15 h 95"/>
                  <a:gd name="T22" fmla="*/ 0 w 64"/>
                  <a:gd name="T23" fmla="*/ 23 h 95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64" h="95">
                    <a:moveTo>
                      <a:pt x="0" y="23"/>
                    </a:moveTo>
                    <a:lnTo>
                      <a:pt x="8" y="39"/>
                    </a:lnTo>
                    <a:lnTo>
                      <a:pt x="24" y="55"/>
                    </a:lnTo>
                    <a:lnTo>
                      <a:pt x="16" y="79"/>
                    </a:lnTo>
                    <a:lnTo>
                      <a:pt x="24" y="95"/>
                    </a:lnTo>
                    <a:lnTo>
                      <a:pt x="64" y="87"/>
                    </a:lnTo>
                    <a:lnTo>
                      <a:pt x="40" y="63"/>
                    </a:lnTo>
                    <a:lnTo>
                      <a:pt x="56" y="31"/>
                    </a:lnTo>
                    <a:lnTo>
                      <a:pt x="16" y="0"/>
                    </a:lnTo>
                    <a:lnTo>
                      <a:pt x="8" y="7"/>
                    </a:lnTo>
                    <a:lnTo>
                      <a:pt x="8" y="15"/>
                    </a:lnTo>
                    <a:lnTo>
                      <a:pt x="0" y="23"/>
                    </a:lnTo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754" name="Freeform 74"/>
              <p:cNvSpPr>
                <a:spLocks noChangeAspect="1"/>
              </p:cNvSpPr>
              <p:nvPr/>
            </p:nvSpPr>
            <p:spPr bwMode="auto">
              <a:xfrm>
                <a:off x="4769" y="2132"/>
                <a:ext cx="48" cy="24"/>
              </a:xfrm>
              <a:custGeom>
                <a:avLst/>
                <a:gdLst>
                  <a:gd name="T0" fmla="*/ 0 w 48"/>
                  <a:gd name="T1" fmla="*/ 24 h 24"/>
                  <a:gd name="T2" fmla="*/ 40 w 48"/>
                  <a:gd name="T3" fmla="*/ 24 h 24"/>
                  <a:gd name="T4" fmla="*/ 16 w 48"/>
                  <a:gd name="T5" fmla="*/ 0 h 24"/>
                  <a:gd name="T6" fmla="*/ 48 w 48"/>
                  <a:gd name="T7" fmla="*/ 0 h 24"/>
                  <a:gd name="T8" fmla="*/ 48 w 48"/>
                  <a:gd name="T9" fmla="*/ 24 h 24"/>
                  <a:gd name="T10" fmla="*/ 0 w 48"/>
                  <a:gd name="T11" fmla="*/ 24 h 24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48" h="24">
                    <a:moveTo>
                      <a:pt x="0" y="24"/>
                    </a:moveTo>
                    <a:lnTo>
                      <a:pt x="40" y="24"/>
                    </a:lnTo>
                    <a:lnTo>
                      <a:pt x="16" y="0"/>
                    </a:lnTo>
                    <a:lnTo>
                      <a:pt x="48" y="0"/>
                    </a:lnTo>
                    <a:lnTo>
                      <a:pt x="48" y="24"/>
                    </a:lnTo>
                    <a:lnTo>
                      <a:pt x="0" y="24"/>
                    </a:lnTo>
                    <a:close/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755" name="Freeform 75"/>
              <p:cNvSpPr>
                <a:spLocks noChangeAspect="1"/>
              </p:cNvSpPr>
              <p:nvPr/>
            </p:nvSpPr>
            <p:spPr bwMode="auto">
              <a:xfrm>
                <a:off x="4769" y="2132"/>
                <a:ext cx="48" cy="24"/>
              </a:xfrm>
              <a:custGeom>
                <a:avLst/>
                <a:gdLst>
                  <a:gd name="T0" fmla="*/ 0 w 48"/>
                  <a:gd name="T1" fmla="*/ 24 h 24"/>
                  <a:gd name="T2" fmla="*/ 40 w 48"/>
                  <a:gd name="T3" fmla="*/ 24 h 24"/>
                  <a:gd name="T4" fmla="*/ 16 w 48"/>
                  <a:gd name="T5" fmla="*/ 0 h 24"/>
                  <a:gd name="T6" fmla="*/ 48 w 48"/>
                  <a:gd name="T7" fmla="*/ 0 h 24"/>
                  <a:gd name="T8" fmla="*/ 48 w 48"/>
                  <a:gd name="T9" fmla="*/ 24 h 24"/>
                  <a:gd name="T10" fmla="*/ 0 w 48"/>
                  <a:gd name="T11" fmla="*/ 24 h 24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48" h="24">
                    <a:moveTo>
                      <a:pt x="0" y="24"/>
                    </a:moveTo>
                    <a:lnTo>
                      <a:pt x="40" y="24"/>
                    </a:lnTo>
                    <a:lnTo>
                      <a:pt x="16" y="0"/>
                    </a:lnTo>
                    <a:lnTo>
                      <a:pt x="48" y="0"/>
                    </a:lnTo>
                    <a:lnTo>
                      <a:pt x="48" y="24"/>
                    </a:lnTo>
                    <a:lnTo>
                      <a:pt x="0" y="24"/>
                    </a:lnTo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756" name="Freeform 76"/>
              <p:cNvSpPr>
                <a:spLocks noChangeAspect="1"/>
              </p:cNvSpPr>
              <p:nvPr/>
            </p:nvSpPr>
            <p:spPr bwMode="auto">
              <a:xfrm>
                <a:off x="4561" y="2196"/>
                <a:ext cx="80" cy="40"/>
              </a:xfrm>
              <a:custGeom>
                <a:avLst/>
                <a:gdLst>
                  <a:gd name="T0" fmla="*/ 0 w 80"/>
                  <a:gd name="T1" fmla="*/ 24 h 40"/>
                  <a:gd name="T2" fmla="*/ 8 w 80"/>
                  <a:gd name="T3" fmla="*/ 0 h 40"/>
                  <a:gd name="T4" fmla="*/ 56 w 80"/>
                  <a:gd name="T5" fmla="*/ 0 h 40"/>
                  <a:gd name="T6" fmla="*/ 80 w 80"/>
                  <a:gd name="T7" fmla="*/ 16 h 40"/>
                  <a:gd name="T8" fmla="*/ 56 w 80"/>
                  <a:gd name="T9" fmla="*/ 16 h 40"/>
                  <a:gd name="T10" fmla="*/ 24 w 80"/>
                  <a:gd name="T11" fmla="*/ 40 h 40"/>
                  <a:gd name="T12" fmla="*/ 16 w 80"/>
                  <a:gd name="T13" fmla="*/ 32 h 40"/>
                  <a:gd name="T14" fmla="*/ 0 w 80"/>
                  <a:gd name="T15" fmla="*/ 24 h 4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0" h="40">
                    <a:moveTo>
                      <a:pt x="0" y="24"/>
                    </a:moveTo>
                    <a:lnTo>
                      <a:pt x="8" y="0"/>
                    </a:lnTo>
                    <a:lnTo>
                      <a:pt x="56" y="0"/>
                    </a:lnTo>
                    <a:lnTo>
                      <a:pt x="80" y="16"/>
                    </a:lnTo>
                    <a:lnTo>
                      <a:pt x="56" y="16"/>
                    </a:lnTo>
                    <a:lnTo>
                      <a:pt x="24" y="40"/>
                    </a:lnTo>
                    <a:lnTo>
                      <a:pt x="16" y="32"/>
                    </a:lnTo>
                    <a:lnTo>
                      <a:pt x="0" y="24"/>
                    </a:lnTo>
                    <a:close/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757" name="Freeform 77"/>
              <p:cNvSpPr>
                <a:spLocks noChangeAspect="1"/>
              </p:cNvSpPr>
              <p:nvPr/>
            </p:nvSpPr>
            <p:spPr bwMode="auto">
              <a:xfrm>
                <a:off x="4561" y="2196"/>
                <a:ext cx="80" cy="40"/>
              </a:xfrm>
              <a:custGeom>
                <a:avLst/>
                <a:gdLst>
                  <a:gd name="T0" fmla="*/ 0 w 80"/>
                  <a:gd name="T1" fmla="*/ 24 h 40"/>
                  <a:gd name="T2" fmla="*/ 8 w 80"/>
                  <a:gd name="T3" fmla="*/ 0 h 40"/>
                  <a:gd name="T4" fmla="*/ 56 w 80"/>
                  <a:gd name="T5" fmla="*/ 0 h 40"/>
                  <a:gd name="T6" fmla="*/ 80 w 80"/>
                  <a:gd name="T7" fmla="*/ 16 h 40"/>
                  <a:gd name="T8" fmla="*/ 56 w 80"/>
                  <a:gd name="T9" fmla="*/ 16 h 40"/>
                  <a:gd name="T10" fmla="*/ 24 w 80"/>
                  <a:gd name="T11" fmla="*/ 40 h 40"/>
                  <a:gd name="T12" fmla="*/ 16 w 80"/>
                  <a:gd name="T13" fmla="*/ 32 h 40"/>
                  <a:gd name="T14" fmla="*/ 0 w 80"/>
                  <a:gd name="T15" fmla="*/ 24 h 4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0" h="40">
                    <a:moveTo>
                      <a:pt x="0" y="24"/>
                    </a:moveTo>
                    <a:lnTo>
                      <a:pt x="8" y="0"/>
                    </a:lnTo>
                    <a:lnTo>
                      <a:pt x="56" y="0"/>
                    </a:lnTo>
                    <a:lnTo>
                      <a:pt x="80" y="16"/>
                    </a:lnTo>
                    <a:lnTo>
                      <a:pt x="56" y="16"/>
                    </a:lnTo>
                    <a:lnTo>
                      <a:pt x="24" y="40"/>
                    </a:lnTo>
                    <a:lnTo>
                      <a:pt x="16" y="32"/>
                    </a:lnTo>
                    <a:lnTo>
                      <a:pt x="0" y="24"/>
                    </a:lnTo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758" name="Freeform 78"/>
              <p:cNvSpPr>
                <a:spLocks noChangeAspect="1"/>
              </p:cNvSpPr>
              <p:nvPr/>
            </p:nvSpPr>
            <p:spPr bwMode="auto">
              <a:xfrm>
                <a:off x="4154" y="1933"/>
                <a:ext cx="439" cy="287"/>
              </a:xfrm>
              <a:custGeom>
                <a:avLst/>
                <a:gdLst>
                  <a:gd name="T0" fmla="*/ 0 w 439"/>
                  <a:gd name="T1" fmla="*/ 0 h 287"/>
                  <a:gd name="T2" fmla="*/ 24 w 439"/>
                  <a:gd name="T3" fmla="*/ 48 h 287"/>
                  <a:gd name="T4" fmla="*/ 56 w 439"/>
                  <a:gd name="T5" fmla="*/ 64 h 287"/>
                  <a:gd name="T6" fmla="*/ 48 w 439"/>
                  <a:gd name="T7" fmla="*/ 71 h 287"/>
                  <a:gd name="T8" fmla="*/ 32 w 439"/>
                  <a:gd name="T9" fmla="*/ 79 h 287"/>
                  <a:gd name="T10" fmla="*/ 64 w 439"/>
                  <a:gd name="T11" fmla="*/ 87 h 287"/>
                  <a:gd name="T12" fmla="*/ 80 w 439"/>
                  <a:gd name="T13" fmla="*/ 111 h 287"/>
                  <a:gd name="T14" fmla="*/ 80 w 439"/>
                  <a:gd name="T15" fmla="*/ 127 h 287"/>
                  <a:gd name="T16" fmla="*/ 104 w 439"/>
                  <a:gd name="T17" fmla="*/ 159 h 287"/>
                  <a:gd name="T18" fmla="*/ 112 w 439"/>
                  <a:gd name="T19" fmla="*/ 143 h 287"/>
                  <a:gd name="T20" fmla="*/ 48 w 439"/>
                  <a:gd name="T21" fmla="*/ 40 h 287"/>
                  <a:gd name="T22" fmla="*/ 32 w 439"/>
                  <a:gd name="T23" fmla="*/ 8 h 287"/>
                  <a:gd name="T24" fmla="*/ 56 w 439"/>
                  <a:gd name="T25" fmla="*/ 16 h 287"/>
                  <a:gd name="T26" fmla="*/ 80 w 439"/>
                  <a:gd name="T27" fmla="*/ 56 h 287"/>
                  <a:gd name="T28" fmla="*/ 120 w 439"/>
                  <a:gd name="T29" fmla="*/ 103 h 287"/>
                  <a:gd name="T30" fmla="*/ 120 w 439"/>
                  <a:gd name="T31" fmla="*/ 111 h 287"/>
                  <a:gd name="T32" fmla="*/ 168 w 439"/>
                  <a:gd name="T33" fmla="*/ 159 h 287"/>
                  <a:gd name="T34" fmla="*/ 176 w 439"/>
                  <a:gd name="T35" fmla="*/ 175 h 287"/>
                  <a:gd name="T36" fmla="*/ 168 w 439"/>
                  <a:gd name="T37" fmla="*/ 191 h 287"/>
                  <a:gd name="T38" fmla="*/ 184 w 439"/>
                  <a:gd name="T39" fmla="*/ 215 h 287"/>
                  <a:gd name="T40" fmla="*/ 288 w 439"/>
                  <a:gd name="T41" fmla="*/ 263 h 287"/>
                  <a:gd name="T42" fmla="*/ 327 w 439"/>
                  <a:gd name="T43" fmla="*/ 263 h 287"/>
                  <a:gd name="T44" fmla="*/ 367 w 439"/>
                  <a:gd name="T45" fmla="*/ 287 h 287"/>
                  <a:gd name="T46" fmla="*/ 375 w 439"/>
                  <a:gd name="T47" fmla="*/ 263 h 287"/>
                  <a:gd name="T48" fmla="*/ 391 w 439"/>
                  <a:gd name="T49" fmla="*/ 263 h 287"/>
                  <a:gd name="T50" fmla="*/ 375 w 439"/>
                  <a:gd name="T51" fmla="*/ 239 h 287"/>
                  <a:gd name="T52" fmla="*/ 407 w 439"/>
                  <a:gd name="T53" fmla="*/ 231 h 287"/>
                  <a:gd name="T54" fmla="*/ 415 w 439"/>
                  <a:gd name="T55" fmla="*/ 223 h 287"/>
                  <a:gd name="T56" fmla="*/ 423 w 439"/>
                  <a:gd name="T57" fmla="*/ 223 h 287"/>
                  <a:gd name="T58" fmla="*/ 439 w 439"/>
                  <a:gd name="T59" fmla="*/ 175 h 287"/>
                  <a:gd name="T60" fmla="*/ 423 w 439"/>
                  <a:gd name="T61" fmla="*/ 167 h 287"/>
                  <a:gd name="T62" fmla="*/ 391 w 439"/>
                  <a:gd name="T63" fmla="*/ 175 h 287"/>
                  <a:gd name="T64" fmla="*/ 375 w 439"/>
                  <a:gd name="T65" fmla="*/ 223 h 287"/>
                  <a:gd name="T66" fmla="*/ 327 w 439"/>
                  <a:gd name="T67" fmla="*/ 223 h 287"/>
                  <a:gd name="T68" fmla="*/ 311 w 439"/>
                  <a:gd name="T69" fmla="*/ 223 h 287"/>
                  <a:gd name="T70" fmla="*/ 280 w 439"/>
                  <a:gd name="T71" fmla="*/ 167 h 287"/>
                  <a:gd name="T72" fmla="*/ 280 w 439"/>
                  <a:gd name="T73" fmla="*/ 127 h 287"/>
                  <a:gd name="T74" fmla="*/ 288 w 439"/>
                  <a:gd name="T75" fmla="*/ 111 h 287"/>
                  <a:gd name="T76" fmla="*/ 264 w 439"/>
                  <a:gd name="T77" fmla="*/ 95 h 287"/>
                  <a:gd name="T78" fmla="*/ 232 w 439"/>
                  <a:gd name="T79" fmla="*/ 48 h 287"/>
                  <a:gd name="T80" fmla="*/ 200 w 439"/>
                  <a:gd name="T81" fmla="*/ 56 h 287"/>
                  <a:gd name="T82" fmla="*/ 152 w 439"/>
                  <a:gd name="T83" fmla="*/ 8 h 287"/>
                  <a:gd name="T84" fmla="*/ 96 w 439"/>
                  <a:gd name="T85" fmla="*/ 16 h 287"/>
                  <a:gd name="T86" fmla="*/ 32 w 439"/>
                  <a:gd name="T87" fmla="*/ 0 h 287"/>
                  <a:gd name="T88" fmla="*/ 0 w 439"/>
                  <a:gd name="T89" fmla="*/ 0 h 287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</a:gdLst>
                <a:ahLst/>
                <a:cxnLst>
                  <a:cxn ang="T90">
                    <a:pos x="T0" y="T1"/>
                  </a:cxn>
                  <a:cxn ang="T91">
                    <a:pos x="T2" y="T3"/>
                  </a:cxn>
                  <a:cxn ang="T92">
                    <a:pos x="T4" y="T5"/>
                  </a:cxn>
                  <a:cxn ang="T93">
                    <a:pos x="T6" y="T7"/>
                  </a:cxn>
                  <a:cxn ang="T94">
                    <a:pos x="T8" y="T9"/>
                  </a:cxn>
                  <a:cxn ang="T95">
                    <a:pos x="T10" y="T11"/>
                  </a:cxn>
                  <a:cxn ang="T96">
                    <a:pos x="T12" y="T13"/>
                  </a:cxn>
                  <a:cxn ang="T97">
                    <a:pos x="T14" y="T15"/>
                  </a:cxn>
                  <a:cxn ang="T98">
                    <a:pos x="T16" y="T17"/>
                  </a:cxn>
                  <a:cxn ang="T99">
                    <a:pos x="T18" y="T19"/>
                  </a:cxn>
                  <a:cxn ang="T100">
                    <a:pos x="T20" y="T21"/>
                  </a:cxn>
                  <a:cxn ang="T101">
                    <a:pos x="T22" y="T23"/>
                  </a:cxn>
                  <a:cxn ang="T102">
                    <a:pos x="T24" y="T25"/>
                  </a:cxn>
                  <a:cxn ang="T103">
                    <a:pos x="T26" y="T27"/>
                  </a:cxn>
                  <a:cxn ang="T104">
                    <a:pos x="T28" y="T29"/>
                  </a:cxn>
                  <a:cxn ang="T105">
                    <a:pos x="T30" y="T31"/>
                  </a:cxn>
                  <a:cxn ang="T106">
                    <a:pos x="T32" y="T33"/>
                  </a:cxn>
                  <a:cxn ang="T107">
                    <a:pos x="T34" y="T35"/>
                  </a:cxn>
                  <a:cxn ang="T108">
                    <a:pos x="T36" y="T37"/>
                  </a:cxn>
                  <a:cxn ang="T109">
                    <a:pos x="T38" y="T39"/>
                  </a:cxn>
                  <a:cxn ang="T110">
                    <a:pos x="T40" y="T41"/>
                  </a:cxn>
                  <a:cxn ang="T111">
                    <a:pos x="T42" y="T43"/>
                  </a:cxn>
                  <a:cxn ang="T112">
                    <a:pos x="T44" y="T45"/>
                  </a:cxn>
                  <a:cxn ang="T113">
                    <a:pos x="T46" y="T47"/>
                  </a:cxn>
                  <a:cxn ang="T114">
                    <a:pos x="T48" y="T49"/>
                  </a:cxn>
                  <a:cxn ang="T115">
                    <a:pos x="T50" y="T51"/>
                  </a:cxn>
                  <a:cxn ang="T116">
                    <a:pos x="T52" y="T53"/>
                  </a:cxn>
                  <a:cxn ang="T117">
                    <a:pos x="T54" y="T55"/>
                  </a:cxn>
                  <a:cxn ang="T118">
                    <a:pos x="T56" y="T57"/>
                  </a:cxn>
                  <a:cxn ang="T119">
                    <a:pos x="T58" y="T59"/>
                  </a:cxn>
                  <a:cxn ang="T120">
                    <a:pos x="T60" y="T61"/>
                  </a:cxn>
                  <a:cxn ang="T121">
                    <a:pos x="T62" y="T63"/>
                  </a:cxn>
                  <a:cxn ang="T122">
                    <a:pos x="T64" y="T65"/>
                  </a:cxn>
                  <a:cxn ang="T123">
                    <a:pos x="T66" y="T67"/>
                  </a:cxn>
                  <a:cxn ang="T124">
                    <a:pos x="T68" y="T69"/>
                  </a:cxn>
                  <a:cxn ang="T125">
                    <a:pos x="T70" y="T71"/>
                  </a:cxn>
                  <a:cxn ang="T126">
                    <a:pos x="T72" y="T73"/>
                  </a:cxn>
                  <a:cxn ang="T127">
                    <a:pos x="T74" y="T75"/>
                  </a:cxn>
                  <a:cxn ang="T128">
                    <a:pos x="T76" y="T77"/>
                  </a:cxn>
                  <a:cxn ang="T129">
                    <a:pos x="T78" y="T79"/>
                  </a:cxn>
                  <a:cxn ang="T130">
                    <a:pos x="T80" y="T81"/>
                  </a:cxn>
                  <a:cxn ang="T131">
                    <a:pos x="T82" y="T83"/>
                  </a:cxn>
                  <a:cxn ang="T132">
                    <a:pos x="T84" y="T85"/>
                  </a:cxn>
                  <a:cxn ang="T133">
                    <a:pos x="T86" y="T87"/>
                  </a:cxn>
                  <a:cxn ang="T134">
                    <a:pos x="T88" y="T89"/>
                  </a:cxn>
                </a:cxnLst>
                <a:rect l="0" t="0" r="r" b="b"/>
                <a:pathLst>
                  <a:path w="439" h="287">
                    <a:moveTo>
                      <a:pt x="0" y="0"/>
                    </a:moveTo>
                    <a:lnTo>
                      <a:pt x="24" y="48"/>
                    </a:lnTo>
                    <a:lnTo>
                      <a:pt x="56" y="64"/>
                    </a:lnTo>
                    <a:lnTo>
                      <a:pt x="48" y="71"/>
                    </a:lnTo>
                    <a:lnTo>
                      <a:pt x="32" y="79"/>
                    </a:lnTo>
                    <a:lnTo>
                      <a:pt x="64" y="87"/>
                    </a:lnTo>
                    <a:lnTo>
                      <a:pt x="80" y="111"/>
                    </a:lnTo>
                    <a:lnTo>
                      <a:pt x="80" y="127"/>
                    </a:lnTo>
                    <a:lnTo>
                      <a:pt x="104" y="159"/>
                    </a:lnTo>
                    <a:lnTo>
                      <a:pt x="112" y="143"/>
                    </a:lnTo>
                    <a:lnTo>
                      <a:pt x="48" y="40"/>
                    </a:lnTo>
                    <a:lnTo>
                      <a:pt x="32" y="8"/>
                    </a:lnTo>
                    <a:lnTo>
                      <a:pt x="56" y="16"/>
                    </a:lnTo>
                    <a:lnTo>
                      <a:pt x="80" y="56"/>
                    </a:lnTo>
                    <a:lnTo>
                      <a:pt x="120" y="103"/>
                    </a:lnTo>
                    <a:lnTo>
                      <a:pt x="120" y="111"/>
                    </a:lnTo>
                    <a:lnTo>
                      <a:pt x="168" y="159"/>
                    </a:lnTo>
                    <a:lnTo>
                      <a:pt x="176" y="175"/>
                    </a:lnTo>
                    <a:lnTo>
                      <a:pt x="168" y="191"/>
                    </a:lnTo>
                    <a:lnTo>
                      <a:pt x="184" y="215"/>
                    </a:lnTo>
                    <a:lnTo>
                      <a:pt x="288" y="263"/>
                    </a:lnTo>
                    <a:lnTo>
                      <a:pt x="327" y="263"/>
                    </a:lnTo>
                    <a:lnTo>
                      <a:pt x="367" y="287"/>
                    </a:lnTo>
                    <a:lnTo>
                      <a:pt x="375" y="263"/>
                    </a:lnTo>
                    <a:lnTo>
                      <a:pt x="391" y="263"/>
                    </a:lnTo>
                    <a:lnTo>
                      <a:pt x="375" y="239"/>
                    </a:lnTo>
                    <a:lnTo>
                      <a:pt x="407" y="231"/>
                    </a:lnTo>
                    <a:lnTo>
                      <a:pt x="415" y="223"/>
                    </a:lnTo>
                    <a:lnTo>
                      <a:pt x="423" y="223"/>
                    </a:lnTo>
                    <a:lnTo>
                      <a:pt x="439" y="175"/>
                    </a:lnTo>
                    <a:lnTo>
                      <a:pt x="423" y="167"/>
                    </a:lnTo>
                    <a:lnTo>
                      <a:pt x="391" y="175"/>
                    </a:lnTo>
                    <a:lnTo>
                      <a:pt x="375" y="223"/>
                    </a:lnTo>
                    <a:lnTo>
                      <a:pt x="327" y="223"/>
                    </a:lnTo>
                    <a:lnTo>
                      <a:pt x="311" y="223"/>
                    </a:lnTo>
                    <a:lnTo>
                      <a:pt x="280" y="167"/>
                    </a:lnTo>
                    <a:lnTo>
                      <a:pt x="280" y="127"/>
                    </a:lnTo>
                    <a:lnTo>
                      <a:pt x="288" y="111"/>
                    </a:lnTo>
                    <a:lnTo>
                      <a:pt x="264" y="95"/>
                    </a:lnTo>
                    <a:lnTo>
                      <a:pt x="232" y="48"/>
                    </a:lnTo>
                    <a:lnTo>
                      <a:pt x="200" y="56"/>
                    </a:lnTo>
                    <a:lnTo>
                      <a:pt x="152" y="8"/>
                    </a:lnTo>
                    <a:lnTo>
                      <a:pt x="96" y="16"/>
                    </a:lnTo>
                    <a:lnTo>
                      <a:pt x="32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759" name="Freeform 79"/>
              <p:cNvSpPr>
                <a:spLocks noChangeAspect="1"/>
              </p:cNvSpPr>
              <p:nvPr/>
            </p:nvSpPr>
            <p:spPr bwMode="auto">
              <a:xfrm>
                <a:off x="4154" y="1933"/>
                <a:ext cx="439" cy="287"/>
              </a:xfrm>
              <a:custGeom>
                <a:avLst/>
                <a:gdLst>
                  <a:gd name="T0" fmla="*/ 0 w 439"/>
                  <a:gd name="T1" fmla="*/ 0 h 287"/>
                  <a:gd name="T2" fmla="*/ 24 w 439"/>
                  <a:gd name="T3" fmla="*/ 48 h 287"/>
                  <a:gd name="T4" fmla="*/ 56 w 439"/>
                  <a:gd name="T5" fmla="*/ 64 h 287"/>
                  <a:gd name="T6" fmla="*/ 48 w 439"/>
                  <a:gd name="T7" fmla="*/ 71 h 287"/>
                  <a:gd name="T8" fmla="*/ 32 w 439"/>
                  <a:gd name="T9" fmla="*/ 79 h 287"/>
                  <a:gd name="T10" fmla="*/ 64 w 439"/>
                  <a:gd name="T11" fmla="*/ 87 h 287"/>
                  <a:gd name="T12" fmla="*/ 80 w 439"/>
                  <a:gd name="T13" fmla="*/ 111 h 287"/>
                  <a:gd name="T14" fmla="*/ 80 w 439"/>
                  <a:gd name="T15" fmla="*/ 127 h 287"/>
                  <a:gd name="T16" fmla="*/ 104 w 439"/>
                  <a:gd name="T17" fmla="*/ 159 h 287"/>
                  <a:gd name="T18" fmla="*/ 112 w 439"/>
                  <a:gd name="T19" fmla="*/ 143 h 287"/>
                  <a:gd name="T20" fmla="*/ 48 w 439"/>
                  <a:gd name="T21" fmla="*/ 40 h 287"/>
                  <a:gd name="T22" fmla="*/ 32 w 439"/>
                  <a:gd name="T23" fmla="*/ 8 h 287"/>
                  <a:gd name="T24" fmla="*/ 56 w 439"/>
                  <a:gd name="T25" fmla="*/ 16 h 287"/>
                  <a:gd name="T26" fmla="*/ 80 w 439"/>
                  <a:gd name="T27" fmla="*/ 56 h 287"/>
                  <a:gd name="T28" fmla="*/ 120 w 439"/>
                  <a:gd name="T29" fmla="*/ 103 h 287"/>
                  <a:gd name="T30" fmla="*/ 120 w 439"/>
                  <a:gd name="T31" fmla="*/ 111 h 287"/>
                  <a:gd name="T32" fmla="*/ 168 w 439"/>
                  <a:gd name="T33" fmla="*/ 159 h 287"/>
                  <a:gd name="T34" fmla="*/ 176 w 439"/>
                  <a:gd name="T35" fmla="*/ 175 h 287"/>
                  <a:gd name="T36" fmla="*/ 168 w 439"/>
                  <a:gd name="T37" fmla="*/ 191 h 287"/>
                  <a:gd name="T38" fmla="*/ 184 w 439"/>
                  <a:gd name="T39" fmla="*/ 215 h 287"/>
                  <a:gd name="T40" fmla="*/ 288 w 439"/>
                  <a:gd name="T41" fmla="*/ 263 h 287"/>
                  <a:gd name="T42" fmla="*/ 327 w 439"/>
                  <a:gd name="T43" fmla="*/ 263 h 287"/>
                  <a:gd name="T44" fmla="*/ 367 w 439"/>
                  <a:gd name="T45" fmla="*/ 287 h 287"/>
                  <a:gd name="T46" fmla="*/ 375 w 439"/>
                  <a:gd name="T47" fmla="*/ 263 h 287"/>
                  <a:gd name="T48" fmla="*/ 391 w 439"/>
                  <a:gd name="T49" fmla="*/ 263 h 287"/>
                  <a:gd name="T50" fmla="*/ 375 w 439"/>
                  <a:gd name="T51" fmla="*/ 239 h 287"/>
                  <a:gd name="T52" fmla="*/ 407 w 439"/>
                  <a:gd name="T53" fmla="*/ 231 h 287"/>
                  <a:gd name="T54" fmla="*/ 415 w 439"/>
                  <a:gd name="T55" fmla="*/ 223 h 287"/>
                  <a:gd name="T56" fmla="*/ 423 w 439"/>
                  <a:gd name="T57" fmla="*/ 223 h 287"/>
                  <a:gd name="T58" fmla="*/ 439 w 439"/>
                  <a:gd name="T59" fmla="*/ 175 h 287"/>
                  <a:gd name="T60" fmla="*/ 423 w 439"/>
                  <a:gd name="T61" fmla="*/ 167 h 287"/>
                  <a:gd name="T62" fmla="*/ 391 w 439"/>
                  <a:gd name="T63" fmla="*/ 175 h 287"/>
                  <a:gd name="T64" fmla="*/ 375 w 439"/>
                  <a:gd name="T65" fmla="*/ 223 h 287"/>
                  <a:gd name="T66" fmla="*/ 327 w 439"/>
                  <a:gd name="T67" fmla="*/ 223 h 287"/>
                  <a:gd name="T68" fmla="*/ 311 w 439"/>
                  <a:gd name="T69" fmla="*/ 223 h 287"/>
                  <a:gd name="T70" fmla="*/ 280 w 439"/>
                  <a:gd name="T71" fmla="*/ 167 h 287"/>
                  <a:gd name="T72" fmla="*/ 280 w 439"/>
                  <a:gd name="T73" fmla="*/ 127 h 287"/>
                  <a:gd name="T74" fmla="*/ 288 w 439"/>
                  <a:gd name="T75" fmla="*/ 111 h 287"/>
                  <a:gd name="T76" fmla="*/ 264 w 439"/>
                  <a:gd name="T77" fmla="*/ 95 h 287"/>
                  <a:gd name="T78" fmla="*/ 232 w 439"/>
                  <a:gd name="T79" fmla="*/ 48 h 287"/>
                  <a:gd name="T80" fmla="*/ 200 w 439"/>
                  <a:gd name="T81" fmla="*/ 56 h 287"/>
                  <a:gd name="T82" fmla="*/ 152 w 439"/>
                  <a:gd name="T83" fmla="*/ 8 h 287"/>
                  <a:gd name="T84" fmla="*/ 96 w 439"/>
                  <a:gd name="T85" fmla="*/ 16 h 287"/>
                  <a:gd name="T86" fmla="*/ 32 w 439"/>
                  <a:gd name="T87" fmla="*/ 0 h 287"/>
                  <a:gd name="T88" fmla="*/ 0 w 439"/>
                  <a:gd name="T89" fmla="*/ 0 h 287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</a:gdLst>
                <a:ahLst/>
                <a:cxnLst>
                  <a:cxn ang="T90">
                    <a:pos x="T0" y="T1"/>
                  </a:cxn>
                  <a:cxn ang="T91">
                    <a:pos x="T2" y="T3"/>
                  </a:cxn>
                  <a:cxn ang="T92">
                    <a:pos x="T4" y="T5"/>
                  </a:cxn>
                  <a:cxn ang="T93">
                    <a:pos x="T6" y="T7"/>
                  </a:cxn>
                  <a:cxn ang="T94">
                    <a:pos x="T8" y="T9"/>
                  </a:cxn>
                  <a:cxn ang="T95">
                    <a:pos x="T10" y="T11"/>
                  </a:cxn>
                  <a:cxn ang="T96">
                    <a:pos x="T12" y="T13"/>
                  </a:cxn>
                  <a:cxn ang="T97">
                    <a:pos x="T14" y="T15"/>
                  </a:cxn>
                  <a:cxn ang="T98">
                    <a:pos x="T16" y="T17"/>
                  </a:cxn>
                  <a:cxn ang="T99">
                    <a:pos x="T18" y="T19"/>
                  </a:cxn>
                  <a:cxn ang="T100">
                    <a:pos x="T20" y="T21"/>
                  </a:cxn>
                  <a:cxn ang="T101">
                    <a:pos x="T22" y="T23"/>
                  </a:cxn>
                  <a:cxn ang="T102">
                    <a:pos x="T24" y="T25"/>
                  </a:cxn>
                  <a:cxn ang="T103">
                    <a:pos x="T26" y="T27"/>
                  </a:cxn>
                  <a:cxn ang="T104">
                    <a:pos x="T28" y="T29"/>
                  </a:cxn>
                  <a:cxn ang="T105">
                    <a:pos x="T30" y="T31"/>
                  </a:cxn>
                  <a:cxn ang="T106">
                    <a:pos x="T32" y="T33"/>
                  </a:cxn>
                  <a:cxn ang="T107">
                    <a:pos x="T34" y="T35"/>
                  </a:cxn>
                  <a:cxn ang="T108">
                    <a:pos x="T36" y="T37"/>
                  </a:cxn>
                  <a:cxn ang="T109">
                    <a:pos x="T38" y="T39"/>
                  </a:cxn>
                  <a:cxn ang="T110">
                    <a:pos x="T40" y="T41"/>
                  </a:cxn>
                  <a:cxn ang="T111">
                    <a:pos x="T42" y="T43"/>
                  </a:cxn>
                  <a:cxn ang="T112">
                    <a:pos x="T44" y="T45"/>
                  </a:cxn>
                  <a:cxn ang="T113">
                    <a:pos x="T46" y="T47"/>
                  </a:cxn>
                  <a:cxn ang="T114">
                    <a:pos x="T48" y="T49"/>
                  </a:cxn>
                  <a:cxn ang="T115">
                    <a:pos x="T50" y="T51"/>
                  </a:cxn>
                  <a:cxn ang="T116">
                    <a:pos x="T52" y="T53"/>
                  </a:cxn>
                  <a:cxn ang="T117">
                    <a:pos x="T54" y="T55"/>
                  </a:cxn>
                  <a:cxn ang="T118">
                    <a:pos x="T56" y="T57"/>
                  </a:cxn>
                  <a:cxn ang="T119">
                    <a:pos x="T58" y="T59"/>
                  </a:cxn>
                  <a:cxn ang="T120">
                    <a:pos x="T60" y="T61"/>
                  </a:cxn>
                  <a:cxn ang="T121">
                    <a:pos x="T62" y="T63"/>
                  </a:cxn>
                  <a:cxn ang="T122">
                    <a:pos x="T64" y="T65"/>
                  </a:cxn>
                  <a:cxn ang="T123">
                    <a:pos x="T66" y="T67"/>
                  </a:cxn>
                  <a:cxn ang="T124">
                    <a:pos x="T68" y="T69"/>
                  </a:cxn>
                  <a:cxn ang="T125">
                    <a:pos x="T70" y="T71"/>
                  </a:cxn>
                  <a:cxn ang="T126">
                    <a:pos x="T72" y="T73"/>
                  </a:cxn>
                  <a:cxn ang="T127">
                    <a:pos x="T74" y="T75"/>
                  </a:cxn>
                  <a:cxn ang="T128">
                    <a:pos x="T76" y="T77"/>
                  </a:cxn>
                  <a:cxn ang="T129">
                    <a:pos x="T78" y="T79"/>
                  </a:cxn>
                  <a:cxn ang="T130">
                    <a:pos x="T80" y="T81"/>
                  </a:cxn>
                  <a:cxn ang="T131">
                    <a:pos x="T82" y="T83"/>
                  </a:cxn>
                  <a:cxn ang="T132">
                    <a:pos x="T84" y="T85"/>
                  </a:cxn>
                  <a:cxn ang="T133">
                    <a:pos x="T86" y="T87"/>
                  </a:cxn>
                  <a:cxn ang="T134">
                    <a:pos x="T88" y="T89"/>
                  </a:cxn>
                </a:cxnLst>
                <a:rect l="0" t="0" r="r" b="b"/>
                <a:pathLst>
                  <a:path w="439" h="287">
                    <a:moveTo>
                      <a:pt x="0" y="0"/>
                    </a:moveTo>
                    <a:lnTo>
                      <a:pt x="24" y="48"/>
                    </a:lnTo>
                    <a:lnTo>
                      <a:pt x="56" y="64"/>
                    </a:lnTo>
                    <a:lnTo>
                      <a:pt x="48" y="71"/>
                    </a:lnTo>
                    <a:lnTo>
                      <a:pt x="32" y="79"/>
                    </a:lnTo>
                    <a:lnTo>
                      <a:pt x="64" y="87"/>
                    </a:lnTo>
                    <a:lnTo>
                      <a:pt x="80" y="111"/>
                    </a:lnTo>
                    <a:lnTo>
                      <a:pt x="80" y="127"/>
                    </a:lnTo>
                    <a:lnTo>
                      <a:pt x="104" y="159"/>
                    </a:lnTo>
                    <a:lnTo>
                      <a:pt x="112" y="143"/>
                    </a:lnTo>
                    <a:lnTo>
                      <a:pt x="48" y="40"/>
                    </a:lnTo>
                    <a:lnTo>
                      <a:pt x="32" y="8"/>
                    </a:lnTo>
                    <a:lnTo>
                      <a:pt x="56" y="16"/>
                    </a:lnTo>
                    <a:lnTo>
                      <a:pt x="80" y="56"/>
                    </a:lnTo>
                    <a:lnTo>
                      <a:pt x="120" y="103"/>
                    </a:lnTo>
                    <a:lnTo>
                      <a:pt x="120" y="111"/>
                    </a:lnTo>
                    <a:lnTo>
                      <a:pt x="168" y="159"/>
                    </a:lnTo>
                    <a:lnTo>
                      <a:pt x="176" y="175"/>
                    </a:lnTo>
                    <a:lnTo>
                      <a:pt x="168" y="191"/>
                    </a:lnTo>
                    <a:lnTo>
                      <a:pt x="184" y="215"/>
                    </a:lnTo>
                    <a:lnTo>
                      <a:pt x="288" y="263"/>
                    </a:lnTo>
                    <a:lnTo>
                      <a:pt x="327" y="263"/>
                    </a:lnTo>
                    <a:lnTo>
                      <a:pt x="367" y="287"/>
                    </a:lnTo>
                    <a:lnTo>
                      <a:pt x="375" y="263"/>
                    </a:lnTo>
                    <a:lnTo>
                      <a:pt x="391" y="263"/>
                    </a:lnTo>
                    <a:lnTo>
                      <a:pt x="375" y="239"/>
                    </a:lnTo>
                    <a:lnTo>
                      <a:pt x="407" y="231"/>
                    </a:lnTo>
                    <a:lnTo>
                      <a:pt x="415" y="223"/>
                    </a:lnTo>
                    <a:lnTo>
                      <a:pt x="423" y="223"/>
                    </a:lnTo>
                    <a:lnTo>
                      <a:pt x="439" y="175"/>
                    </a:lnTo>
                    <a:lnTo>
                      <a:pt x="423" y="167"/>
                    </a:lnTo>
                    <a:lnTo>
                      <a:pt x="391" y="175"/>
                    </a:lnTo>
                    <a:lnTo>
                      <a:pt x="375" y="223"/>
                    </a:lnTo>
                    <a:lnTo>
                      <a:pt x="327" y="223"/>
                    </a:lnTo>
                    <a:lnTo>
                      <a:pt x="311" y="223"/>
                    </a:lnTo>
                    <a:lnTo>
                      <a:pt x="280" y="167"/>
                    </a:lnTo>
                    <a:lnTo>
                      <a:pt x="280" y="127"/>
                    </a:lnTo>
                    <a:lnTo>
                      <a:pt x="288" y="111"/>
                    </a:lnTo>
                    <a:lnTo>
                      <a:pt x="264" y="95"/>
                    </a:lnTo>
                    <a:lnTo>
                      <a:pt x="232" y="48"/>
                    </a:lnTo>
                    <a:lnTo>
                      <a:pt x="200" y="56"/>
                    </a:lnTo>
                    <a:lnTo>
                      <a:pt x="152" y="8"/>
                    </a:lnTo>
                    <a:lnTo>
                      <a:pt x="96" y="16"/>
                    </a:lnTo>
                    <a:lnTo>
                      <a:pt x="32" y="0"/>
                    </a:lnTo>
                    <a:lnTo>
                      <a:pt x="0" y="0"/>
                    </a:lnTo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760" name="Freeform 80"/>
              <p:cNvSpPr>
                <a:spLocks noChangeAspect="1"/>
              </p:cNvSpPr>
              <p:nvPr/>
            </p:nvSpPr>
            <p:spPr bwMode="auto">
              <a:xfrm>
                <a:off x="4585" y="2212"/>
                <a:ext cx="56" cy="64"/>
              </a:xfrm>
              <a:custGeom>
                <a:avLst/>
                <a:gdLst>
                  <a:gd name="T0" fmla="*/ 0 w 56"/>
                  <a:gd name="T1" fmla="*/ 24 h 64"/>
                  <a:gd name="T2" fmla="*/ 24 w 56"/>
                  <a:gd name="T3" fmla="*/ 64 h 64"/>
                  <a:gd name="T4" fmla="*/ 56 w 56"/>
                  <a:gd name="T5" fmla="*/ 64 h 64"/>
                  <a:gd name="T6" fmla="*/ 56 w 56"/>
                  <a:gd name="T7" fmla="*/ 0 h 64"/>
                  <a:gd name="T8" fmla="*/ 32 w 56"/>
                  <a:gd name="T9" fmla="*/ 0 h 64"/>
                  <a:gd name="T10" fmla="*/ 0 w 56"/>
                  <a:gd name="T11" fmla="*/ 24 h 64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56" h="64">
                    <a:moveTo>
                      <a:pt x="0" y="24"/>
                    </a:moveTo>
                    <a:lnTo>
                      <a:pt x="24" y="64"/>
                    </a:lnTo>
                    <a:lnTo>
                      <a:pt x="56" y="64"/>
                    </a:lnTo>
                    <a:lnTo>
                      <a:pt x="56" y="0"/>
                    </a:lnTo>
                    <a:lnTo>
                      <a:pt x="32" y="0"/>
                    </a:lnTo>
                    <a:lnTo>
                      <a:pt x="0" y="24"/>
                    </a:lnTo>
                    <a:close/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761" name="Freeform 81"/>
              <p:cNvSpPr>
                <a:spLocks noChangeAspect="1"/>
              </p:cNvSpPr>
              <p:nvPr/>
            </p:nvSpPr>
            <p:spPr bwMode="auto">
              <a:xfrm>
                <a:off x="4585" y="2212"/>
                <a:ext cx="56" cy="64"/>
              </a:xfrm>
              <a:custGeom>
                <a:avLst/>
                <a:gdLst>
                  <a:gd name="T0" fmla="*/ 0 w 56"/>
                  <a:gd name="T1" fmla="*/ 24 h 64"/>
                  <a:gd name="T2" fmla="*/ 24 w 56"/>
                  <a:gd name="T3" fmla="*/ 64 h 64"/>
                  <a:gd name="T4" fmla="*/ 56 w 56"/>
                  <a:gd name="T5" fmla="*/ 64 h 64"/>
                  <a:gd name="T6" fmla="*/ 56 w 56"/>
                  <a:gd name="T7" fmla="*/ 0 h 64"/>
                  <a:gd name="T8" fmla="*/ 32 w 56"/>
                  <a:gd name="T9" fmla="*/ 0 h 64"/>
                  <a:gd name="T10" fmla="*/ 0 w 56"/>
                  <a:gd name="T11" fmla="*/ 24 h 64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56" h="64">
                    <a:moveTo>
                      <a:pt x="0" y="24"/>
                    </a:moveTo>
                    <a:lnTo>
                      <a:pt x="24" y="64"/>
                    </a:lnTo>
                    <a:lnTo>
                      <a:pt x="56" y="64"/>
                    </a:lnTo>
                    <a:lnTo>
                      <a:pt x="56" y="0"/>
                    </a:lnTo>
                    <a:lnTo>
                      <a:pt x="32" y="0"/>
                    </a:lnTo>
                    <a:lnTo>
                      <a:pt x="0" y="24"/>
                    </a:lnTo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762" name="Freeform 82"/>
              <p:cNvSpPr>
                <a:spLocks noChangeAspect="1"/>
              </p:cNvSpPr>
              <p:nvPr/>
            </p:nvSpPr>
            <p:spPr bwMode="auto">
              <a:xfrm>
                <a:off x="4657" y="2292"/>
                <a:ext cx="72" cy="39"/>
              </a:xfrm>
              <a:custGeom>
                <a:avLst/>
                <a:gdLst>
                  <a:gd name="T0" fmla="*/ 0 w 72"/>
                  <a:gd name="T1" fmla="*/ 24 h 39"/>
                  <a:gd name="T2" fmla="*/ 0 w 72"/>
                  <a:gd name="T3" fmla="*/ 0 h 39"/>
                  <a:gd name="T4" fmla="*/ 16 w 72"/>
                  <a:gd name="T5" fmla="*/ 8 h 39"/>
                  <a:gd name="T6" fmla="*/ 48 w 72"/>
                  <a:gd name="T7" fmla="*/ 0 h 39"/>
                  <a:gd name="T8" fmla="*/ 72 w 72"/>
                  <a:gd name="T9" fmla="*/ 16 h 39"/>
                  <a:gd name="T10" fmla="*/ 64 w 72"/>
                  <a:gd name="T11" fmla="*/ 39 h 39"/>
                  <a:gd name="T12" fmla="*/ 64 w 72"/>
                  <a:gd name="T13" fmla="*/ 24 h 39"/>
                  <a:gd name="T14" fmla="*/ 48 w 72"/>
                  <a:gd name="T15" fmla="*/ 8 h 39"/>
                  <a:gd name="T16" fmla="*/ 32 w 72"/>
                  <a:gd name="T17" fmla="*/ 24 h 39"/>
                  <a:gd name="T18" fmla="*/ 32 w 72"/>
                  <a:gd name="T19" fmla="*/ 31 h 39"/>
                  <a:gd name="T20" fmla="*/ 32 w 72"/>
                  <a:gd name="T21" fmla="*/ 39 h 39"/>
                  <a:gd name="T22" fmla="*/ 0 w 72"/>
                  <a:gd name="T23" fmla="*/ 24 h 39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72" h="39">
                    <a:moveTo>
                      <a:pt x="0" y="24"/>
                    </a:moveTo>
                    <a:lnTo>
                      <a:pt x="0" y="0"/>
                    </a:lnTo>
                    <a:lnTo>
                      <a:pt x="16" y="8"/>
                    </a:lnTo>
                    <a:lnTo>
                      <a:pt x="48" y="0"/>
                    </a:lnTo>
                    <a:lnTo>
                      <a:pt x="72" y="16"/>
                    </a:lnTo>
                    <a:lnTo>
                      <a:pt x="64" y="39"/>
                    </a:lnTo>
                    <a:lnTo>
                      <a:pt x="64" y="24"/>
                    </a:lnTo>
                    <a:lnTo>
                      <a:pt x="48" y="8"/>
                    </a:lnTo>
                    <a:lnTo>
                      <a:pt x="32" y="24"/>
                    </a:lnTo>
                    <a:lnTo>
                      <a:pt x="32" y="31"/>
                    </a:lnTo>
                    <a:lnTo>
                      <a:pt x="32" y="39"/>
                    </a:lnTo>
                    <a:lnTo>
                      <a:pt x="0" y="24"/>
                    </a:lnTo>
                    <a:close/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763" name="Freeform 83"/>
              <p:cNvSpPr>
                <a:spLocks noChangeAspect="1"/>
              </p:cNvSpPr>
              <p:nvPr/>
            </p:nvSpPr>
            <p:spPr bwMode="auto">
              <a:xfrm>
                <a:off x="4657" y="2292"/>
                <a:ext cx="72" cy="39"/>
              </a:xfrm>
              <a:custGeom>
                <a:avLst/>
                <a:gdLst>
                  <a:gd name="T0" fmla="*/ 0 w 72"/>
                  <a:gd name="T1" fmla="*/ 24 h 39"/>
                  <a:gd name="T2" fmla="*/ 0 w 72"/>
                  <a:gd name="T3" fmla="*/ 0 h 39"/>
                  <a:gd name="T4" fmla="*/ 16 w 72"/>
                  <a:gd name="T5" fmla="*/ 8 h 39"/>
                  <a:gd name="T6" fmla="*/ 48 w 72"/>
                  <a:gd name="T7" fmla="*/ 0 h 39"/>
                  <a:gd name="T8" fmla="*/ 72 w 72"/>
                  <a:gd name="T9" fmla="*/ 16 h 39"/>
                  <a:gd name="T10" fmla="*/ 64 w 72"/>
                  <a:gd name="T11" fmla="*/ 39 h 39"/>
                  <a:gd name="T12" fmla="*/ 64 w 72"/>
                  <a:gd name="T13" fmla="*/ 24 h 39"/>
                  <a:gd name="T14" fmla="*/ 48 w 72"/>
                  <a:gd name="T15" fmla="*/ 8 h 39"/>
                  <a:gd name="T16" fmla="*/ 32 w 72"/>
                  <a:gd name="T17" fmla="*/ 24 h 39"/>
                  <a:gd name="T18" fmla="*/ 32 w 72"/>
                  <a:gd name="T19" fmla="*/ 31 h 39"/>
                  <a:gd name="T20" fmla="*/ 32 w 72"/>
                  <a:gd name="T21" fmla="*/ 39 h 39"/>
                  <a:gd name="T22" fmla="*/ 0 w 72"/>
                  <a:gd name="T23" fmla="*/ 24 h 39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72" h="39">
                    <a:moveTo>
                      <a:pt x="0" y="24"/>
                    </a:moveTo>
                    <a:lnTo>
                      <a:pt x="0" y="0"/>
                    </a:lnTo>
                    <a:lnTo>
                      <a:pt x="16" y="8"/>
                    </a:lnTo>
                    <a:lnTo>
                      <a:pt x="48" y="0"/>
                    </a:lnTo>
                    <a:lnTo>
                      <a:pt x="72" y="16"/>
                    </a:lnTo>
                    <a:lnTo>
                      <a:pt x="64" y="39"/>
                    </a:lnTo>
                    <a:lnTo>
                      <a:pt x="64" y="24"/>
                    </a:lnTo>
                    <a:lnTo>
                      <a:pt x="48" y="8"/>
                    </a:lnTo>
                    <a:lnTo>
                      <a:pt x="32" y="24"/>
                    </a:lnTo>
                    <a:lnTo>
                      <a:pt x="32" y="31"/>
                    </a:lnTo>
                    <a:lnTo>
                      <a:pt x="32" y="39"/>
                    </a:lnTo>
                    <a:lnTo>
                      <a:pt x="0" y="24"/>
                    </a:lnTo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764" name="Freeform 84"/>
              <p:cNvSpPr>
                <a:spLocks noChangeAspect="1"/>
              </p:cNvSpPr>
              <p:nvPr/>
            </p:nvSpPr>
            <p:spPr bwMode="auto">
              <a:xfrm>
                <a:off x="4945" y="2730"/>
                <a:ext cx="112" cy="120"/>
              </a:xfrm>
              <a:custGeom>
                <a:avLst/>
                <a:gdLst>
                  <a:gd name="T0" fmla="*/ 0 w 112"/>
                  <a:gd name="T1" fmla="*/ 48 h 120"/>
                  <a:gd name="T2" fmla="*/ 16 w 112"/>
                  <a:gd name="T3" fmla="*/ 0 h 120"/>
                  <a:gd name="T4" fmla="*/ 56 w 112"/>
                  <a:gd name="T5" fmla="*/ 0 h 120"/>
                  <a:gd name="T6" fmla="*/ 64 w 112"/>
                  <a:gd name="T7" fmla="*/ 8 h 120"/>
                  <a:gd name="T8" fmla="*/ 72 w 112"/>
                  <a:gd name="T9" fmla="*/ 40 h 120"/>
                  <a:gd name="T10" fmla="*/ 96 w 112"/>
                  <a:gd name="T11" fmla="*/ 48 h 120"/>
                  <a:gd name="T12" fmla="*/ 104 w 112"/>
                  <a:gd name="T13" fmla="*/ 64 h 120"/>
                  <a:gd name="T14" fmla="*/ 112 w 112"/>
                  <a:gd name="T15" fmla="*/ 72 h 120"/>
                  <a:gd name="T16" fmla="*/ 112 w 112"/>
                  <a:gd name="T17" fmla="*/ 96 h 120"/>
                  <a:gd name="T18" fmla="*/ 96 w 112"/>
                  <a:gd name="T19" fmla="*/ 120 h 120"/>
                  <a:gd name="T20" fmla="*/ 64 w 112"/>
                  <a:gd name="T21" fmla="*/ 120 h 120"/>
                  <a:gd name="T22" fmla="*/ 72 w 112"/>
                  <a:gd name="T23" fmla="*/ 96 h 120"/>
                  <a:gd name="T24" fmla="*/ 0 w 112"/>
                  <a:gd name="T25" fmla="*/ 48 h 120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112" h="120">
                    <a:moveTo>
                      <a:pt x="0" y="48"/>
                    </a:moveTo>
                    <a:lnTo>
                      <a:pt x="16" y="0"/>
                    </a:lnTo>
                    <a:lnTo>
                      <a:pt x="56" y="0"/>
                    </a:lnTo>
                    <a:lnTo>
                      <a:pt x="64" y="8"/>
                    </a:lnTo>
                    <a:lnTo>
                      <a:pt x="72" y="40"/>
                    </a:lnTo>
                    <a:lnTo>
                      <a:pt x="96" y="48"/>
                    </a:lnTo>
                    <a:lnTo>
                      <a:pt x="104" y="64"/>
                    </a:lnTo>
                    <a:lnTo>
                      <a:pt x="112" y="72"/>
                    </a:lnTo>
                    <a:lnTo>
                      <a:pt x="112" y="96"/>
                    </a:lnTo>
                    <a:lnTo>
                      <a:pt x="96" y="120"/>
                    </a:lnTo>
                    <a:lnTo>
                      <a:pt x="64" y="120"/>
                    </a:lnTo>
                    <a:lnTo>
                      <a:pt x="72" y="96"/>
                    </a:lnTo>
                    <a:lnTo>
                      <a:pt x="0" y="48"/>
                    </a:lnTo>
                    <a:close/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765" name="Freeform 85"/>
              <p:cNvSpPr>
                <a:spLocks noChangeAspect="1"/>
              </p:cNvSpPr>
              <p:nvPr/>
            </p:nvSpPr>
            <p:spPr bwMode="auto">
              <a:xfrm>
                <a:off x="4945" y="2730"/>
                <a:ext cx="112" cy="120"/>
              </a:xfrm>
              <a:custGeom>
                <a:avLst/>
                <a:gdLst>
                  <a:gd name="T0" fmla="*/ 0 w 112"/>
                  <a:gd name="T1" fmla="*/ 48 h 120"/>
                  <a:gd name="T2" fmla="*/ 16 w 112"/>
                  <a:gd name="T3" fmla="*/ 0 h 120"/>
                  <a:gd name="T4" fmla="*/ 56 w 112"/>
                  <a:gd name="T5" fmla="*/ 0 h 120"/>
                  <a:gd name="T6" fmla="*/ 64 w 112"/>
                  <a:gd name="T7" fmla="*/ 8 h 120"/>
                  <a:gd name="T8" fmla="*/ 72 w 112"/>
                  <a:gd name="T9" fmla="*/ 40 h 120"/>
                  <a:gd name="T10" fmla="*/ 96 w 112"/>
                  <a:gd name="T11" fmla="*/ 48 h 120"/>
                  <a:gd name="T12" fmla="*/ 104 w 112"/>
                  <a:gd name="T13" fmla="*/ 64 h 120"/>
                  <a:gd name="T14" fmla="*/ 112 w 112"/>
                  <a:gd name="T15" fmla="*/ 72 h 120"/>
                  <a:gd name="T16" fmla="*/ 112 w 112"/>
                  <a:gd name="T17" fmla="*/ 96 h 120"/>
                  <a:gd name="T18" fmla="*/ 96 w 112"/>
                  <a:gd name="T19" fmla="*/ 120 h 120"/>
                  <a:gd name="T20" fmla="*/ 64 w 112"/>
                  <a:gd name="T21" fmla="*/ 120 h 120"/>
                  <a:gd name="T22" fmla="*/ 72 w 112"/>
                  <a:gd name="T23" fmla="*/ 96 h 120"/>
                  <a:gd name="T24" fmla="*/ 0 w 112"/>
                  <a:gd name="T25" fmla="*/ 48 h 120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112" h="120">
                    <a:moveTo>
                      <a:pt x="0" y="48"/>
                    </a:moveTo>
                    <a:lnTo>
                      <a:pt x="16" y="0"/>
                    </a:lnTo>
                    <a:lnTo>
                      <a:pt x="56" y="0"/>
                    </a:lnTo>
                    <a:lnTo>
                      <a:pt x="64" y="8"/>
                    </a:lnTo>
                    <a:lnTo>
                      <a:pt x="72" y="40"/>
                    </a:lnTo>
                    <a:lnTo>
                      <a:pt x="96" y="48"/>
                    </a:lnTo>
                    <a:lnTo>
                      <a:pt x="104" y="64"/>
                    </a:lnTo>
                    <a:lnTo>
                      <a:pt x="112" y="72"/>
                    </a:lnTo>
                    <a:lnTo>
                      <a:pt x="112" y="96"/>
                    </a:lnTo>
                    <a:lnTo>
                      <a:pt x="96" y="120"/>
                    </a:lnTo>
                    <a:lnTo>
                      <a:pt x="64" y="120"/>
                    </a:lnTo>
                    <a:lnTo>
                      <a:pt x="72" y="96"/>
                    </a:lnTo>
                    <a:lnTo>
                      <a:pt x="0" y="48"/>
                    </a:lnTo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766" name="Freeform 86"/>
              <p:cNvSpPr>
                <a:spLocks noChangeAspect="1"/>
              </p:cNvSpPr>
              <p:nvPr/>
            </p:nvSpPr>
            <p:spPr bwMode="auto">
              <a:xfrm>
                <a:off x="4681" y="2443"/>
                <a:ext cx="176" cy="271"/>
              </a:xfrm>
              <a:custGeom>
                <a:avLst/>
                <a:gdLst>
                  <a:gd name="T0" fmla="*/ 0 w 176"/>
                  <a:gd name="T1" fmla="*/ 56 h 271"/>
                  <a:gd name="T2" fmla="*/ 0 w 176"/>
                  <a:gd name="T3" fmla="*/ 80 h 271"/>
                  <a:gd name="T4" fmla="*/ 32 w 176"/>
                  <a:gd name="T5" fmla="*/ 120 h 271"/>
                  <a:gd name="T6" fmla="*/ 64 w 176"/>
                  <a:gd name="T7" fmla="*/ 207 h 271"/>
                  <a:gd name="T8" fmla="*/ 152 w 176"/>
                  <a:gd name="T9" fmla="*/ 271 h 271"/>
                  <a:gd name="T10" fmla="*/ 160 w 176"/>
                  <a:gd name="T11" fmla="*/ 255 h 271"/>
                  <a:gd name="T12" fmla="*/ 176 w 176"/>
                  <a:gd name="T13" fmla="*/ 231 h 271"/>
                  <a:gd name="T14" fmla="*/ 160 w 176"/>
                  <a:gd name="T15" fmla="*/ 231 h 271"/>
                  <a:gd name="T16" fmla="*/ 168 w 176"/>
                  <a:gd name="T17" fmla="*/ 231 h 271"/>
                  <a:gd name="T18" fmla="*/ 176 w 176"/>
                  <a:gd name="T19" fmla="*/ 176 h 271"/>
                  <a:gd name="T20" fmla="*/ 160 w 176"/>
                  <a:gd name="T21" fmla="*/ 160 h 271"/>
                  <a:gd name="T22" fmla="*/ 152 w 176"/>
                  <a:gd name="T23" fmla="*/ 160 h 271"/>
                  <a:gd name="T24" fmla="*/ 152 w 176"/>
                  <a:gd name="T25" fmla="*/ 128 h 271"/>
                  <a:gd name="T26" fmla="*/ 136 w 176"/>
                  <a:gd name="T27" fmla="*/ 144 h 271"/>
                  <a:gd name="T28" fmla="*/ 112 w 176"/>
                  <a:gd name="T29" fmla="*/ 136 h 271"/>
                  <a:gd name="T30" fmla="*/ 96 w 176"/>
                  <a:gd name="T31" fmla="*/ 104 h 271"/>
                  <a:gd name="T32" fmla="*/ 128 w 176"/>
                  <a:gd name="T33" fmla="*/ 72 h 271"/>
                  <a:gd name="T34" fmla="*/ 160 w 176"/>
                  <a:gd name="T35" fmla="*/ 56 h 271"/>
                  <a:gd name="T36" fmla="*/ 152 w 176"/>
                  <a:gd name="T37" fmla="*/ 48 h 271"/>
                  <a:gd name="T38" fmla="*/ 152 w 176"/>
                  <a:gd name="T39" fmla="*/ 32 h 271"/>
                  <a:gd name="T40" fmla="*/ 112 w 176"/>
                  <a:gd name="T41" fmla="*/ 24 h 271"/>
                  <a:gd name="T42" fmla="*/ 80 w 176"/>
                  <a:gd name="T43" fmla="*/ 0 h 271"/>
                  <a:gd name="T44" fmla="*/ 72 w 176"/>
                  <a:gd name="T45" fmla="*/ 16 h 271"/>
                  <a:gd name="T46" fmla="*/ 40 w 176"/>
                  <a:gd name="T47" fmla="*/ 40 h 271"/>
                  <a:gd name="T48" fmla="*/ 24 w 176"/>
                  <a:gd name="T49" fmla="*/ 64 h 271"/>
                  <a:gd name="T50" fmla="*/ 8 w 176"/>
                  <a:gd name="T51" fmla="*/ 56 h 271"/>
                  <a:gd name="T52" fmla="*/ 8 w 176"/>
                  <a:gd name="T53" fmla="*/ 48 h 271"/>
                  <a:gd name="T54" fmla="*/ 0 w 176"/>
                  <a:gd name="T55" fmla="*/ 56 h 271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</a:gdLst>
                <a:ahLst/>
                <a:cxnLst>
                  <a:cxn ang="T56">
                    <a:pos x="T0" y="T1"/>
                  </a:cxn>
                  <a:cxn ang="T57">
                    <a:pos x="T2" y="T3"/>
                  </a:cxn>
                  <a:cxn ang="T58">
                    <a:pos x="T4" y="T5"/>
                  </a:cxn>
                  <a:cxn ang="T59">
                    <a:pos x="T6" y="T7"/>
                  </a:cxn>
                  <a:cxn ang="T60">
                    <a:pos x="T8" y="T9"/>
                  </a:cxn>
                  <a:cxn ang="T61">
                    <a:pos x="T10" y="T11"/>
                  </a:cxn>
                  <a:cxn ang="T62">
                    <a:pos x="T12" y="T13"/>
                  </a:cxn>
                  <a:cxn ang="T63">
                    <a:pos x="T14" y="T15"/>
                  </a:cxn>
                  <a:cxn ang="T64">
                    <a:pos x="T16" y="T17"/>
                  </a:cxn>
                  <a:cxn ang="T65">
                    <a:pos x="T18" y="T19"/>
                  </a:cxn>
                  <a:cxn ang="T66">
                    <a:pos x="T20" y="T21"/>
                  </a:cxn>
                  <a:cxn ang="T67">
                    <a:pos x="T22" y="T23"/>
                  </a:cxn>
                  <a:cxn ang="T68">
                    <a:pos x="T24" y="T25"/>
                  </a:cxn>
                  <a:cxn ang="T69">
                    <a:pos x="T26" y="T27"/>
                  </a:cxn>
                  <a:cxn ang="T70">
                    <a:pos x="T28" y="T29"/>
                  </a:cxn>
                  <a:cxn ang="T71">
                    <a:pos x="T30" y="T31"/>
                  </a:cxn>
                  <a:cxn ang="T72">
                    <a:pos x="T32" y="T33"/>
                  </a:cxn>
                  <a:cxn ang="T73">
                    <a:pos x="T34" y="T35"/>
                  </a:cxn>
                  <a:cxn ang="T74">
                    <a:pos x="T36" y="T37"/>
                  </a:cxn>
                  <a:cxn ang="T75">
                    <a:pos x="T38" y="T39"/>
                  </a:cxn>
                  <a:cxn ang="T76">
                    <a:pos x="T40" y="T41"/>
                  </a:cxn>
                  <a:cxn ang="T77">
                    <a:pos x="T42" y="T43"/>
                  </a:cxn>
                  <a:cxn ang="T78">
                    <a:pos x="T44" y="T45"/>
                  </a:cxn>
                  <a:cxn ang="T79">
                    <a:pos x="T46" y="T47"/>
                  </a:cxn>
                  <a:cxn ang="T80">
                    <a:pos x="T48" y="T49"/>
                  </a:cxn>
                  <a:cxn ang="T81">
                    <a:pos x="T50" y="T51"/>
                  </a:cxn>
                  <a:cxn ang="T82">
                    <a:pos x="T52" y="T53"/>
                  </a:cxn>
                  <a:cxn ang="T83">
                    <a:pos x="T54" y="T55"/>
                  </a:cxn>
                </a:cxnLst>
                <a:rect l="0" t="0" r="r" b="b"/>
                <a:pathLst>
                  <a:path w="176" h="271">
                    <a:moveTo>
                      <a:pt x="0" y="56"/>
                    </a:moveTo>
                    <a:lnTo>
                      <a:pt x="0" y="80"/>
                    </a:lnTo>
                    <a:lnTo>
                      <a:pt x="32" y="120"/>
                    </a:lnTo>
                    <a:lnTo>
                      <a:pt x="64" y="207"/>
                    </a:lnTo>
                    <a:lnTo>
                      <a:pt x="152" y="271"/>
                    </a:lnTo>
                    <a:lnTo>
                      <a:pt x="160" y="255"/>
                    </a:lnTo>
                    <a:lnTo>
                      <a:pt x="176" y="231"/>
                    </a:lnTo>
                    <a:lnTo>
                      <a:pt x="160" y="231"/>
                    </a:lnTo>
                    <a:lnTo>
                      <a:pt x="168" y="231"/>
                    </a:lnTo>
                    <a:lnTo>
                      <a:pt x="176" y="176"/>
                    </a:lnTo>
                    <a:lnTo>
                      <a:pt x="160" y="160"/>
                    </a:lnTo>
                    <a:lnTo>
                      <a:pt x="152" y="160"/>
                    </a:lnTo>
                    <a:lnTo>
                      <a:pt x="152" y="128"/>
                    </a:lnTo>
                    <a:lnTo>
                      <a:pt x="136" y="144"/>
                    </a:lnTo>
                    <a:lnTo>
                      <a:pt x="112" y="136"/>
                    </a:lnTo>
                    <a:lnTo>
                      <a:pt x="96" y="104"/>
                    </a:lnTo>
                    <a:lnTo>
                      <a:pt x="128" y="72"/>
                    </a:lnTo>
                    <a:lnTo>
                      <a:pt x="160" y="56"/>
                    </a:lnTo>
                    <a:lnTo>
                      <a:pt x="152" y="48"/>
                    </a:lnTo>
                    <a:lnTo>
                      <a:pt x="152" y="32"/>
                    </a:lnTo>
                    <a:lnTo>
                      <a:pt x="112" y="24"/>
                    </a:lnTo>
                    <a:lnTo>
                      <a:pt x="80" y="0"/>
                    </a:lnTo>
                    <a:lnTo>
                      <a:pt x="72" y="16"/>
                    </a:lnTo>
                    <a:lnTo>
                      <a:pt x="40" y="40"/>
                    </a:lnTo>
                    <a:lnTo>
                      <a:pt x="24" y="64"/>
                    </a:lnTo>
                    <a:lnTo>
                      <a:pt x="8" y="56"/>
                    </a:lnTo>
                    <a:lnTo>
                      <a:pt x="8" y="48"/>
                    </a:lnTo>
                    <a:lnTo>
                      <a:pt x="0" y="56"/>
                    </a:lnTo>
                    <a:close/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767" name="Freeform 87"/>
              <p:cNvSpPr>
                <a:spLocks noChangeAspect="1"/>
              </p:cNvSpPr>
              <p:nvPr/>
            </p:nvSpPr>
            <p:spPr bwMode="auto">
              <a:xfrm>
                <a:off x="4681" y="2443"/>
                <a:ext cx="176" cy="271"/>
              </a:xfrm>
              <a:custGeom>
                <a:avLst/>
                <a:gdLst>
                  <a:gd name="T0" fmla="*/ 0 w 176"/>
                  <a:gd name="T1" fmla="*/ 56 h 271"/>
                  <a:gd name="T2" fmla="*/ 0 w 176"/>
                  <a:gd name="T3" fmla="*/ 80 h 271"/>
                  <a:gd name="T4" fmla="*/ 32 w 176"/>
                  <a:gd name="T5" fmla="*/ 120 h 271"/>
                  <a:gd name="T6" fmla="*/ 64 w 176"/>
                  <a:gd name="T7" fmla="*/ 207 h 271"/>
                  <a:gd name="T8" fmla="*/ 152 w 176"/>
                  <a:gd name="T9" fmla="*/ 271 h 271"/>
                  <a:gd name="T10" fmla="*/ 160 w 176"/>
                  <a:gd name="T11" fmla="*/ 255 h 271"/>
                  <a:gd name="T12" fmla="*/ 176 w 176"/>
                  <a:gd name="T13" fmla="*/ 231 h 271"/>
                  <a:gd name="T14" fmla="*/ 160 w 176"/>
                  <a:gd name="T15" fmla="*/ 231 h 271"/>
                  <a:gd name="T16" fmla="*/ 168 w 176"/>
                  <a:gd name="T17" fmla="*/ 231 h 271"/>
                  <a:gd name="T18" fmla="*/ 176 w 176"/>
                  <a:gd name="T19" fmla="*/ 176 h 271"/>
                  <a:gd name="T20" fmla="*/ 160 w 176"/>
                  <a:gd name="T21" fmla="*/ 160 h 271"/>
                  <a:gd name="T22" fmla="*/ 152 w 176"/>
                  <a:gd name="T23" fmla="*/ 160 h 271"/>
                  <a:gd name="T24" fmla="*/ 152 w 176"/>
                  <a:gd name="T25" fmla="*/ 128 h 271"/>
                  <a:gd name="T26" fmla="*/ 136 w 176"/>
                  <a:gd name="T27" fmla="*/ 144 h 271"/>
                  <a:gd name="T28" fmla="*/ 112 w 176"/>
                  <a:gd name="T29" fmla="*/ 136 h 271"/>
                  <a:gd name="T30" fmla="*/ 96 w 176"/>
                  <a:gd name="T31" fmla="*/ 104 h 271"/>
                  <a:gd name="T32" fmla="*/ 128 w 176"/>
                  <a:gd name="T33" fmla="*/ 72 h 271"/>
                  <a:gd name="T34" fmla="*/ 160 w 176"/>
                  <a:gd name="T35" fmla="*/ 56 h 271"/>
                  <a:gd name="T36" fmla="*/ 152 w 176"/>
                  <a:gd name="T37" fmla="*/ 48 h 271"/>
                  <a:gd name="T38" fmla="*/ 152 w 176"/>
                  <a:gd name="T39" fmla="*/ 32 h 271"/>
                  <a:gd name="T40" fmla="*/ 112 w 176"/>
                  <a:gd name="T41" fmla="*/ 24 h 271"/>
                  <a:gd name="T42" fmla="*/ 80 w 176"/>
                  <a:gd name="T43" fmla="*/ 0 h 271"/>
                  <a:gd name="T44" fmla="*/ 72 w 176"/>
                  <a:gd name="T45" fmla="*/ 16 h 271"/>
                  <a:gd name="T46" fmla="*/ 40 w 176"/>
                  <a:gd name="T47" fmla="*/ 40 h 271"/>
                  <a:gd name="T48" fmla="*/ 24 w 176"/>
                  <a:gd name="T49" fmla="*/ 64 h 271"/>
                  <a:gd name="T50" fmla="*/ 8 w 176"/>
                  <a:gd name="T51" fmla="*/ 56 h 271"/>
                  <a:gd name="T52" fmla="*/ 8 w 176"/>
                  <a:gd name="T53" fmla="*/ 48 h 271"/>
                  <a:gd name="T54" fmla="*/ 0 w 176"/>
                  <a:gd name="T55" fmla="*/ 56 h 271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</a:gdLst>
                <a:ahLst/>
                <a:cxnLst>
                  <a:cxn ang="T56">
                    <a:pos x="T0" y="T1"/>
                  </a:cxn>
                  <a:cxn ang="T57">
                    <a:pos x="T2" y="T3"/>
                  </a:cxn>
                  <a:cxn ang="T58">
                    <a:pos x="T4" y="T5"/>
                  </a:cxn>
                  <a:cxn ang="T59">
                    <a:pos x="T6" y="T7"/>
                  </a:cxn>
                  <a:cxn ang="T60">
                    <a:pos x="T8" y="T9"/>
                  </a:cxn>
                  <a:cxn ang="T61">
                    <a:pos x="T10" y="T11"/>
                  </a:cxn>
                  <a:cxn ang="T62">
                    <a:pos x="T12" y="T13"/>
                  </a:cxn>
                  <a:cxn ang="T63">
                    <a:pos x="T14" y="T15"/>
                  </a:cxn>
                  <a:cxn ang="T64">
                    <a:pos x="T16" y="T17"/>
                  </a:cxn>
                  <a:cxn ang="T65">
                    <a:pos x="T18" y="T19"/>
                  </a:cxn>
                  <a:cxn ang="T66">
                    <a:pos x="T20" y="T21"/>
                  </a:cxn>
                  <a:cxn ang="T67">
                    <a:pos x="T22" y="T23"/>
                  </a:cxn>
                  <a:cxn ang="T68">
                    <a:pos x="T24" y="T25"/>
                  </a:cxn>
                  <a:cxn ang="T69">
                    <a:pos x="T26" y="T27"/>
                  </a:cxn>
                  <a:cxn ang="T70">
                    <a:pos x="T28" y="T29"/>
                  </a:cxn>
                  <a:cxn ang="T71">
                    <a:pos x="T30" y="T31"/>
                  </a:cxn>
                  <a:cxn ang="T72">
                    <a:pos x="T32" y="T33"/>
                  </a:cxn>
                  <a:cxn ang="T73">
                    <a:pos x="T34" y="T35"/>
                  </a:cxn>
                  <a:cxn ang="T74">
                    <a:pos x="T36" y="T37"/>
                  </a:cxn>
                  <a:cxn ang="T75">
                    <a:pos x="T38" y="T39"/>
                  </a:cxn>
                  <a:cxn ang="T76">
                    <a:pos x="T40" y="T41"/>
                  </a:cxn>
                  <a:cxn ang="T77">
                    <a:pos x="T42" y="T43"/>
                  </a:cxn>
                  <a:cxn ang="T78">
                    <a:pos x="T44" y="T45"/>
                  </a:cxn>
                  <a:cxn ang="T79">
                    <a:pos x="T46" y="T47"/>
                  </a:cxn>
                  <a:cxn ang="T80">
                    <a:pos x="T48" y="T49"/>
                  </a:cxn>
                  <a:cxn ang="T81">
                    <a:pos x="T50" y="T51"/>
                  </a:cxn>
                  <a:cxn ang="T82">
                    <a:pos x="T52" y="T53"/>
                  </a:cxn>
                  <a:cxn ang="T83">
                    <a:pos x="T54" y="T55"/>
                  </a:cxn>
                </a:cxnLst>
                <a:rect l="0" t="0" r="r" b="b"/>
                <a:pathLst>
                  <a:path w="176" h="271">
                    <a:moveTo>
                      <a:pt x="0" y="56"/>
                    </a:moveTo>
                    <a:lnTo>
                      <a:pt x="0" y="80"/>
                    </a:lnTo>
                    <a:lnTo>
                      <a:pt x="32" y="120"/>
                    </a:lnTo>
                    <a:lnTo>
                      <a:pt x="64" y="207"/>
                    </a:lnTo>
                    <a:lnTo>
                      <a:pt x="152" y="271"/>
                    </a:lnTo>
                    <a:lnTo>
                      <a:pt x="160" y="255"/>
                    </a:lnTo>
                    <a:lnTo>
                      <a:pt x="176" y="231"/>
                    </a:lnTo>
                    <a:lnTo>
                      <a:pt x="160" y="231"/>
                    </a:lnTo>
                    <a:lnTo>
                      <a:pt x="168" y="231"/>
                    </a:lnTo>
                    <a:lnTo>
                      <a:pt x="176" y="176"/>
                    </a:lnTo>
                    <a:lnTo>
                      <a:pt x="160" y="160"/>
                    </a:lnTo>
                    <a:lnTo>
                      <a:pt x="152" y="160"/>
                    </a:lnTo>
                    <a:lnTo>
                      <a:pt x="152" y="128"/>
                    </a:lnTo>
                    <a:lnTo>
                      <a:pt x="136" y="144"/>
                    </a:lnTo>
                    <a:lnTo>
                      <a:pt x="112" y="136"/>
                    </a:lnTo>
                    <a:lnTo>
                      <a:pt x="96" y="104"/>
                    </a:lnTo>
                    <a:lnTo>
                      <a:pt x="128" y="72"/>
                    </a:lnTo>
                    <a:lnTo>
                      <a:pt x="160" y="56"/>
                    </a:lnTo>
                    <a:lnTo>
                      <a:pt x="152" y="48"/>
                    </a:lnTo>
                    <a:lnTo>
                      <a:pt x="152" y="32"/>
                    </a:lnTo>
                    <a:lnTo>
                      <a:pt x="112" y="24"/>
                    </a:lnTo>
                    <a:lnTo>
                      <a:pt x="80" y="0"/>
                    </a:lnTo>
                    <a:lnTo>
                      <a:pt x="72" y="16"/>
                    </a:lnTo>
                    <a:lnTo>
                      <a:pt x="40" y="40"/>
                    </a:lnTo>
                    <a:lnTo>
                      <a:pt x="24" y="64"/>
                    </a:lnTo>
                    <a:lnTo>
                      <a:pt x="8" y="56"/>
                    </a:lnTo>
                    <a:lnTo>
                      <a:pt x="8" y="48"/>
                    </a:lnTo>
                    <a:lnTo>
                      <a:pt x="0" y="56"/>
                    </a:lnTo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768" name="Freeform 88"/>
              <p:cNvSpPr>
                <a:spLocks noChangeAspect="1"/>
              </p:cNvSpPr>
              <p:nvPr/>
            </p:nvSpPr>
            <p:spPr bwMode="auto">
              <a:xfrm>
                <a:off x="5009" y="2347"/>
                <a:ext cx="56" cy="56"/>
              </a:xfrm>
              <a:custGeom>
                <a:avLst/>
                <a:gdLst>
                  <a:gd name="T0" fmla="*/ 0 w 56"/>
                  <a:gd name="T1" fmla="*/ 32 h 56"/>
                  <a:gd name="T2" fmla="*/ 16 w 56"/>
                  <a:gd name="T3" fmla="*/ 0 h 56"/>
                  <a:gd name="T4" fmla="*/ 56 w 56"/>
                  <a:gd name="T5" fmla="*/ 8 h 56"/>
                  <a:gd name="T6" fmla="*/ 48 w 56"/>
                  <a:gd name="T7" fmla="*/ 56 h 56"/>
                  <a:gd name="T8" fmla="*/ 24 w 56"/>
                  <a:gd name="T9" fmla="*/ 56 h 56"/>
                  <a:gd name="T10" fmla="*/ 0 w 56"/>
                  <a:gd name="T11" fmla="*/ 32 h 5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56" h="56">
                    <a:moveTo>
                      <a:pt x="0" y="32"/>
                    </a:moveTo>
                    <a:lnTo>
                      <a:pt x="16" y="0"/>
                    </a:lnTo>
                    <a:lnTo>
                      <a:pt x="56" y="8"/>
                    </a:lnTo>
                    <a:lnTo>
                      <a:pt x="48" y="56"/>
                    </a:lnTo>
                    <a:lnTo>
                      <a:pt x="24" y="56"/>
                    </a:lnTo>
                    <a:lnTo>
                      <a:pt x="0" y="32"/>
                    </a:lnTo>
                    <a:close/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769" name="Freeform 89"/>
              <p:cNvSpPr>
                <a:spLocks noChangeAspect="1"/>
              </p:cNvSpPr>
              <p:nvPr/>
            </p:nvSpPr>
            <p:spPr bwMode="auto">
              <a:xfrm>
                <a:off x="5009" y="2347"/>
                <a:ext cx="56" cy="56"/>
              </a:xfrm>
              <a:custGeom>
                <a:avLst/>
                <a:gdLst>
                  <a:gd name="T0" fmla="*/ 0 w 56"/>
                  <a:gd name="T1" fmla="*/ 32 h 56"/>
                  <a:gd name="T2" fmla="*/ 16 w 56"/>
                  <a:gd name="T3" fmla="*/ 0 h 56"/>
                  <a:gd name="T4" fmla="*/ 56 w 56"/>
                  <a:gd name="T5" fmla="*/ 8 h 56"/>
                  <a:gd name="T6" fmla="*/ 48 w 56"/>
                  <a:gd name="T7" fmla="*/ 56 h 56"/>
                  <a:gd name="T8" fmla="*/ 24 w 56"/>
                  <a:gd name="T9" fmla="*/ 56 h 56"/>
                  <a:gd name="T10" fmla="*/ 0 w 56"/>
                  <a:gd name="T11" fmla="*/ 32 h 5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56" h="56">
                    <a:moveTo>
                      <a:pt x="0" y="32"/>
                    </a:moveTo>
                    <a:lnTo>
                      <a:pt x="16" y="0"/>
                    </a:lnTo>
                    <a:lnTo>
                      <a:pt x="56" y="8"/>
                    </a:lnTo>
                    <a:lnTo>
                      <a:pt x="48" y="56"/>
                    </a:lnTo>
                    <a:lnTo>
                      <a:pt x="24" y="56"/>
                    </a:lnTo>
                    <a:lnTo>
                      <a:pt x="0" y="32"/>
                    </a:lnTo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770" name="Freeform 90"/>
              <p:cNvSpPr>
                <a:spLocks noChangeAspect="1"/>
              </p:cNvSpPr>
              <p:nvPr/>
            </p:nvSpPr>
            <p:spPr bwMode="auto">
              <a:xfrm>
                <a:off x="4961" y="2276"/>
                <a:ext cx="8" cy="8"/>
              </a:xfrm>
              <a:custGeom>
                <a:avLst/>
                <a:gdLst>
                  <a:gd name="T0" fmla="*/ 0 w 8"/>
                  <a:gd name="T1" fmla="*/ 8 h 8"/>
                  <a:gd name="T2" fmla="*/ 8 w 8"/>
                  <a:gd name="T3" fmla="*/ 8 h 8"/>
                  <a:gd name="T4" fmla="*/ 8 w 8"/>
                  <a:gd name="T5" fmla="*/ 0 h 8"/>
                  <a:gd name="T6" fmla="*/ 0 w 8"/>
                  <a:gd name="T7" fmla="*/ 8 h 8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8" h="8">
                    <a:moveTo>
                      <a:pt x="0" y="8"/>
                    </a:moveTo>
                    <a:lnTo>
                      <a:pt x="8" y="8"/>
                    </a:lnTo>
                    <a:lnTo>
                      <a:pt x="8" y="0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771" name="Freeform 91"/>
              <p:cNvSpPr>
                <a:spLocks noChangeAspect="1"/>
              </p:cNvSpPr>
              <p:nvPr/>
            </p:nvSpPr>
            <p:spPr bwMode="auto">
              <a:xfrm>
                <a:off x="4961" y="2276"/>
                <a:ext cx="8" cy="8"/>
              </a:xfrm>
              <a:custGeom>
                <a:avLst/>
                <a:gdLst>
                  <a:gd name="T0" fmla="*/ 0 w 8"/>
                  <a:gd name="T1" fmla="*/ 8 h 8"/>
                  <a:gd name="T2" fmla="*/ 8 w 8"/>
                  <a:gd name="T3" fmla="*/ 8 h 8"/>
                  <a:gd name="T4" fmla="*/ 8 w 8"/>
                  <a:gd name="T5" fmla="*/ 0 h 8"/>
                  <a:gd name="T6" fmla="*/ 0 w 8"/>
                  <a:gd name="T7" fmla="*/ 8 h 8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8" h="8">
                    <a:moveTo>
                      <a:pt x="0" y="8"/>
                    </a:moveTo>
                    <a:lnTo>
                      <a:pt x="8" y="8"/>
                    </a:lnTo>
                    <a:lnTo>
                      <a:pt x="8" y="0"/>
                    </a:lnTo>
                    <a:lnTo>
                      <a:pt x="0" y="8"/>
                    </a:lnTo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772" name="Freeform 92"/>
              <p:cNvSpPr>
                <a:spLocks noChangeAspect="1"/>
              </p:cNvSpPr>
              <p:nvPr/>
            </p:nvSpPr>
            <p:spPr bwMode="auto">
              <a:xfrm>
                <a:off x="3419" y="1127"/>
                <a:ext cx="431" cy="391"/>
              </a:xfrm>
              <a:custGeom>
                <a:avLst/>
                <a:gdLst>
                  <a:gd name="T0" fmla="*/ 32 w 431"/>
                  <a:gd name="T1" fmla="*/ 160 h 391"/>
                  <a:gd name="T2" fmla="*/ 32 w 431"/>
                  <a:gd name="T3" fmla="*/ 176 h 391"/>
                  <a:gd name="T4" fmla="*/ 80 w 431"/>
                  <a:gd name="T5" fmla="*/ 176 h 391"/>
                  <a:gd name="T6" fmla="*/ 96 w 431"/>
                  <a:gd name="T7" fmla="*/ 176 h 391"/>
                  <a:gd name="T8" fmla="*/ 48 w 431"/>
                  <a:gd name="T9" fmla="*/ 224 h 391"/>
                  <a:gd name="T10" fmla="*/ 40 w 431"/>
                  <a:gd name="T11" fmla="*/ 240 h 391"/>
                  <a:gd name="T12" fmla="*/ 40 w 431"/>
                  <a:gd name="T13" fmla="*/ 255 h 391"/>
                  <a:gd name="T14" fmla="*/ 56 w 431"/>
                  <a:gd name="T15" fmla="*/ 279 h 391"/>
                  <a:gd name="T16" fmla="*/ 72 w 431"/>
                  <a:gd name="T17" fmla="*/ 287 h 391"/>
                  <a:gd name="T18" fmla="*/ 88 w 431"/>
                  <a:gd name="T19" fmla="*/ 279 h 391"/>
                  <a:gd name="T20" fmla="*/ 88 w 431"/>
                  <a:gd name="T21" fmla="*/ 311 h 391"/>
                  <a:gd name="T22" fmla="*/ 128 w 431"/>
                  <a:gd name="T23" fmla="*/ 319 h 391"/>
                  <a:gd name="T24" fmla="*/ 144 w 431"/>
                  <a:gd name="T25" fmla="*/ 311 h 391"/>
                  <a:gd name="T26" fmla="*/ 136 w 431"/>
                  <a:gd name="T27" fmla="*/ 351 h 391"/>
                  <a:gd name="T28" fmla="*/ 112 w 431"/>
                  <a:gd name="T29" fmla="*/ 367 h 391"/>
                  <a:gd name="T30" fmla="*/ 72 w 431"/>
                  <a:gd name="T31" fmla="*/ 391 h 391"/>
                  <a:gd name="T32" fmla="*/ 120 w 431"/>
                  <a:gd name="T33" fmla="*/ 375 h 391"/>
                  <a:gd name="T34" fmla="*/ 128 w 431"/>
                  <a:gd name="T35" fmla="*/ 351 h 391"/>
                  <a:gd name="T36" fmla="*/ 208 w 431"/>
                  <a:gd name="T37" fmla="*/ 319 h 391"/>
                  <a:gd name="T38" fmla="*/ 208 w 431"/>
                  <a:gd name="T39" fmla="*/ 287 h 391"/>
                  <a:gd name="T40" fmla="*/ 256 w 431"/>
                  <a:gd name="T41" fmla="*/ 232 h 391"/>
                  <a:gd name="T42" fmla="*/ 272 w 431"/>
                  <a:gd name="T43" fmla="*/ 248 h 391"/>
                  <a:gd name="T44" fmla="*/ 272 w 431"/>
                  <a:gd name="T45" fmla="*/ 263 h 391"/>
                  <a:gd name="T46" fmla="*/ 240 w 431"/>
                  <a:gd name="T47" fmla="*/ 287 h 391"/>
                  <a:gd name="T48" fmla="*/ 240 w 431"/>
                  <a:gd name="T49" fmla="*/ 295 h 391"/>
                  <a:gd name="T50" fmla="*/ 288 w 431"/>
                  <a:gd name="T51" fmla="*/ 271 h 391"/>
                  <a:gd name="T52" fmla="*/ 288 w 431"/>
                  <a:gd name="T53" fmla="*/ 255 h 391"/>
                  <a:gd name="T54" fmla="*/ 312 w 431"/>
                  <a:gd name="T55" fmla="*/ 255 h 391"/>
                  <a:gd name="T56" fmla="*/ 352 w 431"/>
                  <a:gd name="T57" fmla="*/ 279 h 391"/>
                  <a:gd name="T58" fmla="*/ 407 w 431"/>
                  <a:gd name="T59" fmla="*/ 279 h 391"/>
                  <a:gd name="T60" fmla="*/ 407 w 431"/>
                  <a:gd name="T61" fmla="*/ 287 h 391"/>
                  <a:gd name="T62" fmla="*/ 431 w 431"/>
                  <a:gd name="T63" fmla="*/ 287 h 391"/>
                  <a:gd name="T64" fmla="*/ 392 w 431"/>
                  <a:gd name="T65" fmla="*/ 279 h 391"/>
                  <a:gd name="T66" fmla="*/ 240 w 431"/>
                  <a:gd name="T67" fmla="*/ 24 h 391"/>
                  <a:gd name="T68" fmla="*/ 192 w 431"/>
                  <a:gd name="T69" fmla="*/ 8 h 391"/>
                  <a:gd name="T70" fmla="*/ 176 w 431"/>
                  <a:gd name="T71" fmla="*/ 8 h 391"/>
                  <a:gd name="T72" fmla="*/ 160 w 431"/>
                  <a:gd name="T73" fmla="*/ 0 h 391"/>
                  <a:gd name="T74" fmla="*/ 120 w 431"/>
                  <a:gd name="T75" fmla="*/ 16 h 391"/>
                  <a:gd name="T76" fmla="*/ 112 w 431"/>
                  <a:gd name="T77" fmla="*/ 16 h 391"/>
                  <a:gd name="T78" fmla="*/ 96 w 431"/>
                  <a:gd name="T79" fmla="*/ 40 h 391"/>
                  <a:gd name="T80" fmla="*/ 64 w 431"/>
                  <a:gd name="T81" fmla="*/ 64 h 391"/>
                  <a:gd name="T82" fmla="*/ 32 w 431"/>
                  <a:gd name="T83" fmla="*/ 80 h 391"/>
                  <a:gd name="T84" fmla="*/ 64 w 431"/>
                  <a:gd name="T85" fmla="*/ 112 h 391"/>
                  <a:gd name="T86" fmla="*/ 88 w 431"/>
                  <a:gd name="T87" fmla="*/ 120 h 391"/>
                  <a:gd name="T88" fmla="*/ 104 w 431"/>
                  <a:gd name="T89" fmla="*/ 128 h 391"/>
                  <a:gd name="T90" fmla="*/ 64 w 431"/>
                  <a:gd name="T91" fmla="*/ 136 h 391"/>
                  <a:gd name="T92" fmla="*/ 56 w 431"/>
                  <a:gd name="T93" fmla="*/ 120 h 391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</a:gdLst>
                <a:ahLst/>
                <a:cxnLst>
                  <a:cxn ang="T94">
                    <a:pos x="T0" y="T1"/>
                  </a:cxn>
                  <a:cxn ang="T95">
                    <a:pos x="T2" y="T3"/>
                  </a:cxn>
                  <a:cxn ang="T96">
                    <a:pos x="T4" y="T5"/>
                  </a:cxn>
                  <a:cxn ang="T97">
                    <a:pos x="T6" y="T7"/>
                  </a:cxn>
                  <a:cxn ang="T98">
                    <a:pos x="T8" y="T9"/>
                  </a:cxn>
                  <a:cxn ang="T99">
                    <a:pos x="T10" y="T11"/>
                  </a:cxn>
                  <a:cxn ang="T100">
                    <a:pos x="T12" y="T13"/>
                  </a:cxn>
                  <a:cxn ang="T101">
                    <a:pos x="T14" y="T15"/>
                  </a:cxn>
                  <a:cxn ang="T102">
                    <a:pos x="T16" y="T17"/>
                  </a:cxn>
                  <a:cxn ang="T103">
                    <a:pos x="T18" y="T19"/>
                  </a:cxn>
                  <a:cxn ang="T104">
                    <a:pos x="T20" y="T21"/>
                  </a:cxn>
                  <a:cxn ang="T105">
                    <a:pos x="T22" y="T23"/>
                  </a:cxn>
                  <a:cxn ang="T106">
                    <a:pos x="T24" y="T25"/>
                  </a:cxn>
                  <a:cxn ang="T107">
                    <a:pos x="T26" y="T27"/>
                  </a:cxn>
                  <a:cxn ang="T108">
                    <a:pos x="T28" y="T29"/>
                  </a:cxn>
                  <a:cxn ang="T109">
                    <a:pos x="T30" y="T31"/>
                  </a:cxn>
                  <a:cxn ang="T110">
                    <a:pos x="T32" y="T33"/>
                  </a:cxn>
                  <a:cxn ang="T111">
                    <a:pos x="T34" y="T35"/>
                  </a:cxn>
                  <a:cxn ang="T112">
                    <a:pos x="T36" y="T37"/>
                  </a:cxn>
                  <a:cxn ang="T113">
                    <a:pos x="T38" y="T39"/>
                  </a:cxn>
                  <a:cxn ang="T114">
                    <a:pos x="T40" y="T41"/>
                  </a:cxn>
                  <a:cxn ang="T115">
                    <a:pos x="T42" y="T43"/>
                  </a:cxn>
                  <a:cxn ang="T116">
                    <a:pos x="T44" y="T45"/>
                  </a:cxn>
                  <a:cxn ang="T117">
                    <a:pos x="T46" y="T47"/>
                  </a:cxn>
                  <a:cxn ang="T118">
                    <a:pos x="T48" y="T49"/>
                  </a:cxn>
                  <a:cxn ang="T119">
                    <a:pos x="T50" y="T51"/>
                  </a:cxn>
                  <a:cxn ang="T120">
                    <a:pos x="T52" y="T53"/>
                  </a:cxn>
                  <a:cxn ang="T121">
                    <a:pos x="T54" y="T55"/>
                  </a:cxn>
                  <a:cxn ang="T122">
                    <a:pos x="T56" y="T57"/>
                  </a:cxn>
                  <a:cxn ang="T123">
                    <a:pos x="T58" y="T59"/>
                  </a:cxn>
                  <a:cxn ang="T124">
                    <a:pos x="T60" y="T61"/>
                  </a:cxn>
                  <a:cxn ang="T125">
                    <a:pos x="T62" y="T63"/>
                  </a:cxn>
                  <a:cxn ang="T126">
                    <a:pos x="T64" y="T65"/>
                  </a:cxn>
                  <a:cxn ang="T127">
                    <a:pos x="T66" y="T67"/>
                  </a:cxn>
                  <a:cxn ang="T128">
                    <a:pos x="T68" y="T69"/>
                  </a:cxn>
                  <a:cxn ang="T129">
                    <a:pos x="T70" y="T71"/>
                  </a:cxn>
                  <a:cxn ang="T130">
                    <a:pos x="T72" y="T73"/>
                  </a:cxn>
                  <a:cxn ang="T131">
                    <a:pos x="T74" y="T75"/>
                  </a:cxn>
                  <a:cxn ang="T132">
                    <a:pos x="T76" y="T77"/>
                  </a:cxn>
                  <a:cxn ang="T133">
                    <a:pos x="T78" y="T79"/>
                  </a:cxn>
                  <a:cxn ang="T134">
                    <a:pos x="T80" y="T81"/>
                  </a:cxn>
                  <a:cxn ang="T135">
                    <a:pos x="T82" y="T83"/>
                  </a:cxn>
                  <a:cxn ang="T136">
                    <a:pos x="T84" y="T85"/>
                  </a:cxn>
                  <a:cxn ang="T137">
                    <a:pos x="T86" y="T87"/>
                  </a:cxn>
                  <a:cxn ang="T138">
                    <a:pos x="T88" y="T89"/>
                  </a:cxn>
                  <a:cxn ang="T139">
                    <a:pos x="T90" y="T91"/>
                  </a:cxn>
                  <a:cxn ang="T140">
                    <a:pos x="T92" y="T93"/>
                  </a:cxn>
                </a:cxnLst>
                <a:rect l="0" t="0" r="r" b="b"/>
                <a:pathLst>
                  <a:path w="431" h="391">
                    <a:moveTo>
                      <a:pt x="0" y="144"/>
                    </a:moveTo>
                    <a:lnTo>
                      <a:pt x="32" y="160"/>
                    </a:lnTo>
                    <a:lnTo>
                      <a:pt x="24" y="160"/>
                    </a:lnTo>
                    <a:lnTo>
                      <a:pt x="32" y="176"/>
                    </a:lnTo>
                    <a:lnTo>
                      <a:pt x="72" y="176"/>
                    </a:lnTo>
                    <a:lnTo>
                      <a:pt x="80" y="176"/>
                    </a:lnTo>
                    <a:lnTo>
                      <a:pt x="104" y="176"/>
                    </a:lnTo>
                    <a:lnTo>
                      <a:pt x="96" y="176"/>
                    </a:lnTo>
                    <a:lnTo>
                      <a:pt x="104" y="200"/>
                    </a:lnTo>
                    <a:lnTo>
                      <a:pt x="48" y="224"/>
                    </a:lnTo>
                    <a:lnTo>
                      <a:pt x="32" y="248"/>
                    </a:lnTo>
                    <a:lnTo>
                      <a:pt x="40" y="240"/>
                    </a:lnTo>
                    <a:lnTo>
                      <a:pt x="32" y="248"/>
                    </a:lnTo>
                    <a:lnTo>
                      <a:pt x="40" y="255"/>
                    </a:lnTo>
                    <a:lnTo>
                      <a:pt x="64" y="263"/>
                    </a:lnTo>
                    <a:lnTo>
                      <a:pt x="56" y="279"/>
                    </a:lnTo>
                    <a:lnTo>
                      <a:pt x="64" y="287"/>
                    </a:lnTo>
                    <a:lnTo>
                      <a:pt x="72" y="287"/>
                    </a:lnTo>
                    <a:lnTo>
                      <a:pt x="96" y="263"/>
                    </a:lnTo>
                    <a:lnTo>
                      <a:pt x="88" y="279"/>
                    </a:lnTo>
                    <a:lnTo>
                      <a:pt x="96" y="295"/>
                    </a:lnTo>
                    <a:lnTo>
                      <a:pt x="88" y="311"/>
                    </a:lnTo>
                    <a:lnTo>
                      <a:pt x="112" y="295"/>
                    </a:lnTo>
                    <a:lnTo>
                      <a:pt x="128" y="319"/>
                    </a:lnTo>
                    <a:lnTo>
                      <a:pt x="136" y="303"/>
                    </a:lnTo>
                    <a:lnTo>
                      <a:pt x="144" y="311"/>
                    </a:lnTo>
                    <a:lnTo>
                      <a:pt x="160" y="303"/>
                    </a:lnTo>
                    <a:lnTo>
                      <a:pt x="136" y="351"/>
                    </a:lnTo>
                    <a:lnTo>
                      <a:pt x="112" y="359"/>
                    </a:lnTo>
                    <a:lnTo>
                      <a:pt x="112" y="367"/>
                    </a:lnTo>
                    <a:lnTo>
                      <a:pt x="88" y="367"/>
                    </a:lnTo>
                    <a:lnTo>
                      <a:pt x="72" y="391"/>
                    </a:lnTo>
                    <a:lnTo>
                      <a:pt x="96" y="375"/>
                    </a:lnTo>
                    <a:lnTo>
                      <a:pt x="120" y="375"/>
                    </a:lnTo>
                    <a:lnTo>
                      <a:pt x="136" y="359"/>
                    </a:lnTo>
                    <a:lnTo>
                      <a:pt x="128" y="351"/>
                    </a:lnTo>
                    <a:lnTo>
                      <a:pt x="144" y="351"/>
                    </a:lnTo>
                    <a:lnTo>
                      <a:pt x="208" y="319"/>
                    </a:lnTo>
                    <a:lnTo>
                      <a:pt x="216" y="303"/>
                    </a:lnTo>
                    <a:lnTo>
                      <a:pt x="208" y="287"/>
                    </a:lnTo>
                    <a:lnTo>
                      <a:pt x="248" y="248"/>
                    </a:lnTo>
                    <a:lnTo>
                      <a:pt x="256" y="232"/>
                    </a:lnTo>
                    <a:lnTo>
                      <a:pt x="256" y="248"/>
                    </a:lnTo>
                    <a:lnTo>
                      <a:pt x="272" y="248"/>
                    </a:lnTo>
                    <a:lnTo>
                      <a:pt x="264" y="255"/>
                    </a:lnTo>
                    <a:lnTo>
                      <a:pt x="272" y="263"/>
                    </a:lnTo>
                    <a:lnTo>
                      <a:pt x="240" y="263"/>
                    </a:lnTo>
                    <a:lnTo>
                      <a:pt x="240" y="287"/>
                    </a:lnTo>
                    <a:lnTo>
                      <a:pt x="248" y="287"/>
                    </a:lnTo>
                    <a:lnTo>
                      <a:pt x="240" y="295"/>
                    </a:lnTo>
                    <a:lnTo>
                      <a:pt x="280" y="279"/>
                    </a:lnTo>
                    <a:lnTo>
                      <a:pt x="288" y="271"/>
                    </a:lnTo>
                    <a:lnTo>
                      <a:pt x="280" y="263"/>
                    </a:lnTo>
                    <a:lnTo>
                      <a:pt x="288" y="255"/>
                    </a:lnTo>
                    <a:lnTo>
                      <a:pt x="288" y="263"/>
                    </a:lnTo>
                    <a:lnTo>
                      <a:pt x="312" y="255"/>
                    </a:lnTo>
                    <a:lnTo>
                      <a:pt x="304" y="263"/>
                    </a:lnTo>
                    <a:lnTo>
                      <a:pt x="352" y="279"/>
                    </a:lnTo>
                    <a:lnTo>
                      <a:pt x="400" y="287"/>
                    </a:lnTo>
                    <a:lnTo>
                      <a:pt x="407" y="279"/>
                    </a:lnTo>
                    <a:lnTo>
                      <a:pt x="415" y="287"/>
                    </a:lnTo>
                    <a:lnTo>
                      <a:pt x="407" y="287"/>
                    </a:lnTo>
                    <a:lnTo>
                      <a:pt x="423" y="295"/>
                    </a:lnTo>
                    <a:lnTo>
                      <a:pt x="431" y="287"/>
                    </a:lnTo>
                    <a:lnTo>
                      <a:pt x="415" y="279"/>
                    </a:lnTo>
                    <a:lnTo>
                      <a:pt x="392" y="279"/>
                    </a:lnTo>
                    <a:lnTo>
                      <a:pt x="392" y="48"/>
                    </a:lnTo>
                    <a:lnTo>
                      <a:pt x="240" y="24"/>
                    </a:lnTo>
                    <a:lnTo>
                      <a:pt x="232" y="8"/>
                    </a:lnTo>
                    <a:lnTo>
                      <a:pt x="192" y="8"/>
                    </a:lnTo>
                    <a:lnTo>
                      <a:pt x="184" y="16"/>
                    </a:lnTo>
                    <a:lnTo>
                      <a:pt x="176" y="8"/>
                    </a:lnTo>
                    <a:lnTo>
                      <a:pt x="184" y="0"/>
                    </a:lnTo>
                    <a:lnTo>
                      <a:pt x="160" y="0"/>
                    </a:lnTo>
                    <a:lnTo>
                      <a:pt x="144" y="8"/>
                    </a:lnTo>
                    <a:lnTo>
                      <a:pt x="120" y="16"/>
                    </a:lnTo>
                    <a:lnTo>
                      <a:pt x="120" y="32"/>
                    </a:lnTo>
                    <a:lnTo>
                      <a:pt x="112" y="16"/>
                    </a:lnTo>
                    <a:lnTo>
                      <a:pt x="88" y="24"/>
                    </a:lnTo>
                    <a:lnTo>
                      <a:pt x="96" y="40"/>
                    </a:lnTo>
                    <a:lnTo>
                      <a:pt x="88" y="32"/>
                    </a:lnTo>
                    <a:lnTo>
                      <a:pt x="64" y="64"/>
                    </a:lnTo>
                    <a:lnTo>
                      <a:pt x="32" y="64"/>
                    </a:lnTo>
                    <a:lnTo>
                      <a:pt x="32" y="80"/>
                    </a:lnTo>
                    <a:lnTo>
                      <a:pt x="24" y="80"/>
                    </a:lnTo>
                    <a:lnTo>
                      <a:pt x="64" y="112"/>
                    </a:lnTo>
                    <a:lnTo>
                      <a:pt x="120" y="128"/>
                    </a:lnTo>
                    <a:lnTo>
                      <a:pt x="88" y="120"/>
                    </a:lnTo>
                    <a:lnTo>
                      <a:pt x="88" y="128"/>
                    </a:lnTo>
                    <a:lnTo>
                      <a:pt x="104" y="128"/>
                    </a:lnTo>
                    <a:lnTo>
                      <a:pt x="88" y="144"/>
                    </a:lnTo>
                    <a:lnTo>
                      <a:pt x="64" y="136"/>
                    </a:lnTo>
                    <a:lnTo>
                      <a:pt x="64" y="120"/>
                    </a:lnTo>
                    <a:lnTo>
                      <a:pt x="56" y="120"/>
                    </a:lnTo>
                    <a:lnTo>
                      <a:pt x="0" y="144"/>
                    </a:lnTo>
                    <a:close/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773" name="Freeform 93"/>
              <p:cNvSpPr>
                <a:spLocks noChangeAspect="1"/>
              </p:cNvSpPr>
              <p:nvPr/>
            </p:nvSpPr>
            <p:spPr bwMode="auto">
              <a:xfrm>
                <a:off x="3419" y="1127"/>
                <a:ext cx="431" cy="391"/>
              </a:xfrm>
              <a:custGeom>
                <a:avLst/>
                <a:gdLst>
                  <a:gd name="T0" fmla="*/ 32 w 431"/>
                  <a:gd name="T1" fmla="*/ 160 h 391"/>
                  <a:gd name="T2" fmla="*/ 32 w 431"/>
                  <a:gd name="T3" fmla="*/ 176 h 391"/>
                  <a:gd name="T4" fmla="*/ 80 w 431"/>
                  <a:gd name="T5" fmla="*/ 176 h 391"/>
                  <a:gd name="T6" fmla="*/ 96 w 431"/>
                  <a:gd name="T7" fmla="*/ 176 h 391"/>
                  <a:gd name="T8" fmla="*/ 48 w 431"/>
                  <a:gd name="T9" fmla="*/ 224 h 391"/>
                  <a:gd name="T10" fmla="*/ 40 w 431"/>
                  <a:gd name="T11" fmla="*/ 240 h 391"/>
                  <a:gd name="T12" fmla="*/ 40 w 431"/>
                  <a:gd name="T13" fmla="*/ 255 h 391"/>
                  <a:gd name="T14" fmla="*/ 56 w 431"/>
                  <a:gd name="T15" fmla="*/ 279 h 391"/>
                  <a:gd name="T16" fmla="*/ 72 w 431"/>
                  <a:gd name="T17" fmla="*/ 287 h 391"/>
                  <a:gd name="T18" fmla="*/ 88 w 431"/>
                  <a:gd name="T19" fmla="*/ 279 h 391"/>
                  <a:gd name="T20" fmla="*/ 88 w 431"/>
                  <a:gd name="T21" fmla="*/ 311 h 391"/>
                  <a:gd name="T22" fmla="*/ 128 w 431"/>
                  <a:gd name="T23" fmla="*/ 319 h 391"/>
                  <a:gd name="T24" fmla="*/ 144 w 431"/>
                  <a:gd name="T25" fmla="*/ 311 h 391"/>
                  <a:gd name="T26" fmla="*/ 136 w 431"/>
                  <a:gd name="T27" fmla="*/ 351 h 391"/>
                  <a:gd name="T28" fmla="*/ 112 w 431"/>
                  <a:gd name="T29" fmla="*/ 367 h 391"/>
                  <a:gd name="T30" fmla="*/ 72 w 431"/>
                  <a:gd name="T31" fmla="*/ 391 h 391"/>
                  <a:gd name="T32" fmla="*/ 120 w 431"/>
                  <a:gd name="T33" fmla="*/ 375 h 391"/>
                  <a:gd name="T34" fmla="*/ 128 w 431"/>
                  <a:gd name="T35" fmla="*/ 351 h 391"/>
                  <a:gd name="T36" fmla="*/ 208 w 431"/>
                  <a:gd name="T37" fmla="*/ 319 h 391"/>
                  <a:gd name="T38" fmla="*/ 208 w 431"/>
                  <a:gd name="T39" fmla="*/ 287 h 391"/>
                  <a:gd name="T40" fmla="*/ 256 w 431"/>
                  <a:gd name="T41" fmla="*/ 232 h 391"/>
                  <a:gd name="T42" fmla="*/ 272 w 431"/>
                  <a:gd name="T43" fmla="*/ 248 h 391"/>
                  <a:gd name="T44" fmla="*/ 272 w 431"/>
                  <a:gd name="T45" fmla="*/ 263 h 391"/>
                  <a:gd name="T46" fmla="*/ 240 w 431"/>
                  <a:gd name="T47" fmla="*/ 287 h 391"/>
                  <a:gd name="T48" fmla="*/ 240 w 431"/>
                  <a:gd name="T49" fmla="*/ 295 h 391"/>
                  <a:gd name="T50" fmla="*/ 288 w 431"/>
                  <a:gd name="T51" fmla="*/ 271 h 391"/>
                  <a:gd name="T52" fmla="*/ 288 w 431"/>
                  <a:gd name="T53" fmla="*/ 255 h 391"/>
                  <a:gd name="T54" fmla="*/ 312 w 431"/>
                  <a:gd name="T55" fmla="*/ 255 h 391"/>
                  <a:gd name="T56" fmla="*/ 352 w 431"/>
                  <a:gd name="T57" fmla="*/ 279 h 391"/>
                  <a:gd name="T58" fmla="*/ 407 w 431"/>
                  <a:gd name="T59" fmla="*/ 279 h 391"/>
                  <a:gd name="T60" fmla="*/ 407 w 431"/>
                  <a:gd name="T61" fmla="*/ 287 h 391"/>
                  <a:gd name="T62" fmla="*/ 431 w 431"/>
                  <a:gd name="T63" fmla="*/ 287 h 391"/>
                  <a:gd name="T64" fmla="*/ 392 w 431"/>
                  <a:gd name="T65" fmla="*/ 279 h 391"/>
                  <a:gd name="T66" fmla="*/ 240 w 431"/>
                  <a:gd name="T67" fmla="*/ 24 h 391"/>
                  <a:gd name="T68" fmla="*/ 192 w 431"/>
                  <a:gd name="T69" fmla="*/ 8 h 391"/>
                  <a:gd name="T70" fmla="*/ 176 w 431"/>
                  <a:gd name="T71" fmla="*/ 8 h 391"/>
                  <a:gd name="T72" fmla="*/ 160 w 431"/>
                  <a:gd name="T73" fmla="*/ 0 h 391"/>
                  <a:gd name="T74" fmla="*/ 120 w 431"/>
                  <a:gd name="T75" fmla="*/ 16 h 391"/>
                  <a:gd name="T76" fmla="*/ 112 w 431"/>
                  <a:gd name="T77" fmla="*/ 16 h 391"/>
                  <a:gd name="T78" fmla="*/ 96 w 431"/>
                  <a:gd name="T79" fmla="*/ 40 h 391"/>
                  <a:gd name="T80" fmla="*/ 64 w 431"/>
                  <a:gd name="T81" fmla="*/ 64 h 391"/>
                  <a:gd name="T82" fmla="*/ 32 w 431"/>
                  <a:gd name="T83" fmla="*/ 80 h 391"/>
                  <a:gd name="T84" fmla="*/ 64 w 431"/>
                  <a:gd name="T85" fmla="*/ 112 h 391"/>
                  <a:gd name="T86" fmla="*/ 88 w 431"/>
                  <a:gd name="T87" fmla="*/ 120 h 391"/>
                  <a:gd name="T88" fmla="*/ 104 w 431"/>
                  <a:gd name="T89" fmla="*/ 128 h 391"/>
                  <a:gd name="T90" fmla="*/ 64 w 431"/>
                  <a:gd name="T91" fmla="*/ 136 h 391"/>
                  <a:gd name="T92" fmla="*/ 56 w 431"/>
                  <a:gd name="T93" fmla="*/ 120 h 391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</a:gdLst>
                <a:ahLst/>
                <a:cxnLst>
                  <a:cxn ang="T94">
                    <a:pos x="T0" y="T1"/>
                  </a:cxn>
                  <a:cxn ang="T95">
                    <a:pos x="T2" y="T3"/>
                  </a:cxn>
                  <a:cxn ang="T96">
                    <a:pos x="T4" y="T5"/>
                  </a:cxn>
                  <a:cxn ang="T97">
                    <a:pos x="T6" y="T7"/>
                  </a:cxn>
                  <a:cxn ang="T98">
                    <a:pos x="T8" y="T9"/>
                  </a:cxn>
                  <a:cxn ang="T99">
                    <a:pos x="T10" y="T11"/>
                  </a:cxn>
                  <a:cxn ang="T100">
                    <a:pos x="T12" y="T13"/>
                  </a:cxn>
                  <a:cxn ang="T101">
                    <a:pos x="T14" y="T15"/>
                  </a:cxn>
                  <a:cxn ang="T102">
                    <a:pos x="T16" y="T17"/>
                  </a:cxn>
                  <a:cxn ang="T103">
                    <a:pos x="T18" y="T19"/>
                  </a:cxn>
                  <a:cxn ang="T104">
                    <a:pos x="T20" y="T21"/>
                  </a:cxn>
                  <a:cxn ang="T105">
                    <a:pos x="T22" y="T23"/>
                  </a:cxn>
                  <a:cxn ang="T106">
                    <a:pos x="T24" y="T25"/>
                  </a:cxn>
                  <a:cxn ang="T107">
                    <a:pos x="T26" y="T27"/>
                  </a:cxn>
                  <a:cxn ang="T108">
                    <a:pos x="T28" y="T29"/>
                  </a:cxn>
                  <a:cxn ang="T109">
                    <a:pos x="T30" y="T31"/>
                  </a:cxn>
                  <a:cxn ang="T110">
                    <a:pos x="T32" y="T33"/>
                  </a:cxn>
                  <a:cxn ang="T111">
                    <a:pos x="T34" y="T35"/>
                  </a:cxn>
                  <a:cxn ang="T112">
                    <a:pos x="T36" y="T37"/>
                  </a:cxn>
                  <a:cxn ang="T113">
                    <a:pos x="T38" y="T39"/>
                  </a:cxn>
                  <a:cxn ang="T114">
                    <a:pos x="T40" y="T41"/>
                  </a:cxn>
                  <a:cxn ang="T115">
                    <a:pos x="T42" y="T43"/>
                  </a:cxn>
                  <a:cxn ang="T116">
                    <a:pos x="T44" y="T45"/>
                  </a:cxn>
                  <a:cxn ang="T117">
                    <a:pos x="T46" y="T47"/>
                  </a:cxn>
                  <a:cxn ang="T118">
                    <a:pos x="T48" y="T49"/>
                  </a:cxn>
                  <a:cxn ang="T119">
                    <a:pos x="T50" y="T51"/>
                  </a:cxn>
                  <a:cxn ang="T120">
                    <a:pos x="T52" y="T53"/>
                  </a:cxn>
                  <a:cxn ang="T121">
                    <a:pos x="T54" y="T55"/>
                  </a:cxn>
                  <a:cxn ang="T122">
                    <a:pos x="T56" y="T57"/>
                  </a:cxn>
                  <a:cxn ang="T123">
                    <a:pos x="T58" y="T59"/>
                  </a:cxn>
                  <a:cxn ang="T124">
                    <a:pos x="T60" y="T61"/>
                  </a:cxn>
                  <a:cxn ang="T125">
                    <a:pos x="T62" y="T63"/>
                  </a:cxn>
                  <a:cxn ang="T126">
                    <a:pos x="T64" y="T65"/>
                  </a:cxn>
                  <a:cxn ang="T127">
                    <a:pos x="T66" y="T67"/>
                  </a:cxn>
                  <a:cxn ang="T128">
                    <a:pos x="T68" y="T69"/>
                  </a:cxn>
                  <a:cxn ang="T129">
                    <a:pos x="T70" y="T71"/>
                  </a:cxn>
                  <a:cxn ang="T130">
                    <a:pos x="T72" y="T73"/>
                  </a:cxn>
                  <a:cxn ang="T131">
                    <a:pos x="T74" y="T75"/>
                  </a:cxn>
                  <a:cxn ang="T132">
                    <a:pos x="T76" y="T77"/>
                  </a:cxn>
                  <a:cxn ang="T133">
                    <a:pos x="T78" y="T79"/>
                  </a:cxn>
                  <a:cxn ang="T134">
                    <a:pos x="T80" y="T81"/>
                  </a:cxn>
                  <a:cxn ang="T135">
                    <a:pos x="T82" y="T83"/>
                  </a:cxn>
                  <a:cxn ang="T136">
                    <a:pos x="T84" y="T85"/>
                  </a:cxn>
                  <a:cxn ang="T137">
                    <a:pos x="T86" y="T87"/>
                  </a:cxn>
                  <a:cxn ang="T138">
                    <a:pos x="T88" y="T89"/>
                  </a:cxn>
                  <a:cxn ang="T139">
                    <a:pos x="T90" y="T91"/>
                  </a:cxn>
                  <a:cxn ang="T140">
                    <a:pos x="T92" y="T93"/>
                  </a:cxn>
                </a:cxnLst>
                <a:rect l="0" t="0" r="r" b="b"/>
                <a:pathLst>
                  <a:path w="431" h="391">
                    <a:moveTo>
                      <a:pt x="0" y="144"/>
                    </a:moveTo>
                    <a:lnTo>
                      <a:pt x="32" y="160"/>
                    </a:lnTo>
                    <a:lnTo>
                      <a:pt x="24" y="160"/>
                    </a:lnTo>
                    <a:lnTo>
                      <a:pt x="32" y="176"/>
                    </a:lnTo>
                    <a:lnTo>
                      <a:pt x="72" y="176"/>
                    </a:lnTo>
                    <a:lnTo>
                      <a:pt x="80" y="176"/>
                    </a:lnTo>
                    <a:lnTo>
                      <a:pt x="104" y="176"/>
                    </a:lnTo>
                    <a:lnTo>
                      <a:pt x="96" y="176"/>
                    </a:lnTo>
                    <a:lnTo>
                      <a:pt x="104" y="200"/>
                    </a:lnTo>
                    <a:lnTo>
                      <a:pt x="48" y="224"/>
                    </a:lnTo>
                    <a:lnTo>
                      <a:pt x="32" y="248"/>
                    </a:lnTo>
                    <a:lnTo>
                      <a:pt x="40" y="240"/>
                    </a:lnTo>
                    <a:lnTo>
                      <a:pt x="32" y="248"/>
                    </a:lnTo>
                    <a:lnTo>
                      <a:pt x="40" y="255"/>
                    </a:lnTo>
                    <a:lnTo>
                      <a:pt x="64" y="263"/>
                    </a:lnTo>
                    <a:lnTo>
                      <a:pt x="56" y="279"/>
                    </a:lnTo>
                    <a:lnTo>
                      <a:pt x="64" y="287"/>
                    </a:lnTo>
                    <a:lnTo>
                      <a:pt x="72" y="287"/>
                    </a:lnTo>
                    <a:lnTo>
                      <a:pt x="96" y="263"/>
                    </a:lnTo>
                    <a:lnTo>
                      <a:pt x="88" y="279"/>
                    </a:lnTo>
                    <a:lnTo>
                      <a:pt x="96" y="295"/>
                    </a:lnTo>
                    <a:lnTo>
                      <a:pt x="88" y="311"/>
                    </a:lnTo>
                    <a:lnTo>
                      <a:pt x="112" y="295"/>
                    </a:lnTo>
                    <a:lnTo>
                      <a:pt x="128" y="319"/>
                    </a:lnTo>
                    <a:lnTo>
                      <a:pt x="136" y="303"/>
                    </a:lnTo>
                    <a:lnTo>
                      <a:pt x="144" y="311"/>
                    </a:lnTo>
                    <a:lnTo>
                      <a:pt x="160" y="303"/>
                    </a:lnTo>
                    <a:lnTo>
                      <a:pt x="136" y="351"/>
                    </a:lnTo>
                    <a:lnTo>
                      <a:pt x="112" y="359"/>
                    </a:lnTo>
                    <a:lnTo>
                      <a:pt x="112" y="367"/>
                    </a:lnTo>
                    <a:lnTo>
                      <a:pt x="88" y="367"/>
                    </a:lnTo>
                    <a:lnTo>
                      <a:pt x="72" y="391"/>
                    </a:lnTo>
                    <a:lnTo>
                      <a:pt x="96" y="375"/>
                    </a:lnTo>
                    <a:lnTo>
                      <a:pt x="120" y="375"/>
                    </a:lnTo>
                    <a:lnTo>
                      <a:pt x="136" y="359"/>
                    </a:lnTo>
                    <a:lnTo>
                      <a:pt x="128" y="351"/>
                    </a:lnTo>
                    <a:lnTo>
                      <a:pt x="144" y="351"/>
                    </a:lnTo>
                    <a:lnTo>
                      <a:pt x="208" y="319"/>
                    </a:lnTo>
                    <a:lnTo>
                      <a:pt x="216" y="303"/>
                    </a:lnTo>
                    <a:lnTo>
                      <a:pt x="208" y="287"/>
                    </a:lnTo>
                    <a:lnTo>
                      <a:pt x="248" y="248"/>
                    </a:lnTo>
                    <a:lnTo>
                      <a:pt x="256" y="232"/>
                    </a:lnTo>
                    <a:lnTo>
                      <a:pt x="256" y="248"/>
                    </a:lnTo>
                    <a:lnTo>
                      <a:pt x="272" y="248"/>
                    </a:lnTo>
                    <a:lnTo>
                      <a:pt x="264" y="255"/>
                    </a:lnTo>
                    <a:lnTo>
                      <a:pt x="272" y="263"/>
                    </a:lnTo>
                    <a:lnTo>
                      <a:pt x="240" y="263"/>
                    </a:lnTo>
                    <a:lnTo>
                      <a:pt x="240" y="287"/>
                    </a:lnTo>
                    <a:lnTo>
                      <a:pt x="248" y="287"/>
                    </a:lnTo>
                    <a:lnTo>
                      <a:pt x="240" y="295"/>
                    </a:lnTo>
                    <a:lnTo>
                      <a:pt x="280" y="279"/>
                    </a:lnTo>
                    <a:lnTo>
                      <a:pt x="288" y="271"/>
                    </a:lnTo>
                    <a:lnTo>
                      <a:pt x="280" y="263"/>
                    </a:lnTo>
                    <a:lnTo>
                      <a:pt x="288" y="255"/>
                    </a:lnTo>
                    <a:lnTo>
                      <a:pt x="288" y="263"/>
                    </a:lnTo>
                    <a:lnTo>
                      <a:pt x="312" y="255"/>
                    </a:lnTo>
                    <a:lnTo>
                      <a:pt x="304" y="263"/>
                    </a:lnTo>
                    <a:lnTo>
                      <a:pt x="352" y="279"/>
                    </a:lnTo>
                    <a:lnTo>
                      <a:pt x="400" y="287"/>
                    </a:lnTo>
                    <a:lnTo>
                      <a:pt x="407" y="279"/>
                    </a:lnTo>
                    <a:lnTo>
                      <a:pt x="415" y="287"/>
                    </a:lnTo>
                    <a:lnTo>
                      <a:pt x="407" y="287"/>
                    </a:lnTo>
                    <a:lnTo>
                      <a:pt x="423" y="295"/>
                    </a:lnTo>
                    <a:lnTo>
                      <a:pt x="431" y="287"/>
                    </a:lnTo>
                    <a:lnTo>
                      <a:pt x="415" y="279"/>
                    </a:lnTo>
                    <a:lnTo>
                      <a:pt x="392" y="279"/>
                    </a:lnTo>
                    <a:lnTo>
                      <a:pt x="392" y="48"/>
                    </a:lnTo>
                    <a:lnTo>
                      <a:pt x="240" y="24"/>
                    </a:lnTo>
                    <a:lnTo>
                      <a:pt x="232" y="8"/>
                    </a:lnTo>
                    <a:lnTo>
                      <a:pt x="192" y="8"/>
                    </a:lnTo>
                    <a:lnTo>
                      <a:pt x="184" y="16"/>
                    </a:lnTo>
                    <a:lnTo>
                      <a:pt x="176" y="8"/>
                    </a:lnTo>
                    <a:lnTo>
                      <a:pt x="184" y="0"/>
                    </a:lnTo>
                    <a:lnTo>
                      <a:pt x="160" y="0"/>
                    </a:lnTo>
                    <a:lnTo>
                      <a:pt x="144" y="8"/>
                    </a:lnTo>
                    <a:lnTo>
                      <a:pt x="120" y="16"/>
                    </a:lnTo>
                    <a:lnTo>
                      <a:pt x="120" y="32"/>
                    </a:lnTo>
                    <a:lnTo>
                      <a:pt x="112" y="16"/>
                    </a:lnTo>
                    <a:lnTo>
                      <a:pt x="88" y="24"/>
                    </a:lnTo>
                    <a:lnTo>
                      <a:pt x="96" y="40"/>
                    </a:lnTo>
                    <a:lnTo>
                      <a:pt x="88" y="32"/>
                    </a:lnTo>
                    <a:lnTo>
                      <a:pt x="64" y="64"/>
                    </a:lnTo>
                    <a:lnTo>
                      <a:pt x="32" y="64"/>
                    </a:lnTo>
                    <a:lnTo>
                      <a:pt x="32" y="80"/>
                    </a:lnTo>
                    <a:lnTo>
                      <a:pt x="24" y="80"/>
                    </a:lnTo>
                    <a:lnTo>
                      <a:pt x="64" y="112"/>
                    </a:lnTo>
                    <a:lnTo>
                      <a:pt x="120" y="128"/>
                    </a:lnTo>
                    <a:lnTo>
                      <a:pt x="88" y="120"/>
                    </a:lnTo>
                    <a:lnTo>
                      <a:pt x="88" y="128"/>
                    </a:lnTo>
                    <a:lnTo>
                      <a:pt x="104" y="128"/>
                    </a:lnTo>
                    <a:lnTo>
                      <a:pt x="88" y="144"/>
                    </a:lnTo>
                    <a:lnTo>
                      <a:pt x="64" y="136"/>
                    </a:lnTo>
                    <a:lnTo>
                      <a:pt x="64" y="120"/>
                    </a:lnTo>
                    <a:lnTo>
                      <a:pt x="56" y="120"/>
                    </a:lnTo>
                    <a:lnTo>
                      <a:pt x="0" y="144"/>
                    </a:lnTo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774" name="Freeform 94"/>
              <p:cNvSpPr>
                <a:spLocks noChangeAspect="1"/>
              </p:cNvSpPr>
              <p:nvPr/>
            </p:nvSpPr>
            <p:spPr bwMode="auto">
              <a:xfrm>
                <a:off x="3611" y="1462"/>
                <a:ext cx="40" cy="16"/>
              </a:xfrm>
              <a:custGeom>
                <a:avLst/>
                <a:gdLst>
                  <a:gd name="T0" fmla="*/ 0 w 40"/>
                  <a:gd name="T1" fmla="*/ 0 h 16"/>
                  <a:gd name="T2" fmla="*/ 16 w 40"/>
                  <a:gd name="T3" fmla="*/ 16 h 16"/>
                  <a:gd name="T4" fmla="*/ 40 w 40"/>
                  <a:gd name="T5" fmla="*/ 0 h 16"/>
                  <a:gd name="T6" fmla="*/ 16 w 40"/>
                  <a:gd name="T7" fmla="*/ 0 h 16"/>
                  <a:gd name="T8" fmla="*/ 0 w 40"/>
                  <a:gd name="T9" fmla="*/ 0 h 1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0" h="16">
                    <a:moveTo>
                      <a:pt x="0" y="0"/>
                    </a:moveTo>
                    <a:lnTo>
                      <a:pt x="16" y="16"/>
                    </a:lnTo>
                    <a:lnTo>
                      <a:pt x="40" y="0"/>
                    </a:lnTo>
                    <a:lnTo>
                      <a:pt x="16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775" name="Freeform 95"/>
              <p:cNvSpPr>
                <a:spLocks noChangeAspect="1"/>
              </p:cNvSpPr>
              <p:nvPr/>
            </p:nvSpPr>
            <p:spPr bwMode="auto">
              <a:xfrm>
                <a:off x="3611" y="1462"/>
                <a:ext cx="40" cy="16"/>
              </a:xfrm>
              <a:custGeom>
                <a:avLst/>
                <a:gdLst>
                  <a:gd name="T0" fmla="*/ 0 w 40"/>
                  <a:gd name="T1" fmla="*/ 0 h 16"/>
                  <a:gd name="T2" fmla="*/ 16 w 40"/>
                  <a:gd name="T3" fmla="*/ 16 h 16"/>
                  <a:gd name="T4" fmla="*/ 40 w 40"/>
                  <a:gd name="T5" fmla="*/ 0 h 16"/>
                  <a:gd name="T6" fmla="*/ 16 w 40"/>
                  <a:gd name="T7" fmla="*/ 0 h 16"/>
                  <a:gd name="T8" fmla="*/ 0 w 40"/>
                  <a:gd name="T9" fmla="*/ 0 h 1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0" h="16">
                    <a:moveTo>
                      <a:pt x="0" y="0"/>
                    </a:moveTo>
                    <a:lnTo>
                      <a:pt x="16" y="16"/>
                    </a:lnTo>
                    <a:lnTo>
                      <a:pt x="40" y="0"/>
                    </a:lnTo>
                    <a:lnTo>
                      <a:pt x="16" y="0"/>
                    </a:lnTo>
                    <a:lnTo>
                      <a:pt x="0" y="0"/>
                    </a:lnTo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776" name="Freeform 96"/>
              <p:cNvSpPr>
                <a:spLocks noChangeAspect="1"/>
              </p:cNvSpPr>
              <p:nvPr/>
            </p:nvSpPr>
            <p:spPr bwMode="auto">
              <a:xfrm>
                <a:off x="3850" y="1414"/>
                <a:ext cx="120" cy="112"/>
              </a:xfrm>
              <a:custGeom>
                <a:avLst/>
                <a:gdLst>
                  <a:gd name="T0" fmla="*/ 0 w 120"/>
                  <a:gd name="T1" fmla="*/ 0 h 112"/>
                  <a:gd name="T2" fmla="*/ 8 w 120"/>
                  <a:gd name="T3" fmla="*/ 24 h 112"/>
                  <a:gd name="T4" fmla="*/ 24 w 120"/>
                  <a:gd name="T5" fmla="*/ 32 h 112"/>
                  <a:gd name="T6" fmla="*/ 24 w 120"/>
                  <a:gd name="T7" fmla="*/ 24 h 112"/>
                  <a:gd name="T8" fmla="*/ 16 w 120"/>
                  <a:gd name="T9" fmla="*/ 16 h 112"/>
                  <a:gd name="T10" fmla="*/ 24 w 120"/>
                  <a:gd name="T11" fmla="*/ 16 h 112"/>
                  <a:gd name="T12" fmla="*/ 48 w 120"/>
                  <a:gd name="T13" fmla="*/ 32 h 112"/>
                  <a:gd name="T14" fmla="*/ 32 w 120"/>
                  <a:gd name="T15" fmla="*/ 0 h 112"/>
                  <a:gd name="T16" fmla="*/ 56 w 120"/>
                  <a:gd name="T17" fmla="*/ 32 h 112"/>
                  <a:gd name="T18" fmla="*/ 72 w 120"/>
                  <a:gd name="T19" fmla="*/ 40 h 112"/>
                  <a:gd name="T20" fmla="*/ 72 w 120"/>
                  <a:gd name="T21" fmla="*/ 56 h 112"/>
                  <a:gd name="T22" fmla="*/ 96 w 120"/>
                  <a:gd name="T23" fmla="*/ 72 h 112"/>
                  <a:gd name="T24" fmla="*/ 88 w 120"/>
                  <a:gd name="T25" fmla="*/ 88 h 112"/>
                  <a:gd name="T26" fmla="*/ 104 w 120"/>
                  <a:gd name="T27" fmla="*/ 72 h 112"/>
                  <a:gd name="T28" fmla="*/ 104 w 120"/>
                  <a:gd name="T29" fmla="*/ 112 h 112"/>
                  <a:gd name="T30" fmla="*/ 120 w 120"/>
                  <a:gd name="T31" fmla="*/ 104 h 112"/>
                  <a:gd name="T32" fmla="*/ 120 w 120"/>
                  <a:gd name="T33" fmla="*/ 80 h 112"/>
                  <a:gd name="T34" fmla="*/ 96 w 120"/>
                  <a:gd name="T35" fmla="*/ 64 h 112"/>
                  <a:gd name="T36" fmla="*/ 32 w 120"/>
                  <a:gd name="T37" fmla="*/ 0 h 112"/>
                  <a:gd name="T38" fmla="*/ 8 w 120"/>
                  <a:gd name="T39" fmla="*/ 16 h 112"/>
                  <a:gd name="T40" fmla="*/ 0 w 120"/>
                  <a:gd name="T41" fmla="*/ 0 h 112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120" h="112">
                    <a:moveTo>
                      <a:pt x="0" y="0"/>
                    </a:moveTo>
                    <a:lnTo>
                      <a:pt x="8" y="24"/>
                    </a:lnTo>
                    <a:lnTo>
                      <a:pt x="24" y="32"/>
                    </a:lnTo>
                    <a:lnTo>
                      <a:pt x="24" y="24"/>
                    </a:lnTo>
                    <a:lnTo>
                      <a:pt x="16" y="16"/>
                    </a:lnTo>
                    <a:lnTo>
                      <a:pt x="24" y="16"/>
                    </a:lnTo>
                    <a:lnTo>
                      <a:pt x="48" y="32"/>
                    </a:lnTo>
                    <a:lnTo>
                      <a:pt x="32" y="0"/>
                    </a:lnTo>
                    <a:lnTo>
                      <a:pt x="56" y="32"/>
                    </a:lnTo>
                    <a:lnTo>
                      <a:pt x="72" y="40"/>
                    </a:lnTo>
                    <a:lnTo>
                      <a:pt x="72" y="56"/>
                    </a:lnTo>
                    <a:lnTo>
                      <a:pt x="96" y="72"/>
                    </a:lnTo>
                    <a:lnTo>
                      <a:pt x="88" y="88"/>
                    </a:lnTo>
                    <a:lnTo>
                      <a:pt x="104" y="72"/>
                    </a:lnTo>
                    <a:lnTo>
                      <a:pt x="104" y="112"/>
                    </a:lnTo>
                    <a:lnTo>
                      <a:pt x="120" y="104"/>
                    </a:lnTo>
                    <a:lnTo>
                      <a:pt x="120" y="80"/>
                    </a:lnTo>
                    <a:lnTo>
                      <a:pt x="96" y="64"/>
                    </a:lnTo>
                    <a:lnTo>
                      <a:pt x="32" y="0"/>
                    </a:lnTo>
                    <a:lnTo>
                      <a:pt x="8" y="16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777" name="Freeform 97"/>
              <p:cNvSpPr>
                <a:spLocks noChangeAspect="1"/>
              </p:cNvSpPr>
              <p:nvPr/>
            </p:nvSpPr>
            <p:spPr bwMode="auto">
              <a:xfrm>
                <a:off x="3850" y="1414"/>
                <a:ext cx="120" cy="112"/>
              </a:xfrm>
              <a:custGeom>
                <a:avLst/>
                <a:gdLst>
                  <a:gd name="T0" fmla="*/ 0 w 120"/>
                  <a:gd name="T1" fmla="*/ 0 h 112"/>
                  <a:gd name="T2" fmla="*/ 8 w 120"/>
                  <a:gd name="T3" fmla="*/ 24 h 112"/>
                  <a:gd name="T4" fmla="*/ 24 w 120"/>
                  <a:gd name="T5" fmla="*/ 32 h 112"/>
                  <a:gd name="T6" fmla="*/ 24 w 120"/>
                  <a:gd name="T7" fmla="*/ 24 h 112"/>
                  <a:gd name="T8" fmla="*/ 16 w 120"/>
                  <a:gd name="T9" fmla="*/ 16 h 112"/>
                  <a:gd name="T10" fmla="*/ 24 w 120"/>
                  <a:gd name="T11" fmla="*/ 16 h 112"/>
                  <a:gd name="T12" fmla="*/ 48 w 120"/>
                  <a:gd name="T13" fmla="*/ 32 h 112"/>
                  <a:gd name="T14" fmla="*/ 32 w 120"/>
                  <a:gd name="T15" fmla="*/ 0 h 112"/>
                  <a:gd name="T16" fmla="*/ 56 w 120"/>
                  <a:gd name="T17" fmla="*/ 32 h 112"/>
                  <a:gd name="T18" fmla="*/ 72 w 120"/>
                  <a:gd name="T19" fmla="*/ 40 h 112"/>
                  <a:gd name="T20" fmla="*/ 72 w 120"/>
                  <a:gd name="T21" fmla="*/ 56 h 112"/>
                  <a:gd name="T22" fmla="*/ 96 w 120"/>
                  <a:gd name="T23" fmla="*/ 72 h 112"/>
                  <a:gd name="T24" fmla="*/ 88 w 120"/>
                  <a:gd name="T25" fmla="*/ 88 h 112"/>
                  <a:gd name="T26" fmla="*/ 104 w 120"/>
                  <a:gd name="T27" fmla="*/ 72 h 112"/>
                  <a:gd name="T28" fmla="*/ 104 w 120"/>
                  <a:gd name="T29" fmla="*/ 112 h 112"/>
                  <a:gd name="T30" fmla="*/ 120 w 120"/>
                  <a:gd name="T31" fmla="*/ 104 h 112"/>
                  <a:gd name="T32" fmla="*/ 120 w 120"/>
                  <a:gd name="T33" fmla="*/ 80 h 112"/>
                  <a:gd name="T34" fmla="*/ 96 w 120"/>
                  <a:gd name="T35" fmla="*/ 64 h 112"/>
                  <a:gd name="T36" fmla="*/ 32 w 120"/>
                  <a:gd name="T37" fmla="*/ 0 h 112"/>
                  <a:gd name="T38" fmla="*/ 8 w 120"/>
                  <a:gd name="T39" fmla="*/ 16 h 112"/>
                  <a:gd name="T40" fmla="*/ 0 w 120"/>
                  <a:gd name="T41" fmla="*/ 0 h 112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120" h="112">
                    <a:moveTo>
                      <a:pt x="0" y="0"/>
                    </a:moveTo>
                    <a:lnTo>
                      <a:pt x="8" y="24"/>
                    </a:lnTo>
                    <a:lnTo>
                      <a:pt x="24" y="32"/>
                    </a:lnTo>
                    <a:lnTo>
                      <a:pt x="24" y="24"/>
                    </a:lnTo>
                    <a:lnTo>
                      <a:pt x="16" y="16"/>
                    </a:lnTo>
                    <a:lnTo>
                      <a:pt x="24" y="16"/>
                    </a:lnTo>
                    <a:lnTo>
                      <a:pt x="48" y="32"/>
                    </a:lnTo>
                    <a:lnTo>
                      <a:pt x="32" y="0"/>
                    </a:lnTo>
                    <a:lnTo>
                      <a:pt x="56" y="32"/>
                    </a:lnTo>
                    <a:lnTo>
                      <a:pt x="72" y="40"/>
                    </a:lnTo>
                    <a:lnTo>
                      <a:pt x="72" y="56"/>
                    </a:lnTo>
                    <a:lnTo>
                      <a:pt x="96" y="72"/>
                    </a:lnTo>
                    <a:lnTo>
                      <a:pt x="88" y="88"/>
                    </a:lnTo>
                    <a:lnTo>
                      <a:pt x="104" y="72"/>
                    </a:lnTo>
                    <a:lnTo>
                      <a:pt x="104" y="112"/>
                    </a:lnTo>
                    <a:lnTo>
                      <a:pt x="120" y="104"/>
                    </a:lnTo>
                    <a:lnTo>
                      <a:pt x="120" y="80"/>
                    </a:lnTo>
                    <a:lnTo>
                      <a:pt x="96" y="64"/>
                    </a:lnTo>
                    <a:lnTo>
                      <a:pt x="32" y="0"/>
                    </a:lnTo>
                    <a:lnTo>
                      <a:pt x="8" y="16"/>
                    </a:lnTo>
                    <a:lnTo>
                      <a:pt x="0" y="0"/>
                    </a:lnTo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778" name="Freeform 98"/>
              <p:cNvSpPr>
                <a:spLocks noChangeAspect="1"/>
              </p:cNvSpPr>
              <p:nvPr/>
            </p:nvSpPr>
            <p:spPr bwMode="auto">
              <a:xfrm>
                <a:off x="3874" y="1446"/>
                <a:ext cx="24" cy="16"/>
              </a:xfrm>
              <a:custGeom>
                <a:avLst/>
                <a:gdLst>
                  <a:gd name="T0" fmla="*/ 0 w 24"/>
                  <a:gd name="T1" fmla="*/ 0 h 16"/>
                  <a:gd name="T2" fmla="*/ 8 w 24"/>
                  <a:gd name="T3" fmla="*/ 16 h 16"/>
                  <a:gd name="T4" fmla="*/ 24 w 24"/>
                  <a:gd name="T5" fmla="*/ 16 h 16"/>
                  <a:gd name="T6" fmla="*/ 8 w 24"/>
                  <a:gd name="T7" fmla="*/ 16 h 16"/>
                  <a:gd name="T8" fmla="*/ 24 w 24"/>
                  <a:gd name="T9" fmla="*/ 8 h 16"/>
                  <a:gd name="T10" fmla="*/ 0 w 24"/>
                  <a:gd name="T11" fmla="*/ 0 h 1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4" h="16">
                    <a:moveTo>
                      <a:pt x="0" y="0"/>
                    </a:moveTo>
                    <a:lnTo>
                      <a:pt x="8" y="16"/>
                    </a:lnTo>
                    <a:lnTo>
                      <a:pt x="24" y="16"/>
                    </a:lnTo>
                    <a:lnTo>
                      <a:pt x="8" y="16"/>
                    </a:lnTo>
                    <a:lnTo>
                      <a:pt x="24" y="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779" name="Freeform 99"/>
              <p:cNvSpPr>
                <a:spLocks noChangeAspect="1"/>
              </p:cNvSpPr>
              <p:nvPr/>
            </p:nvSpPr>
            <p:spPr bwMode="auto">
              <a:xfrm>
                <a:off x="3874" y="1446"/>
                <a:ext cx="24" cy="16"/>
              </a:xfrm>
              <a:custGeom>
                <a:avLst/>
                <a:gdLst>
                  <a:gd name="T0" fmla="*/ 0 w 24"/>
                  <a:gd name="T1" fmla="*/ 0 h 16"/>
                  <a:gd name="T2" fmla="*/ 8 w 24"/>
                  <a:gd name="T3" fmla="*/ 16 h 16"/>
                  <a:gd name="T4" fmla="*/ 24 w 24"/>
                  <a:gd name="T5" fmla="*/ 16 h 16"/>
                  <a:gd name="T6" fmla="*/ 8 w 24"/>
                  <a:gd name="T7" fmla="*/ 16 h 16"/>
                  <a:gd name="T8" fmla="*/ 24 w 24"/>
                  <a:gd name="T9" fmla="*/ 8 h 16"/>
                  <a:gd name="T10" fmla="*/ 0 w 24"/>
                  <a:gd name="T11" fmla="*/ 0 h 1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4" h="16">
                    <a:moveTo>
                      <a:pt x="0" y="0"/>
                    </a:moveTo>
                    <a:lnTo>
                      <a:pt x="8" y="16"/>
                    </a:lnTo>
                    <a:lnTo>
                      <a:pt x="24" y="16"/>
                    </a:lnTo>
                    <a:lnTo>
                      <a:pt x="8" y="16"/>
                    </a:lnTo>
                    <a:lnTo>
                      <a:pt x="24" y="8"/>
                    </a:lnTo>
                    <a:lnTo>
                      <a:pt x="0" y="0"/>
                    </a:lnTo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780" name="Freeform 100"/>
              <p:cNvSpPr>
                <a:spLocks noChangeAspect="1"/>
              </p:cNvSpPr>
              <p:nvPr/>
            </p:nvSpPr>
            <p:spPr bwMode="auto">
              <a:xfrm>
                <a:off x="3882" y="1462"/>
                <a:ext cx="24" cy="24"/>
              </a:xfrm>
              <a:custGeom>
                <a:avLst/>
                <a:gdLst>
                  <a:gd name="T0" fmla="*/ 0 w 24"/>
                  <a:gd name="T1" fmla="*/ 0 h 24"/>
                  <a:gd name="T2" fmla="*/ 24 w 24"/>
                  <a:gd name="T3" fmla="*/ 8 h 24"/>
                  <a:gd name="T4" fmla="*/ 24 w 24"/>
                  <a:gd name="T5" fmla="*/ 24 h 24"/>
                  <a:gd name="T6" fmla="*/ 0 w 24"/>
                  <a:gd name="T7" fmla="*/ 0 h 24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4" h="24">
                    <a:moveTo>
                      <a:pt x="0" y="0"/>
                    </a:moveTo>
                    <a:lnTo>
                      <a:pt x="24" y="8"/>
                    </a:lnTo>
                    <a:lnTo>
                      <a:pt x="24" y="2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781" name="Freeform 101"/>
              <p:cNvSpPr>
                <a:spLocks noChangeAspect="1"/>
              </p:cNvSpPr>
              <p:nvPr/>
            </p:nvSpPr>
            <p:spPr bwMode="auto">
              <a:xfrm>
                <a:off x="3882" y="1462"/>
                <a:ext cx="24" cy="24"/>
              </a:xfrm>
              <a:custGeom>
                <a:avLst/>
                <a:gdLst>
                  <a:gd name="T0" fmla="*/ 0 w 24"/>
                  <a:gd name="T1" fmla="*/ 0 h 24"/>
                  <a:gd name="T2" fmla="*/ 24 w 24"/>
                  <a:gd name="T3" fmla="*/ 8 h 24"/>
                  <a:gd name="T4" fmla="*/ 24 w 24"/>
                  <a:gd name="T5" fmla="*/ 24 h 24"/>
                  <a:gd name="T6" fmla="*/ 0 w 24"/>
                  <a:gd name="T7" fmla="*/ 0 h 24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4" h="24">
                    <a:moveTo>
                      <a:pt x="0" y="0"/>
                    </a:moveTo>
                    <a:lnTo>
                      <a:pt x="24" y="8"/>
                    </a:lnTo>
                    <a:lnTo>
                      <a:pt x="24" y="24"/>
                    </a:lnTo>
                    <a:lnTo>
                      <a:pt x="0" y="0"/>
                    </a:lnTo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782" name="Freeform 102"/>
              <p:cNvSpPr>
                <a:spLocks noChangeAspect="1"/>
              </p:cNvSpPr>
              <p:nvPr/>
            </p:nvSpPr>
            <p:spPr bwMode="auto">
              <a:xfrm>
                <a:off x="3906" y="1446"/>
                <a:ext cx="8" cy="16"/>
              </a:xfrm>
              <a:custGeom>
                <a:avLst/>
                <a:gdLst>
                  <a:gd name="T0" fmla="*/ 0 w 8"/>
                  <a:gd name="T1" fmla="*/ 0 h 16"/>
                  <a:gd name="T2" fmla="*/ 0 w 8"/>
                  <a:gd name="T3" fmla="*/ 16 h 16"/>
                  <a:gd name="T4" fmla="*/ 8 w 8"/>
                  <a:gd name="T5" fmla="*/ 16 h 16"/>
                  <a:gd name="T6" fmla="*/ 8 w 8"/>
                  <a:gd name="T7" fmla="*/ 8 h 16"/>
                  <a:gd name="T8" fmla="*/ 8 w 8"/>
                  <a:gd name="T9" fmla="*/ 16 h 16"/>
                  <a:gd name="T10" fmla="*/ 8 w 8"/>
                  <a:gd name="T11" fmla="*/ 0 h 16"/>
                  <a:gd name="T12" fmla="*/ 0 w 8"/>
                  <a:gd name="T13" fmla="*/ 0 h 1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8" h="16">
                    <a:moveTo>
                      <a:pt x="0" y="0"/>
                    </a:moveTo>
                    <a:lnTo>
                      <a:pt x="0" y="16"/>
                    </a:lnTo>
                    <a:lnTo>
                      <a:pt x="8" y="16"/>
                    </a:lnTo>
                    <a:lnTo>
                      <a:pt x="8" y="8"/>
                    </a:lnTo>
                    <a:lnTo>
                      <a:pt x="8" y="16"/>
                    </a:lnTo>
                    <a:lnTo>
                      <a:pt x="8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783" name="Freeform 103"/>
              <p:cNvSpPr>
                <a:spLocks noChangeAspect="1"/>
              </p:cNvSpPr>
              <p:nvPr/>
            </p:nvSpPr>
            <p:spPr bwMode="auto">
              <a:xfrm>
                <a:off x="3906" y="1446"/>
                <a:ext cx="8" cy="16"/>
              </a:xfrm>
              <a:custGeom>
                <a:avLst/>
                <a:gdLst>
                  <a:gd name="T0" fmla="*/ 0 w 8"/>
                  <a:gd name="T1" fmla="*/ 0 h 16"/>
                  <a:gd name="T2" fmla="*/ 0 w 8"/>
                  <a:gd name="T3" fmla="*/ 16 h 16"/>
                  <a:gd name="T4" fmla="*/ 8 w 8"/>
                  <a:gd name="T5" fmla="*/ 16 h 16"/>
                  <a:gd name="T6" fmla="*/ 8 w 8"/>
                  <a:gd name="T7" fmla="*/ 8 h 16"/>
                  <a:gd name="T8" fmla="*/ 8 w 8"/>
                  <a:gd name="T9" fmla="*/ 16 h 16"/>
                  <a:gd name="T10" fmla="*/ 8 w 8"/>
                  <a:gd name="T11" fmla="*/ 0 h 16"/>
                  <a:gd name="T12" fmla="*/ 0 w 8"/>
                  <a:gd name="T13" fmla="*/ 0 h 1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8" h="16">
                    <a:moveTo>
                      <a:pt x="0" y="0"/>
                    </a:moveTo>
                    <a:lnTo>
                      <a:pt x="0" y="16"/>
                    </a:lnTo>
                    <a:lnTo>
                      <a:pt x="8" y="16"/>
                    </a:lnTo>
                    <a:lnTo>
                      <a:pt x="8" y="8"/>
                    </a:lnTo>
                    <a:lnTo>
                      <a:pt x="8" y="16"/>
                    </a:lnTo>
                    <a:lnTo>
                      <a:pt x="8" y="0"/>
                    </a:lnTo>
                    <a:lnTo>
                      <a:pt x="0" y="0"/>
                    </a:lnTo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784" name="Freeform 104"/>
              <p:cNvSpPr>
                <a:spLocks noChangeAspect="1"/>
              </p:cNvSpPr>
              <p:nvPr/>
            </p:nvSpPr>
            <p:spPr bwMode="auto">
              <a:xfrm>
                <a:off x="3914" y="1470"/>
                <a:ext cx="16" cy="8"/>
              </a:xfrm>
              <a:custGeom>
                <a:avLst/>
                <a:gdLst>
                  <a:gd name="T0" fmla="*/ 0 w 16"/>
                  <a:gd name="T1" fmla="*/ 0 h 8"/>
                  <a:gd name="T2" fmla="*/ 16 w 16"/>
                  <a:gd name="T3" fmla="*/ 8 h 8"/>
                  <a:gd name="T4" fmla="*/ 16 w 16"/>
                  <a:gd name="T5" fmla="*/ 0 h 8"/>
                  <a:gd name="T6" fmla="*/ 0 w 16"/>
                  <a:gd name="T7" fmla="*/ 0 h 8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6" h="8">
                    <a:moveTo>
                      <a:pt x="0" y="0"/>
                    </a:moveTo>
                    <a:lnTo>
                      <a:pt x="16" y="8"/>
                    </a:lnTo>
                    <a:lnTo>
                      <a:pt x="16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785" name="Freeform 105"/>
              <p:cNvSpPr>
                <a:spLocks noChangeAspect="1"/>
              </p:cNvSpPr>
              <p:nvPr/>
            </p:nvSpPr>
            <p:spPr bwMode="auto">
              <a:xfrm>
                <a:off x="3914" y="1470"/>
                <a:ext cx="16" cy="8"/>
              </a:xfrm>
              <a:custGeom>
                <a:avLst/>
                <a:gdLst>
                  <a:gd name="T0" fmla="*/ 0 w 16"/>
                  <a:gd name="T1" fmla="*/ 0 h 8"/>
                  <a:gd name="T2" fmla="*/ 16 w 16"/>
                  <a:gd name="T3" fmla="*/ 8 h 8"/>
                  <a:gd name="T4" fmla="*/ 16 w 16"/>
                  <a:gd name="T5" fmla="*/ 0 h 8"/>
                  <a:gd name="T6" fmla="*/ 0 w 16"/>
                  <a:gd name="T7" fmla="*/ 0 h 8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6" h="8">
                    <a:moveTo>
                      <a:pt x="0" y="0"/>
                    </a:moveTo>
                    <a:lnTo>
                      <a:pt x="16" y="8"/>
                    </a:lnTo>
                    <a:lnTo>
                      <a:pt x="16" y="0"/>
                    </a:lnTo>
                    <a:lnTo>
                      <a:pt x="0" y="0"/>
                    </a:lnTo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786" name="Freeform 106"/>
              <p:cNvSpPr>
                <a:spLocks noChangeAspect="1"/>
              </p:cNvSpPr>
              <p:nvPr/>
            </p:nvSpPr>
            <p:spPr bwMode="auto">
              <a:xfrm>
                <a:off x="3922" y="1486"/>
                <a:ext cx="16" cy="32"/>
              </a:xfrm>
              <a:custGeom>
                <a:avLst/>
                <a:gdLst>
                  <a:gd name="T0" fmla="*/ 0 w 16"/>
                  <a:gd name="T1" fmla="*/ 0 h 32"/>
                  <a:gd name="T2" fmla="*/ 8 w 16"/>
                  <a:gd name="T3" fmla="*/ 8 h 32"/>
                  <a:gd name="T4" fmla="*/ 16 w 16"/>
                  <a:gd name="T5" fmla="*/ 32 h 32"/>
                  <a:gd name="T6" fmla="*/ 0 w 16"/>
                  <a:gd name="T7" fmla="*/ 0 h 32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6" h="32">
                    <a:moveTo>
                      <a:pt x="0" y="0"/>
                    </a:moveTo>
                    <a:lnTo>
                      <a:pt x="8" y="8"/>
                    </a:lnTo>
                    <a:lnTo>
                      <a:pt x="16" y="3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787" name="Freeform 107"/>
              <p:cNvSpPr>
                <a:spLocks noChangeAspect="1"/>
              </p:cNvSpPr>
              <p:nvPr/>
            </p:nvSpPr>
            <p:spPr bwMode="auto">
              <a:xfrm>
                <a:off x="3922" y="1486"/>
                <a:ext cx="16" cy="32"/>
              </a:xfrm>
              <a:custGeom>
                <a:avLst/>
                <a:gdLst>
                  <a:gd name="T0" fmla="*/ 0 w 16"/>
                  <a:gd name="T1" fmla="*/ 0 h 32"/>
                  <a:gd name="T2" fmla="*/ 8 w 16"/>
                  <a:gd name="T3" fmla="*/ 8 h 32"/>
                  <a:gd name="T4" fmla="*/ 16 w 16"/>
                  <a:gd name="T5" fmla="*/ 32 h 32"/>
                  <a:gd name="T6" fmla="*/ 0 w 16"/>
                  <a:gd name="T7" fmla="*/ 0 h 32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6" h="32">
                    <a:moveTo>
                      <a:pt x="0" y="0"/>
                    </a:moveTo>
                    <a:lnTo>
                      <a:pt x="8" y="8"/>
                    </a:lnTo>
                    <a:lnTo>
                      <a:pt x="16" y="32"/>
                    </a:lnTo>
                    <a:lnTo>
                      <a:pt x="0" y="0"/>
                    </a:lnTo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788" name="Freeform 108"/>
              <p:cNvSpPr>
                <a:spLocks noChangeAspect="1"/>
              </p:cNvSpPr>
              <p:nvPr/>
            </p:nvSpPr>
            <p:spPr bwMode="auto">
              <a:xfrm>
                <a:off x="3946" y="1494"/>
                <a:ext cx="8" cy="24"/>
              </a:xfrm>
              <a:custGeom>
                <a:avLst/>
                <a:gdLst>
                  <a:gd name="T0" fmla="*/ 0 w 8"/>
                  <a:gd name="T1" fmla="*/ 8 h 24"/>
                  <a:gd name="T2" fmla="*/ 8 w 8"/>
                  <a:gd name="T3" fmla="*/ 0 h 24"/>
                  <a:gd name="T4" fmla="*/ 8 w 8"/>
                  <a:gd name="T5" fmla="*/ 24 h 24"/>
                  <a:gd name="T6" fmla="*/ 0 w 8"/>
                  <a:gd name="T7" fmla="*/ 8 h 24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8" h="24">
                    <a:moveTo>
                      <a:pt x="0" y="8"/>
                    </a:moveTo>
                    <a:lnTo>
                      <a:pt x="8" y="0"/>
                    </a:lnTo>
                    <a:lnTo>
                      <a:pt x="8" y="24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789" name="Freeform 109"/>
              <p:cNvSpPr>
                <a:spLocks noChangeAspect="1"/>
              </p:cNvSpPr>
              <p:nvPr/>
            </p:nvSpPr>
            <p:spPr bwMode="auto">
              <a:xfrm>
                <a:off x="3946" y="1494"/>
                <a:ext cx="8" cy="24"/>
              </a:xfrm>
              <a:custGeom>
                <a:avLst/>
                <a:gdLst>
                  <a:gd name="T0" fmla="*/ 0 w 8"/>
                  <a:gd name="T1" fmla="*/ 8 h 24"/>
                  <a:gd name="T2" fmla="*/ 8 w 8"/>
                  <a:gd name="T3" fmla="*/ 0 h 24"/>
                  <a:gd name="T4" fmla="*/ 8 w 8"/>
                  <a:gd name="T5" fmla="*/ 24 h 24"/>
                  <a:gd name="T6" fmla="*/ 0 w 8"/>
                  <a:gd name="T7" fmla="*/ 8 h 24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8" h="24">
                    <a:moveTo>
                      <a:pt x="0" y="8"/>
                    </a:moveTo>
                    <a:lnTo>
                      <a:pt x="8" y="0"/>
                    </a:lnTo>
                    <a:lnTo>
                      <a:pt x="8" y="24"/>
                    </a:lnTo>
                    <a:lnTo>
                      <a:pt x="0" y="8"/>
                    </a:lnTo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790" name="Freeform 110"/>
              <p:cNvSpPr>
                <a:spLocks noChangeAspect="1"/>
              </p:cNvSpPr>
              <p:nvPr/>
            </p:nvSpPr>
            <p:spPr bwMode="auto">
              <a:xfrm>
                <a:off x="4050" y="1630"/>
                <a:ext cx="831" cy="414"/>
              </a:xfrm>
              <a:custGeom>
                <a:avLst/>
                <a:gdLst>
                  <a:gd name="T0" fmla="*/ 8 w 831"/>
                  <a:gd name="T1" fmla="*/ 56 h 414"/>
                  <a:gd name="T2" fmla="*/ 8 w 831"/>
                  <a:gd name="T3" fmla="*/ 63 h 414"/>
                  <a:gd name="T4" fmla="*/ 24 w 831"/>
                  <a:gd name="T5" fmla="*/ 207 h 414"/>
                  <a:gd name="T6" fmla="*/ 32 w 831"/>
                  <a:gd name="T7" fmla="*/ 223 h 414"/>
                  <a:gd name="T8" fmla="*/ 88 w 831"/>
                  <a:gd name="T9" fmla="*/ 279 h 414"/>
                  <a:gd name="T10" fmla="*/ 136 w 831"/>
                  <a:gd name="T11" fmla="*/ 303 h 414"/>
                  <a:gd name="T12" fmla="*/ 256 w 831"/>
                  <a:gd name="T13" fmla="*/ 311 h 414"/>
                  <a:gd name="T14" fmla="*/ 336 w 831"/>
                  <a:gd name="T15" fmla="*/ 351 h 414"/>
                  <a:gd name="T16" fmla="*/ 392 w 831"/>
                  <a:gd name="T17" fmla="*/ 414 h 414"/>
                  <a:gd name="T18" fmla="*/ 423 w 831"/>
                  <a:gd name="T19" fmla="*/ 359 h 414"/>
                  <a:gd name="T20" fmla="*/ 471 w 831"/>
                  <a:gd name="T21" fmla="*/ 351 h 414"/>
                  <a:gd name="T22" fmla="*/ 511 w 831"/>
                  <a:gd name="T23" fmla="*/ 343 h 414"/>
                  <a:gd name="T24" fmla="*/ 527 w 831"/>
                  <a:gd name="T25" fmla="*/ 335 h 414"/>
                  <a:gd name="T26" fmla="*/ 527 w 831"/>
                  <a:gd name="T27" fmla="*/ 343 h 414"/>
                  <a:gd name="T28" fmla="*/ 607 w 831"/>
                  <a:gd name="T29" fmla="*/ 359 h 414"/>
                  <a:gd name="T30" fmla="*/ 631 w 831"/>
                  <a:gd name="T31" fmla="*/ 414 h 414"/>
                  <a:gd name="T32" fmla="*/ 639 w 831"/>
                  <a:gd name="T33" fmla="*/ 390 h 414"/>
                  <a:gd name="T34" fmla="*/ 631 w 831"/>
                  <a:gd name="T35" fmla="*/ 303 h 414"/>
                  <a:gd name="T36" fmla="*/ 687 w 831"/>
                  <a:gd name="T37" fmla="*/ 247 h 414"/>
                  <a:gd name="T38" fmla="*/ 695 w 831"/>
                  <a:gd name="T39" fmla="*/ 223 h 414"/>
                  <a:gd name="T40" fmla="*/ 679 w 831"/>
                  <a:gd name="T41" fmla="*/ 191 h 414"/>
                  <a:gd name="T42" fmla="*/ 687 w 831"/>
                  <a:gd name="T43" fmla="*/ 183 h 414"/>
                  <a:gd name="T44" fmla="*/ 703 w 831"/>
                  <a:gd name="T45" fmla="*/ 223 h 414"/>
                  <a:gd name="T46" fmla="*/ 703 w 831"/>
                  <a:gd name="T47" fmla="*/ 183 h 414"/>
                  <a:gd name="T48" fmla="*/ 727 w 831"/>
                  <a:gd name="T49" fmla="*/ 159 h 414"/>
                  <a:gd name="T50" fmla="*/ 775 w 831"/>
                  <a:gd name="T51" fmla="*/ 127 h 414"/>
                  <a:gd name="T52" fmla="*/ 831 w 831"/>
                  <a:gd name="T53" fmla="*/ 87 h 414"/>
                  <a:gd name="T54" fmla="*/ 823 w 831"/>
                  <a:gd name="T55" fmla="*/ 71 h 414"/>
                  <a:gd name="T56" fmla="*/ 799 w 831"/>
                  <a:gd name="T57" fmla="*/ 40 h 414"/>
                  <a:gd name="T58" fmla="*/ 703 w 831"/>
                  <a:gd name="T59" fmla="*/ 87 h 414"/>
                  <a:gd name="T60" fmla="*/ 655 w 831"/>
                  <a:gd name="T61" fmla="*/ 119 h 414"/>
                  <a:gd name="T62" fmla="*/ 623 w 831"/>
                  <a:gd name="T63" fmla="*/ 143 h 414"/>
                  <a:gd name="T64" fmla="*/ 591 w 831"/>
                  <a:gd name="T65" fmla="*/ 135 h 414"/>
                  <a:gd name="T66" fmla="*/ 607 w 831"/>
                  <a:gd name="T67" fmla="*/ 119 h 414"/>
                  <a:gd name="T68" fmla="*/ 583 w 831"/>
                  <a:gd name="T69" fmla="*/ 111 h 414"/>
                  <a:gd name="T70" fmla="*/ 567 w 831"/>
                  <a:gd name="T71" fmla="*/ 71 h 414"/>
                  <a:gd name="T72" fmla="*/ 543 w 831"/>
                  <a:gd name="T73" fmla="*/ 135 h 414"/>
                  <a:gd name="T74" fmla="*/ 527 w 831"/>
                  <a:gd name="T75" fmla="*/ 119 h 414"/>
                  <a:gd name="T76" fmla="*/ 527 w 831"/>
                  <a:gd name="T77" fmla="*/ 79 h 414"/>
                  <a:gd name="T78" fmla="*/ 583 w 831"/>
                  <a:gd name="T79" fmla="*/ 63 h 414"/>
                  <a:gd name="T80" fmla="*/ 519 w 831"/>
                  <a:gd name="T81" fmla="*/ 48 h 414"/>
                  <a:gd name="T82" fmla="*/ 495 w 831"/>
                  <a:gd name="T83" fmla="*/ 56 h 414"/>
                  <a:gd name="T84" fmla="*/ 503 w 831"/>
                  <a:gd name="T85" fmla="*/ 24 h 414"/>
                  <a:gd name="T86" fmla="*/ 423 w 831"/>
                  <a:gd name="T87" fmla="*/ 0 h 414"/>
                  <a:gd name="T88" fmla="*/ 24 w 831"/>
                  <a:gd name="T89" fmla="*/ 8 h 414"/>
                  <a:gd name="T90" fmla="*/ 24 w 831"/>
                  <a:gd name="T91" fmla="*/ 40 h 414"/>
                  <a:gd name="T92" fmla="*/ 0 w 831"/>
                  <a:gd name="T93" fmla="*/ 16 h 414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</a:gdLst>
                <a:ahLst/>
                <a:cxnLst>
                  <a:cxn ang="T94">
                    <a:pos x="T0" y="T1"/>
                  </a:cxn>
                  <a:cxn ang="T95">
                    <a:pos x="T2" y="T3"/>
                  </a:cxn>
                  <a:cxn ang="T96">
                    <a:pos x="T4" y="T5"/>
                  </a:cxn>
                  <a:cxn ang="T97">
                    <a:pos x="T6" y="T7"/>
                  </a:cxn>
                  <a:cxn ang="T98">
                    <a:pos x="T8" y="T9"/>
                  </a:cxn>
                  <a:cxn ang="T99">
                    <a:pos x="T10" y="T11"/>
                  </a:cxn>
                  <a:cxn ang="T100">
                    <a:pos x="T12" y="T13"/>
                  </a:cxn>
                  <a:cxn ang="T101">
                    <a:pos x="T14" y="T15"/>
                  </a:cxn>
                  <a:cxn ang="T102">
                    <a:pos x="T16" y="T17"/>
                  </a:cxn>
                  <a:cxn ang="T103">
                    <a:pos x="T18" y="T19"/>
                  </a:cxn>
                  <a:cxn ang="T104">
                    <a:pos x="T20" y="T21"/>
                  </a:cxn>
                  <a:cxn ang="T105">
                    <a:pos x="T22" y="T23"/>
                  </a:cxn>
                  <a:cxn ang="T106">
                    <a:pos x="T24" y="T25"/>
                  </a:cxn>
                  <a:cxn ang="T107">
                    <a:pos x="T26" y="T27"/>
                  </a:cxn>
                  <a:cxn ang="T108">
                    <a:pos x="T28" y="T29"/>
                  </a:cxn>
                  <a:cxn ang="T109">
                    <a:pos x="T30" y="T31"/>
                  </a:cxn>
                  <a:cxn ang="T110">
                    <a:pos x="T32" y="T33"/>
                  </a:cxn>
                  <a:cxn ang="T111">
                    <a:pos x="T34" y="T35"/>
                  </a:cxn>
                  <a:cxn ang="T112">
                    <a:pos x="T36" y="T37"/>
                  </a:cxn>
                  <a:cxn ang="T113">
                    <a:pos x="T38" y="T39"/>
                  </a:cxn>
                  <a:cxn ang="T114">
                    <a:pos x="T40" y="T41"/>
                  </a:cxn>
                  <a:cxn ang="T115">
                    <a:pos x="T42" y="T43"/>
                  </a:cxn>
                  <a:cxn ang="T116">
                    <a:pos x="T44" y="T45"/>
                  </a:cxn>
                  <a:cxn ang="T117">
                    <a:pos x="T46" y="T47"/>
                  </a:cxn>
                  <a:cxn ang="T118">
                    <a:pos x="T48" y="T49"/>
                  </a:cxn>
                  <a:cxn ang="T119">
                    <a:pos x="T50" y="T51"/>
                  </a:cxn>
                  <a:cxn ang="T120">
                    <a:pos x="T52" y="T53"/>
                  </a:cxn>
                  <a:cxn ang="T121">
                    <a:pos x="T54" y="T55"/>
                  </a:cxn>
                  <a:cxn ang="T122">
                    <a:pos x="T56" y="T57"/>
                  </a:cxn>
                  <a:cxn ang="T123">
                    <a:pos x="T58" y="T59"/>
                  </a:cxn>
                  <a:cxn ang="T124">
                    <a:pos x="T60" y="T61"/>
                  </a:cxn>
                  <a:cxn ang="T125">
                    <a:pos x="T62" y="T63"/>
                  </a:cxn>
                  <a:cxn ang="T126">
                    <a:pos x="T64" y="T65"/>
                  </a:cxn>
                  <a:cxn ang="T127">
                    <a:pos x="T66" y="T67"/>
                  </a:cxn>
                  <a:cxn ang="T128">
                    <a:pos x="T68" y="T69"/>
                  </a:cxn>
                  <a:cxn ang="T129">
                    <a:pos x="T70" y="T71"/>
                  </a:cxn>
                  <a:cxn ang="T130">
                    <a:pos x="T72" y="T73"/>
                  </a:cxn>
                  <a:cxn ang="T131">
                    <a:pos x="T74" y="T75"/>
                  </a:cxn>
                  <a:cxn ang="T132">
                    <a:pos x="T76" y="T77"/>
                  </a:cxn>
                  <a:cxn ang="T133">
                    <a:pos x="T78" y="T79"/>
                  </a:cxn>
                  <a:cxn ang="T134">
                    <a:pos x="T80" y="T81"/>
                  </a:cxn>
                  <a:cxn ang="T135">
                    <a:pos x="T82" y="T83"/>
                  </a:cxn>
                  <a:cxn ang="T136">
                    <a:pos x="T84" y="T85"/>
                  </a:cxn>
                  <a:cxn ang="T137">
                    <a:pos x="T86" y="T87"/>
                  </a:cxn>
                  <a:cxn ang="T138">
                    <a:pos x="T88" y="T89"/>
                  </a:cxn>
                  <a:cxn ang="T139">
                    <a:pos x="T90" y="T91"/>
                  </a:cxn>
                  <a:cxn ang="T140">
                    <a:pos x="T92" y="T93"/>
                  </a:cxn>
                </a:cxnLst>
                <a:rect l="0" t="0" r="r" b="b"/>
                <a:pathLst>
                  <a:path w="831" h="414">
                    <a:moveTo>
                      <a:pt x="0" y="16"/>
                    </a:moveTo>
                    <a:lnTo>
                      <a:pt x="8" y="56"/>
                    </a:lnTo>
                    <a:lnTo>
                      <a:pt x="24" y="63"/>
                    </a:lnTo>
                    <a:lnTo>
                      <a:pt x="8" y="63"/>
                    </a:lnTo>
                    <a:lnTo>
                      <a:pt x="8" y="167"/>
                    </a:lnTo>
                    <a:lnTo>
                      <a:pt x="24" y="207"/>
                    </a:lnTo>
                    <a:lnTo>
                      <a:pt x="40" y="207"/>
                    </a:lnTo>
                    <a:lnTo>
                      <a:pt x="32" y="223"/>
                    </a:lnTo>
                    <a:lnTo>
                      <a:pt x="56" y="271"/>
                    </a:lnTo>
                    <a:lnTo>
                      <a:pt x="88" y="279"/>
                    </a:lnTo>
                    <a:lnTo>
                      <a:pt x="104" y="303"/>
                    </a:lnTo>
                    <a:lnTo>
                      <a:pt x="136" y="303"/>
                    </a:lnTo>
                    <a:lnTo>
                      <a:pt x="200" y="319"/>
                    </a:lnTo>
                    <a:lnTo>
                      <a:pt x="256" y="311"/>
                    </a:lnTo>
                    <a:lnTo>
                      <a:pt x="304" y="359"/>
                    </a:lnTo>
                    <a:lnTo>
                      <a:pt x="336" y="351"/>
                    </a:lnTo>
                    <a:lnTo>
                      <a:pt x="368" y="398"/>
                    </a:lnTo>
                    <a:lnTo>
                      <a:pt x="392" y="414"/>
                    </a:lnTo>
                    <a:lnTo>
                      <a:pt x="392" y="374"/>
                    </a:lnTo>
                    <a:lnTo>
                      <a:pt x="423" y="359"/>
                    </a:lnTo>
                    <a:lnTo>
                      <a:pt x="423" y="351"/>
                    </a:lnTo>
                    <a:lnTo>
                      <a:pt x="471" y="351"/>
                    </a:lnTo>
                    <a:lnTo>
                      <a:pt x="511" y="359"/>
                    </a:lnTo>
                    <a:lnTo>
                      <a:pt x="511" y="343"/>
                    </a:lnTo>
                    <a:lnTo>
                      <a:pt x="495" y="335"/>
                    </a:lnTo>
                    <a:lnTo>
                      <a:pt x="527" y="335"/>
                    </a:lnTo>
                    <a:lnTo>
                      <a:pt x="527" y="327"/>
                    </a:lnTo>
                    <a:lnTo>
                      <a:pt x="527" y="343"/>
                    </a:lnTo>
                    <a:lnTo>
                      <a:pt x="583" y="343"/>
                    </a:lnTo>
                    <a:lnTo>
                      <a:pt x="607" y="359"/>
                    </a:lnTo>
                    <a:lnTo>
                      <a:pt x="607" y="382"/>
                    </a:lnTo>
                    <a:lnTo>
                      <a:pt x="631" y="414"/>
                    </a:lnTo>
                    <a:lnTo>
                      <a:pt x="639" y="414"/>
                    </a:lnTo>
                    <a:lnTo>
                      <a:pt x="639" y="390"/>
                    </a:lnTo>
                    <a:lnTo>
                      <a:pt x="623" y="327"/>
                    </a:lnTo>
                    <a:lnTo>
                      <a:pt x="631" y="303"/>
                    </a:lnTo>
                    <a:lnTo>
                      <a:pt x="703" y="247"/>
                    </a:lnTo>
                    <a:lnTo>
                      <a:pt x="687" y="247"/>
                    </a:lnTo>
                    <a:lnTo>
                      <a:pt x="703" y="247"/>
                    </a:lnTo>
                    <a:lnTo>
                      <a:pt x="695" y="223"/>
                    </a:lnTo>
                    <a:lnTo>
                      <a:pt x="695" y="207"/>
                    </a:lnTo>
                    <a:lnTo>
                      <a:pt x="679" y="191"/>
                    </a:lnTo>
                    <a:lnTo>
                      <a:pt x="695" y="199"/>
                    </a:lnTo>
                    <a:lnTo>
                      <a:pt x="687" y="183"/>
                    </a:lnTo>
                    <a:lnTo>
                      <a:pt x="703" y="183"/>
                    </a:lnTo>
                    <a:lnTo>
                      <a:pt x="703" y="223"/>
                    </a:lnTo>
                    <a:lnTo>
                      <a:pt x="711" y="191"/>
                    </a:lnTo>
                    <a:lnTo>
                      <a:pt x="703" y="183"/>
                    </a:lnTo>
                    <a:lnTo>
                      <a:pt x="719" y="183"/>
                    </a:lnTo>
                    <a:lnTo>
                      <a:pt x="727" y="159"/>
                    </a:lnTo>
                    <a:lnTo>
                      <a:pt x="791" y="135"/>
                    </a:lnTo>
                    <a:lnTo>
                      <a:pt x="775" y="127"/>
                    </a:lnTo>
                    <a:lnTo>
                      <a:pt x="791" y="111"/>
                    </a:lnTo>
                    <a:lnTo>
                      <a:pt x="831" y="87"/>
                    </a:lnTo>
                    <a:lnTo>
                      <a:pt x="831" y="71"/>
                    </a:lnTo>
                    <a:lnTo>
                      <a:pt x="823" y="71"/>
                    </a:lnTo>
                    <a:lnTo>
                      <a:pt x="823" y="48"/>
                    </a:lnTo>
                    <a:lnTo>
                      <a:pt x="799" y="40"/>
                    </a:lnTo>
                    <a:lnTo>
                      <a:pt x="783" y="71"/>
                    </a:lnTo>
                    <a:lnTo>
                      <a:pt x="703" y="87"/>
                    </a:lnTo>
                    <a:lnTo>
                      <a:pt x="695" y="111"/>
                    </a:lnTo>
                    <a:lnTo>
                      <a:pt x="655" y="119"/>
                    </a:lnTo>
                    <a:lnTo>
                      <a:pt x="663" y="127"/>
                    </a:lnTo>
                    <a:lnTo>
                      <a:pt x="623" y="143"/>
                    </a:lnTo>
                    <a:lnTo>
                      <a:pt x="607" y="143"/>
                    </a:lnTo>
                    <a:lnTo>
                      <a:pt x="591" y="135"/>
                    </a:lnTo>
                    <a:lnTo>
                      <a:pt x="607" y="127"/>
                    </a:lnTo>
                    <a:lnTo>
                      <a:pt x="607" y="119"/>
                    </a:lnTo>
                    <a:lnTo>
                      <a:pt x="607" y="95"/>
                    </a:lnTo>
                    <a:lnTo>
                      <a:pt x="583" y="111"/>
                    </a:lnTo>
                    <a:lnTo>
                      <a:pt x="591" y="71"/>
                    </a:lnTo>
                    <a:lnTo>
                      <a:pt x="567" y="71"/>
                    </a:lnTo>
                    <a:lnTo>
                      <a:pt x="551" y="87"/>
                    </a:lnTo>
                    <a:lnTo>
                      <a:pt x="543" y="135"/>
                    </a:lnTo>
                    <a:lnTo>
                      <a:pt x="535" y="135"/>
                    </a:lnTo>
                    <a:lnTo>
                      <a:pt x="527" y="119"/>
                    </a:lnTo>
                    <a:lnTo>
                      <a:pt x="543" y="71"/>
                    </a:lnTo>
                    <a:lnTo>
                      <a:pt x="527" y="79"/>
                    </a:lnTo>
                    <a:lnTo>
                      <a:pt x="543" y="71"/>
                    </a:lnTo>
                    <a:lnTo>
                      <a:pt x="583" y="63"/>
                    </a:lnTo>
                    <a:lnTo>
                      <a:pt x="575" y="56"/>
                    </a:lnTo>
                    <a:lnTo>
                      <a:pt x="519" y="48"/>
                    </a:lnTo>
                    <a:lnTo>
                      <a:pt x="527" y="32"/>
                    </a:lnTo>
                    <a:lnTo>
                      <a:pt x="495" y="56"/>
                    </a:lnTo>
                    <a:lnTo>
                      <a:pt x="471" y="56"/>
                    </a:lnTo>
                    <a:lnTo>
                      <a:pt x="503" y="24"/>
                    </a:lnTo>
                    <a:lnTo>
                      <a:pt x="431" y="16"/>
                    </a:lnTo>
                    <a:lnTo>
                      <a:pt x="423" y="0"/>
                    </a:lnTo>
                    <a:lnTo>
                      <a:pt x="423" y="8"/>
                    </a:lnTo>
                    <a:lnTo>
                      <a:pt x="24" y="8"/>
                    </a:lnTo>
                    <a:lnTo>
                      <a:pt x="32" y="24"/>
                    </a:lnTo>
                    <a:lnTo>
                      <a:pt x="24" y="40"/>
                    </a:lnTo>
                    <a:lnTo>
                      <a:pt x="32" y="24"/>
                    </a:lnTo>
                    <a:lnTo>
                      <a:pt x="0" y="16"/>
                    </a:lnTo>
                    <a:close/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791" name="Freeform 111"/>
              <p:cNvSpPr>
                <a:spLocks noChangeAspect="1"/>
              </p:cNvSpPr>
              <p:nvPr/>
            </p:nvSpPr>
            <p:spPr bwMode="auto">
              <a:xfrm>
                <a:off x="4050" y="1630"/>
                <a:ext cx="831" cy="414"/>
              </a:xfrm>
              <a:custGeom>
                <a:avLst/>
                <a:gdLst>
                  <a:gd name="T0" fmla="*/ 8 w 831"/>
                  <a:gd name="T1" fmla="*/ 56 h 414"/>
                  <a:gd name="T2" fmla="*/ 8 w 831"/>
                  <a:gd name="T3" fmla="*/ 63 h 414"/>
                  <a:gd name="T4" fmla="*/ 24 w 831"/>
                  <a:gd name="T5" fmla="*/ 207 h 414"/>
                  <a:gd name="T6" fmla="*/ 32 w 831"/>
                  <a:gd name="T7" fmla="*/ 223 h 414"/>
                  <a:gd name="T8" fmla="*/ 88 w 831"/>
                  <a:gd name="T9" fmla="*/ 279 h 414"/>
                  <a:gd name="T10" fmla="*/ 136 w 831"/>
                  <a:gd name="T11" fmla="*/ 303 h 414"/>
                  <a:gd name="T12" fmla="*/ 256 w 831"/>
                  <a:gd name="T13" fmla="*/ 311 h 414"/>
                  <a:gd name="T14" fmla="*/ 336 w 831"/>
                  <a:gd name="T15" fmla="*/ 351 h 414"/>
                  <a:gd name="T16" fmla="*/ 392 w 831"/>
                  <a:gd name="T17" fmla="*/ 414 h 414"/>
                  <a:gd name="T18" fmla="*/ 423 w 831"/>
                  <a:gd name="T19" fmla="*/ 359 h 414"/>
                  <a:gd name="T20" fmla="*/ 471 w 831"/>
                  <a:gd name="T21" fmla="*/ 351 h 414"/>
                  <a:gd name="T22" fmla="*/ 511 w 831"/>
                  <a:gd name="T23" fmla="*/ 343 h 414"/>
                  <a:gd name="T24" fmla="*/ 527 w 831"/>
                  <a:gd name="T25" fmla="*/ 335 h 414"/>
                  <a:gd name="T26" fmla="*/ 527 w 831"/>
                  <a:gd name="T27" fmla="*/ 343 h 414"/>
                  <a:gd name="T28" fmla="*/ 607 w 831"/>
                  <a:gd name="T29" fmla="*/ 359 h 414"/>
                  <a:gd name="T30" fmla="*/ 631 w 831"/>
                  <a:gd name="T31" fmla="*/ 414 h 414"/>
                  <a:gd name="T32" fmla="*/ 639 w 831"/>
                  <a:gd name="T33" fmla="*/ 390 h 414"/>
                  <a:gd name="T34" fmla="*/ 631 w 831"/>
                  <a:gd name="T35" fmla="*/ 303 h 414"/>
                  <a:gd name="T36" fmla="*/ 687 w 831"/>
                  <a:gd name="T37" fmla="*/ 247 h 414"/>
                  <a:gd name="T38" fmla="*/ 695 w 831"/>
                  <a:gd name="T39" fmla="*/ 223 h 414"/>
                  <a:gd name="T40" fmla="*/ 679 w 831"/>
                  <a:gd name="T41" fmla="*/ 191 h 414"/>
                  <a:gd name="T42" fmla="*/ 687 w 831"/>
                  <a:gd name="T43" fmla="*/ 183 h 414"/>
                  <a:gd name="T44" fmla="*/ 703 w 831"/>
                  <a:gd name="T45" fmla="*/ 223 h 414"/>
                  <a:gd name="T46" fmla="*/ 703 w 831"/>
                  <a:gd name="T47" fmla="*/ 183 h 414"/>
                  <a:gd name="T48" fmla="*/ 727 w 831"/>
                  <a:gd name="T49" fmla="*/ 159 h 414"/>
                  <a:gd name="T50" fmla="*/ 775 w 831"/>
                  <a:gd name="T51" fmla="*/ 127 h 414"/>
                  <a:gd name="T52" fmla="*/ 831 w 831"/>
                  <a:gd name="T53" fmla="*/ 87 h 414"/>
                  <a:gd name="T54" fmla="*/ 823 w 831"/>
                  <a:gd name="T55" fmla="*/ 71 h 414"/>
                  <a:gd name="T56" fmla="*/ 799 w 831"/>
                  <a:gd name="T57" fmla="*/ 40 h 414"/>
                  <a:gd name="T58" fmla="*/ 703 w 831"/>
                  <a:gd name="T59" fmla="*/ 87 h 414"/>
                  <a:gd name="T60" fmla="*/ 655 w 831"/>
                  <a:gd name="T61" fmla="*/ 119 h 414"/>
                  <a:gd name="T62" fmla="*/ 623 w 831"/>
                  <a:gd name="T63" fmla="*/ 143 h 414"/>
                  <a:gd name="T64" fmla="*/ 591 w 831"/>
                  <a:gd name="T65" fmla="*/ 135 h 414"/>
                  <a:gd name="T66" fmla="*/ 607 w 831"/>
                  <a:gd name="T67" fmla="*/ 119 h 414"/>
                  <a:gd name="T68" fmla="*/ 583 w 831"/>
                  <a:gd name="T69" fmla="*/ 111 h 414"/>
                  <a:gd name="T70" fmla="*/ 567 w 831"/>
                  <a:gd name="T71" fmla="*/ 71 h 414"/>
                  <a:gd name="T72" fmla="*/ 543 w 831"/>
                  <a:gd name="T73" fmla="*/ 135 h 414"/>
                  <a:gd name="T74" fmla="*/ 527 w 831"/>
                  <a:gd name="T75" fmla="*/ 119 h 414"/>
                  <a:gd name="T76" fmla="*/ 527 w 831"/>
                  <a:gd name="T77" fmla="*/ 79 h 414"/>
                  <a:gd name="T78" fmla="*/ 583 w 831"/>
                  <a:gd name="T79" fmla="*/ 63 h 414"/>
                  <a:gd name="T80" fmla="*/ 519 w 831"/>
                  <a:gd name="T81" fmla="*/ 48 h 414"/>
                  <a:gd name="T82" fmla="*/ 495 w 831"/>
                  <a:gd name="T83" fmla="*/ 56 h 414"/>
                  <a:gd name="T84" fmla="*/ 503 w 831"/>
                  <a:gd name="T85" fmla="*/ 24 h 414"/>
                  <a:gd name="T86" fmla="*/ 423 w 831"/>
                  <a:gd name="T87" fmla="*/ 0 h 414"/>
                  <a:gd name="T88" fmla="*/ 24 w 831"/>
                  <a:gd name="T89" fmla="*/ 8 h 414"/>
                  <a:gd name="T90" fmla="*/ 24 w 831"/>
                  <a:gd name="T91" fmla="*/ 40 h 414"/>
                  <a:gd name="T92" fmla="*/ 0 w 831"/>
                  <a:gd name="T93" fmla="*/ 16 h 414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</a:gdLst>
                <a:ahLst/>
                <a:cxnLst>
                  <a:cxn ang="T94">
                    <a:pos x="T0" y="T1"/>
                  </a:cxn>
                  <a:cxn ang="T95">
                    <a:pos x="T2" y="T3"/>
                  </a:cxn>
                  <a:cxn ang="T96">
                    <a:pos x="T4" y="T5"/>
                  </a:cxn>
                  <a:cxn ang="T97">
                    <a:pos x="T6" y="T7"/>
                  </a:cxn>
                  <a:cxn ang="T98">
                    <a:pos x="T8" y="T9"/>
                  </a:cxn>
                  <a:cxn ang="T99">
                    <a:pos x="T10" y="T11"/>
                  </a:cxn>
                  <a:cxn ang="T100">
                    <a:pos x="T12" y="T13"/>
                  </a:cxn>
                  <a:cxn ang="T101">
                    <a:pos x="T14" y="T15"/>
                  </a:cxn>
                  <a:cxn ang="T102">
                    <a:pos x="T16" y="T17"/>
                  </a:cxn>
                  <a:cxn ang="T103">
                    <a:pos x="T18" y="T19"/>
                  </a:cxn>
                  <a:cxn ang="T104">
                    <a:pos x="T20" y="T21"/>
                  </a:cxn>
                  <a:cxn ang="T105">
                    <a:pos x="T22" y="T23"/>
                  </a:cxn>
                  <a:cxn ang="T106">
                    <a:pos x="T24" y="T25"/>
                  </a:cxn>
                  <a:cxn ang="T107">
                    <a:pos x="T26" y="T27"/>
                  </a:cxn>
                  <a:cxn ang="T108">
                    <a:pos x="T28" y="T29"/>
                  </a:cxn>
                  <a:cxn ang="T109">
                    <a:pos x="T30" y="T31"/>
                  </a:cxn>
                  <a:cxn ang="T110">
                    <a:pos x="T32" y="T33"/>
                  </a:cxn>
                  <a:cxn ang="T111">
                    <a:pos x="T34" y="T35"/>
                  </a:cxn>
                  <a:cxn ang="T112">
                    <a:pos x="T36" y="T37"/>
                  </a:cxn>
                  <a:cxn ang="T113">
                    <a:pos x="T38" y="T39"/>
                  </a:cxn>
                  <a:cxn ang="T114">
                    <a:pos x="T40" y="T41"/>
                  </a:cxn>
                  <a:cxn ang="T115">
                    <a:pos x="T42" y="T43"/>
                  </a:cxn>
                  <a:cxn ang="T116">
                    <a:pos x="T44" y="T45"/>
                  </a:cxn>
                  <a:cxn ang="T117">
                    <a:pos x="T46" y="T47"/>
                  </a:cxn>
                  <a:cxn ang="T118">
                    <a:pos x="T48" y="T49"/>
                  </a:cxn>
                  <a:cxn ang="T119">
                    <a:pos x="T50" y="T51"/>
                  </a:cxn>
                  <a:cxn ang="T120">
                    <a:pos x="T52" y="T53"/>
                  </a:cxn>
                  <a:cxn ang="T121">
                    <a:pos x="T54" y="T55"/>
                  </a:cxn>
                  <a:cxn ang="T122">
                    <a:pos x="T56" y="T57"/>
                  </a:cxn>
                  <a:cxn ang="T123">
                    <a:pos x="T58" y="T59"/>
                  </a:cxn>
                  <a:cxn ang="T124">
                    <a:pos x="T60" y="T61"/>
                  </a:cxn>
                  <a:cxn ang="T125">
                    <a:pos x="T62" y="T63"/>
                  </a:cxn>
                  <a:cxn ang="T126">
                    <a:pos x="T64" y="T65"/>
                  </a:cxn>
                  <a:cxn ang="T127">
                    <a:pos x="T66" y="T67"/>
                  </a:cxn>
                  <a:cxn ang="T128">
                    <a:pos x="T68" y="T69"/>
                  </a:cxn>
                  <a:cxn ang="T129">
                    <a:pos x="T70" y="T71"/>
                  </a:cxn>
                  <a:cxn ang="T130">
                    <a:pos x="T72" y="T73"/>
                  </a:cxn>
                  <a:cxn ang="T131">
                    <a:pos x="T74" y="T75"/>
                  </a:cxn>
                  <a:cxn ang="T132">
                    <a:pos x="T76" y="T77"/>
                  </a:cxn>
                  <a:cxn ang="T133">
                    <a:pos x="T78" y="T79"/>
                  </a:cxn>
                  <a:cxn ang="T134">
                    <a:pos x="T80" y="T81"/>
                  </a:cxn>
                  <a:cxn ang="T135">
                    <a:pos x="T82" y="T83"/>
                  </a:cxn>
                  <a:cxn ang="T136">
                    <a:pos x="T84" y="T85"/>
                  </a:cxn>
                  <a:cxn ang="T137">
                    <a:pos x="T86" y="T87"/>
                  </a:cxn>
                  <a:cxn ang="T138">
                    <a:pos x="T88" y="T89"/>
                  </a:cxn>
                  <a:cxn ang="T139">
                    <a:pos x="T90" y="T91"/>
                  </a:cxn>
                  <a:cxn ang="T140">
                    <a:pos x="T92" y="T93"/>
                  </a:cxn>
                </a:cxnLst>
                <a:rect l="0" t="0" r="r" b="b"/>
                <a:pathLst>
                  <a:path w="831" h="414">
                    <a:moveTo>
                      <a:pt x="0" y="16"/>
                    </a:moveTo>
                    <a:lnTo>
                      <a:pt x="8" y="56"/>
                    </a:lnTo>
                    <a:lnTo>
                      <a:pt x="24" y="63"/>
                    </a:lnTo>
                    <a:lnTo>
                      <a:pt x="8" y="63"/>
                    </a:lnTo>
                    <a:lnTo>
                      <a:pt x="8" y="167"/>
                    </a:lnTo>
                    <a:lnTo>
                      <a:pt x="24" y="207"/>
                    </a:lnTo>
                    <a:lnTo>
                      <a:pt x="40" y="207"/>
                    </a:lnTo>
                    <a:lnTo>
                      <a:pt x="32" y="223"/>
                    </a:lnTo>
                    <a:lnTo>
                      <a:pt x="56" y="271"/>
                    </a:lnTo>
                    <a:lnTo>
                      <a:pt x="88" y="279"/>
                    </a:lnTo>
                    <a:lnTo>
                      <a:pt x="104" y="303"/>
                    </a:lnTo>
                    <a:lnTo>
                      <a:pt x="136" y="303"/>
                    </a:lnTo>
                    <a:lnTo>
                      <a:pt x="200" y="319"/>
                    </a:lnTo>
                    <a:lnTo>
                      <a:pt x="256" y="311"/>
                    </a:lnTo>
                    <a:lnTo>
                      <a:pt x="304" y="359"/>
                    </a:lnTo>
                    <a:lnTo>
                      <a:pt x="336" y="351"/>
                    </a:lnTo>
                    <a:lnTo>
                      <a:pt x="368" y="398"/>
                    </a:lnTo>
                    <a:lnTo>
                      <a:pt x="392" y="414"/>
                    </a:lnTo>
                    <a:lnTo>
                      <a:pt x="392" y="374"/>
                    </a:lnTo>
                    <a:lnTo>
                      <a:pt x="423" y="359"/>
                    </a:lnTo>
                    <a:lnTo>
                      <a:pt x="423" y="351"/>
                    </a:lnTo>
                    <a:lnTo>
                      <a:pt x="471" y="351"/>
                    </a:lnTo>
                    <a:lnTo>
                      <a:pt x="511" y="359"/>
                    </a:lnTo>
                    <a:lnTo>
                      <a:pt x="511" y="343"/>
                    </a:lnTo>
                    <a:lnTo>
                      <a:pt x="495" y="335"/>
                    </a:lnTo>
                    <a:lnTo>
                      <a:pt x="527" y="335"/>
                    </a:lnTo>
                    <a:lnTo>
                      <a:pt x="527" y="327"/>
                    </a:lnTo>
                    <a:lnTo>
                      <a:pt x="527" y="343"/>
                    </a:lnTo>
                    <a:lnTo>
                      <a:pt x="583" y="343"/>
                    </a:lnTo>
                    <a:lnTo>
                      <a:pt x="607" y="359"/>
                    </a:lnTo>
                    <a:lnTo>
                      <a:pt x="607" y="382"/>
                    </a:lnTo>
                    <a:lnTo>
                      <a:pt x="631" y="414"/>
                    </a:lnTo>
                    <a:lnTo>
                      <a:pt x="639" y="414"/>
                    </a:lnTo>
                    <a:lnTo>
                      <a:pt x="639" y="390"/>
                    </a:lnTo>
                    <a:lnTo>
                      <a:pt x="623" y="327"/>
                    </a:lnTo>
                    <a:lnTo>
                      <a:pt x="631" y="303"/>
                    </a:lnTo>
                    <a:lnTo>
                      <a:pt x="703" y="247"/>
                    </a:lnTo>
                    <a:lnTo>
                      <a:pt x="687" y="247"/>
                    </a:lnTo>
                    <a:lnTo>
                      <a:pt x="703" y="247"/>
                    </a:lnTo>
                    <a:lnTo>
                      <a:pt x="695" y="223"/>
                    </a:lnTo>
                    <a:lnTo>
                      <a:pt x="695" y="207"/>
                    </a:lnTo>
                    <a:lnTo>
                      <a:pt x="679" y="191"/>
                    </a:lnTo>
                    <a:lnTo>
                      <a:pt x="695" y="199"/>
                    </a:lnTo>
                    <a:lnTo>
                      <a:pt x="687" y="183"/>
                    </a:lnTo>
                    <a:lnTo>
                      <a:pt x="703" y="183"/>
                    </a:lnTo>
                    <a:lnTo>
                      <a:pt x="703" y="223"/>
                    </a:lnTo>
                    <a:lnTo>
                      <a:pt x="711" y="191"/>
                    </a:lnTo>
                    <a:lnTo>
                      <a:pt x="703" y="183"/>
                    </a:lnTo>
                    <a:lnTo>
                      <a:pt x="719" y="183"/>
                    </a:lnTo>
                    <a:lnTo>
                      <a:pt x="727" y="159"/>
                    </a:lnTo>
                    <a:lnTo>
                      <a:pt x="791" y="135"/>
                    </a:lnTo>
                    <a:lnTo>
                      <a:pt x="775" y="127"/>
                    </a:lnTo>
                    <a:lnTo>
                      <a:pt x="791" y="111"/>
                    </a:lnTo>
                    <a:lnTo>
                      <a:pt x="831" y="87"/>
                    </a:lnTo>
                    <a:lnTo>
                      <a:pt x="831" y="71"/>
                    </a:lnTo>
                    <a:lnTo>
                      <a:pt x="823" y="71"/>
                    </a:lnTo>
                    <a:lnTo>
                      <a:pt x="823" y="48"/>
                    </a:lnTo>
                    <a:lnTo>
                      <a:pt x="799" y="40"/>
                    </a:lnTo>
                    <a:lnTo>
                      <a:pt x="783" y="71"/>
                    </a:lnTo>
                    <a:lnTo>
                      <a:pt x="703" y="87"/>
                    </a:lnTo>
                    <a:lnTo>
                      <a:pt x="695" y="111"/>
                    </a:lnTo>
                    <a:lnTo>
                      <a:pt x="655" y="119"/>
                    </a:lnTo>
                    <a:lnTo>
                      <a:pt x="663" y="127"/>
                    </a:lnTo>
                    <a:lnTo>
                      <a:pt x="623" y="143"/>
                    </a:lnTo>
                    <a:lnTo>
                      <a:pt x="607" y="143"/>
                    </a:lnTo>
                    <a:lnTo>
                      <a:pt x="591" y="135"/>
                    </a:lnTo>
                    <a:lnTo>
                      <a:pt x="607" y="127"/>
                    </a:lnTo>
                    <a:lnTo>
                      <a:pt x="607" y="119"/>
                    </a:lnTo>
                    <a:lnTo>
                      <a:pt x="607" y="95"/>
                    </a:lnTo>
                    <a:lnTo>
                      <a:pt x="583" y="111"/>
                    </a:lnTo>
                    <a:lnTo>
                      <a:pt x="591" y="71"/>
                    </a:lnTo>
                    <a:lnTo>
                      <a:pt x="567" y="71"/>
                    </a:lnTo>
                    <a:lnTo>
                      <a:pt x="551" y="87"/>
                    </a:lnTo>
                    <a:lnTo>
                      <a:pt x="543" y="135"/>
                    </a:lnTo>
                    <a:lnTo>
                      <a:pt x="535" y="135"/>
                    </a:lnTo>
                    <a:lnTo>
                      <a:pt x="527" y="119"/>
                    </a:lnTo>
                    <a:lnTo>
                      <a:pt x="543" y="71"/>
                    </a:lnTo>
                    <a:lnTo>
                      <a:pt x="527" y="79"/>
                    </a:lnTo>
                    <a:lnTo>
                      <a:pt x="543" y="71"/>
                    </a:lnTo>
                    <a:lnTo>
                      <a:pt x="583" y="63"/>
                    </a:lnTo>
                    <a:lnTo>
                      <a:pt x="575" y="56"/>
                    </a:lnTo>
                    <a:lnTo>
                      <a:pt x="519" y="48"/>
                    </a:lnTo>
                    <a:lnTo>
                      <a:pt x="527" y="32"/>
                    </a:lnTo>
                    <a:lnTo>
                      <a:pt x="495" y="56"/>
                    </a:lnTo>
                    <a:lnTo>
                      <a:pt x="471" y="56"/>
                    </a:lnTo>
                    <a:lnTo>
                      <a:pt x="503" y="24"/>
                    </a:lnTo>
                    <a:lnTo>
                      <a:pt x="431" y="16"/>
                    </a:lnTo>
                    <a:lnTo>
                      <a:pt x="423" y="0"/>
                    </a:lnTo>
                    <a:lnTo>
                      <a:pt x="423" y="8"/>
                    </a:lnTo>
                    <a:lnTo>
                      <a:pt x="24" y="8"/>
                    </a:lnTo>
                    <a:lnTo>
                      <a:pt x="32" y="24"/>
                    </a:lnTo>
                    <a:lnTo>
                      <a:pt x="24" y="40"/>
                    </a:lnTo>
                    <a:lnTo>
                      <a:pt x="32" y="24"/>
                    </a:lnTo>
                    <a:lnTo>
                      <a:pt x="0" y="16"/>
                    </a:lnTo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792" name="Freeform 112"/>
              <p:cNvSpPr>
                <a:spLocks noChangeAspect="1"/>
              </p:cNvSpPr>
              <p:nvPr/>
            </p:nvSpPr>
            <p:spPr bwMode="auto">
              <a:xfrm>
                <a:off x="5009" y="2906"/>
                <a:ext cx="71" cy="71"/>
              </a:xfrm>
              <a:custGeom>
                <a:avLst/>
                <a:gdLst>
                  <a:gd name="T0" fmla="*/ 0 w 71"/>
                  <a:gd name="T1" fmla="*/ 55 h 71"/>
                  <a:gd name="T2" fmla="*/ 8 w 71"/>
                  <a:gd name="T3" fmla="*/ 0 h 71"/>
                  <a:gd name="T4" fmla="*/ 16 w 71"/>
                  <a:gd name="T5" fmla="*/ 0 h 71"/>
                  <a:gd name="T6" fmla="*/ 63 w 71"/>
                  <a:gd name="T7" fmla="*/ 24 h 71"/>
                  <a:gd name="T8" fmla="*/ 71 w 71"/>
                  <a:gd name="T9" fmla="*/ 39 h 71"/>
                  <a:gd name="T10" fmla="*/ 63 w 71"/>
                  <a:gd name="T11" fmla="*/ 55 h 71"/>
                  <a:gd name="T12" fmla="*/ 48 w 71"/>
                  <a:gd name="T13" fmla="*/ 71 h 71"/>
                  <a:gd name="T14" fmla="*/ 0 w 71"/>
                  <a:gd name="T15" fmla="*/ 55 h 71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71" h="71">
                    <a:moveTo>
                      <a:pt x="0" y="55"/>
                    </a:moveTo>
                    <a:lnTo>
                      <a:pt x="8" y="0"/>
                    </a:lnTo>
                    <a:lnTo>
                      <a:pt x="16" y="0"/>
                    </a:lnTo>
                    <a:lnTo>
                      <a:pt x="63" y="24"/>
                    </a:lnTo>
                    <a:lnTo>
                      <a:pt x="71" y="39"/>
                    </a:lnTo>
                    <a:lnTo>
                      <a:pt x="63" y="55"/>
                    </a:lnTo>
                    <a:lnTo>
                      <a:pt x="48" y="71"/>
                    </a:lnTo>
                    <a:lnTo>
                      <a:pt x="0" y="55"/>
                    </a:lnTo>
                    <a:close/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793" name="Freeform 113"/>
              <p:cNvSpPr>
                <a:spLocks noChangeAspect="1"/>
              </p:cNvSpPr>
              <p:nvPr/>
            </p:nvSpPr>
            <p:spPr bwMode="auto">
              <a:xfrm>
                <a:off x="5009" y="2906"/>
                <a:ext cx="71" cy="71"/>
              </a:xfrm>
              <a:custGeom>
                <a:avLst/>
                <a:gdLst>
                  <a:gd name="T0" fmla="*/ 0 w 71"/>
                  <a:gd name="T1" fmla="*/ 55 h 71"/>
                  <a:gd name="T2" fmla="*/ 8 w 71"/>
                  <a:gd name="T3" fmla="*/ 0 h 71"/>
                  <a:gd name="T4" fmla="*/ 16 w 71"/>
                  <a:gd name="T5" fmla="*/ 0 h 71"/>
                  <a:gd name="T6" fmla="*/ 63 w 71"/>
                  <a:gd name="T7" fmla="*/ 24 h 71"/>
                  <a:gd name="T8" fmla="*/ 71 w 71"/>
                  <a:gd name="T9" fmla="*/ 39 h 71"/>
                  <a:gd name="T10" fmla="*/ 63 w 71"/>
                  <a:gd name="T11" fmla="*/ 55 h 71"/>
                  <a:gd name="T12" fmla="*/ 48 w 71"/>
                  <a:gd name="T13" fmla="*/ 71 h 71"/>
                  <a:gd name="T14" fmla="*/ 0 w 71"/>
                  <a:gd name="T15" fmla="*/ 55 h 71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71" h="71">
                    <a:moveTo>
                      <a:pt x="0" y="55"/>
                    </a:moveTo>
                    <a:lnTo>
                      <a:pt x="8" y="0"/>
                    </a:lnTo>
                    <a:lnTo>
                      <a:pt x="16" y="0"/>
                    </a:lnTo>
                    <a:lnTo>
                      <a:pt x="63" y="24"/>
                    </a:lnTo>
                    <a:lnTo>
                      <a:pt x="71" y="39"/>
                    </a:lnTo>
                    <a:lnTo>
                      <a:pt x="63" y="55"/>
                    </a:lnTo>
                    <a:lnTo>
                      <a:pt x="48" y="71"/>
                    </a:lnTo>
                    <a:lnTo>
                      <a:pt x="0" y="55"/>
                    </a:lnTo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794" name="Freeform 114"/>
              <p:cNvSpPr>
                <a:spLocks noChangeAspect="1"/>
              </p:cNvSpPr>
              <p:nvPr/>
            </p:nvSpPr>
            <p:spPr bwMode="auto">
              <a:xfrm>
                <a:off x="4785" y="2252"/>
                <a:ext cx="200" cy="167"/>
              </a:xfrm>
              <a:custGeom>
                <a:avLst/>
                <a:gdLst>
                  <a:gd name="T0" fmla="*/ 0 w 200"/>
                  <a:gd name="T1" fmla="*/ 48 h 167"/>
                  <a:gd name="T2" fmla="*/ 24 w 200"/>
                  <a:gd name="T3" fmla="*/ 79 h 167"/>
                  <a:gd name="T4" fmla="*/ 56 w 200"/>
                  <a:gd name="T5" fmla="*/ 79 h 167"/>
                  <a:gd name="T6" fmla="*/ 64 w 200"/>
                  <a:gd name="T7" fmla="*/ 87 h 167"/>
                  <a:gd name="T8" fmla="*/ 88 w 200"/>
                  <a:gd name="T9" fmla="*/ 87 h 167"/>
                  <a:gd name="T10" fmla="*/ 88 w 200"/>
                  <a:gd name="T11" fmla="*/ 135 h 167"/>
                  <a:gd name="T12" fmla="*/ 96 w 200"/>
                  <a:gd name="T13" fmla="*/ 167 h 167"/>
                  <a:gd name="T14" fmla="*/ 112 w 200"/>
                  <a:gd name="T15" fmla="*/ 167 h 167"/>
                  <a:gd name="T16" fmla="*/ 144 w 200"/>
                  <a:gd name="T17" fmla="*/ 151 h 167"/>
                  <a:gd name="T18" fmla="*/ 136 w 200"/>
                  <a:gd name="T19" fmla="*/ 143 h 167"/>
                  <a:gd name="T20" fmla="*/ 128 w 200"/>
                  <a:gd name="T21" fmla="*/ 119 h 167"/>
                  <a:gd name="T22" fmla="*/ 152 w 200"/>
                  <a:gd name="T23" fmla="*/ 127 h 167"/>
                  <a:gd name="T24" fmla="*/ 192 w 200"/>
                  <a:gd name="T25" fmla="*/ 103 h 167"/>
                  <a:gd name="T26" fmla="*/ 184 w 200"/>
                  <a:gd name="T27" fmla="*/ 87 h 167"/>
                  <a:gd name="T28" fmla="*/ 192 w 200"/>
                  <a:gd name="T29" fmla="*/ 79 h 167"/>
                  <a:gd name="T30" fmla="*/ 192 w 200"/>
                  <a:gd name="T31" fmla="*/ 71 h 167"/>
                  <a:gd name="T32" fmla="*/ 200 w 200"/>
                  <a:gd name="T33" fmla="*/ 64 h 167"/>
                  <a:gd name="T34" fmla="*/ 184 w 200"/>
                  <a:gd name="T35" fmla="*/ 56 h 167"/>
                  <a:gd name="T36" fmla="*/ 184 w 200"/>
                  <a:gd name="T37" fmla="*/ 48 h 167"/>
                  <a:gd name="T38" fmla="*/ 152 w 200"/>
                  <a:gd name="T39" fmla="*/ 24 h 167"/>
                  <a:gd name="T40" fmla="*/ 176 w 200"/>
                  <a:gd name="T41" fmla="*/ 24 h 167"/>
                  <a:gd name="T42" fmla="*/ 80 w 200"/>
                  <a:gd name="T43" fmla="*/ 24 h 167"/>
                  <a:gd name="T44" fmla="*/ 56 w 200"/>
                  <a:gd name="T45" fmla="*/ 0 h 167"/>
                  <a:gd name="T46" fmla="*/ 56 w 200"/>
                  <a:gd name="T47" fmla="*/ 16 h 167"/>
                  <a:gd name="T48" fmla="*/ 32 w 200"/>
                  <a:gd name="T49" fmla="*/ 24 h 167"/>
                  <a:gd name="T50" fmla="*/ 40 w 200"/>
                  <a:gd name="T51" fmla="*/ 48 h 167"/>
                  <a:gd name="T52" fmla="*/ 32 w 200"/>
                  <a:gd name="T53" fmla="*/ 48 h 167"/>
                  <a:gd name="T54" fmla="*/ 24 w 200"/>
                  <a:gd name="T55" fmla="*/ 32 h 167"/>
                  <a:gd name="T56" fmla="*/ 40 w 200"/>
                  <a:gd name="T57" fmla="*/ 8 h 167"/>
                  <a:gd name="T58" fmla="*/ 0 w 200"/>
                  <a:gd name="T59" fmla="*/ 48 h 167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</a:gdLst>
                <a:ahLst/>
                <a:cxnLst>
                  <a:cxn ang="T60">
                    <a:pos x="T0" y="T1"/>
                  </a:cxn>
                  <a:cxn ang="T61">
                    <a:pos x="T2" y="T3"/>
                  </a:cxn>
                  <a:cxn ang="T62">
                    <a:pos x="T4" y="T5"/>
                  </a:cxn>
                  <a:cxn ang="T63">
                    <a:pos x="T6" y="T7"/>
                  </a:cxn>
                  <a:cxn ang="T64">
                    <a:pos x="T8" y="T9"/>
                  </a:cxn>
                  <a:cxn ang="T65">
                    <a:pos x="T10" y="T11"/>
                  </a:cxn>
                  <a:cxn ang="T66">
                    <a:pos x="T12" y="T13"/>
                  </a:cxn>
                  <a:cxn ang="T67">
                    <a:pos x="T14" y="T15"/>
                  </a:cxn>
                  <a:cxn ang="T68">
                    <a:pos x="T16" y="T17"/>
                  </a:cxn>
                  <a:cxn ang="T69">
                    <a:pos x="T18" y="T19"/>
                  </a:cxn>
                  <a:cxn ang="T70">
                    <a:pos x="T20" y="T21"/>
                  </a:cxn>
                  <a:cxn ang="T71">
                    <a:pos x="T22" y="T23"/>
                  </a:cxn>
                  <a:cxn ang="T72">
                    <a:pos x="T24" y="T25"/>
                  </a:cxn>
                  <a:cxn ang="T73">
                    <a:pos x="T26" y="T27"/>
                  </a:cxn>
                  <a:cxn ang="T74">
                    <a:pos x="T28" y="T29"/>
                  </a:cxn>
                  <a:cxn ang="T75">
                    <a:pos x="T30" y="T31"/>
                  </a:cxn>
                  <a:cxn ang="T76">
                    <a:pos x="T32" y="T33"/>
                  </a:cxn>
                  <a:cxn ang="T77">
                    <a:pos x="T34" y="T35"/>
                  </a:cxn>
                  <a:cxn ang="T78">
                    <a:pos x="T36" y="T37"/>
                  </a:cxn>
                  <a:cxn ang="T79">
                    <a:pos x="T38" y="T39"/>
                  </a:cxn>
                  <a:cxn ang="T80">
                    <a:pos x="T40" y="T41"/>
                  </a:cxn>
                  <a:cxn ang="T81">
                    <a:pos x="T42" y="T43"/>
                  </a:cxn>
                  <a:cxn ang="T82">
                    <a:pos x="T44" y="T45"/>
                  </a:cxn>
                  <a:cxn ang="T83">
                    <a:pos x="T46" y="T47"/>
                  </a:cxn>
                  <a:cxn ang="T84">
                    <a:pos x="T48" y="T49"/>
                  </a:cxn>
                  <a:cxn ang="T85">
                    <a:pos x="T50" y="T51"/>
                  </a:cxn>
                  <a:cxn ang="T86">
                    <a:pos x="T52" y="T53"/>
                  </a:cxn>
                  <a:cxn ang="T87">
                    <a:pos x="T54" y="T55"/>
                  </a:cxn>
                  <a:cxn ang="T88">
                    <a:pos x="T56" y="T57"/>
                  </a:cxn>
                  <a:cxn ang="T89">
                    <a:pos x="T58" y="T59"/>
                  </a:cxn>
                </a:cxnLst>
                <a:rect l="0" t="0" r="r" b="b"/>
                <a:pathLst>
                  <a:path w="200" h="167">
                    <a:moveTo>
                      <a:pt x="0" y="48"/>
                    </a:moveTo>
                    <a:lnTo>
                      <a:pt x="24" y="79"/>
                    </a:lnTo>
                    <a:lnTo>
                      <a:pt x="56" y="79"/>
                    </a:lnTo>
                    <a:lnTo>
                      <a:pt x="64" y="87"/>
                    </a:lnTo>
                    <a:lnTo>
                      <a:pt x="88" y="87"/>
                    </a:lnTo>
                    <a:lnTo>
                      <a:pt x="88" y="135"/>
                    </a:lnTo>
                    <a:lnTo>
                      <a:pt x="96" y="167"/>
                    </a:lnTo>
                    <a:lnTo>
                      <a:pt x="112" y="167"/>
                    </a:lnTo>
                    <a:lnTo>
                      <a:pt x="144" y="151"/>
                    </a:lnTo>
                    <a:lnTo>
                      <a:pt x="136" y="143"/>
                    </a:lnTo>
                    <a:lnTo>
                      <a:pt x="128" y="119"/>
                    </a:lnTo>
                    <a:lnTo>
                      <a:pt x="152" y="127"/>
                    </a:lnTo>
                    <a:lnTo>
                      <a:pt x="192" y="103"/>
                    </a:lnTo>
                    <a:lnTo>
                      <a:pt x="184" y="87"/>
                    </a:lnTo>
                    <a:lnTo>
                      <a:pt x="192" y="79"/>
                    </a:lnTo>
                    <a:lnTo>
                      <a:pt x="192" y="71"/>
                    </a:lnTo>
                    <a:lnTo>
                      <a:pt x="200" y="64"/>
                    </a:lnTo>
                    <a:lnTo>
                      <a:pt x="184" y="56"/>
                    </a:lnTo>
                    <a:lnTo>
                      <a:pt x="184" y="48"/>
                    </a:lnTo>
                    <a:lnTo>
                      <a:pt x="152" y="24"/>
                    </a:lnTo>
                    <a:lnTo>
                      <a:pt x="176" y="24"/>
                    </a:lnTo>
                    <a:lnTo>
                      <a:pt x="80" y="24"/>
                    </a:lnTo>
                    <a:lnTo>
                      <a:pt x="56" y="0"/>
                    </a:lnTo>
                    <a:lnTo>
                      <a:pt x="56" y="16"/>
                    </a:lnTo>
                    <a:lnTo>
                      <a:pt x="32" y="24"/>
                    </a:lnTo>
                    <a:lnTo>
                      <a:pt x="40" y="48"/>
                    </a:lnTo>
                    <a:lnTo>
                      <a:pt x="32" y="48"/>
                    </a:lnTo>
                    <a:lnTo>
                      <a:pt x="24" y="32"/>
                    </a:lnTo>
                    <a:lnTo>
                      <a:pt x="40" y="8"/>
                    </a:lnTo>
                    <a:lnTo>
                      <a:pt x="0" y="48"/>
                    </a:lnTo>
                    <a:close/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795" name="Freeform 115"/>
              <p:cNvSpPr>
                <a:spLocks noChangeAspect="1"/>
              </p:cNvSpPr>
              <p:nvPr/>
            </p:nvSpPr>
            <p:spPr bwMode="auto">
              <a:xfrm>
                <a:off x="4785" y="2252"/>
                <a:ext cx="200" cy="167"/>
              </a:xfrm>
              <a:custGeom>
                <a:avLst/>
                <a:gdLst>
                  <a:gd name="T0" fmla="*/ 0 w 200"/>
                  <a:gd name="T1" fmla="*/ 48 h 167"/>
                  <a:gd name="T2" fmla="*/ 24 w 200"/>
                  <a:gd name="T3" fmla="*/ 79 h 167"/>
                  <a:gd name="T4" fmla="*/ 56 w 200"/>
                  <a:gd name="T5" fmla="*/ 79 h 167"/>
                  <a:gd name="T6" fmla="*/ 64 w 200"/>
                  <a:gd name="T7" fmla="*/ 87 h 167"/>
                  <a:gd name="T8" fmla="*/ 88 w 200"/>
                  <a:gd name="T9" fmla="*/ 87 h 167"/>
                  <a:gd name="T10" fmla="*/ 88 w 200"/>
                  <a:gd name="T11" fmla="*/ 135 h 167"/>
                  <a:gd name="T12" fmla="*/ 96 w 200"/>
                  <a:gd name="T13" fmla="*/ 167 h 167"/>
                  <a:gd name="T14" fmla="*/ 112 w 200"/>
                  <a:gd name="T15" fmla="*/ 167 h 167"/>
                  <a:gd name="T16" fmla="*/ 144 w 200"/>
                  <a:gd name="T17" fmla="*/ 151 h 167"/>
                  <a:gd name="T18" fmla="*/ 136 w 200"/>
                  <a:gd name="T19" fmla="*/ 143 h 167"/>
                  <a:gd name="T20" fmla="*/ 128 w 200"/>
                  <a:gd name="T21" fmla="*/ 119 h 167"/>
                  <a:gd name="T22" fmla="*/ 152 w 200"/>
                  <a:gd name="T23" fmla="*/ 127 h 167"/>
                  <a:gd name="T24" fmla="*/ 192 w 200"/>
                  <a:gd name="T25" fmla="*/ 103 h 167"/>
                  <a:gd name="T26" fmla="*/ 184 w 200"/>
                  <a:gd name="T27" fmla="*/ 87 h 167"/>
                  <a:gd name="T28" fmla="*/ 192 w 200"/>
                  <a:gd name="T29" fmla="*/ 79 h 167"/>
                  <a:gd name="T30" fmla="*/ 192 w 200"/>
                  <a:gd name="T31" fmla="*/ 71 h 167"/>
                  <a:gd name="T32" fmla="*/ 200 w 200"/>
                  <a:gd name="T33" fmla="*/ 64 h 167"/>
                  <a:gd name="T34" fmla="*/ 184 w 200"/>
                  <a:gd name="T35" fmla="*/ 56 h 167"/>
                  <a:gd name="T36" fmla="*/ 184 w 200"/>
                  <a:gd name="T37" fmla="*/ 48 h 167"/>
                  <a:gd name="T38" fmla="*/ 152 w 200"/>
                  <a:gd name="T39" fmla="*/ 24 h 167"/>
                  <a:gd name="T40" fmla="*/ 176 w 200"/>
                  <a:gd name="T41" fmla="*/ 24 h 167"/>
                  <a:gd name="T42" fmla="*/ 80 w 200"/>
                  <a:gd name="T43" fmla="*/ 24 h 167"/>
                  <a:gd name="T44" fmla="*/ 56 w 200"/>
                  <a:gd name="T45" fmla="*/ 0 h 167"/>
                  <a:gd name="T46" fmla="*/ 56 w 200"/>
                  <a:gd name="T47" fmla="*/ 16 h 167"/>
                  <a:gd name="T48" fmla="*/ 32 w 200"/>
                  <a:gd name="T49" fmla="*/ 24 h 167"/>
                  <a:gd name="T50" fmla="*/ 40 w 200"/>
                  <a:gd name="T51" fmla="*/ 48 h 167"/>
                  <a:gd name="T52" fmla="*/ 32 w 200"/>
                  <a:gd name="T53" fmla="*/ 48 h 167"/>
                  <a:gd name="T54" fmla="*/ 24 w 200"/>
                  <a:gd name="T55" fmla="*/ 32 h 167"/>
                  <a:gd name="T56" fmla="*/ 40 w 200"/>
                  <a:gd name="T57" fmla="*/ 8 h 167"/>
                  <a:gd name="T58" fmla="*/ 0 w 200"/>
                  <a:gd name="T59" fmla="*/ 48 h 167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</a:gdLst>
                <a:ahLst/>
                <a:cxnLst>
                  <a:cxn ang="T60">
                    <a:pos x="T0" y="T1"/>
                  </a:cxn>
                  <a:cxn ang="T61">
                    <a:pos x="T2" y="T3"/>
                  </a:cxn>
                  <a:cxn ang="T62">
                    <a:pos x="T4" y="T5"/>
                  </a:cxn>
                  <a:cxn ang="T63">
                    <a:pos x="T6" y="T7"/>
                  </a:cxn>
                  <a:cxn ang="T64">
                    <a:pos x="T8" y="T9"/>
                  </a:cxn>
                  <a:cxn ang="T65">
                    <a:pos x="T10" y="T11"/>
                  </a:cxn>
                  <a:cxn ang="T66">
                    <a:pos x="T12" y="T13"/>
                  </a:cxn>
                  <a:cxn ang="T67">
                    <a:pos x="T14" y="T15"/>
                  </a:cxn>
                  <a:cxn ang="T68">
                    <a:pos x="T16" y="T17"/>
                  </a:cxn>
                  <a:cxn ang="T69">
                    <a:pos x="T18" y="T19"/>
                  </a:cxn>
                  <a:cxn ang="T70">
                    <a:pos x="T20" y="T21"/>
                  </a:cxn>
                  <a:cxn ang="T71">
                    <a:pos x="T22" y="T23"/>
                  </a:cxn>
                  <a:cxn ang="T72">
                    <a:pos x="T24" y="T25"/>
                  </a:cxn>
                  <a:cxn ang="T73">
                    <a:pos x="T26" y="T27"/>
                  </a:cxn>
                  <a:cxn ang="T74">
                    <a:pos x="T28" y="T29"/>
                  </a:cxn>
                  <a:cxn ang="T75">
                    <a:pos x="T30" y="T31"/>
                  </a:cxn>
                  <a:cxn ang="T76">
                    <a:pos x="T32" y="T33"/>
                  </a:cxn>
                  <a:cxn ang="T77">
                    <a:pos x="T34" y="T35"/>
                  </a:cxn>
                  <a:cxn ang="T78">
                    <a:pos x="T36" y="T37"/>
                  </a:cxn>
                  <a:cxn ang="T79">
                    <a:pos x="T38" y="T39"/>
                  </a:cxn>
                  <a:cxn ang="T80">
                    <a:pos x="T40" y="T41"/>
                  </a:cxn>
                  <a:cxn ang="T81">
                    <a:pos x="T42" y="T43"/>
                  </a:cxn>
                  <a:cxn ang="T82">
                    <a:pos x="T44" y="T45"/>
                  </a:cxn>
                  <a:cxn ang="T83">
                    <a:pos x="T46" y="T47"/>
                  </a:cxn>
                  <a:cxn ang="T84">
                    <a:pos x="T48" y="T49"/>
                  </a:cxn>
                  <a:cxn ang="T85">
                    <a:pos x="T50" y="T51"/>
                  </a:cxn>
                  <a:cxn ang="T86">
                    <a:pos x="T52" y="T53"/>
                  </a:cxn>
                  <a:cxn ang="T87">
                    <a:pos x="T54" y="T55"/>
                  </a:cxn>
                  <a:cxn ang="T88">
                    <a:pos x="T56" y="T57"/>
                  </a:cxn>
                  <a:cxn ang="T89">
                    <a:pos x="T58" y="T59"/>
                  </a:cxn>
                </a:cxnLst>
                <a:rect l="0" t="0" r="r" b="b"/>
                <a:pathLst>
                  <a:path w="200" h="167">
                    <a:moveTo>
                      <a:pt x="0" y="48"/>
                    </a:moveTo>
                    <a:lnTo>
                      <a:pt x="24" y="79"/>
                    </a:lnTo>
                    <a:lnTo>
                      <a:pt x="56" y="79"/>
                    </a:lnTo>
                    <a:lnTo>
                      <a:pt x="64" y="87"/>
                    </a:lnTo>
                    <a:lnTo>
                      <a:pt x="88" y="87"/>
                    </a:lnTo>
                    <a:lnTo>
                      <a:pt x="88" y="135"/>
                    </a:lnTo>
                    <a:lnTo>
                      <a:pt x="96" y="167"/>
                    </a:lnTo>
                    <a:lnTo>
                      <a:pt x="112" y="167"/>
                    </a:lnTo>
                    <a:lnTo>
                      <a:pt x="144" y="151"/>
                    </a:lnTo>
                    <a:lnTo>
                      <a:pt x="136" y="143"/>
                    </a:lnTo>
                    <a:lnTo>
                      <a:pt x="128" y="119"/>
                    </a:lnTo>
                    <a:lnTo>
                      <a:pt x="152" y="127"/>
                    </a:lnTo>
                    <a:lnTo>
                      <a:pt x="192" y="103"/>
                    </a:lnTo>
                    <a:lnTo>
                      <a:pt x="184" y="87"/>
                    </a:lnTo>
                    <a:lnTo>
                      <a:pt x="192" y="79"/>
                    </a:lnTo>
                    <a:lnTo>
                      <a:pt x="192" y="71"/>
                    </a:lnTo>
                    <a:lnTo>
                      <a:pt x="200" y="64"/>
                    </a:lnTo>
                    <a:lnTo>
                      <a:pt x="184" y="56"/>
                    </a:lnTo>
                    <a:lnTo>
                      <a:pt x="184" y="48"/>
                    </a:lnTo>
                    <a:lnTo>
                      <a:pt x="152" y="24"/>
                    </a:lnTo>
                    <a:lnTo>
                      <a:pt x="176" y="24"/>
                    </a:lnTo>
                    <a:lnTo>
                      <a:pt x="80" y="24"/>
                    </a:lnTo>
                    <a:lnTo>
                      <a:pt x="56" y="0"/>
                    </a:lnTo>
                    <a:lnTo>
                      <a:pt x="56" y="16"/>
                    </a:lnTo>
                    <a:lnTo>
                      <a:pt x="32" y="24"/>
                    </a:lnTo>
                    <a:lnTo>
                      <a:pt x="40" y="48"/>
                    </a:lnTo>
                    <a:lnTo>
                      <a:pt x="32" y="48"/>
                    </a:lnTo>
                    <a:lnTo>
                      <a:pt x="24" y="32"/>
                    </a:lnTo>
                    <a:lnTo>
                      <a:pt x="40" y="8"/>
                    </a:lnTo>
                    <a:lnTo>
                      <a:pt x="0" y="48"/>
                    </a:lnTo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796" name="Freeform 116"/>
              <p:cNvSpPr>
                <a:spLocks noChangeAspect="1"/>
              </p:cNvSpPr>
              <p:nvPr/>
            </p:nvSpPr>
            <p:spPr bwMode="auto">
              <a:xfrm>
                <a:off x="1231" y="2276"/>
                <a:ext cx="24" cy="24"/>
              </a:xfrm>
              <a:custGeom>
                <a:avLst/>
                <a:gdLst>
                  <a:gd name="T0" fmla="*/ 0 w 24"/>
                  <a:gd name="T1" fmla="*/ 24 h 24"/>
                  <a:gd name="T2" fmla="*/ 16 w 24"/>
                  <a:gd name="T3" fmla="*/ 24 h 24"/>
                  <a:gd name="T4" fmla="*/ 24 w 24"/>
                  <a:gd name="T5" fmla="*/ 16 h 24"/>
                  <a:gd name="T6" fmla="*/ 8 w 24"/>
                  <a:gd name="T7" fmla="*/ 16 h 24"/>
                  <a:gd name="T8" fmla="*/ 24 w 24"/>
                  <a:gd name="T9" fmla="*/ 8 h 24"/>
                  <a:gd name="T10" fmla="*/ 16 w 24"/>
                  <a:gd name="T11" fmla="*/ 0 h 24"/>
                  <a:gd name="T12" fmla="*/ 0 w 24"/>
                  <a:gd name="T13" fmla="*/ 24 h 2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4" h="24">
                    <a:moveTo>
                      <a:pt x="0" y="24"/>
                    </a:moveTo>
                    <a:lnTo>
                      <a:pt x="16" y="24"/>
                    </a:lnTo>
                    <a:lnTo>
                      <a:pt x="24" y="16"/>
                    </a:lnTo>
                    <a:lnTo>
                      <a:pt x="8" y="16"/>
                    </a:lnTo>
                    <a:lnTo>
                      <a:pt x="24" y="8"/>
                    </a:lnTo>
                    <a:lnTo>
                      <a:pt x="16" y="0"/>
                    </a:lnTo>
                    <a:lnTo>
                      <a:pt x="0" y="24"/>
                    </a:lnTo>
                    <a:close/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797" name="Freeform 117"/>
              <p:cNvSpPr>
                <a:spLocks noChangeAspect="1"/>
              </p:cNvSpPr>
              <p:nvPr/>
            </p:nvSpPr>
            <p:spPr bwMode="auto">
              <a:xfrm>
                <a:off x="1231" y="2276"/>
                <a:ext cx="24" cy="24"/>
              </a:xfrm>
              <a:custGeom>
                <a:avLst/>
                <a:gdLst>
                  <a:gd name="T0" fmla="*/ 0 w 24"/>
                  <a:gd name="T1" fmla="*/ 24 h 24"/>
                  <a:gd name="T2" fmla="*/ 16 w 24"/>
                  <a:gd name="T3" fmla="*/ 24 h 24"/>
                  <a:gd name="T4" fmla="*/ 24 w 24"/>
                  <a:gd name="T5" fmla="*/ 16 h 24"/>
                  <a:gd name="T6" fmla="*/ 8 w 24"/>
                  <a:gd name="T7" fmla="*/ 16 h 24"/>
                  <a:gd name="T8" fmla="*/ 24 w 24"/>
                  <a:gd name="T9" fmla="*/ 8 h 24"/>
                  <a:gd name="T10" fmla="*/ 16 w 24"/>
                  <a:gd name="T11" fmla="*/ 0 h 24"/>
                  <a:gd name="T12" fmla="*/ 0 w 24"/>
                  <a:gd name="T13" fmla="*/ 24 h 2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4" h="24">
                    <a:moveTo>
                      <a:pt x="0" y="24"/>
                    </a:moveTo>
                    <a:lnTo>
                      <a:pt x="16" y="24"/>
                    </a:lnTo>
                    <a:lnTo>
                      <a:pt x="24" y="16"/>
                    </a:lnTo>
                    <a:lnTo>
                      <a:pt x="8" y="16"/>
                    </a:lnTo>
                    <a:lnTo>
                      <a:pt x="24" y="8"/>
                    </a:lnTo>
                    <a:lnTo>
                      <a:pt x="16" y="0"/>
                    </a:lnTo>
                    <a:lnTo>
                      <a:pt x="0" y="24"/>
                    </a:lnTo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798" name="Freeform 118"/>
              <p:cNvSpPr>
                <a:spLocks noChangeAspect="1"/>
              </p:cNvSpPr>
              <p:nvPr/>
            </p:nvSpPr>
            <p:spPr bwMode="auto">
              <a:xfrm>
                <a:off x="1103" y="2196"/>
                <a:ext cx="223" cy="215"/>
              </a:xfrm>
              <a:custGeom>
                <a:avLst/>
                <a:gdLst>
                  <a:gd name="T0" fmla="*/ 0 w 223"/>
                  <a:gd name="T1" fmla="*/ 151 h 215"/>
                  <a:gd name="T2" fmla="*/ 16 w 223"/>
                  <a:gd name="T3" fmla="*/ 135 h 215"/>
                  <a:gd name="T4" fmla="*/ 16 w 223"/>
                  <a:gd name="T5" fmla="*/ 112 h 215"/>
                  <a:gd name="T6" fmla="*/ 40 w 223"/>
                  <a:gd name="T7" fmla="*/ 80 h 215"/>
                  <a:gd name="T8" fmla="*/ 48 w 223"/>
                  <a:gd name="T9" fmla="*/ 16 h 215"/>
                  <a:gd name="T10" fmla="*/ 80 w 223"/>
                  <a:gd name="T11" fmla="*/ 0 h 215"/>
                  <a:gd name="T12" fmla="*/ 96 w 223"/>
                  <a:gd name="T13" fmla="*/ 40 h 215"/>
                  <a:gd name="T14" fmla="*/ 144 w 223"/>
                  <a:gd name="T15" fmla="*/ 80 h 215"/>
                  <a:gd name="T16" fmla="*/ 128 w 223"/>
                  <a:gd name="T17" fmla="*/ 104 h 215"/>
                  <a:gd name="T18" fmla="*/ 144 w 223"/>
                  <a:gd name="T19" fmla="*/ 104 h 215"/>
                  <a:gd name="T20" fmla="*/ 160 w 223"/>
                  <a:gd name="T21" fmla="*/ 135 h 215"/>
                  <a:gd name="T22" fmla="*/ 223 w 223"/>
                  <a:gd name="T23" fmla="*/ 143 h 215"/>
                  <a:gd name="T24" fmla="*/ 168 w 223"/>
                  <a:gd name="T25" fmla="*/ 191 h 215"/>
                  <a:gd name="T26" fmla="*/ 128 w 223"/>
                  <a:gd name="T27" fmla="*/ 207 h 215"/>
                  <a:gd name="T28" fmla="*/ 88 w 223"/>
                  <a:gd name="T29" fmla="*/ 215 h 215"/>
                  <a:gd name="T30" fmla="*/ 40 w 223"/>
                  <a:gd name="T31" fmla="*/ 199 h 215"/>
                  <a:gd name="T32" fmla="*/ 24 w 223"/>
                  <a:gd name="T33" fmla="*/ 167 h 215"/>
                  <a:gd name="T34" fmla="*/ 0 w 223"/>
                  <a:gd name="T35" fmla="*/ 151 h 21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223" h="215">
                    <a:moveTo>
                      <a:pt x="0" y="151"/>
                    </a:moveTo>
                    <a:lnTo>
                      <a:pt x="16" y="135"/>
                    </a:lnTo>
                    <a:lnTo>
                      <a:pt x="16" y="112"/>
                    </a:lnTo>
                    <a:lnTo>
                      <a:pt x="40" y="80"/>
                    </a:lnTo>
                    <a:lnTo>
                      <a:pt x="48" y="16"/>
                    </a:lnTo>
                    <a:lnTo>
                      <a:pt x="80" y="0"/>
                    </a:lnTo>
                    <a:lnTo>
                      <a:pt x="96" y="40"/>
                    </a:lnTo>
                    <a:lnTo>
                      <a:pt x="144" y="80"/>
                    </a:lnTo>
                    <a:lnTo>
                      <a:pt x="128" y="104"/>
                    </a:lnTo>
                    <a:lnTo>
                      <a:pt x="144" y="104"/>
                    </a:lnTo>
                    <a:lnTo>
                      <a:pt x="160" y="135"/>
                    </a:lnTo>
                    <a:lnTo>
                      <a:pt x="223" y="143"/>
                    </a:lnTo>
                    <a:lnTo>
                      <a:pt x="168" y="191"/>
                    </a:lnTo>
                    <a:lnTo>
                      <a:pt x="128" y="207"/>
                    </a:lnTo>
                    <a:lnTo>
                      <a:pt x="88" y="215"/>
                    </a:lnTo>
                    <a:lnTo>
                      <a:pt x="40" y="199"/>
                    </a:lnTo>
                    <a:lnTo>
                      <a:pt x="24" y="167"/>
                    </a:lnTo>
                    <a:lnTo>
                      <a:pt x="0" y="151"/>
                    </a:lnTo>
                    <a:close/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799" name="Freeform 119"/>
              <p:cNvSpPr>
                <a:spLocks noChangeAspect="1"/>
              </p:cNvSpPr>
              <p:nvPr/>
            </p:nvSpPr>
            <p:spPr bwMode="auto">
              <a:xfrm>
                <a:off x="1103" y="2196"/>
                <a:ext cx="223" cy="215"/>
              </a:xfrm>
              <a:custGeom>
                <a:avLst/>
                <a:gdLst>
                  <a:gd name="T0" fmla="*/ 0 w 223"/>
                  <a:gd name="T1" fmla="*/ 151 h 215"/>
                  <a:gd name="T2" fmla="*/ 16 w 223"/>
                  <a:gd name="T3" fmla="*/ 135 h 215"/>
                  <a:gd name="T4" fmla="*/ 16 w 223"/>
                  <a:gd name="T5" fmla="*/ 112 h 215"/>
                  <a:gd name="T6" fmla="*/ 40 w 223"/>
                  <a:gd name="T7" fmla="*/ 80 h 215"/>
                  <a:gd name="T8" fmla="*/ 48 w 223"/>
                  <a:gd name="T9" fmla="*/ 16 h 215"/>
                  <a:gd name="T10" fmla="*/ 80 w 223"/>
                  <a:gd name="T11" fmla="*/ 0 h 215"/>
                  <a:gd name="T12" fmla="*/ 96 w 223"/>
                  <a:gd name="T13" fmla="*/ 40 h 215"/>
                  <a:gd name="T14" fmla="*/ 144 w 223"/>
                  <a:gd name="T15" fmla="*/ 80 h 215"/>
                  <a:gd name="T16" fmla="*/ 128 w 223"/>
                  <a:gd name="T17" fmla="*/ 104 h 215"/>
                  <a:gd name="T18" fmla="*/ 144 w 223"/>
                  <a:gd name="T19" fmla="*/ 104 h 215"/>
                  <a:gd name="T20" fmla="*/ 160 w 223"/>
                  <a:gd name="T21" fmla="*/ 135 h 215"/>
                  <a:gd name="T22" fmla="*/ 223 w 223"/>
                  <a:gd name="T23" fmla="*/ 143 h 215"/>
                  <a:gd name="T24" fmla="*/ 168 w 223"/>
                  <a:gd name="T25" fmla="*/ 191 h 215"/>
                  <a:gd name="T26" fmla="*/ 128 w 223"/>
                  <a:gd name="T27" fmla="*/ 207 h 215"/>
                  <a:gd name="T28" fmla="*/ 88 w 223"/>
                  <a:gd name="T29" fmla="*/ 215 h 215"/>
                  <a:gd name="T30" fmla="*/ 40 w 223"/>
                  <a:gd name="T31" fmla="*/ 199 h 215"/>
                  <a:gd name="T32" fmla="*/ 24 w 223"/>
                  <a:gd name="T33" fmla="*/ 167 h 215"/>
                  <a:gd name="T34" fmla="*/ 0 w 223"/>
                  <a:gd name="T35" fmla="*/ 151 h 21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223" h="215">
                    <a:moveTo>
                      <a:pt x="0" y="151"/>
                    </a:moveTo>
                    <a:lnTo>
                      <a:pt x="16" y="135"/>
                    </a:lnTo>
                    <a:lnTo>
                      <a:pt x="16" y="112"/>
                    </a:lnTo>
                    <a:lnTo>
                      <a:pt x="40" y="80"/>
                    </a:lnTo>
                    <a:lnTo>
                      <a:pt x="48" y="16"/>
                    </a:lnTo>
                    <a:lnTo>
                      <a:pt x="80" y="0"/>
                    </a:lnTo>
                    <a:lnTo>
                      <a:pt x="96" y="40"/>
                    </a:lnTo>
                    <a:lnTo>
                      <a:pt x="144" y="80"/>
                    </a:lnTo>
                    <a:lnTo>
                      <a:pt x="128" y="104"/>
                    </a:lnTo>
                    <a:lnTo>
                      <a:pt x="144" y="104"/>
                    </a:lnTo>
                    <a:lnTo>
                      <a:pt x="160" y="135"/>
                    </a:lnTo>
                    <a:lnTo>
                      <a:pt x="223" y="143"/>
                    </a:lnTo>
                    <a:lnTo>
                      <a:pt x="168" y="191"/>
                    </a:lnTo>
                    <a:lnTo>
                      <a:pt x="128" y="207"/>
                    </a:lnTo>
                    <a:lnTo>
                      <a:pt x="88" y="215"/>
                    </a:lnTo>
                    <a:lnTo>
                      <a:pt x="40" y="199"/>
                    </a:lnTo>
                    <a:lnTo>
                      <a:pt x="24" y="167"/>
                    </a:lnTo>
                    <a:lnTo>
                      <a:pt x="0" y="151"/>
                    </a:lnTo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800" name="Freeform 120"/>
              <p:cNvSpPr>
                <a:spLocks noChangeAspect="1"/>
              </p:cNvSpPr>
              <p:nvPr/>
            </p:nvSpPr>
            <p:spPr bwMode="auto">
              <a:xfrm>
                <a:off x="1119" y="2395"/>
                <a:ext cx="112" cy="144"/>
              </a:xfrm>
              <a:custGeom>
                <a:avLst/>
                <a:gdLst>
                  <a:gd name="T0" fmla="*/ 0 w 112"/>
                  <a:gd name="T1" fmla="*/ 8 h 144"/>
                  <a:gd name="T2" fmla="*/ 8 w 112"/>
                  <a:gd name="T3" fmla="*/ 40 h 144"/>
                  <a:gd name="T4" fmla="*/ 0 w 112"/>
                  <a:gd name="T5" fmla="*/ 64 h 144"/>
                  <a:gd name="T6" fmla="*/ 8 w 112"/>
                  <a:gd name="T7" fmla="*/ 72 h 144"/>
                  <a:gd name="T8" fmla="*/ 0 w 112"/>
                  <a:gd name="T9" fmla="*/ 80 h 144"/>
                  <a:gd name="T10" fmla="*/ 80 w 112"/>
                  <a:gd name="T11" fmla="*/ 144 h 144"/>
                  <a:gd name="T12" fmla="*/ 104 w 112"/>
                  <a:gd name="T13" fmla="*/ 96 h 144"/>
                  <a:gd name="T14" fmla="*/ 96 w 112"/>
                  <a:gd name="T15" fmla="*/ 80 h 144"/>
                  <a:gd name="T16" fmla="*/ 96 w 112"/>
                  <a:gd name="T17" fmla="*/ 24 h 144"/>
                  <a:gd name="T18" fmla="*/ 112 w 112"/>
                  <a:gd name="T19" fmla="*/ 8 h 144"/>
                  <a:gd name="T20" fmla="*/ 72 w 112"/>
                  <a:gd name="T21" fmla="*/ 16 h 144"/>
                  <a:gd name="T22" fmla="*/ 24 w 112"/>
                  <a:gd name="T23" fmla="*/ 0 h 144"/>
                  <a:gd name="T24" fmla="*/ 0 w 112"/>
                  <a:gd name="T25" fmla="*/ 8 h 144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112" h="144">
                    <a:moveTo>
                      <a:pt x="0" y="8"/>
                    </a:moveTo>
                    <a:lnTo>
                      <a:pt x="8" y="40"/>
                    </a:lnTo>
                    <a:lnTo>
                      <a:pt x="0" y="64"/>
                    </a:lnTo>
                    <a:lnTo>
                      <a:pt x="8" y="72"/>
                    </a:lnTo>
                    <a:lnTo>
                      <a:pt x="0" y="80"/>
                    </a:lnTo>
                    <a:lnTo>
                      <a:pt x="80" y="144"/>
                    </a:lnTo>
                    <a:lnTo>
                      <a:pt x="104" y="96"/>
                    </a:lnTo>
                    <a:lnTo>
                      <a:pt x="96" y="80"/>
                    </a:lnTo>
                    <a:lnTo>
                      <a:pt x="96" y="24"/>
                    </a:lnTo>
                    <a:lnTo>
                      <a:pt x="112" y="8"/>
                    </a:lnTo>
                    <a:lnTo>
                      <a:pt x="72" y="16"/>
                    </a:lnTo>
                    <a:lnTo>
                      <a:pt x="24" y="0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801" name="Freeform 121"/>
              <p:cNvSpPr>
                <a:spLocks noChangeAspect="1"/>
              </p:cNvSpPr>
              <p:nvPr/>
            </p:nvSpPr>
            <p:spPr bwMode="auto">
              <a:xfrm>
                <a:off x="1119" y="2395"/>
                <a:ext cx="112" cy="144"/>
              </a:xfrm>
              <a:custGeom>
                <a:avLst/>
                <a:gdLst>
                  <a:gd name="T0" fmla="*/ 0 w 112"/>
                  <a:gd name="T1" fmla="*/ 8 h 144"/>
                  <a:gd name="T2" fmla="*/ 8 w 112"/>
                  <a:gd name="T3" fmla="*/ 40 h 144"/>
                  <a:gd name="T4" fmla="*/ 0 w 112"/>
                  <a:gd name="T5" fmla="*/ 64 h 144"/>
                  <a:gd name="T6" fmla="*/ 8 w 112"/>
                  <a:gd name="T7" fmla="*/ 72 h 144"/>
                  <a:gd name="T8" fmla="*/ 0 w 112"/>
                  <a:gd name="T9" fmla="*/ 80 h 144"/>
                  <a:gd name="T10" fmla="*/ 80 w 112"/>
                  <a:gd name="T11" fmla="*/ 144 h 144"/>
                  <a:gd name="T12" fmla="*/ 104 w 112"/>
                  <a:gd name="T13" fmla="*/ 96 h 144"/>
                  <a:gd name="T14" fmla="*/ 96 w 112"/>
                  <a:gd name="T15" fmla="*/ 80 h 144"/>
                  <a:gd name="T16" fmla="*/ 96 w 112"/>
                  <a:gd name="T17" fmla="*/ 24 h 144"/>
                  <a:gd name="T18" fmla="*/ 112 w 112"/>
                  <a:gd name="T19" fmla="*/ 8 h 144"/>
                  <a:gd name="T20" fmla="*/ 72 w 112"/>
                  <a:gd name="T21" fmla="*/ 16 h 144"/>
                  <a:gd name="T22" fmla="*/ 24 w 112"/>
                  <a:gd name="T23" fmla="*/ 0 h 144"/>
                  <a:gd name="T24" fmla="*/ 0 w 112"/>
                  <a:gd name="T25" fmla="*/ 8 h 144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112" h="144">
                    <a:moveTo>
                      <a:pt x="0" y="8"/>
                    </a:moveTo>
                    <a:lnTo>
                      <a:pt x="8" y="40"/>
                    </a:lnTo>
                    <a:lnTo>
                      <a:pt x="0" y="64"/>
                    </a:lnTo>
                    <a:lnTo>
                      <a:pt x="8" y="72"/>
                    </a:lnTo>
                    <a:lnTo>
                      <a:pt x="0" y="80"/>
                    </a:lnTo>
                    <a:lnTo>
                      <a:pt x="80" y="144"/>
                    </a:lnTo>
                    <a:lnTo>
                      <a:pt x="104" y="96"/>
                    </a:lnTo>
                    <a:lnTo>
                      <a:pt x="96" y="80"/>
                    </a:lnTo>
                    <a:lnTo>
                      <a:pt x="96" y="24"/>
                    </a:lnTo>
                    <a:lnTo>
                      <a:pt x="112" y="8"/>
                    </a:lnTo>
                    <a:lnTo>
                      <a:pt x="72" y="16"/>
                    </a:lnTo>
                    <a:lnTo>
                      <a:pt x="24" y="0"/>
                    </a:lnTo>
                    <a:lnTo>
                      <a:pt x="0" y="8"/>
                    </a:lnTo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802" name="Freeform 122"/>
              <p:cNvSpPr>
                <a:spLocks noChangeAspect="1"/>
              </p:cNvSpPr>
              <p:nvPr/>
            </p:nvSpPr>
            <p:spPr bwMode="auto">
              <a:xfrm>
                <a:off x="1247" y="2650"/>
                <a:ext cx="103" cy="208"/>
              </a:xfrm>
              <a:custGeom>
                <a:avLst/>
                <a:gdLst>
                  <a:gd name="T0" fmla="*/ 0 w 103"/>
                  <a:gd name="T1" fmla="*/ 144 h 208"/>
                  <a:gd name="T2" fmla="*/ 8 w 103"/>
                  <a:gd name="T3" fmla="*/ 192 h 208"/>
                  <a:gd name="T4" fmla="*/ 24 w 103"/>
                  <a:gd name="T5" fmla="*/ 208 h 208"/>
                  <a:gd name="T6" fmla="*/ 56 w 103"/>
                  <a:gd name="T7" fmla="*/ 192 h 208"/>
                  <a:gd name="T8" fmla="*/ 95 w 103"/>
                  <a:gd name="T9" fmla="*/ 48 h 208"/>
                  <a:gd name="T10" fmla="*/ 103 w 103"/>
                  <a:gd name="T11" fmla="*/ 48 h 208"/>
                  <a:gd name="T12" fmla="*/ 87 w 103"/>
                  <a:gd name="T13" fmla="*/ 0 h 208"/>
                  <a:gd name="T14" fmla="*/ 64 w 103"/>
                  <a:gd name="T15" fmla="*/ 24 h 208"/>
                  <a:gd name="T16" fmla="*/ 64 w 103"/>
                  <a:gd name="T17" fmla="*/ 32 h 208"/>
                  <a:gd name="T18" fmla="*/ 40 w 103"/>
                  <a:gd name="T19" fmla="*/ 56 h 208"/>
                  <a:gd name="T20" fmla="*/ 16 w 103"/>
                  <a:gd name="T21" fmla="*/ 64 h 208"/>
                  <a:gd name="T22" fmla="*/ 8 w 103"/>
                  <a:gd name="T23" fmla="*/ 80 h 208"/>
                  <a:gd name="T24" fmla="*/ 16 w 103"/>
                  <a:gd name="T25" fmla="*/ 120 h 208"/>
                  <a:gd name="T26" fmla="*/ 0 w 103"/>
                  <a:gd name="T27" fmla="*/ 144 h 208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103" h="208">
                    <a:moveTo>
                      <a:pt x="0" y="144"/>
                    </a:moveTo>
                    <a:lnTo>
                      <a:pt x="8" y="192"/>
                    </a:lnTo>
                    <a:lnTo>
                      <a:pt x="24" y="208"/>
                    </a:lnTo>
                    <a:lnTo>
                      <a:pt x="56" y="192"/>
                    </a:lnTo>
                    <a:lnTo>
                      <a:pt x="95" y="48"/>
                    </a:lnTo>
                    <a:lnTo>
                      <a:pt x="103" y="48"/>
                    </a:lnTo>
                    <a:lnTo>
                      <a:pt x="87" y="0"/>
                    </a:lnTo>
                    <a:lnTo>
                      <a:pt x="64" y="24"/>
                    </a:lnTo>
                    <a:lnTo>
                      <a:pt x="64" y="32"/>
                    </a:lnTo>
                    <a:lnTo>
                      <a:pt x="40" y="56"/>
                    </a:lnTo>
                    <a:lnTo>
                      <a:pt x="16" y="64"/>
                    </a:lnTo>
                    <a:lnTo>
                      <a:pt x="8" y="80"/>
                    </a:lnTo>
                    <a:lnTo>
                      <a:pt x="16" y="120"/>
                    </a:lnTo>
                    <a:lnTo>
                      <a:pt x="0" y="144"/>
                    </a:lnTo>
                    <a:close/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803" name="Freeform 123"/>
              <p:cNvSpPr>
                <a:spLocks noChangeAspect="1"/>
              </p:cNvSpPr>
              <p:nvPr/>
            </p:nvSpPr>
            <p:spPr bwMode="auto">
              <a:xfrm>
                <a:off x="1247" y="2650"/>
                <a:ext cx="103" cy="208"/>
              </a:xfrm>
              <a:custGeom>
                <a:avLst/>
                <a:gdLst>
                  <a:gd name="T0" fmla="*/ 0 w 103"/>
                  <a:gd name="T1" fmla="*/ 144 h 208"/>
                  <a:gd name="T2" fmla="*/ 8 w 103"/>
                  <a:gd name="T3" fmla="*/ 192 h 208"/>
                  <a:gd name="T4" fmla="*/ 24 w 103"/>
                  <a:gd name="T5" fmla="*/ 208 h 208"/>
                  <a:gd name="T6" fmla="*/ 56 w 103"/>
                  <a:gd name="T7" fmla="*/ 192 h 208"/>
                  <a:gd name="T8" fmla="*/ 95 w 103"/>
                  <a:gd name="T9" fmla="*/ 48 h 208"/>
                  <a:gd name="T10" fmla="*/ 103 w 103"/>
                  <a:gd name="T11" fmla="*/ 48 h 208"/>
                  <a:gd name="T12" fmla="*/ 87 w 103"/>
                  <a:gd name="T13" fmla="*/ 0 h 208"/>
                  <a:gd name="T14" fmla="*/ 64 w 103"/>
                  <a:gd name="T15" fmla="*/ 24 h 208"/>
                  <a:gd name="T16" fmla="*/ 64 w 103"/>
                  <a:gd name="T17" fmla="*/ 32 h 208"/>
                  <a:gd name="T18" fmla="*/ 40 w 103"/>
                  <a:gd name="T19" fmla="*/ 56 h 208"/>
                  <a:gd name="T20" fmla="*/ 16 w 103"/>
                  <a:gd name="T21" fmla="*/ 64 h 208"/>
                  <a:gd name="T22" fmla="*/ 8 w 103"/>
                  <a:gd name="T23" fmla="*/ 80 h 208"/>
                  <a:gd name="T24" fmla="*/ 16 w 103"/>
                  <a:gd name="T25" fmla="*/ 120 h 208"/>
                  <a:gd name="T26" fmla="*/ 0 w 103"/>
                  <a:gd name="T27" fmla="*/ 144 h 208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103" h="208">
                    <a:moveTo>
                      <a:pt x="0" y="144"/>
                    </a:moveTo>
                    <a:lnTo>
                      <a:pt x="8" y="192"/>
                    </a:lnTo>
                    <a:lnTo>
                      <a:pt x="24" y="208"/>
                    </a:lnTo>
                    <a:lnTo>
                      <a:pt x="56" y="192"/>
                    </a:lnTo>
                    <a:lnTo>
                      <a:pt x="95" y="48"/>
                    </a:lnTo>
                    <a:lnTo>
                      <a:pt x="103" y="48"/>
                    </a:lnTo>
                    <a:lnTo>
                      <a:pt x="87" y="0"/>
                    </a:lnTo>
                    <a:lnTo>
                      <a:pt x="64" y="24"/>
                    </a:lnTo>
                    <a:lnTo>
                      <a:pt x="64" y="32"/>
                    </a:lnTo>
                    <a:lnTo>
                      <a:pt x="40" y="56"/>
                    </a:lnTo>
                    <a:lnTo>
                      <a:pt x="16" y="64"/>
                    </a:lnTo>
                    <a:lnTo>
                      <a:pt x="8" y="80"/>
                    </a:lnTo>
                    <a:lnTo>
                      <a:pt x="16" y="120"/>
                    </a:lnTo>
                    <a:lnTo>
                      <a:pt x="0" y="144"/>
                    </a:lnTo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804" name="Freeform 124"/>
              <p:cNvSpPr>
                <a:spLocks noChangeAspect="1"/>
              </p:cNvSpPr>
              <p:nvPr/>
            </p:nvSpPr>
            <p:spPr bwMode="auto">
              <a:xfrm>
                <a:off x="1215" y="2284"/>
                <a:ext cx="151" cy="207"/>
              </a:xfrm>
              <a:custGeom>
                <a:avLst/>
                <a:gdLst>
                  <a:gd name="T0" fmla="*/ 0 w 151"/>
                  <a:gd name="T1" fmla="*/ 191 h 207"/>
                  <a:gd name="T2" fmla="*/ 0 w 151"/>
                  <a:gd name="T3" fmla="*/ 135 h 207"/>
                  <a:gd name="T4" fmla="*/ 16 w 151"/>
                  <a:gd name="T5" fmla="*/ 119 h 207"/>
                  <a:gd name="T6" fmla="*/ 56 w 151"/>
                  <a:gd name="T7" fmla="*/ 103 h 207"/>
                  <a:gd name="T8" fmla="*/ 111 w 151"/>
                  <a:gd name="T9" fmla="*/ 55 h 207"/>
                  <a:gd name="T10" fmla="*/ 48 w 151"/>
                  <a:gd name="T11" fmla="*/ 47 h 207"/>
                  <a:gd name="T12" fmla="*/ 32 w 151"/>
                  <a:gd name="T13" fmla="*/ 16 h 207"/>
                  <a:gd name="T14" fmla="*/ 40 w 151"/>
                  <a:gd name="T15" fmla="*/ 8 h 207"/>
                  <a:gd name="T16" fmla="*/ 56 w 151"/>
                  <a:gd name="T17" fmla="*/ 32 h 207"/>
                  <a:gd name="T18" fmla="*/ 143 w 151"/>
                  <a:gd name="T19" fmla="*/ 0 h 207"/>
                  <a:gd name="T20" fmla="*/ 151 w 151"/>
                  <a:gd name="T21" fmla="*/ 32 h 207"/>
                  <a:gd name="T22" fmla="*/ 96 w 151"/>
                  <a:gd name="T23" fmla="*/ 119 h 207"/>
                  <a:gd name="T24" fmla="*/ 8 w 151"/>
                  <a:gd name="T25" fmla="*/ 207 h 207"/>
                  <a:gd name="T26" fmla="*/ 0 w 151"/>
                  <a:gd name="T27" fmla="*/ 191 h 207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151" h="207">
                    <a:moveTo>
                      <a:pt x="0" y="191"/>
                    </a:moveTo>
                    <a:lnTo>
                      <a:pt x="0" y="135"/>
                    </a:lnTo>
                    <a:lnTo>
                      <a:pt x="16" y="119"/>
                    </a:lnTo>
                    <a:lnTo>
                      <a:pt x="56" y="103"/>
                    </a:lnTo>
                    <a:lnTo>
                      <a:pt x="111" y="55"/>
                    </a:lnTo>
                    <a:lnTo>
                      <a:pt x="48" y="47"/>
                    </a:lnTo>
                    <a:lnTo>
                      <a:pt x="32" y="16"/>
                    </a:lnTo>
                    <a:lnTo>
                      <a:pt x="40" y="8"/>
                    </a:lnTo>
                    <a:lnTo>
                      <a:pt x="56" y="32"/>
                    </a:lnTo>
                    <a:lnTo>
                      <a:pt x="143" y="0"/>
                    </a:lnTo>
                    <a:lnTo>
                      <a:pt x="151" y="32"/>
                    </a:lnTo>
                    <a:lnTo>
                      <a:pt x="96" y="119"/>
                    </a:lnTo>
                    <a:lnTo>
                      <a:pt x="8" y="207"/>
                    </a:lnTo>
                    <a:lnTo>
                      <a:pt x="0" y="191"/>
                    </a:lnTo>
                    <a:close/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805" name="Freeform 125"/>
              <p:cNvSpPr>
                <a:spLocks noChangeAspect="1"/>
              </p:cNvSpPr>
              <p:nvPr/>
            </p:nvSpPr>
            <p:spPr bwMode="auto">
              <a:xfrm>
                <a:off x="1215" y="2284"/>
                <a:ext cx="151" cy="207"/>
              </a:xfrm>
              <a:custGeom>
                <a:avLst/>
                <a:gdLst>
                  <a:gd name="T0" fmla="*/ 0 w 151"/>
                  <a:gd name="T1" fmla="*/ 191 h 207"/>
                  <a:gd name="T2" fmla="*/ 0 w 151"/>
                  <a:gd name="T3" fmla="*/ 135 h 207"/>
                  <a:gd name="T4" fmla="*/ 16 w 151"/>
                  <a:gd name="T5" fmla="*/ 119 h 207"/>
                  <a:gd name="T6" fmla="*/ 56 w 151"/>
                  <a:gd name="T7" fmla="*/ 103 h 207"/>
                  <a:gd name="T8" fmla="*/ 111 w 151"/>
                  <a:gd name="T9" fmla="*/ 55 h 207"/>
                  <a:gd name="T10" fmla="*/ 48 w 151"/>
                  <a:gd name="T11" fmla="*/ 47 h 207"/>
                  <a:gd name="T12" fmla="*/ 32 w 151"/>
                  <a:gd name="T13" fmla="*/ 16 h 207"/>
                  <a:gd name="T14" fmla="*/ 40 w 151"/>
                  <a:gd name="T15" fmla="*/ 8 h 207"/>
                  <a:gd name="T16" fmla="*/ 56 w 151"/>
                  <a:gd name="T17" fmla="*/ 32 h 207"/>
                  <a:gd name="T18" fmla="*/ 143 w 151"/>
                  <a:gd name="T19" fmla="*/ 0 h 207"/>
                  <a:gd name="T20" fmla="*/ 151 w 151"/>
                  <a:gd name="T21" fmla="*/ 32 h 207"/>
                  <a:gd name="T22" fmla="*/ 96 w 151"/>
                  <a:gd name="T23" fmla="*/ 119 h 207"/>
                  <a:gd name="T24" fmla="*/ 8 w 151"/>
                  <a:gd name="T25" fmla="*/ 207 h 207"/>
                  <a:gd name="T26" fmla="*/ 0 w 151"/>
                  <a:gd name="T27" fmla="*/ 191 h 207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151" h="207">
                    <a:moveTo>
                      <a:pt x="0" y="191"/>
                    </a:moveTo>
                    <a:lnTo>
                      <a:pt x="0" y="135"/>
                    </a:lnTo>
                    <a:lnTo>
                      <a:pt x="16" y="119"/>
                    </a:lnTo>
                    <a:lnTo>
                      <a:pt x="56" y="103"/>
                    </a:lnTo>
                    <a:lnTo>
                      <a:pt x="111" y="55"/>
                    </a:lnTo>
                    <a:lnTo>
                      <a:pt x="48" y="47"/>
                    </a:lnTo>
                    <a:lnTo>
                      <a:pt x="32" y="16"/>
                    </a:lnTo>
                    <a:lnTo>
                      <a:pt x="40" y="8"/>
                    </a:lnTo>
                    <a:lnTo>
                      <a:pt x="56" y="32"/>
                    </a:lnTo>
                    <a:lnTo>
                      <a:pt x="143" y="0"/>
                    </a:lnTo>
                    <a:lnTo>
                      <a:pt x="151" y="32"/>
                    </a:lnTo>
                    <a:lnTo>
                      <a:pt x="96" y="119"/>
                    </a:lnTo>
                    <a:lnTo>
                      <a:pt x="8" y="207"/>
                    </a:lnTo>
                    <a:lnTo>
                      <a:pt x="0" y="191"/>
                    </a:lnTo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806" name="Freeform 126"/>
              <p:cNvSpPr>
                <a:spLocks noChangeAspect="1"/>
              </p:cNvSpPr>
              <p:nvPr/>
            </p:nvSpPr>
            <p:spPr bwMode="auto">
              <a:xfrm>
                <a:off x="496" y="1885"/>
                <a:ext cx="295" cy="287"/>
              </a:xfrm>
              <a:custGeom>
                <a:avLst/>
                <a:gdLst>
                  <a:gd name="T0" fmla="*/ 0 w 295"/>
                  <a:gd name="T1" fmla="*/ 159 h 287"/>
                  <a:gd name="T2" fmla="*/ 8 w 295"/>
                  <a:gd name="T3" fmla="*/ 159 h 287"/>
                  <a:gd name="T4" fmla="*/ 56 w 295"/>
                  <a:gd name="T5" fmla="*/ 199 h 287"/>
                  <a:gd name="T6" fmla="*/ 176 w 295"/>
                  <a:gd name="T7" fmla="*/ 271 h 287"/>
                  <a:gd name="T8" fmla="*/ 176 w 295"/>
                  <a:gd name="T9" fmla="*/ 287 h 287"/>
                  <a:gd name="T10" fmla="*/ 184 w 295"/>
                  <a:gd name="T11" fmla="*/ 287 h 287"/>
                  <a:gd name="T12" fmla="*/ 207 w 295"/>
                  <a:gd name="T13" fmla="*/ 279 h 287"/>
                  <a:gd name="T14" fmla="*/ 295 w 295"/>
                  <a:gd name="T15" fmla="*/ 215 h 287"/>
                  <a:gd name="T16" fmla="*/ 263 w 295"/>
                  <a:gd name="T17" fmla="*/ 175 h 287"/>
                  <a:gd name="T18" fmla="*/ 263 w 295"/>
                  <a:gd name="T19" fmla="*/ 112 h 287"/>
                  <a:gd name="T20" fmla="*/ 263 w 295"/>
                  <a:gd name="T21" fmla="*/ 80 h 287"/>
                  <a:gd name="T22" fmla="*/ 239 w 295"/>
                  <a:gd name="T23" fmla="*/ 48 h 287"/>
                  <a:gd name="T24" fmla="*/ 247 w 295"/>
                  <a:gd name="T25" fmla="*/ 48 h 287"/>
                  <a:gd name="T26" fmla="*/ 255 w 295"/>
                  <a:gd name="T27" fmla="*/ 0 h 287"/>
                  <a:gd name="T28" fmla="*/ 152 w 295"/>
                  <a:gd name="T29" fmla="*/ 8 h 287"/>
                  <a:gd name="T30" fmla="*/ 104 w 295"/>
                  <a:gd name="T31" fmla="*/ 32 h 287"/>
                  <a:gd name="T32" fmla="*/ 112 w 295"/>
                  <a:gd name="T33" fmla="*/ 80 h 287"/>
                  <a:gd name="T34" fmla="*/ 88 w 295"/>
                  <a:gd name="T35" fmla="*/ 80 h 287"/>
                  <a:gd name="T36" fmla="*/ 80 w 295"/>
                  <a:gd name="T37" fmla="*/ 88 h 287"/>
                  <a:gd name="T38" fmla="*/ 80 w 295"/>
                  <a:gd name="T39" fmla="*/ 104 h 287"/>
                  <a:gd name="T40" fmla="*/ 8 w 295"/>
                  <a:gd name="T41" fmla="*/ 127 h 287"/>
                  <a:gd name="T42" fmla="*/ 0 w 295"/>
                  <a:gd name="T43" fmla="*/ 159 h 287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0" t="0" r="r" b="b"/>
                <a:pathLst>
                  <a:path w="295" h="287">
                    <a:moveTo>
                      <a:pt x="0" y="159"/>
                    </a:moveTo>
                    <a:lnTo>
                      <a:pt x="8" y="159"/>
                    </a:lnTo>
                    <a:lnTo>
                      <a:pt x="56" y="199"/>
                    </a:lnTo>
                    <a:lnTo>
                      <a:pt x="176" y="271"/>
                    </a:lnTo>
                    <a:lnTo>
                      <a:pt x="176" y="287"/>
                    </a:lnTo>
                    <a:lnTo>
                      <a:pt x="184" y="287"/>
                    </a:lnTo>
                    <a:lnTo>
                      <a:pt x="207" y="279"/>
                    </a:lnTo>
                    <a:lnTo>
                      <a:pt x="295" y="215"/>
                    </a:lnTo>
                    <a:lnTo>
                      <a:pt x="263" y="175"/>
                    </a:lnTo>
                    <a:lnTo>
                      <a:pt x="263" y="112"/>
                    </a:lnTo>
                    <a:lnTo>
                      <a:pt x="263" y="80"/>
                    </a:lnTo>
                    <a:lnTo>
                      <a:pt x="239" y="48"/>
                    </a:lnTo>
                    <a:lnTo>
                      <a:pt x="247" y="48"/>
                    </a:lnTo>
                    <a:lnTo>
                      <a:pt x="255" y="0"/>
                    </a:lnTo>
                    <a:lnTo>
                      <a:pt x="152" y="8"/>
                    </a:lnTo>
                    <a:lnTo>
                      <a:pt x="104" y="32"/>
                    </a:lnTo>
                    <a:lnTo>
                      <a:pt x="112" y="80"/>
                    </a:lnTo>
                    <a:lnTo>
                      <a:pt x="88" y="80"/>
                    </a:lnTo>
                    <a:lnTo>
                      <a:pt x="80" y="88"/>
                    </a:lnTo>
                    <a:lnTo>
                      <a:pt x="80" y="104"/>
                    </a:lnTo>
                    <a:lnTo>
                      <a:pt x="8" y="127"/>
                    </a:lnTo>
                    <a:lnTo>
                      <a:pt x="0" y="159"/>
                    </a:lnTo>
                    <a:close/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807" name="Freeform 127"/>
              <p:cNvSpPr>
                <a:spLocks noChangeAspect="1"/>
              </p:cNvSpPr>
              <p:nvPr/>
            </p:nvSpPr>
            <p:spPr bwMode="auto">
              <a:xfrm>
                <a:off x="496" y="1885"/>
                <a:ext cx="295" cy="287"/>
              </a:xfrm>
              <a:custGeom>
                <a:avLst/>
                <a:gdLst>
                  <a:gd name="T0" fmla="*/ 0 w 295"/>
                  <a:gd name="T1" fmla="*/ 159 h 287"/>
                  <a:gd name="T2" fmla="*/ 8 w 295"/>
                  <a:gd name="T3" fmla="*/ 159 h 287"/>
                  <a:gd name="T4" fmla="*/ 56 w 295"/>
                  <a:gd name="T5" fmla="*/ 199 h 287"/>
                  <a:gd name="T6" fmla="*/ 176 w 295"/>
                  <a:gd name="T7" fmla="*/ 271 h 287"/>
                  <a:gd name="T8" fmla="*/ 176 w 295"/>
                  <a:gd name="T9" fmla="*/ 287 h 287"/>
                  <a:gd name="T10" fmla="*/ 184 w 295"/>
                  <a:gd name="T11" fmla="*/ 287 h 287"/>
                  <a:gd name="T12" fmla="*/ 207 w 295"/>
                  <a:gd name="T13" fmla="*/ 279 h 287"/>
                  <a:gd name="T14" fmla="*/ 295 w 295"/>
                  <a:gd name="T15" fmla="*/ 215 h 287"/>
                  <a:gd name="T16" fmla="*/ 263 w 295"/>
                  <a:gd name="T17" fmla="*/ 175 h 287"/>
                  <a:gd name="T18" fmla="*/ 263 w 295"/>
                  <a:gd name="T19" fmla="*/ 112 h 287"/>
                  <a:gd name="T20" fmla="*/ 263 w 295"/>
                  <a:gd name="T21" fmla="*/ 80 h 287"/>
                  <a:gd name="T22" fmla="*/ 239 w 295"/>
                  <a:gd name="T23" fmla="*/ 48 h 287"/>
                  <a:gd name="T24" fmla="*/ 247 w 295"/>
                  <a:gd name="T25" fmla="*/ 48 h 287"/>
                  <a:gd name="T26" fmla="*/ 255 w 295"/>
                  <a:gd name="T27" fmla="*/ 0 h 287"/>
                  <a:gd name="T28" fmla="*/ 152 w 295"/>
                  <a:gd name="T29" fmla="*/ 8 h 287"/>
                  <a:gd name="T30" fmla="*/ 104 w 295"/>
                  <a:gd name="T31" fmla="*/ 32 h 287"/>
                  <a:gd name="T32" fmla="*/ 112 w 295"/>
                  <a:gd name="T33" fmla="*/ 80 h 287"/>
                  <a:gd name="T34" fmla="*/ 88 w 295"/>
                  <a:gd name="T35" fmla="*/ 80 h 287"/>
                  <a:gd name="T36" fmla="*/ 80 w 295"/>
                  <a:gd name="T37" fmla="*/ 88 h 287"/>
                  <a:gd name="T38" fmla="*/ 80 w 295"/>
                  <a:gd name="T39" fmla="*/ 104 h 287"/>
                  <a:gd name="T40" fmla="*/ 8 w 295"/>
                  <a:gd name="T41" fmla="*/ 127 h 287"/>
                  <a:gd name="T42" fmla="*/ 0 w 295"/>
                  <a:gd name="T43" fmla="*/ 159 h 287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0" t="0" r="r" b="b"/>
                <a:pathLst>
                  <a:path w="295" h="287">
                    <a:moveTo>
                      <a:pt x="0" y="159"/>
                    </a:moveTo>
                    <a:lnTo>
                      <a:pt x="8" y="159"/>
                    </a:lnTo>
                    <a:lnTo>
                      <a:pt x="56" y="199"/>
                    </a:lnTo>
                    <a:lnTo>
                      <a:pt x="176" y="271"/>
                    </a:lnTo>
                    <a:lnTo>
                      <a:pt x="176" y="287"/>
                    </a:lnTo>
                    <a:lnTo>
                      <a:pt x="184" y="287"/>
                    </a:lnTo>
                    <a:lnTo>
                      <a:pt x="207" y="279"/>
                    </a:lnTo>
                    <a:lnTo>
                      <a:pt x="295" y="215"/>
                    </a:lnTo>
                    <a:lnTo>
                      <a:pt x="263" y="175"/>
                    </a:lnTo>
                    <a:lnTo>
                      <a:pt x="263" y="112"/>
                    </a:lnTo>
                    <a:lnTo>
                      <a:pt x="263" y="80"/>
                    </a:lnTo>
                    <a:lnTo>
                      <a:pt x="239" y="48"/>
                    </a:lnTo>
                    <a:lnTo>
                      <a:pt x="247" y="48"/>
                    </a:lnTo>
                    <a:lnTo>
                      <a:pt x="255" y="0"/>
                    </a:lnTo>
                    <a:lnTo>
                      <a:pt x="152" y="8"/>
                    </a:lnTo>
                    <a:lnTo>
                      <a:pt x="104" y="32"/>
                    </a:lnTo>
                    <a:lnTo>
                      <a:pt x="112" y="80"/>
                    </a:lnTo>
                    <a:lnTo>
                      <a:pt x="88" y="80"/>
                    </a:lnTo>
                    <a:lnTo>
                      <a:pt x="80" y="88"/>
                    </a:lnTo>
                    <a:lnTo>
                      <a:pt x="80" y="104"/>
                    </a:lnTo>
                    <a:lnTo>
                      <a:pt x="8" y="127"/>
                    </a:lnTo>
                    <a:lnTo>
                      <a:pt x="0" y="159"/>
                    </a:lnTo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808" name="Freeform 128"/>
              <p:cNvSpPr>
                <a:spLocks noChangeAspect="1"/>
              </p:cNvSpPr>
              <p:nvPr/>
            </p:nvSpPr>
            <p:spPr bwMode="auto">
              <a:xfrm>
                <a:off x="791" y="2555"/>
                <a:ext cx="184" cy="183"/>
              </a:xfrm>
              <a:custGeom>
                <a:avLst/>
                <a:gdLst>
                  <a:gd name="T0" fmla="*/ 0 w 184"/>
                  <a:gd name="T1" fmla="*/ 175 h 183"/>
                  <a:gd name="T2" fmla="*/ 24 w 184"/>
                  <a:gd name="T3" fmla="*/ 167 h 183"/>
                  <a:gd name="T4" fmla="*/ 144 w 184"/>
                  <a:gd name="T5" fmla="*/ 183 h 183"/>
                  <a:gd name="T6" fmla="*/ 168 w 184"/>
                  <a:gd name="T7" fmla="*/ 175 h 183"/>
                  <a:gd name="T8" fmla="*/ 152 w 184"/>
                  <a:gd name="T9" fmla="*/ 159 h 183"/>
                  <a:gd name="T10" fmla="*/ 152 w 184"/>
                  <a:gd name="T11" fmla="*/ 103 h 183"/>
                  <a:gd name="T12" fmla="*/ 184 w 184"/>
                  <a:gd name="T13" fmla="*/ 103 h 183"/>
                  <a:gd name="T14" fmla="*/ 176 w 184"/>
                  <a:gd name="T15" fmla="*/ 72 h 183"/>
                  <a:gd name="T16" fmla="*/ 152 w 184"/>
                  <a:gd name="T17" fmla="*/ 79 h 183"/>
                  <a:gd name="T18" fmla="*/ 152 w 184"/>
                  <a:gd name="T19" fmla="*/ 24 h 183"/>
                  <a:gd name="T20" fmla="*/ 136 w 184"/>
                  <a:gd name="T21" fmla="*/ 8 h 183"/>
                  <a:gd name="T22" fmla="*/ 120 w 184"/>
                  <a:gd name="T23" fmla="*/ 16 h 183"/>
                  <a:gd name="T24" fmla="*/ 112 w 184"/>
                  <a:gd name="T25" fmla="*/ 32 h 183"/>
                  <a:gd name="T26" fmla="*/ 96 w 184"/>
                  <a:gd name="T27" fmla="*/ 32 h 183"/>
                  <a:gd name="T28" fmla="*/ 64 w 184"/>
                  <a:gd name="T29" fmla="*/ 0 h 183"/>
                  <a:gd name="T30" fmla="*/ 8 w 184"/>
                  <a:gd name="T31" fmla="*/ 8 h 183"/>
                  <a:gd name="T32" fmla="*/ 32 w 184"/>
                  <a:gd name="T33" fmla="*/ 72 h 183"/>
                  <a:gd name="T34" fmla="*/ 0 w 184"/>
                  <a:gd name="T35" fmla="*/ 175 h 183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184" h="183">
                    <a:moveTo>
                      <a:pt x="0" y="175"/>
                    </a:moveTo>
                    <a:lnTo>
                      <a:pt x="24" y="167"/>
                    </a:lnTo>
                    <a:lnTo>
                      <a:pt x="144" y="183"/>
                    </a:lnTo>
                    <a:lnTo>
                      <a:pt x="168" y="175"/>
                    </a:lnTo>
                    <a:lnTo>
                      <a:pt x="152" y="159"/>
                    </a:lnTo>
                    <a:lnTo>
                      <a:pt x="152" y="103"/>
                    </a:lnTo>
                    <a:lnTo>
                      <a:pt x="184" y="103"/>
                    </a:lnTo>
                    <a:lnTo>
                      <a:pt x="176" y="72"/>
                    </a:lnTo>
                    <a:lnTo>
                      <a:pt x="152" y="79"/>
                    </a:lnTo>
                    <a:lnTo>
                      <a:pt x="152" y="24"/>
                    </a:lnTo>
                    <a:lnTo>
                      <a:pt x="136" y="8"/>
                    </a:lnTo>
                    <a:lnTo>
                      <a:pt x="120" y="16"/>
                    </a:lnTo>
                    <a:lnTo>
                      <a:pt x="112" y="32"/>
                    </a:lnTo>
                    <a:lnTo>
                      <a:pt x="96" y="32"/>
                    </a:lnTo>
                    <a:lnTo>
                      <a:pt x="64" y="0"/>
                    </a:lnTo>
                    <a:lnTo>
                      <a:pt x="8" y="8"/>
                    </a:lnTo>
                    <a:lnTo>
                      <a:pt x="32" y="72"/>
                    </a:lnTo>
                    <a:lnTo>
                      <a:pt x="0" y="175"/>
                    </a:lnTo>
                    <a:close/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809" name="Freeform 129"/>
              <p:cNvSpPr>
                <a:spLocks noChangeAspect="1"/>
              </p:cNvSpPr>
              <p:nvPr/>
            </p:nvSpPr>
            <p:spPr bwMode="auto">
              <a:xfrm>
                <a:off x="791" y="2555"/>
                <a:ext cx="184" cy="183"/>
              </a:xfrm>
              <a:custGeom>
                <a:avLst/>
                <a:gdLst>
                  <a:gd name="T0" fmla="*/ 0 w 184"/>
                  <a:gd name="T1" fmla="*/ 175 h 183"/>
                  <a:gd name="T2" fmla="*/ 24 w 184"/>
                  <a:gd name="T3" fmla="*/ 167 h 183"/>
                  <a:gd name="T4" fmla="*/ 144 w 184"/>
                  <a:gd name="T5" fmla="*/ 183 h 183"/>
                  <a:gd name="T6" fmla="*/ 168 w 184"/>
                  <a:gd name="T7" fmla="*/ 175 h 183"/>
                  <a:gd name="T8" fmla="*/ 152 w 184"/>
                  <a:gd name="T9" fmla="*/ 159 h 183"/>
                  <a:gd name="T10" fmla="*/ 152 w 184"/>
                  <a:gd name="T11" fmla="*/ 103 h 183"/>
                  <a:gd name="T12" fmla="*/ 184 w 184"/>
                  <a:gd name="T13" fmla="*/ 103 h 183"/>
                  <a:gd name="T14" fmla="*/ 176 w 184"/>
                  <a:gd name="T15" fmla="*/ 72 h 183"/>
                  <a:gd name="T16" fmla="*/ 152 w 184"/>
                  <a:gd name="T17" fmla="*/ 79 h 183"/>
                  <a:gd name="T18" fmla="*/ 152 w 184"/>
                  <a:gd name="T19" fmla="*/ 24 h 183"/>
                  <a:gd name="T20" fmla="*/ 136 w 184"/>
                  <a:gd name="T21" fmla="*/ 8 h 183"/>
                  <a:gd name="T22" fmla="*/ 120 w 184"/>
                  <a:gd name="T23" fmla="*/ 16 h 183"/>
                  <a:gd name="T24" fmla="*/ 112 w 184"/>
                  <a:gd name="T25" fmla="*/ 32 h 183"/>
                  <a:gd name="T26" fmla="*/ 96 w 184"/>
                  <a:gd name="T27" fmla="*/ 32 h 183"/>
                  <a:gd name="T28" fmla="*/ 64 w 184"/>
                  <a:gd name="T29" fmla="*/ 0 h 183"/>
                  <a:gd name="T30" fmla="*/ 8 w 184"/>
                  <a:gd name="T31" fmla="*/ 8 h 183"/>
                  <a:gd name="T32" fmla="*/ 32 w 184"/>
                  <a:gd name="T33" fmla="*/ 72 h 183"/>
                  <a:gd name="T34" fmla="*/ 0 w 184"/>
                  <a:gd name="T35" fmla="*/ 175 h 183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184" h="183">
                    <a:moveTo>
                      <a:pt x="0" y="175"/>
                    </a:moveTo>
                    <a:lnTo>
                      <a:pt x="24" y="167"/>
                    </a:lnTo>
                    <a:lnTo>
                      <a:pt x="144" y="183"/>
                    </a:lnTo>
                    <a:lnTo>
                      <a:pt x="168" y="175"/>
                    </a:lnTo>
                    <a:lnTo>
                      <a:pt x="152" y="159"/>
                    </a:lnTo>
                    <a:lnTo>
                      <a:pt x="152" y="103"/>
                    </a:lnTo>
                    <a:lnTo>
                      <a:pt x="184" y="103"/>
                    </a:lnTo>
                    <a:lnTo>
                      <a:pt x="176" y="72"/>
                    </a:lnTo>
                    <a:lnTo>
                      <a:pt x="152" y="79"/>
                    </a:lnTo>
                    <a:lnTo>
                      <a:pt x="152" y="24"/>
                    </a:lnTo>
                    <a:lnTo>
                      <a:pt x="136" y="8"/>
                    </a:lnTo>
                    <a:lnTo>
                      <a:pt x="120" y="16"/>
                    </a:lnTo>
                    <a:lnTo>
                      <a:pt x="112" y="32"/>
                    </a:lnTo>
                    <a:lnTo>
                      <a:pt x="96" y="32"/>
                    </a:lnTo>
                    <a:lnTo>
                      <a:pt x="64" y="0"/>
                    </a:lnTo>
                    <a:lnTo>
                      <a:pt x="8" y="8"/>
                    </a:lnTo>
                    <a:lnTo>
                      <a:pt x="32" y="72"/>
                    </a:lnTo>
                    <a:lnTo>
                      <a:pt x="0" y="175"/>
                    </a:lnTo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810" name="Freeform 130"/>
              <p:cNvSpPr>
                <a:spLocks noChangeAspect="1"/>
              </p:cNvSpPr>
              <p:nvPr/>
            </p:nvSpPr>
            <p:spPr bwMode="auto">
              <a:xfrm>
                <a:off x="799" y="2539"/>
                <a:ext cx="16" cy="16"/>
              </a:xfrm>
              <a:custGeom>
                <a:avLst/>
                <a:gdLst>
                  <a:gd name="T0" fmla="*/ 0 w 16"/>
                  <a:gd name="T1" fmla="*/ 8 h 16"/>
                  <a:gd name="T2" fmla="*/ 0 w 16"/>
                  <a:gd name="T3" fmla="*/ 16 h 16"/>
                  <a:gd name="T4" fmla="*/ 16 w 16"/>
                  <a:gd name="T5" fmla="*/ 0 h 16"/>
                  <a:gd name="T6" fmla="*/ 0 w 16"/>
                  <a:gd name="T7" fmla="*/ 8 h 1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6" h="16">
                    <a:moveTo>
                      <a:pt x="0" y="8"/>
                    </a:moveTo>
                    <a:lnTo>
                      <a:pt x="0" y="16"/>
                    </a:lnTo>
                    <a:lnTo>
                      <a:pt x="16" y="0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811" name="Freeform 131"/>
              <p:cNvSpPr>
                <a:spLocks noChangeAspect="1"/>
              </p:cNvSpPr>
              <p:nvPr/>
            </p:nvSpPr>
            <p:spPr bwMode="auto">
              <a:xfrm>
                <a:off x="799" y="2539"/>
                <a:ext cx="16" cy="16"/>
              </a:xfrm>
              <a:custGeom>
                <a:avLst/>
                <a:gdLst>
                  <a:gd name="T0" fmla="*/ 0 w 16"/>
                  <a:gd name="T1" fmla="*/ 8 h 16"/>
                  <a:gd name="T2" fmla="*/ 0 w 16"/>
                  <a:gd name="T3" fmla="*/ 16 h 16"/>
                  <a:gd name="T4" fmla="*/ 16 w 16"/>
                  <a:gd name="T5" fmla="*/ 0 h 16"/>
                  <a:gd name="T6" fmla="*/ 0 w 16"/>
                  <a:gd name="T7" fmla="*/ 8 h 1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6" h="16">
                    <a:moveTo>
                      <a:pt x="0" y="8"/>
                    </a:moveTo>
                    <a:lnTo>
                      <a:pt x="0" y="16"/>
                    </a:lnTo>
                    <a:lnTo>
                      <a:pt x="16" y="0"/>
                    </a:lnTo>
                    <a:lnTo>
                      <a:pt x="0" y="8"/>
                    </a:lnTo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812" name="Freeform 132"/>
              <p:cNvSpPr>
                <a:spLocks noChangeAspect="1"/>
              </p:cNvSpPr>
              <p:nvPr/>
            </p:nvSpPr>
            <p:spPr bwMode="auto">
              <a:xfrm>
                <a:off x="911" y="2730"/>
                <a:ext cx="136" cy="144"/>
              </a:xfrm>
              <a:custGeom>
                <a:avLst/>
                <a:gdLst>
                  <a:gd name="T0" fmla="*/ 0 w 136"/>
                  <a:gd name="T1" fmla="*/ 112 h 144"/>
                  <a:gd name="T2" fmla="*/ 0 w 136"/>
                  <a:gd name="T3" fmla="*/ 64 h 144"/>
                  <a:gd name="T4" fmla="*/ 16 w 136"/>
                  <a:gd name="T5" fmla="*/ 64 h 144"/>
                  <a:gd name="T6" fmla="*/ 16 w 136"/>
                  <a:gd name="T7" fmla="*/ 8 h 144"/>
                  <a:gd name="T8" fmla="*/ 40 w 136"/>
                  <a:gd name="T9" fmla="*/ 8 h 144"/>
                  <a:gd name="T10" fmla="*/ 48 w 136"/>
                  <a:gd name="T11" fmla="*/ 16 h 144"/>
                  <a:gd name="T12" fmla="*/ 72 w 136"/>
                  <a:gd name="T13" fmla="*/ 0 h 144"/>
                  <a:gd name="T14" fmla="*/ 120 w 136"/>
                  <a:gd name="T15" fmla="*/ 56 h 144"/>
                  <a:gd name="T16" fmla="*/ 136 w 136"/>
                  <a:gd name="T17" fmla="*/ 72 h 144"/>
                  <a:gd name="T18" fmla="*/ 80 w 136"/>
                  <a:gd name="T19" fmla="*/ 120 h 144"/>
                  <a:gd name="T20" fmla="*/ 48 w 136"/>
                  <a:gd name="T21" fmla="*/ 120 h 144"/>
                  <a:gd name="T22" fmla="*/ 32 w 136"/>
                  <a:gd name="T23" fmla="*/ 144 h 144"/>
                  <a:gd name="T24" fmla="*/ 16 w 136"/>
                  <a:gd name="T25" fmla="*/ 144 h 144"/>
                  <a:gd name="T26" fmla="*/ 16 w 136"/>
                  <a:gd name="T27" fmla="*/ 128 h 144"/>
                  <a:gd name="T28" fmla="*/ 0 w 136"/>
                  <a:gd name="T29" fmla="*/ 112 h 144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136" h="144">
                    <a:moveTo>
                      <a:pt x="0" y="112"/>
                    </a:moveTo>
                    <a:lnTo>
                      <a:pt x="0" y="64"/>
                    </a:lnTo>
                    <a:lnTo>
                      <a:pt x="16" y="64"/>
                    </a:lnTo>
                    <a:lnTo>
                      <a:pt x="16" y="8"/>
                    </a:lnTo>
                    <a:lnTo>
                      <a:pt x="40" y="8"/>
                    </a:lnTo>
                    <a:lnTo>
                      <a:pt x="48" y="16"/>
                    </a:lnTo>
                    <a:lnTo>
                      <a:pt x="72" y="0"/>
                    </a:lnTo>
                    <a:lnTo>
                      <a:pt x="120" y="56"/>
                    </a:lnTo>
                    <a:lnTo>
                      <a:pt x="136" y="72"/>
                    </a:lnTo>
                    <a:lnTo>
                      <a:pt x="80" y="120"/>
                    </a:lnTo>
                    <a:lnTo>
                      <a:pt x="48" y="120"/>
                    </a:lnTo>
                    <a:lnTo>
                      <a:pt x="32" y="144"/>
                    </a:lnTo>
                    <a:lnTo>
                      <a:pt x="16" y="144"/>
                    </a:lnTo>
                    <a:lnTo>
                      <a:pt x="16" y="128"/>
                    </a:lnTo>
                    <a:lnTo>
                      <a:pt x="0" y="112"/>
                    </a:lnTo>
                    <a:close/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813" name="Freeform 133"/>
              <p:cNvSpPr>
                <a:spLocks noChangeAspect="1"/>
              </p:cNvSpPr>
              <p:nvPr/>
            </p:nvSpPr>
            <p:spPr bwMode="auto">
              <a:xfrm>
                <a:off x="911" y="2730"/>
                <a:ext cx="136" cy="144"/>
              </a:xfrm>
              <a:custGeom>
                <a:avLst/>
                <a:gdLst>
                  <a:gd name="T0" fmla="*/ 0 w 136"/>
                  <a:gd name="T1" fmla="*/ 112 h 144"/>
                  <a:gd name="T2" fmla="*/ 0 w 136"/>
                  <a:gd name="T3" fmla="*/ 64 h 144"/>
                  <a:gd name="T4" fmla="*/ 16 w 136"/>
                  <a:gd name="T5" fmla="*/ 64 h 144"/>
                  <a:gd name="T6" fmla="*/ 16 w 136"/>
                  <a:gd name="T7" fmla="*/ 8 h 144"/>
                  <a:gd name="T8" fmla="*/ 40 w 136"/>
                  <a:gd name="T9" fmla="*/ 8 h 144"/>
                  <a:gd name="T10" fmla="*/ 48 w 136"/>
                  <a:gd name="T11" fmla="*/ 16 h 144"/>
                  <a:gd name="T12" fmla="*/ 72 w 136"/>
                  <a:gd name="T13" fmla="*/ 0 h 144"/>
                  <a:gd name="T14" fmla="*/ 120 w 136"/>
                  <a:gd name="T15" fmla="*/ 56 h 144"/>
                  <a:gd name="T16" fmla="*/ 136 w 136"/>
                  <a:gd name="T17" fmla="*/ 72 h 144"/>
                  <a:gd name="T18" fmla="*/ 80 w 136"/>
                  <a:gd name="T19" fmla="*/ 120 h 144"/>
                  <a:gd name="T20" fmla="*/ 48 w 136"/>
                  <a:gd name="T21" fmla="*/ 120 h 144"/>
                  <a:gd name="T22" fmla="*/ 32 w 136"/>
                  <a:gd name="T23" fmla="*/ 144 h 144"/>
                  <a:gd name="T24" fmla="*/ 16 w 136"/>
                  <a:gd name="T25" fmla="*/ 144 h 144"/>
                  <a:gd name="T26" fmla="*/ 16 w 136"/>
                  <a:gd name="T27" fmla="*/ 128 h 144"/>
                  <a:gd name="T28" fmla="*/ 0 w 136"/>
                  <a:gd name="T29" fmla="*/ 112 h 144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136" h="144">
                    <a:moveTo>
                      <a:pt x="0" y="112"/>
                    </a:moveTo>
                    <a:lnTo>
                      <a:pt x="0" y="64"/>
                    </a:lnTo>
                    <a:lnTo>
                      <a:pt x="16" y="64"/>
                    </a:lnTo>
                    <a:lnTo>
                      <a:pt x="16" y="8"/>
                    </a:lnTo>
                    <a:lnTo>
                      <a:pt x="40" y="8"/>
                    </a:lnTo>
                    <a:lnTo>
                      <a:pt x="48" y="16"/>
                    </a:lnTo>
                    <a:lnTo>
                      <a:pt x="72" y="0"/>
                    </a:lnTo>
                    <a:lnTo>
                      <a:pt x="120" y="56"/>
                    </a:lnTo>
                    <a:lnTo>
                      <a:pt x="136" y="72"/>
                    </a:lnTo>
                    <a:lnTo>
                      <a:pt x="80" y="120"/>
                    </a:lnTo>
                    <a:lnTo>
                      <a:pt x="48" y="120"/>
                    </a:lnTo>
                    <a:lnTo>
                      <a:pt x="32" y="144"/>
                    </a:lnTo>
                    <a:lnTo>
                      <a:pt x="16" y="144"/>
                    </a:lnTo>
                    <a:lnTo>
                      <a:pt x="16" y="128"/>
                    </a:lnTo>
                    <a:lnTo>
                      <a:pt x="0" y="112"/>
                    </a:lnTo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814" name="Freeform 134"/>
              <p:cNvSpPr>
                <a:spLocks noChangeAspect="1"/>
              </p:cNvSpPr>
              <p:nvPr/>
            </p:nvSpPr>
            <p:spPr bwMode="auto">
              <a:xfrm>
                <a:off x="1047" y="2499"/>
                <a:ext cx="24" cy="32"/>
              </a:xfrm>
              <a:custGeom>
                <a:avLst/>
                <a:gdLst>
                  <a:gd name="T0" fmla="*/ 0 w 24"/>
                  <a:gd name="T1" fmla="*/ 0 h 32"/>
                  <a:gd name="T2" fmla="*/ 0 w 24"/>
                  <a:gd name="T3" fmla="*/ 16 h 32"/>
                  <a:gd name="T4" fmla="*/ 8 w 24"/>
                  <a:gd name="T5" fmla="*/ 32 h 32"/>
                  <a:gd name="T6" fmla="*/ 24 w 24"/>
                  <a:gd name="T7" fmla="*/ 8 h 32"/>
                  <a:gd name="T8" fmla="*/ 24 w 24"/>
                  <a:gd name="T9" fmla="*/ 0 h 32"/>
                  <a:gd name="T10" fmla="*/ 0 w 24"/>
                  <a:gd name="T11" fmla="*/ 0 h 3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4" h="32">
                    <a:moveTo>
                      <a:pt x="0" y="0"/>
                    </a:moveTo>
                    <a:lnTo>
                      <a:pt x="0" y="16"/>
                    </a:lnTo>
                    <a:lnTo>
                      <a:pt x="8" y="32"/>
                    </a:lnTo>
                    <a:lnTo>
                      <a:pt x="24" y="8"/>
                    </a:lnTo>
                    <a:lnTo>
                      <a:pt x="24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815" name="Freeform 135"/>
              <p:cNvSpPr>
                <a:spLocks noChangeAspect="1"/>
              </p:cNvSpPr>
              <p:nvPr/>
            </p:nvSpPr>
            <p:spPr bwMode="auto">
              <a:xfrm>
                <a:off x="1047" y="2499"/>
                <a:ext cx="24" cy="32"/>
              </a:xfrm>
              <a:custGeom>
                <a:avLst/>
                <a:gdLst>
                  <a:gd name="T0" fmla="*/ 0 w 24"/>
                  <a:gd name="T1" fmla="*/ 0 h 32"/>
                  <a:gd name="T2" fmla="*/ 0 w 24"/>
                  <a:gd name="T3" fmla="*/ 16 h 32"/>
                  <a:gd name="T4" fmla="*/ 8 w 24"/>
                  <a:gd name="T5" fmla="*/ 32 h 32"/>
                  <a:gd name="T6" fmla="*/ 24 w 24"/>
                  <a:gd name="T7" fmla="*/ 8 h 32"/>
                  <a:gd name="T8" fmla="*/ 24 w 24"/>
                  <a:gd name="T9" fmla="*/ 0 h 32"/>
                  <a:gd name="T10" fmla="*/ 0 w 24"/>
                  <a:gd name="T11" fmla="*/ 0 h 3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4" h="32">
                    <a:moveTo>
                      <a:pt x="0" y="0"/>
                    </a:moveTo>
                    <a:lnTo>
                      <a:pt x="0" y="16"/>
                    </a:lnTo>
                    <a:lnTo>
                      <a:pt x="8" y="32"/>
                    </a:lnTo>
                    <a:lnTo>
                      <a:pt x="24" y="8"/>
                    </a:lnTo>
                    <a:lnTo>
                      <a:pt x="24" y="0"/>
                    </a:lnTo>
                    <a:lnTo>
                      <a:pt x="0" y="0"/>
                    </a:lnTo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816" name="Freeform 136"/>
              <p:cNvSpPr>
                <a:spLocks noChangeAspect="1"/>
              </p:cNvSpPr>
              <p:nvPr/>
            </p:nvSpPr>
            <p:spPr bwMode="auto">
              <a:xfrm>
                <a:off x="751" y="2276"/>
                <a:ext cx="104" cy="167"/>
              </a:xfrm>
              <a:custGeom>
                <a:avLst/>
                <a:gdLst>
                  <a:gd name="T0" fmla="*/ 0 w 104"/>
                  <a:gd name="T1" fmla="*/ 111 h 167"/>
                  <a:gd name="T2" fmla="*/ 8 w 104"/>
                  <a:gd name="T3" fmla="*/ 87 h 167"/>
                  <a:gd name="T4" fmla="*/ 40 w 104"/>
                  <a:gd name="T5" fmla="*/ 87 h 167"/>
                  <a:gd name="T6" fmla="*/ 64 w 104"/>
                  <a:gd name="T7" fmla="*/ 24 h 167"/>
                  <a:gd name="T8" fmla="*/ 80 w 104"/>
                  <a:gd name="T9" fmla="*/ 16 h 167"/>
                  <a:gd name="T10" fmla="*/ 72 w 104"/>
                  <a:gd name="T11" fmla="*/ 0 h 167"/>
                  <a:gd name="T12" fmla="*/ 80 w 104"/>
                  <a:gd name="T13" fmla="*/ 0 h 167"/>
                  <a:gd name="T14" fmla="*/ 88 w 104"/>
                  <a:gd name="T15" fmla="*/ 40 h 167"/>
                  <a:gd name="T16" fmla="*/ 72 w 104"/>
                  <a:gd name="T17" fmla="*/ 47 h 167"/>
                  <a:gd name="T18" fmla="*/ 96 w 104"/>
                  <a:gd name="T19" fmla="*/ 79 h 167"/>
                  <a:gd name="T20" fmla="*/ 80 w 104"/>
                  <a:gd name="T21" fmla="*/ 111 h 167"/>
                  <a:gd name="T22" fmla="*/ 104 w 104"/>
                  <a:gd name="T23" fmla="*/ 143 h 167"/>
                  <a:gd name="T24" fmla="*/ 104 w 104"/>
                  <a:gd name="T25" fmla="*/ 167 h 167"/>
                  <a:gd name="T26" fmla="*/ 64 w 104"/>
                  <a:gd name="T27" fmla="*/ 159 h 167"/>
                  <a:gd name="T28" fmla="*/ 40 w 104"/>
                  <a:gd name="T29" fmla="*/ 159 h 167"/>
                  <a:gd name="T30" fmla="*/ 16 w 104"/>
                  <a:gd name="T31" fmla="*/ 159 h 167"/>
                  <a:gd name="T32" fmla="*/ 16 w 104"/>
                  <a:gd name="T33" fmla="*/ 127 h 167"/>
                  <a:gd name="T34" fmla="*/ 0 w 104"/>
                  <a:gd name="T35" fmla="*/ 111 h 167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104" h="167">
                    <a:moveTo>
                      <a:pt x="0" y="111"/>
                    </a:moveTo>
                    <a:lnTo>
                      <a:pt x="8" y="87"/>
                    </a:lnTo>
                    <a:lnTo>
                      <a:pt x="40" y="87"/>
                    </a:lnTo>
                    <a:lnTo>
                      <a:pt x="64" y="24"/>
                    </a:lnTo>
                    <a:lnTo>
                      <a:pt x="80" y="16"/>
                    </a:lnTo>
                    <a:lnTo>
                      <a:pt x="72" y="0"/>
                    </a:lnTo>
                    <a:lnTo>
                      <a:pt x="80" y="0"/>
                    </a:lnTo>
                    <a:lnTo>
                      <a:pt x="88" y="40"/>
                    </a:lnTo>
                    <a:lnTo>
                      <a:pt x="72" y="47"/>
                    </a:lnTo>
                    <a:lnTo>
                      <a:pt x="96" y="79"/>
                    </a:lnTo>
                    <a:lnTo>
                      <a:pt x="80" y="111"/>
                    </a:lnTo>
                    <a:lnTo>
                      <a:pt x="104" y="143"/>
                    </a:lnTo>
                    <a:lnTo>
                      <a:pt x="104" y="167"/>
                    </a:lnTo>
                    <a:lnTo>
                      <a:pt x="64" y="159"/>
                    </a:lnTo>
                    <a:lnTo>
                      <a:pt x="40" y="159"/>
                    </a:lnTo>
                    <a:lnTo>
                      <a:pt x="16" y="159"/>
                    </a:lnTo>
                    <a:lnTo>
                      <a:pt x="16" y="127"/>
                    </a:lnTo>
                    <a:lnTo>
                      <a:pt x="0" y="111"/>
                    </a:lnTo>
                    <a:close/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817" name="Freeform 137"/>
              <p:cNvSpPr>
                <a:spLocks noChangeAspect="1"/>
              </p:cNvSpPr>
              <p:nvPr/>
            </p:nvSpPr>
            <p:spPr bwMode="auto">
              <a:xfrm>
                <a:off x="751" y="2276"/>
                <a:ext cx="104" cy="167"/>
              </a:xfrm>
              <a:custGeom>
                <a:avLst/>
                <a:gdLst>
                  <a:gd name="T0" fmla="*/ 0 w 104"/>
                  <a:gd name="T1" fmla="*/ 111 h 167"/>
                  <a:gd name="T2" fmla="*/ 8 w 104"/>
                  <a:gd name="T3" fmla="*/ 87 h 167"/>
                  <a:gd name="T4" fmla="*/ 40 w 104"/>
                  <a:gd name="T5" fmla="*/ 87 h 167"/>
                  <a:gd name="T6" fmla="*/ 64 w 104"/>
                  <a:gd name="T7" fmla="*/ 24 h 167"/>
                  <a:gd name="T8" fmla="*/ 80 w 104"/>
                  <a:gd name="T9" fmla="*/ 16 h 167"/>
                  <a:gd name="T10" fmla="*/ 72 w 104"/>
                  <a:gd name="T11" fmla="*/ 0 h 167"/>
                  <a:gd name="T12" fmla="*/ 80 w 104"/>
                  <a:gd name="T13" fmla="*/ 0 h 167"/>
                  <a:gd name="T14" fmla="*/ 88 w 104"/>
                  <a:gd name="T15" fmla="*/ 40 h 167"/>
                  <a:gd name="T16" fmla="*/ 72 w 104"/>
                  <a:gd name="T17" fmla="*/ 47 h 167"/>
                  <a:gd name="T18" fmla="*/ 96 w 104"/>
                  <a:gd name="T19" fmla="*/ 79 h 167"/>
                  <a:gd name="T20" fmla="*/ 80 w 104"/>
                  <a:gd name="T21" fmla="*/ 111 h 167"/>
                  <a:gd name="T22" fmla="*/ 104 w 104"/>
                  <a:gd name="T23" fmla="*/ 143 h 167"/>
                  <a:gd name="T24" fmla="*/ 104 w 104"/>
                  <a:gd name="T25" fmla="*/ 167 h 167"/>
                  <a:gd name="T26" fmla="*/ 64 w 104"/>
                  <a:gd name="T27" fmla="*/ 159 h 167"/>
                  <a:gd name="T28" fmla="*/ 40 w 104"/>
                  <a:gd name="T29" fmla="*/ 159 h 167"/>
                  <a:gd name="T30" fmla="*/ 16 w 104"/>
                  <a:gd name="T31" fmla="*/ 159 h 167"/>
                  <a:gd name="T32" fmla="*/ 16 w 104"/>
                  <a:gd name="T33" fmla="*/ 127 h 167"/>
                  <a:gd name="T34" fmla="*/ 0 w 104"/>
                  <a:gd name="T35" fmla="*/ 111 h 167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104" h="167">
                    <a:moveTo>
                      <a:pt x="0" y="111"/>
                    </a:moveTo>
                    <a:lnTo>
                      <a:pt x="8" y="87"/>
                    </a:lnTo>
                    <a:lnTo>
                      <a:pt x="40" y="87"/>
                    </a:lnTo>
                    <a:lnTo>
                      <a:pt x="64" y="24"/>
                    </a:lnTo>
                    <a:lnTo>
                      <a:pt x="80" y="16"/>
                    </a:lnTo>
                    <a:lnTo>
                      <a:pt x="72" y="0"/>
                    </a:lnTo>
                    <a:lnTo>
                      <a:pt x="80" y="0"/>
                    </a:lnTo>
                    <a:lnTo>
                      <a:pt x="88" y="40"/>
                    </a:lnTo>
                    <a:lnTo>
                      <a:pt x="72" y="47"/>
                    </a:lnTo>
                    <a:lnTo>
                      <a:pt x="96" y="79"/>
                    </a:lnTo>
                    <a:lnTo>
                      <a:pt x="80" y="111"/>
                    </a:lnTo>
                    <a:lnTo>
                      <a:pt x="104" y="143"/>
                    </a:lnTo>
                    <a:lnTo>
                      <a:pt x="104" y="167"/>
                    </a:lnTo>
                    <a:lnTo>
                      <a:pt x="64" y="159"/>
                    </a:lnTo>
                    <a:lnTo>
                      <a:pt x="40" y="159"/>
                    </a:lnTo>
                    <a:lnTo>
                      <a:pt x="16" y="159"/>
                    </a:lnTo>
                    <a:lnTo>
                      <a:pt x="16" y="127"/>
                    </a:lnTo>
                    <a:lnTo>
                      <a:pt x="0" y="111"/>
                    </a:lnTo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818" name="Freeform 138"/>
              <p:cNvSpPr>
                <a:spLocks noChangeAspect="1"/>
              </p:cNvSpPr>
              <p:nvPr/>
            </p:nvSpPr>
            <p:spPr bwMode="auto">
              <a:xfrm>
                <a:off x="831" y="2300"/>
                <a:ext cx="200" cy="119"/>
              </a:xfrm>
              <a:custGeom>
                <a:avLst/>
                <a:gdLst>
                  <a:gd name="T0" fmla="*/ 0 w 200"/>
                  <a:gd name="T1" fmla="*/ 87 h 119"/>
                  <a:gd name="T2" fmla="*/ 16 w 200"/>
                  <a:gd name="T3" fmla="*/ 55 h 119"/>
                  <a:gd name="T4" fmla="*/ 64 w 200"/>
                  <a:gd name="T5" fmla="*/ 39 h 119"/>
                  <a:gd name="T6" fmla="*/ 72 w 200"/>
                  <a:gd name="T7" fmla="*/ 31 h 119"/>
                  <a:gd name="T8" fmla="*/ 88 w 200"/>
                  <a:gd name="T9" fmla="*/ 31 h 119"/>
                  <a:gd name="T10" fmla="*/ 120 w 200"/>
                  <a:gd name="T11" fmla="*/ 0 h 119"/>
                  <a:gd name="T12" fmla="*/ 128 w 200"/>
                  <a:gd name="T13" fmla="*/ 31 h 119"/>
                  <a:gd name="T14" fmla="*/ 152 w 200"/>
                  <a:gd name="T15" fmla="*/ 39 h 119"/>
                  <a:gd name="T16" fmla="*/ 200 w 200"/>
                  <a:gd name="T17" fmla="*/ 87 h 119"/>
                  <a:gd name="T18" fmla="*/ 104 w 200"/>
                  <a:gd name="T19" fmla="*/ 95 h 119"/>
                  <a:gd name="T20" fmla="*/ 80 w 200"/>
                  <a:gd name="T21" fmla="*/ 87 h 119"/>
                  <a:gd name="T22" fmla="*/ 64 w 200"/>
                  <a:gd name="T23" fmla="*/ 111 h 119"/>
                  <a:gd name="T24" fmla="*/ 40 w 200"/>
                  <a:gd name="T25" fmla="*/ 111 h 119"/>
                  <a:gd name="T26" fmla="*/ 24 w 200"/>
                  <a:gd name="T27" fmla="*/ 119 h 119"/>
                  <a:gd name="T28" fmla="*/ 0 w 200"/>
                  <a:gd name="T29" fmla="*/ 87 h 119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200" h="119">
                    <a:moveTo>
                      <a:pt x="0" y="87"/>
                    </a:moveTo>
                    <a:lnTo>
                      <a:pt x="16" y="55"/>
                    </a:lnTo>
                    <a:lnTo>
                      <a:pt x="64" y="39"/>
                    </a:lnTo>
                    <a:lnTo>
                      <a:pt x="72" y="31"/>
                    </a:lnTo>
                    <a:lnTo>
                      <a:pt x="88" y="31"/>
                    </a:lnTo>
                    <a:lnTo>
                      <a:pt x="120" y="0"/>
                    </a:lnTo>
                    <a:lnTo>
                      <a:pt x="128" y="31"/>
                    </a:lnTo>
                    <a:lnTo>
                      <a:pt x="152" y="39"/>
                    </a:lnTo>
                    <a:lnTo>
                      <a:pt x="200" y="87"/>
                    </a:lnTo>
                    <a:lnTo>
                      <a:pt x="104" y="95"/>
                    </a:lnTo>
                    <a:lnTo>
                      <a:pt x="80" y="87"/>
                    </a:lnTo>
                    <a:lnTo>
                      <a:pt x="64" y="111"/>
                    </a:lnTo>
                    <a:lnTo>
                      <a:pt x="40" y="111"/>
                    </a:lnTo>
                    <a:lnTo>
                      <a:pt x="24" y="119"/>
                    </a:lnTo>
                    <a:lnTo>
                      <a:pt x="0" y="87"/>
                    </a:lnTo>
                    <a:close/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819" name="Freeform 139"/>
              <p:cNvSpPr>
                <a:spLocks noChangeAspect="1"/>
              </p:cNvSpPr>
              <p:nvPr/>
            </p:nvSpPr>
            <p:spPr bwMode="auto">
              <a:xfrm>
                <a:off x="831" y="2300"/>
                <a:ext cx="200" cy="119"/>
              </a:xfrm>
              <a:custGeom>
                <a:avLst/>
                <a:gdLst>
                  <a:gd name="T0" fmla="*/ 0 w 200"/>
                  <a:gd name="T1" fmla="*/ 87 h 119"/>
                  <a:gd name="T2" fmla="*/ 16 w 200"/>
                  <a:gd name="T3" fmla="*/ 55 h 119"/>
                  <a:gd name="T4" fmla="*/ 64 w 200"/>
                  <a:gd name="T5" fmla="*/ 39 h 119"/>
                  <a:gd name="T6" fmla="*/ 72 w 200"/>
                  <a:gd name="T7" fmla="*/ 31 h 119"/>
                  <a:gd name="T8" fmla="*/ 88 w 200"/>
                  <a:gd name="T9" fmla="*/ 31 h 119"/>
                  <a:gd name="T10" fmla="*/ 120 w 200"/>
                  <a:gd name="T11" fmla="*/ 0 h 119"/>
                  <a:gd name="T12" fmla="*/ 128 w 200"/>
                  <a:gd name="T13" fmla="*/ 31 h 119"/>
                  <a:gd name="T14" fmla="*/ 152 w 200"/>
                  <a:gd name="T15" fmla="*/ 39 h 119"/>
                  <a:gd name="T16" fmla="*/ 200 w 200"/>
                  <a:gd name="T17" fmla="*/ 87 h 119"/>
                  <a:gd name="T18" fmla="*/ 104 w 200"/>
                  <a:gd name="T19" fmla="*/ 95 h 119"/>
                  <a:gd name="T20" fmla="*/ 80 w 200"/>
                  <a:gd name="T21" fmla="*/ 87 h 119"/>
                  <a:gd name="T22" fmla="*/ 64 w 200"/>
                  <a:gd name="T23" fmla="*/ 111 h 119"/>
                  <a:gd name="T24" fmla="*/ 40 w 200"/>
                  <a:gd name="T25" fmla="*/ 111 h 119"/>
                  <a:gd name="T26" fmla="*/ 24 w 200"/>
                  <a:gd name="T27" fmla="*/ 119 h 119"/>
                  <a:gd name="T28" fmla="*/ 0 w 200"/>
                  <a:gd name="T29" fmla="*/ 87 h 119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200" h="119">
                    <a:moveTo>
                      <a:pt x="0" y="87"/>
                    </a:moveTo>
                    <a:lnTo>
                      <a:pt x="16" y="55"/>
                    </a:lnTo>
                    <a:lnTo>
                      <a:pt x="64" y="39"/>
                    </a:lnTo>
                    <a:lnTo>
                      <a:pt x="72" y="31"/>
                    </a:lnTo>
                    <a:lnTo>
                      <a:pt x="88" y="31"/>
                    </a:lnTo>
                    <a:lnTo>
                      <a:pt x="120" y="0"/>
                    </a:lnTo>
                    <a:lnTo>
                      <a:pt x="128" y="31"/>
                    </a:lnTo>
                    <a:lnTo>
                      <a:pt x="152" y="39"/>
                    </a:lnTo>
                    <a:lnTo>
                      <a:pt x="200" y="87"/>
                    </a:lnTo>
                    <a:lnTo>
                      <a:pt x="104" y="95"/>
                    </a:lnTo>
                    <a:lnTo>
                      <a:pt x="80" y="87"/>
                    </a:lnTo>
                    <a:lnTo>
                      <a:pt x="64" y="111"/>
                    </a:lnTo>
                    <a:lnTo>
                      <a:pt x="40" y="111"/>
                    </a:lnTo>
                    <a:lnTo>
                      <a:pt x="24" y="119"/>
                    </a:lnTo>
                    <a:lnTo>
                      <a:pt x="0" y="87"/>
                    </a:lnTo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820" name="Freeform 140"/>
              <p:cNvSpPr>
                <a:spLocks noChangeAspect="1"/>
              </p:cNvSpPr>
              <p:nvPr/>
            </p:nvSpPr>
            <p:spPr bwMode="auto">
              <a:xfrm>
                <a:off x="815" y="2100"/>
                <a:ext cx="152" cy="255"/>
              </a:xfrm>
              <a:custGeom>
                <a:avLst/>
                <a:gdLst>
                  <a:gd name="T0" fmla="*/ 0 w 152"/>
                  <a:gd name="T1" fmla="*/ 152 h 255"/>
                  <a:gd name="T2" fmla="*/ 24 w 152"/>
                  <a:gd name="T3" fmla="*/ 160 h 255"/>
                  <a:gd name="T4" fmla="*/ 16 w 152"/>
                  <a:gd name="T5" fmla="*/ 176 h 255"/>
                  <a:gd name="T6" fmla="*/ 24 w 152"/>
                  <a:gd name="T7" fmla="*/ 216 h 255"/>
                  <a:gd name="T8" fmla="*/ 8 w 152"/>
                  <a:gd name="T9" fmla="*/ 223 h 255"/>
                  <a:gd name="T10" fmla="*/ 32 w 152"/>
                  <a:gd name="T11" fmla="*/ 255 h 255"/>
                  <a:gd name="T12" fmla="*/ 80 w 152"/>
                  <a:gd name="T13" fmla="*/ 239 h 255"/>
                  <a:gd name="T14" fmla="*/ 88 w 152"/>
                  <a:gd name="T15" fmla="*/ 231 h 255"/>
                  <a:gd name="T16" fmla="*/ 104 w 152"/>
                  <a:gd name="T17" fmla="*/ 231 h 255"/>
                  <a:gd name="T18" fmla="*/ 136 w 152"/>
                  <a:gd name="T19" fmla="*/ 200 h 255"/>
                  <a:gd name="T20" fmla="*/ 128 w 152"/>
                  <a:gd name="T21" fmla="*/ 176 h 255"/>
                  <a:gd name="T22" fmla="*/ 136 w 152"/>
                  <a:gd name="T23" fmla="*/ 128 h 255"/>
                  <a:gd name="T24" fmla="*/ 152 w 152"/>
                  <a:gd name="T25" fmla="*/ 120 h 255"/>
                  <a:gd name="T26" fmla="*/ 152 w 152"/>
                  <a:gd name="T27" fmla="*/ 64 h 255"/>
                  <a:gd name="T28" fmla="*/ 40 w 152"/>
                  <a:gd name="T29" fmla="*/ 0 h 255"/>
                  <a:gd name="T30" fmla="*/ 24 w 152"/>
                  <a:gd name="T31" fmla="*/ 8 h 255"/>
                  <a:gd name="T32" fmla="*/ 24 w 152"/>
                  <a:gd name="T33" fmla="*/ 40 h 255"/>
                  <a:gd name="T34" fmla="*/ 40 w 152"/>
                  <a:gd name="T35" fmla="*/ 56 h 255"/>
                  <a:gd name="T36" fmla="*/ 32 w 152"/>
                  <a:gd name="T37" fmla="*/ 112 h 255"/>
                  <a:gd name="T38" fmla="*/ 0 w 152"/>
                  <a:gd name="T39" fmla="*/ 152 h 255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0" t="0" r="r" b="b"/>
                <a:pathLst>
                  <a:path w="152" h="255">
                    <a:moveTo>
                      <a:pt x="0" y="152"/>
                    </a:moveTo>
                    <a:lnTo>
                      <a:pt x="24" y="160"/>
                    </a:lnTo>
                    <a:lnTo>
                      <a:pt x="16" y="176"/>
                    </a:lnTo>
                    <a:lnTo>
                      <a:pt x="24" y="216"/>
                    </a:lnTo>
                    <a:lnTo>
                      <a:pt x="8" y="223"/>
                    </a:lnTo>
                    <a:lnTo>
                      <a:pt x="32" y="255"/>
                    </a:lnTo>
                    <a:lnTo>
                      <a:pt x="80" y="239"/>
                    </a:lnTo>
                    <a:lnTo>
                      <a:pt x="88" y="231"/>
                    </a:lnTo>
                    <a:lnTo>
                      <a:pt x="104" y="231"/>
                    </a:lnTo>
                    <a:lnTo>
                      <a:pt x="136" y="200"/>
                    </a:lnTo>
                    <a:lnTo>
                      <a:pt x="128" y="176"/>
                    </a:lnTo>
                    <a:lnTo>
                      <a:pt x="136" y="128"/>
                    </a:lnTo>
                    <a:lnTo>
                      <a:pt x="152" y="120"/>
                    </a:lnTo>
                    <a:lnTo>
                      <a:pt x="152" y="64"/>
                    </a:lnTo>
                    <a:lnTo>
                      <a:pt x="40" y="0"/>
                    </a:lnTo>
                    <a:lnTo>
                      <a:pt x="24" y="8"/>
                    </a:lnTo>
                    <a:lnTo>
                      <a:pt x="24" y="40"/>
                    </a:lnTo>
                    <a:lnTo>
                      <a:pt x="40" y="56"/>
                    </a:lnTo>
                    <a:lnTo>
                      <a:pt x="32" y="112"/>
                    </a:lnTo>
                    <a:lnTo>
                      <a:pt x="0" y="152"/>
                    </a:lnTo>
                    <a:close/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821" name="Freeform 141"/>
              <p:cNvSpPr>
                <a:spLocks noChangeAspect="1"/>
              </p:cNvSpPr>
              <p:nvPr/>
            </p:nvSpPr>
            <p:spPr bwMode="auto">
              <a:xfrm>
                <a:off x="815" y="2100"/>
                <a:ext cx="152" cy="255"/>
              </a:xfrm>
              <a:custGeom>
                <a:avLst/>
                <a:gdLst>
                  <a:gd name="T0" fmla="*/ 0 w 152"/>
                  <a:gd name="T1" fmla="*/ 152 h 255"/>
                  <a:gd name="T2" fmla="*/ 24 w 152"/>
                  <a:gd name="T3" fmla="*/ 160 h 255"/>
                  <a:gd name="T4" fmla="*/ 16 w 152"/>
                  <a:gd name="T5" fmla="*/ 176 h 255"/>
                  <a:gd name="T6" fmla="*/ 24 w 152"/>
                  <a:gd name="T7" fmla="*/ 216 h 255"/>
                  <a:gd name="T8" fmla="*/ 8 w 152"/>
                  <a:gd name="T9" fmla="*/ 223 h 255"/>
                  <a:gd name="T10" fmla="*/ 32 w 152"/>
                  <a:gd name="T11" fmla="*/ 255 h 255"/>
                  <a:gd name="T12" fmla="*/ 80 w 152"/>
                  <a:gd name="T13" fmla="*/ 239 h 255"/>
                  <a:gd name="T14" fmla="*/ 88 w 152"/>
                  <a:gd name="T15" fmla="*/ 231 h 255"/>
                  <a:gd name="T16" fmla="*/ 104 w 152"/>
                  <a:gd name="T17" fmla="*/ 231 h 255"/>
                  <a:gd name="T18" fmla="*/ 136 w 152"/>
                  <a:gd name="T19" fmla="*/ 200 h 255"/>
                  <a:gd name="T20" fmla="*/ 128 w 152"/>
                  <a:gd name="T21" fmla="*/ 176 h 255"/>
                  <a:gd name="T22" fmla="*/ 136 w 152"/>
                  <a:gd name="T23" fmla="*/ 128 h 255"/>
                  <a:gd name="T24" fmla="*/ 152 w 152"/>
                  <a:gd name="T25" fmla="*/ 120 h 255"/>
                  <a:gd name="T26" fmla="*/ 152 w 152"/>
                  <a:gd name="T27" fmla="*/ 64 h 255"/>
                  <a:gd name="T28" fmla="*/ 40 w 152"/>
                  <a:gd name="T29" fmla="*/ 0 h 255"/>
                  <a:gd name="T30" fmla="*/ 24 w 152"/>
                  <a:gd name="T31" fmla="*/ 8 h 255"/>
                  <a:gd name="T32" fmla="*/ 24 w 152"/>
                  <a:gd name="T33" fmla="*/ 40 h 255"/>
                  <a:gd name="T34" fmla="*/ 40 w 152"/>
                  <a:gd name="T35" fmla="*/ 56 h 255"/>
                  <a:gd name="T36" fmla="*/ 32 w 152"/>
                  <a:gd name="T37" fmla="*/ 112 h 255"/>
                  <a:gd name="T38" fmla="*/ 0 w 152"/>
                  <a:gd name="T39" fmla="*/ 152 h 255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0" t="0" r="r" b="b"/>
                <a:pathLst>
                  <a:path w="152" h="255">
                    <a:moveTo>
                      <a:pt x="0" y="152"/>
                    </a:moveTo>
                    <a:lnTo>
                      <a:pt x="24" y="160"/>
                    </a:lnTo>
                    <a:lnTo>
                      <a:pt x="16" y="176"/>
                    </a:lnTo>
                    <a:lnTo>
                      <a:pt x="24" y="216"/>
                    </a:lnTo>
                    <a:lnTo>
                      <a:pt x="8" y="223"/>
                    </a:lnTo>
                    <a:lnTo>
                      <a:pt x="32" y="255"/>
                    </a:lnTo>
                    <a:lnTo>
                      <a:pt x="80" y="239"/>
                    </a:lnTo>
                    <a:lnTo>
                      <a:pt x="88" y="231"/>
                    </a:lnTo>
                    <a:lnTo>
                      <a:pt x="104" y="231"/>
                    </a:lnTo>
                    <a:lnTo>
                      <a:pt x="136" y="200"/>
                    </a:lnTo>
                    <a:lnTo>
                      <a:pt x="128" y="176"/>
                    </a:lnTo>
                    <a:lnTo>
                      <a:pt x="136" y="128"/>
                    </a:lnTo>
                    <a:lnTo>
                      <a:pt x="152" y="120"/>
                    </a:lnTo>
                    <a:lnTo>
                      <a:pt x="152" y="64"/>
                    </a:lnTo>
                    <a:lnTo>
                      <a:pt x="40" y="0"/>
                    </a:lnTo>
                    <a:lnTo>
                      <a:pt x="24" y="8"/>
                    </a:lnTo>
                    <a:lnTo>
                      <a:pt x="24" y="40"/>
                    </a:lnTo>
                    <a:lnTo>
                      <a:pt x="40" y="56"/>
                    </a:lnTo>
                    <a:lnTo>
                      <a:pt x="32" y="112"/>
                    </a:lnTo>
                    <a:lnTo>
                      <a:pt x="0" y="152"/>
                    </a:lnTo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822" name="Freeform 142"/>
              <p:cNvSpPr>
                <a:spLocks noChangeAspect="1"/>
              </p:cNvSpPr>
              <p:nvPr/>
            </p:nvSpPr>
            <p:spPr bwMode="auto">
              <a:xfrm>
                <a:off x="783" y="2411"/>
                <a:ext cx="112" cy="136"/>
              </a:xfrm>
              <a:custGeom>
                <a:avLst/>
                <a:gdLst>
                  <a:gd name="T0" fmla="*/ 0 w 112"/>
                  <a:gd name="T1" fmla="*/ 112 h 136"/>
                  <a:gd name="T2" fmla="*/ 16 w 112"/>
                  <a:gd name="T3" fmla="*/ 136 h 136"/>
                  <a:gd name="T4" fmla="*/ 32 w 112"/>
                  <a:gd name="T5" fmla="*/ 128 h 136"/>
                  <a:gd name="T6" fmla="*/ 48 w 112"/>
                  <a:gd name="T7" fmla="*/ 128 h 136"/>
                  <a:gd name="T8" fmla="*/ 64 w 112"/>
                  <a:gd name="T9" fmla="*/ 112 h 136"/>
                  <a:gd name="T10" fmla="*/ 72 w 112"/>
                  <a:gd name="T11" fmla="*/ 88 h 136"/>
                  <a:gd name="T12" fmla="*/ 96 w 112"/>
                  <a:gd name="T13" fmla="*/ 64 h 136"/>
                  <a:gd name="T14" fmla="*/ 112 w 112"/>
                  <a:gd name="T15" fmla="*/ 0 h 136"/>
                  <a:gd name="T16" fmla="*/ 88 w 112"/>
                  <a:gd name="T17" fmla="*/ 0 h 136"/>
                  <a:gd name="T18" fmla="*/ 72 w 112"/>
                  <a:gd name="T19" fmla="*/ 8 h 136"/>
                  <a:gd name="T20" fmla="*/ 72 w 112"/>
                  <a:gd name="T21" fmla="*/ 32 h 136"/>
                  <a:gd name="T22" fmla="*/ 32 w 112"/>
                  <a:gd name="T23" fmla="*/ 24 h 136"/>
                  <a:gd name="T24" fmla="*/ 32 w 112"/>
                  <a:gd name="T25" fmla="*/ 32 h 136"/>
                  <a:gd name="T26" fmla="*/ 48 w 112"/>
                  <a:gd name="T27" fmla="*/ 32 h 136"/>
                  <a:gd name="T28" fmla="*/ 40 w 112"/>
                  <a:gd name="T29" fmla="*/ 88 h 136"/>
                  <a:gd name="T30" fmla="*/ 24 w 112"/>
                  <a:gd name="T31" fmla="*/ 80 h 136"/>
                  <a:gd name="T32" fmla="*/ 0 w 112"/>
                  <a:gd name="T33" fmla="*/ 112 h 1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112" h="136">
                    <a:moveTo>
                      <a:pt x="0" y="112"/>
                    </a:moveTo>
                    <a:lnTo>
                      <a:pt x="16" y="136"/>
                    </a:lnTo>
                    <a:lnTo>
                      <a:pt x="32" y="128"/>
                    </a:lnTo>
                    <a:lnTo>
                      <a:pt x="48" y="128"/>
                    </a:lnTo>
                    <a:lnTo>
                      <a:pt x="64" y="112"/>
                    </a:lnTo>
                    <a:lnTo>
                      <a:pt x="72" y="88"/>
                    </a:lnTo>
                    <a:lnTo>
                      <a:pt x="96" y="64"/>
                    </a:lnTo>
                    <a:lnTo>
                      <a:pt x="112" y="0"/>
                    </a:lnTo>
                    <a:lnTo>
                      <a:pt x="88" y="0"/>
                    </a:lnTo>
                    <a:lnTo>
                      <a:pt x="72" y="8"/>
                    </a:lnTo>
                    <a:lnTo>
                      <a:pt x="72" y="32"/>
                    </a:lnTo>
                    <a:lnTo>
                      <a:pt x="32" y="24"/>
                    </a:lnTo>
                    <a:lnTo>
                      <a:pt x="32" y="32"/>
                    </a:lnTo>
                    <a:lnTo>
                      <a:pt x="48" y="32"/>
                    </a:lnTo>
                    <a:lnTo>
                      <a:pt x="40" y="88"/>
                    </a:lnTo>
                    <a:lnTo>
                      <a:pt x="24" y="80"/>
                    </a:lnTo>
                    <a:lnTo>
                      <a:pt x="0" y="112"/>
                    </a:lnTo>
                    <a:close/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823" name="Freeform 143"/>
              <p:cNvSpPr>
                <a:spLocks noChangeAspect="1"/>
              </p:cNvSpPr>
              <p:nvPr/>
            </p:nvSpPr>
            <p:spPr bwMode="auto">
              <a:xfrm>
                <a:off x="783" y="2411"/>
                <a:ext cx="112" cy="136"/>
              </a:xfrm>
              <a:custGeom>
                <a:avLst/>
                <a:gdLst>
                  <a:gd name="T0" fmla="*/ 0 w 112"/>
                  <a:gd name="T1" fmla="*/ 112 h 136"/>
                  <a:gd name="T2" fmla="*/ 16 w 112"/>
                  <a:gd name="T3" fmla="*/ 136 h 136"/>
                  <a:gd name="T4" fmla="*/ 32 w 112"/>
                  <a:gd name="T5" fmla="*/ 128 h 136"/>
                  <a:gd name="T6" fmla="*/ 48 w 112"/>
                  <a:gd name="T7" fmla="*/ 128 h 136"/>
                  <a:gd name="T8" fmla="*/ 64 w 112"/>
                  <a:gd name="T9" fmla="*/ 112 h 136"/>
                  <a:gd name="T10" fmla="*/ 72 w 112"/>
                  <a:gd name="T11" fmla="*/ 88 h 136"/>
                  <a:gd name="T12" fmla="*/ 96 w 112"/>
                  <a:gd name="T13" fmla="*/ 64 h 136"/>
                  <a:gd name="T14" fmla="*/ 112 w 112"/>
                  <a:gd name="T15" fmla="*/ 0 h 136"/>
                  <a:gd name="T16" fmla="*/ 88 w 112"/>
                  <a:gd name="T17" fmla="*/ 0 h 136"/>
                  <a:gd name="T18" fmla="*/ 72 w 112"/>
                  <a:gd name="T19" fmla="*/ 8 h 136"/>
                  <a:gd name="T20" fmla="*/ 72 w 112"/>
                  <a:gd name="T21" fmla="*/ 32 h 136"/>
                  <a:gd name="T22" fmla="*/ 32 w 112"/>
                  <a:gd name="T23" fmla="*/ 24 h 136"/>
                  <a:gd name="T24" fmla="*/ 32 w 112"/>
                  <a:gd name="T25" fmla="*/ 32 h 136"/>
                  <a:gd name="T26" fmla="*/ 48 w 112"/>
                  <a:gd name="T27" fmla="*/ 32 h 136"/>
                  <a:gd name="T28" fmla="*/ 40 w 112"/>
                  <a:gd name="T29" fmla="*/ 88 h 136"/>
                  <a:gd name="T30" fmla="*/ 24 w 112"/>
                  <a:gd name="T31" fmla="*/ 80 h 136"/>
                  <a:gd name="T32" fmla="*/ 0 w 112"/>
                  <a:gd name="T33" fmla="*/ 112 h 1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112" h="136">
                    <a:moveTo>
                      <a:pt x="0" y="112"/>
                    </a:moveTo>
                    <a:lnTo>
                      <a:pt x="16" y="136"/>
                    </a:lnTo>
                    <a:lnTo>
                      <a:pt x="32" y="128"/>
                    </a:lnTo>
                    <a:lnTo>
                      <a:pt x="48" y="128"/>
                    </a:lnTo>
                    <a:lnTo>
                      <a:pt x="64" y="112"/>
                    </a:lnTo>
                    <a:lnTo>
                      <a:pt x="72" y="88"/>
                    </a:lnTo>
                    <a:lnTo>
                      <a:pt x="96" y="64"/>
                    </a:lnTo>
                    <a:lnTo>
                      <a:pt x="112" y="0"/>
                    </a:lnTo>
                    <a:lnTo>
                      <a:pt x="88" y="0"/>
                    </a:lnTo>
                    <a:lnTo>
                      <a:pt x="72" y="8"/>
                    </a:lnTo>
                    <a:lnTo>
                      <a:pt x="72" y="32"/>
                    </a:lnTo>
                    <a:lnTo>
                      <a:pt x="32" y="24"/>
                    </a:lnTo>
                    <a:lnTo>
                      <a:pt x="32" y="32"/>
                    </a:lnTo>
                    <a:lnTo>
                      <a:pt x="48" y="32"/>
                    </a:lnTo>
                    <a:lnTo>
                      <a:pt x="40" y="88"/>
                    </a:lnTo>
                    <a:lnTo>
                      <a:pt x="24" y="80"/>
                    </a:lnTo>
                    <a:lnTo>
                      <a:pt x="0" y="112"/>
                    </a:lnTo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824" name="Freeform 144"/>
              <p:cNvSpPr>
                <a:spLocks noChangeAspect="1"/>
              </p:cNvSpPr>
              <p:nvPr/>
            </p:nvSpPr>
            <p:spPr bwMode="auto">
              <a:xfrm>
                <a:off x="799" y="2387"/>
                <a:ext cx="280" cy="279"/>
              </a:xfrm>
              <a:custGeom>
                <a:avLst/>
                <a:gdLst>
                  <a:gd name="T0" fmla="*/ 0 w 280"/>
                  <a:gd name="T1" fmla="*/ 168 h 279"/>
                  <a:gd name="T2" fmla="*/ 0 w 280"/>
                  <a:gd name="T3" fmla="*/ 176 h 279"/>
                  <a:gd name="T4" fmla="*/ 56 w 280"/>
                  <a:gd name="T5" fmla="*/ 168 h 279"/>
                  <a:gd name="T6" fmla="*/ 88 w 280"/>
                  <a:gd name="T7" fmla="*/ 200 h 279"/>
                  <a:gd name="T8" fmla="*/ 104 w 280"/>
                  <a:gd name="T9" fmla="*/ 200 h 279"/>
                  <a:gd name="T10" fmla="*/ 112 w 280"/>
                  <a:gd name="T11" fmla="*/ 184 h 279"/>
                  <a:gd name="T12" fmla="*/ 128 w 280"/>
                  <a:gd name="T13" fmla="*/ 176 h 279"/>
                  <a:gd name="T14" fmla="*/ 144 w 280"/>
                  <a:gd name="T15" fmla="*/ 192 h 279"/>
                  <a:gd name="T16" fmla="*/ 144 w 280"/>
                  <a:gd name="T17" fmla="*/ 247 h 279"/>
                  <a:gd name="T18" fmla="*/ 168 w 280"/>
                  <a:gd name="T19" fmla="*/ 240 h 279"/>
                  <a:gd name="T20" fmla="*/ 256 w 280"/>
                  <a:gd name="T21" fmla="*/ 279 h 279"/>
                  <a:gd name="T22" fmla="*/ 256 w 280"/>
                  <a:gd name="T23" fmla="*/ 263 h 279"/>
                  <a:gd name="T24" fmla="*/ 240 w 280"/>
                  <a:gd name="T25" fmla="*/ 255 h 279"/>
                  <a:gd name="T26" fmla="*/ 248 w 280"/>
                  <a:gd name="T27" fmla="*/ 216 h 279"/>
                  <a:gd name="T28" fmla="*/ 264 w 280"/>
                  <a:gd name="T29" fmla="*/ 200 h 279"/>
                  <a:gd name="T30" fmla="*/ 256 w 280"/>
                  <a:gd name="T31" fmla="*/ 176 h 279"/>
                  <a:gd name="T32" fmla="*/ 248 w 280"/>
                  <a:gd name="T33" fmla="*/ 128 h 279"/>
                  <a:gd name="T34" fmla="*/ 248 w 280"/>
                  <a:gd name="T35" fmla="*/ 112 h 279"/>
                  <a:gd name="T36" fmla="*/ 256 w 280"/>
                  <a:gd name="T37" fmla="*/ 96 h 279"/>
                  <a:gd name="T38" fmla="*/ 264 w 280"/>
                  <a:gd name="T39" fmla="*/ 56 h 279"/>
                  <a:gd name="T40" fmla="*/ 280 w 280"/>
                  <a:gd name="T41" fmla="*/ 48 h 279"/>
                  <a:gd name="T42" fmla="*/ 272 w 280"/>
                  <a:gd name="T43" fmla="*/ 24 h 279"/>
                  <a:gd name="T44" fmla="*/ 232 w 280"/>
                  <a:gd name="T45" fmla="*/ 0 h 279"/>
                  <a:gd name="T46" fmla="*/ 136 w 280"/>
                  <a:gd name="T47" fmla="*/ 8 h 279"/>
                  <a:gd name="T48" fmla="*/ 112 w 280"/>
                  <a:gd name="T49" fmla="*/ 0 h 279"/>
                  <a:gd name="T50" fmla="*/ 96 w 280"/>
                  <a:gd name="T51" fmla="*/ 24 h 279"/>
                  <a:gd name="T52" fmla="*/ 80 w 280"/>
                  <a:gd name="T53" fmla="*/ 88 h 279"/>
                  <a:gd name="T54" fmla="*/ 56 w 280"/>
                  <a:gd name="T55" fmla="*/ 112 h 279"/>
                  <a:gd name="T56" fmla="*/ 48 w 280"/>
                  <a:gd name="T57" fmla="*/ 136 h 279"/>
                  <a:gd name="T58" fmla="*/ 32 w 280"/>
                  <a:gd name="T59" fmla="*/ 152 h 279"/>
                  <a:gd name="T60" fmla="*/ 16 w 280"/>
                  <a:gd name="T61" fmla="*/ 152 h 279"/>
                  <a:gd name="T62" fmla="*/ 0 w 280"/>
                  <a:gd name="T63" fmla="*/ 168 h 279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</a:gdLst>
                <a:ahLst/>
                <a:cxnLst>
                  <a:cxn ang="T64">
                    <a:pos x="T0" y="T1"/>
                  </a:cxn>
                  <a:cxn ang="T65">
                    <a:pos x="T2" y="T3"/>
                  </a:cxn>
                  <a:cxn ang="T66">
                    <a:pos x="T4" y="T5"/>
                  </a:cxn>
                  <a:cxn ang="T67">
                    <a:pos x="T6" y="T7"/>
                  </a:cxn>
                  <a:cxn ang="T68">
                    <a:pos x="T8" y="T9"/>
                  </a:cxn>
                  <a:cxn ang="T69">
                    <a:pos x="T10" y="T11"/>
                  </a:cxn>
                  <a:cxn ang="T70">
                    <a:pos x="T12" y="T13"/>
                  </a:cxn>
                  <a:cxn ang="T71">
                    <a:pos x="T14" y="T15"/>
                  </a:cxn>
                  <a:cxn ang="T72">
                    <a:pos x="T16" y="T17"/>
                  </a:cxn>
                  <a:cxn ang="T73">
                    <a:pos x="T18" y="T19"/>
                  </a:cxn>
                  <a:cxn ang="T74">
                    <a:pos x="T20" y="T21"/>
                  </a:cxn>
                  <a:cxn ang="T75">
                    <a:pos x="T22" y="T23"/>
                  </a:cxn>
                  <a:cxn ang="T76">
                    <a:pos x="T24" y="T25"/>
                  </a:cxn>
                  <a:cxn ang="T77">
                    <a:pos x="T26" y="T27"/>
                  </a:cxn>
                  <a:cxn ang="T78">
                    <a:pos x="T28" y="T29"/>
                  </a:cxn>
                  <a:cxn ang="T79">
                    <a:pos x="T30" y="T31"/>
                  </a:cxn>
                  <a:cxn ang="T80">
                    <a:pos x="T32" y="T33"/>
                  </a:cxn>
                  <a:cxn ang="T81">
                    <a:pos x="T34" y="T35"/>
                  </a:cxn>
                  <a:cxn ang="T82">
                    <a:pos x="T36" y="T37"/>
                  </a:cxn>
                  <a:cxn ang="T83">
                    <a:pos x="T38" y="T39"/>
                  </a:cxn>
                  <a:cxn ang="T84">
                    <a:pos x="T40" y="T41"/>
                  </a:cxn>
                  <a:cxn ang="T85">
                    <a:pos x="T42" y="T43"/>
                  </a:cxn>
                  <a:cxn ang="T86">
                    <a:pos x="T44" y="T45"/>
                  </a:cxn>
                  <a:cxn ang="T87">
                    <a:pos x="T46" y="T47"/>
                  </a:cxn>
                  <a:cxn ang="T88">
                    <a:pos x="T48" y="T49"/>
                  </a:cxn>
                  <a:cxn ang="T89">
                    <a:pos x="T50" y="T51"/>
                  </a:cxn>
                  <a:cxn ang="T90">
                    <a:pos x="T52" y="T53"/>
                  </a:cxn>
                  <a:cxn ang="T91">
                    <a:pos x="T54" y="T55"/>
                  </a:cxn>
                  <a:cxn ang="T92">
                    <a:pos x="T56" y="T57"/>
                  </a:cxn>
                  <a:cxn ang="T93">
                    <a:pos x="T58" y="T59"/>
                  </a:cxn>
                  <a:cxn ang="T94">
                    <a:pos x="T60" y="T61"/>
                  </a:cxn>
                  <a:cxn ang="T95">
                    <a:pos x="T62" y="T63"/>
                  </a:cxn>
                </a:cxnLst>
                <a:rect l="0" t="0" r="r" b="b"/>
                <a:pathLst>
                  <a:path w="280" h="279">
                    <a:moveTo>
                      <a:pt x="0" y="168"/>
                    </a:moveTo>
                    <a:lnTo>
                      <a:pt x="0" y="176"/>
                    </a:lnTo>
                    <a:lnTo>
                      <a:pt x="56" y="168"/>
                    </a:lnTo>
                    <a:lnTo>
                      <a:pt x="88" y="200"/>
                    </a:lnTo>
                    <a:lnTo>
                      <a:pt x="104" y="200"/>
                    </a:lnTo>
                    <a:lnTo>
                      <a:pt x="112" y="184"/>
                    </a:lnTo>
                    <a:lnTo>
                      <a:pt x="128" y="176"/>
                    </a:lnTo>
                    <a:lnTo>
                      <a:pt x="144" y="192"/>
                    </a:lnTo>
                    <a:lnTo>
                      <a:pt x="144" y="247"/>
                    </a:lnTo>
                    <a:lnTo>
                      <a:pt x="168" y="240"/>
                    </a:lnTo>
                    <a:lnTo>
                      <a:pt x="256" y="279"/>
                    </a:lnTo>
                    <a:lnTo>
                      <a:pt x="256" y="263"/>
                    </a:lnTo>
                    <a:lnTo>
                      <a:pt x="240" y="255"/>
                    </a:lnTo>
                    <a:lnTo>
                      <a:pt x="248" y="216"/>
                    </a:lnTo>
                    <a:lnTo>
                      <a:pt x="264" y="200"/>
                    </a:lnTo>
                    <a:lnTo>
                      <a:pt x="256" y="176"/>
                    </a:lnTo>
                    <a:lnTo>
                      <a:pt x="248" y="128"/>
                    </a:lnTo>
                    <a:lnTo>
                      <a:pt x="248" y="112"/>
                    </a:lnTo>
                    <a:lnTo>
                      <a:pt x="256" y="96"/>
                    </a:lnTo>
                    <a:lnTo>
                      <a:pt x="264" y="56"/>
                    </a:lnTo>
                    <a:lnTo>
                      <a:pt x="280" y="48"/>
                    </a:lnTo>
                    <a:lnTo>
                      <a:pt x="272" y="24"/>
                    </a:lnTo>
                    <a:lnTo>
                      <a:pt x="232" y="0"/>
                    </a:lnTo>
                    <a:lnTo>
                      <a:pt x="136" y="8"/>
                    </a:lnTo>
                    <a:lnTo>
                      <a:pt x="112" y="0"/>
                    </a:lnTo>
                    <a:lnTo>
                      <a:pt x="96" y="24"/>
                    </a:lnTo>
                    <a:lnTo>
                      <a:pt x="80" y="88"/>
                    </a:lnTo>
                    <a:lnTo>
                      <a:pt x="56" y="112"/>
                    </a:lnTo>
                    <a:lnTo>
                      <a:pt x="48" y="136"/>
                    </a:lnTo>
                    <a:lnTo>
                      <a:pt x="32" y="152"/>
                    </a:lnTo>
                    <a:lnTo>
                      <a:pt x="16" y="152"/>
                    </a:lnTo>
                    <a:lnTo>
                      <a:pt x="0" y="168"/>
                    </a:lnTo>
                    <a:close/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825" name="Freeform 145"/>
              <p:cNvSpPr>
                <a:spLocks noChangeAspect="1"/>
              </p:cNvSpPr>
              <p:nvPr/>
            </p:nvSpPr>
            <p:spPr bwMode="auto">
              <a:xfrm>
                <a:off x="799" y="2387"/>
                <a:ext cx="280" cy="279"/>
              </a:xfrm>
              <a:custGeom>
                <a:avLst/>
                <a:gdLst>
                  <a:gd name="T0" fmla="*/ 0 w 280"/>
                  <a:gd name="T1" fmla="*/ 168 h 279"/>
                  <a:gd name="T2" fmla="*/ 0 w 280"/>
                  <a:gd name="T3" fmla="*/ 176 h 279"/>
                  <a:gd name="T4" fmla="*/ 56 w 280"/>
                  <a:gd name="T5" fmla="*/ 168 h 279"/>
                  <a:gd name="T6" fmla="*/ 88 w 280"/>
                  <a:gd name="T7" fmla="*/ 200 h 279"/>
                  <a:gd name="T8" fmla="*/ 104 w 280"/>
                  <a:gd name="T9" fmla="*/ 200 h 279"/>
                  <a:gd name="T10" fmla="*/ 112 w 280"/>
                  <a:gd name="T11" fmla="*/ 184 h 279"/>
                  <a:gd name="T12" fmla="*/ 128 w 280"/>
                  <a:gd name="T13" fmla="*/ 176 h 279"/>
                  <a:gd name="T14" fmla="*/ 144 w 280"/>
                  <a:gd name="T15" fmla="*/ 192 h 279"/>
                  <a:gd name="T16" fmla="*/ 144 w 280"/>
                  <a:gd name="T17" fmla="*/ 247 h 279"/>
                  <a:gd name="T18" fmla="*/ 168 w 280"/>
                  <a:gd name="T19" fmla="*/ 240 h 279"/>
                  <a:gd name="T20" fmla="*/ 256 w 280"/>
                  <a:gd name="T21" fmla="*/ 279 h 279"/>
                  <a:gd name="T22" fmla="*/ 256 w 280"/>
                  <a:gd name="T23" fmla="*/ 263 h 279"/>
                  <a:gd name="T24" fmla="*/ 240 w 280"/>
                  <a:gd name="T25" fmla="*/ 255 h 279"/>
                  <a:gd name="T26" fmla="*/ 248 w 280"/>
                  <a:gd name="T27" fmla="*/ 216 h 279"/>
                  <a:gd name="T28" fmla="*/ 264 w 280"/>
                  <a:gd name="T29" fmla="*/ 200 h 279"/>
                  <a:gd name="T30" fmla="*/ 256 w 280"/>
                  <a:gd name="T31" fmla="*/ 176 h 279"/>
                  <a:gd name="T32" fmla="*/ 248 w 280"/>
                  <a:gd name="T33" fmla="*/ 128 h 279"/>
                  <a:gd name="T34" fmla="*/ 248 w 280"/>
                  <a:gd name="T35" fmla="*/ 112 h 279"/>
                  <a:gd name="T36" fmla="*/ 256 w 280"/>
                  <a:gd name="T37" fmla="*/ 96 h 279"/>
                  <a:gd name="T38" fmla="*/ 264 w 280"/>
                  <a:gd name="T39" fmla="*/ 56 h 279"/>
                  <a:gd name="T40" fmla="*/ 280 w 280"/>
                  <a:gd name="T41" fmla="*/ 48 h 279"/>
                  <a:gd name="T42" fmla="*/ 272 w 280"/>
                  <a:gd name="T43" fmla="*/ 24 h 279"/>
                  <a:gd name="T44" fmla="*/ 232 w 280"/>
                  <a:gd name="T45" fmla="*/ 0 h 279"/>
                  <a:gd name="T46" fmla="*/ 136 w 280"/>
                  <a:gd name="T47" fmla="*/ 8 h 279"/>
                  <a:gd name="T48" fmla="*/ 112 w 280"/>
                  <a:gd name="T49" fmla="*/ 0 h 279"/>
                  <a:gd name="T50" fmla="*/ 96 w 280"/>
                  <a:gd name="T51" fmla="*/ 24 h 279"/>
                  <a:gd name="T52" fmla="*/ 80 w 280"/>
                  <a:gd name="T53" fmla="*/ 88 h 279"/>
                  <a:gd name="T54" fmla="*/ 56 w 280"/>
                  <a:gd name="T55" fmla="*/ 112 h 279"/>
                  <a:gd name="T56" fmla="*/ 48 w 280"/>
                  <a:gd name="T57" fmla="*/ 136 h 279"/>
                  <a:gd name="T58" fmla="*/ 32 w 280"/>
                  <a:gd name="T59" fmla="*/ 152 h 279"/>
                  <a:gd name="T60" fmla="*/ 16 w 280"/>
                  <a:gd name="T61" fmla="*/ 152 h 279"/>
                  <a:gd name="T62" fmla="*/ 0 w 280"/>
                  <a:gd name="T63" fmla="*/ 168 h 279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</a:gdLst>
                <a:ahLst/>
                <a:cxnLst>
                  <a:cxn ang="T64">
                    <a:pos x="T0" y="T1"/>
                  </a:cxn>
                  <a:cxn ang="T65">
                    <a:pos x="T2" y="T3"/>
                  </a:cxn>
                  <a:cxn ang="T66">
                    <a:pos x="T4" y="T5"/>
                  </a:cxn>
                  <a:cxn ang="T67">
                    <a:pos x="T6" y="T7"/>
                  </a:cxn>
                  <a:cxn ang="T68">
                    <a:pos x="T8" y="T9"/>
                  </a:cxn>
                  <a:cxn ang="T69">
                    <a:pos x="T10" y="T11"/>
                  </a:cxn>
                  <a:cxn ang="T70">
                    <a:pos x="T12" y="T13"/>
                  </a:cxn>
                  <a:cxn ang="T71">
                    <a:pos x="T14" y="T15"/>
                  </a:cxn>
                  <a:cxn ang="T72">
                    <a:pos x="T16" y="T17"/>
                  </a:cxn>
                  <a:cxn ang="T73">
                    <a:pos x="T18" y="T19"/>
                  </a:cxn>
                  <a:cxn ang="T74">
                    <a:pos x="T20" y="T21"/>
                  </a:cxn>
                  <a:cxn ang="T75">
                    <a:pos x="T22" y="T23"/>
                  </a:cxn>
                  <a:cxn ang="T76">
                    <a:pos x="T24" y="T25"/>
                  </a:cxn>
                  <a:cxn ang="T77">
                    <a:pos x="T26" y="T27"/>
                  </a:cxn>
                  <a:cxn ang="T78">
                    <a:pos x="T28" y="T29"/>
                  </a:cxn>
                  <a:cxn ang="T79">
                    <a:pos x="T30" y="T31"/>
                  </a:cxn>
                  <a:cxn ang="T80">
                    <a:pos x="T32" y="T33"/>
                  </a:cxn>
                  <a:cxn ang="T81">
                    <a:pos x="T34" y="T35"/>
                  </a:cxn>
                  <a:cxn ang="T82">
                    <a:pos x="T36" y="T37"/>
                  </a:cxn>
                  <a:cxn ang="T83">
                    <a:pos x="T38" y="T39"/>
                  </a:cxn>
                  <a:cxn ang="T84">
                    <a:pos x="T40" y="T41"/>
                  </a:cxn>
                  <a:cxn ang="T85">
                    <a:pos x="T42" y="T43"/>
                  </a:cxn>
                  <a:cxn ang="T86">
                    <a:pos x="T44" y="T45"/>
                  </a:cxn>
                  <a:cxn ang="T87">
                    <a:pos x="T46" y="T47"/>
                  </a:cxn>
                  <a:cxn ang="T88">
                    <a:pos x="T48" y="T49"/>
                  </a:cxn>
                  <a:cxn ang="T89">
                    <a:pos x="T50" y="T51"/>
                  </a:cxn>
                  <a:cxn ang="T90">
                    <a:pos x="T52" y="T53"/>
                  </a:cxn>
                  <a:cxn ang="T91">
                    <a:pos x="T54" y="T55"/>
                  </a:cxn>
                  <a:cxn ang="T92">
                    <a:pos x="T56" y="T57"/>
                  </a:cxn>
                  <a:cxn ang="T93">
                    <a:pos x="T58" y="T59"/>
                  </a:cxn>
                  <a:cxn ang="T94">
                    <a:pos x="T60" y="T61"/>
                  </a:cxn>
                  <a:cxn ang="T95">
                    <a:pos x="T62" y="T63"/>
                  </a:cxn>
                </a:cxnLst>
                <a:rect l="0" t="0" r="r" b="b"/>
                <a:pathLst>
                  <a:path w="280" h="279">
                    <a:moveTo>
                      <a:pt x="0" y="168"/>
                    </a:moveTo>
                    <a:lnTo>
                      <a:pt x="0" y="176"/>
                    </a:lnTo>
                    <a:lnTo>
                      <a:pt x="56" y="168"/>
                    </a:lnTo>
                    <a:lnTo>
                      <a:pt x="88" y="200"/>
                    </a:lnTo>
                    <a:lnTo>
                      <a:pt x="104" y="200"/>
                    </a:lnTo>
                    <a:lnTo>
                      <a:pt x="112" y="184"/>
                    </a:lnTo>
                    <a:lnTo>
                      <a:pt x="128" y="176"/>
                    </a:lnTo>
                    <a:lnTo>
                      <a:pt x="144" y="192"/>
                    </a:lnTo>
                    <a:lnTo>
                      <a:pt x="144" y="247"/>
                    </a:lnTo>
                    <a:lnTo>
                      <a:pt x="168" y="240"/>
                    </a:lnTo>
                    <a:lnTo>
                      <a:pt x="256" y="279"/>
                    </a:lnTo>
                    <a:lnTo>
                      <a:pt x="256" y="263"/>
                    </a:lnTo>
                    <a:lnTo>
                      <a:pt x="240" y="255"/>
                    </a:lnTo>
                    <a:lnTo>
                      <a:pt x="248" y="216"/>
                    </a:lnTo>
                    <a:lnTo>
                      <a:pt x="264" y="200"/>
                    </a:lnTo>
                    <a:lnTo>
                      <a:pt x="256" y="176"/>
                    </a:lnTo>
                    <a:lnTo>
                      <a:pt x="248" y="128"/>
                    </a:lnTo>
                    <a:lnTo>
                      <a:pt x="248" y="112"/>
                    </a:lnTo>
                    <a:lnTo>
                      <a:pt x="256" y="96"/>
                    </a:lnTo>
                    <a:lnTo>
                      <a:pt x="264" y="56"/>
                    </a:lnTo>
                    <a:lnTo>
                      <a:pt x="280" y="48"/>
                    </a:lnTo>
                    <a:lnTo>
                      <a:pt x="272" y="24"/>
                    </a:lnTo>
                    <a:lnTo>
                      <a:pt x="232" y="0"/>
                    </a:lnTo>
                    <a:lnTo>
                      <a:pt x="136" y="8"/>
                    </a:lnTo>
                    <a:lnTo>
                      <a:pt x="112" y="0"/>
                    </a:lnTo>
                    <a:lnTo>
                      <a:pt x="96" y="24"/>
                    </a:lnTo>
                    <a:lnTo>
                      <a:pt x="80" y="88"/>
                    </a:lnTo>
                    <a:lnTo>
                      <a:pt x="56" y="112"/>
                    </a:lnTo>
                    <a:lnTo>
                      <a:pt x="48" y="136"/>
                    </a:lnTo>
                    <a:lnTo>
                      <a:pt x="32" y="152"/>
                    </a:lnTo>
                    <a:lnTo>
                      <a:pt x="16" y="152"/>
                    </a:lnTo>
                    <a:lnTo>
                      <a:pt x="0" y="168"/>
                    </a:lnTo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826" name="Freeform 146"/>
              <p:cNvSpPr>
                <a:spLocks noChangeAspect="1"/>
              </p:cNvSpPr>
              <p:nvPr/>
            </p:nvSpPr>
            <p:spPr bwMode="auto">
              <a:xfrm>
                <a:off x="640" y="2276"/>
                <a:ext cx="32" cy="95"/>
              </a:xfrm>
              <a:custGeom>
                <a:avLst/>
                <a:gdLst>
                  <a:gd name="T0" fmla="*/ 0 w 32"/>
                  <a:gd name="T1" fmla="*/ 24 h 95"/>
                  <a:gd name="T2" fmla="*/ 16 w 32"/>
                  <a:gd name="T3" fmla="*/ 95 h 95"/>
                  <a:gd name="T4" fmla="*/ 24 w 32"/>
                  <a:gd name="T5" fmla="*/ 95 h 95"/>
                  <a:gd name="T6" fmla="*/ 32 w 32"/>
                  <a:gd name="T7" fmla="*/ 16 h 95"/>
                  <a:gd name="T8" fmla="*/ 24 w 32"/>
                  <a:gd name="T9" fmla="*/ 0 h 95"/>
                  <a:gd name="T10" fmla="*/ 16 w 32"/>
                  <a:gd name="T11" fmla="*/ 8 h 95"/>
                  <a:gd name="T12" fmla="*/ 0 w 32"/>
                  <a:gd name="T13" fmla="*/ 24 h 95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32" h="95">
                    <a:moveTo>
                      <a:pt x="0" y="24"/>
                    </a:moveTo>
                    <a:lnTo>
                      <a:pt x="16" y="95"/>
                    </a:lnTo>
                    <a:lnTo>
                      <a:pt x="24" y="95"/>
                    </a:lnTo>
                    <a:lnTo>
                      <a:pt x="32" y="16"/>
                    </a:lnTo>
                    <a:lnTo>
                      <a:pt x="24" y="0"/>
                    </a:lnTo>
                    <a:lnTo>
                      <a:pt x="16" y="8"/>
                    </a:lnTo>
                    <a:lnTo>
                      <a:pt x="0" y="24"/>
                    </a:lnTo>
                    <a:close/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827" name="Freeform 147"/>
              <p:cNvSpPr>
                <a:spLocks noChangeAspect="1"/>
              </p:cNvSpPr>
              <p:nvPr/>
            </p:nvSpPr>
            <p:spPr bwMode="auto">
              <a:xfrm>
                <a:off x="640" y="2276"/>
                <a:ext cx="32" cy="95"/>
              </a:xfrm>
              <a:custGeom>
                <a:avLst/>
                <a:gdLst>
                  <a:gd name="T0" fmla="*/ 0 w 32"/>
                  <a:gd name="T1" fmla="*/ 24 h 95"/>
                  <a:gd name="T2" fmla="*/ 16 w 32"/>
                  <a:gd name="T3" fmla="*/ 95 h 95"/>
                  <a:gd name="T4" fmla="*/ 24 w 32"/>
                  <a:gd name="T5" fmla="*/ 95 h 95"/>
                  <a:gd name="T6" fmla="*/ 32 w 32"/>
                  <a:gd name="T7" fmla="*/ 16 h 95"/>
                  <a:gd name="T8" fmla="*/ 24 w 32"/>
                  <a:gd name="T9" fmla="*/ 0 h 95"/>
                  <a:gd name="T10" fmla="*/ 16 w 32"/>
                  <a:gd name="T11" fmla="*/ 8 h 95"/>
                  <a:gd name="T12" fmla="*/ 0 w 32"/>
                  <a:gd name="T13" fmla="*/ 24 h 95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32" h="95">
                    <a:moveTo>
                      <a:pt x="0" y="24"/>
                    </a:moveTo>
                    <a:lnTo>
                      <a:pt x="16" y="95"/>
                    </a:lnTo>
                    <a:lnTo>
                      <a:pt x="24" y="95"/>
                    </a:lnTo>
                    <a:lnTo>
                      <a:pt x="32" y="16"/>
                    </a:lnTo>
                    <a:lnTo>
                      <a:pt x="24" y="0"/>
                    </a:lnTo>
                    <a:lnTo>
                      <a:pt x="16" y="8"/>
                    </a:lnTo>
                    <a:lnTo>
                      <a:pt x="0" y="24"/>
                    </a:lnTo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828" name="Freeform 148"/>
              <p:cNvSpPr>
                <a:spLocks noChangeAspect="1"/>
              </p:cNvSpPr>
              <p:nvPr/>
            </p:nvSpPr>
            <p:spPr bwMode="auto">
              <a:xfrm>
                <a:off x="759" y="2435"/>
                <a:ext cx="32" cy="16"/>
              </a:xfrm>
              <a:custGeom>
                <a:avLst/>
                <a:gdLst>
                  <a:gd name="T0" fmla="*/ 0 w 32"/>
                  <a:gd name="T1" fmla="*/ 16 h 16"/>
                  <a:gd name="T2" fmla="*/ 8 w 32"/>
                  <a:gd name="T3" fmla="*/ 0 h 16"/>
                  <a:gd name="T4" fmla="*/ 32 w 32"/>
                  <a:gd name="T5" fmla="*/ 0 h 16"/>
                  <a:gd name="T6" fmla="*/ 32 w 32"/>
                  <a:gd name="T7" fmla="*/ 8 h 16"/>
                  <a:gd name="T8" fmla="*/ 0 w 32"/>
                  <a:gd name="T9" fmla="*/ 16 h 1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2" h="16">
                    <a:moveTo>
                      <a:pt x="0" y="16"/>
                    </a:moveTo>
                    <a:lnTo>
                      <a:pt x="8" y="0"/>
                    </a:lnTo>
                    <a:lnTo>
                      <a:pt x="32" y="0"/>
                    </a:lnTo>
                    <a:lnTo>
                      <a:pt x="32" y="8"/>
                    </a:lnTo>
                    <a:lnTo>
                      <a:pt x="0" y="16"/>
                    </a:lnTo>
                    <a:close/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829" name="Freeform 149"/>
              <p:cNvSpPr>
                <a:spLocks noChangeAspect="1"/>
              </p:cNvSpPr>
              <p:nvPr/>
            </p:nvSpPr>
            <p:spPr bwMode="auto">
              <a:xfrm>
                <a:off x="759" y="2435"/>
                <a:ext cx="32" cy="16"/>
              </a:xfrm>
              <a:custGeom>
                <a:avLst/>
                <a:gdLst>
                  <a:gd name="T0" fmla="*/ 0 w 32"/>
                  <a:gd name="T1" fmla="*/ 16 h 16"/>
                  <a:gd name="T2" fmla="*/ 8 w 32"/>
                  <a:gd name="T3" fmla="*/ 0 h 16"/>
                  <a:gd name="T4" fmla="*/ 32 w 32"/>
                  <a:gd name="T5" fmla="*/ 0 h 16"/>
                  <a:gd name="T6" fmla="*/ 32 w 32"/>
                  <a:gd name="T7" fmla="*/ 8 h 16"/>
                  <a:gd name="T8" fmla="*/ 0 w 32"/>
                  <a:gd name="T9" fmla="*/ 16 h 1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2" h="16">
                    <a:moveTo>
                      <a:pt x="0" y="16"/>
                    </a:moveTo>
                    <a:lnTo>
                      <a:pt x="8" y="0"/>
                    </a:lnTo>
                    <a:lnTo>
                      <a:pt x="32" y="0"/>
                    </a:lnTo>
                    <a:lnTo>
                      <a:pt x="32" y="8"/>
                    </a:lnTo>
                    <a:lnTo>
                      <a:pt x="0" y="16"/>
                    </a:lnTo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830" name="Freeform 150"/>
              <p:cNvSpPr>
                <a:spLocks noChangeAspect="1"/>
              </p:cNvSpPr>
              <p:nvPr/>
            </p:nvSpPr>
            <p:spPr bwMode="auto">
              <a:xfrm>
                <a:off x="751" y="2435"/>
                <a:ext cx="80" cy="88"/>
              </a:xfrm>
              <a:custGeom>
                <a:avLst/>
                <a:gdLst>
                  <a:gd name="T0" fmla="*/ 0 w 80"/>
                  <a:gd name="T1" fmla="*/ 40 h 88"/>
                  <a:gd name="T2" fmla="*/ 8 w 80"/>
                  <a:gd name="T3" fmla="*/ 24 h 88"/>
                  <a:gd name="T4" fmla="*/ 16 w 80"/>
                  <a:gd name="T5" fmla="*/ 24 h 88"/>
                  <a:gd name="T6" fmla="*/ 8 w 80"/>
                  <a:gd name="T7" fmla="*/ 16 h 88"/>
                  <a:gd name="T8" fmla="*/ 40 w 80"/>
                  <a:gd name="T9" fmla="*/ 8 h 88"/>
                  <a:gd name="T10" fmla="*/ 40 w 80"/>
                  <a:gd name="T11" fmla="*/ 0 h 88"/>
                  <a:gd name="T12" fmla="*/ 64 w 80"/>
                  <a:gd name="T13" fmla="*/ 0 h 88"/>
                  <a:gd name="T14" fmla="*/ 64 w 80"/>
                  <a:gd name="T15" fmla="*/ 8 h 88"/>
                  <a:gd name="T16" fmla="*/ 80 w 80"/>
                  <a:gd name="T17" fmla="*/ 8 h 88"/>
                  <a:gd name="T18" fmla="*/ 72 w 80"/>
                  <a:gd name="T19" fmla="*/ 64 h 88"/>
                  <a:gd name="T20" fmla="*/ 56 w 80"/>
                  <a:gd name="T21" fmla="*/ 56 h 88"/>
                  <a:gd name="T22" fmla="*/ 32 w 80"/>
                  <a:gd name="T23" fmla="*/ 88 h 88"/>
                  <a:gd name="T24" fmla="*/ 0 w 80"/>
                  <a:gd name="T25" fmla="*/ 40 h 88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80" h="88">
                    <a:moveTo>
                      <a:pt x="0" y="40"/>
                    </a:moveTo>
                    <a:lnTo>
                      <a:pt x="8" y="24"/>
                    </a:lnTo>
                    <a:lnTo>
                      <a:pt x="16" y="24"/>
                    </a:lnTo>
                    <a:lnTo>
                      <a:pt x="8" y="16"/>
                    </a:lnTo>
                    <a:lnTo>
                      <a:pt x="40" y="8"/>
                    </a:lnTo>
                    <a:lnTo>
                      <a:pt x="40" y="0"/>
                    </a:lnTo>
                    <a:lnTo>
                      <a:pt x="64" y="0"/>
                    </a:lnTo>
                    <a:lnTo>
                      <a:pt x="64" y="8"/>
                    </a:lnTo>
                    <a:lnTo>
                      <a:pt x="80" y="8"/>
                    </a:lnTo>
                    <a:lnTo>
                      <a:pt x="72" y="64"/>
                    </a:lnTo>
                    <a:lnTo>
                      <a:pt x="56" y="56"/>
                    </a:lnTo>
                    <a:lnTo>
                      <a:pt x="32" y="88"/>
                    </a:lnTo>
                    <a:lnTo>
                      <a:pt x="0" y="40"/>
                    </a:lnTo>
                    <a:close/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831" name="Freeform 151"/>
              <p:cNvSpPr>
                <a:spLocks noChangeAspect="1"/>
              </p:cNvSpPr>
              <p:nvPr/>
            </p:nvSpPr>
            <p:spPr bwMode="auto">
              <a:xfrm>
                <a:off x="751" y="2435"/>
                <a:ext cx="80" cy="88"/>
              </a:xfrm>
              <a:custGeom>
                <a:avLst/>
                <a:gdLst>
                  <a:gd name="T0" fmla="*/ 0 w 80"/>
                  <a:gd name="T1" fmla="*/ 40 h 88"/>
                  <a:gd name="T2" fmla="*/ 8 w 80"/>
                  <a:gd name="T3" fmla="*/ 24 h 88"/>
                  <a:gd name="T4" fmla="*/ 16 w 80"/>
                  <a:gd name="T5" fmla="*/ 24 h 88"/>
                  <a:gd name="T6" fmla="*/ 8 w 80"/>
                  <a:gd name="T7" fmla="*/ 16 h 88"/>
                  <a:gd name="T8" fmla="*/ 40 w 80"/>
                  <a:gd name="T9" fmla="*/ 8 h 88"/>
                  <a:gd name="T10" fmla="*/ 40 w 80"/>
                  <a:gd name="T11" fmla="*/ 0 h 88"/>
                  <a:gd name="T12" fmla="*/ 64 w 80"/>
                  <a:gd name="T13" fmla="*/ 0 h 88"/>
                  <a:gd name="T14" fmla="*/ 64 w 80"/>
                  <a:gd name="T15" fmla="*/ 8 h 88"/>
                  <a:gd name="T16" fmla="*/ 80 w 80"/>
                  <a:gd name="T17" fmla="*/ 8 h 88"/>
                  <a:gd name="T18" fmla="*/ 72 w 80"/>
                  <a:gd name="T19" fmla="*/ 64 h 88"/>
                  <a:gd name="T20" fmla="*/ 56 w 80"/>
                  <a:gd name="T21" fmla="*/ 56 h 88"/>
                  <a:gd name="T22" fmla="*/ 32 w 80"/>
                  <a:gd name="T23" fmla="*/ 88 h 88"/>
                  <a:gd name="T24" fmla="*/ 0 w 80"/>
                  <a:gd name="T25" fmla="*/ 40 h 88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80" h="88">
                    <a:moveTo>
                      <a:pt x="0" y="40"/>
                    </a:moveTo>
                    <a:lnTo>
                      <a:pt x="8" y="24"/>
                    </a:lnTo>
                    <a:lnTo>
                      <a:pt x="16" y="24"/>
                    </a:lnTo>
                    <a:lnTo>
                      <a:pt x="8" y="16"/>
                    </a:lnTo>
                    <a:lnTo>
                      <a:pt x="40" y="8"/>
                    </a:lnTo>
                    <a:lnTo>
                      <a:pt x="40" y="0"/>
                    </a:lnTo>
                    <a:lnTo>
                      <a:pt x="64" y="0"/>
                    </a:lnTo>
                    <a:lnTo>
                      <a:pt x="64" y="8"/>
                    </a:lnTo>
                    <a:lnTo>
                      <a:pt x="80" y="8"/>
                    </a:lnTo>
                    <a:lnTo>
                      <a:pt x="72" y="64"/>
                    </a:lnTo>
                    <a:lnTo>
                      <a:pt x="56" y="56"/>
                    </a:lnTo>
                    <a:lnTo>
                      <a:pt x="32" y="88"/>
                    </a:lnTo>
                    <a:lnTo>
                      <a:pt x="0" y="40"/>
                    </a:lnTo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832" name="Freeform 152"/>
              <p:cNvSpPr>
                <a:spLocks noChangeAspect="1"/>
              </p:cNvSpPr>
              <p:nvPr/>
            </p:nvSpPr>
            <p:spPr bwMode="auto">
              <a:xfrm>
                <a:off x="376" y="2260"/>
                <a:ext cx="48" cy="16"/>
              </a:xfrm>
              <a:custGeom>
                <a:avLst/>
                <a:gdLst>
                  <a:gd name="T0" fmla="*/ 0 w 48"/>
                  <a:gd name="T1" fmla="*/ 16 h 16"/>
                  <a:gd name="T2" fmla="*/ 8 w 48"/>
                  <a:gd name="T3" fmla="*/ 0 h 16"/>
                  <a:gd name="T4" fmla="*/ 48 w 48"/>
                  <a:gd name="T5" fmla="*/ 8 h 16"/>
                  <a:gd name="T6" fmla="*/ 0 w 48"/>
                  <a:gd name="T7" fmla="*/ 16 h 1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48" h="16">
                    <a:moveTo>
                      <a:pt x="0" y="16"/>
                    </a:moveTo>
                    <a:lnTo>
                      <a:pt x="8" y="0"/>
                    </a:lnTo>
                    <a:lnTo>
                      <a:pt x="48" y="8"/>
                    </a:lnTo>
                    <a:lnTo>
                      <a:pt x="0" y="16"/>
                    </a:lnTo>
                    <a:close/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833" name="Freeform 153"/>
              <p:cNvSpPr>
                <a:spLocks noChangeAspect="1"/>
              </p:cNvSpPr>
              <p:nvPr/>
            </p:nvSpPr>
            <p:spPr bwMode="auto">
              <a:xfrm>
                <a:off x="376" y="2260"/>
                <a:ext cx="48" cy="16"/>
              </a:xfrm>
              <a:custGeom>
                <a:avLst/>
                <a:gdLst>
                  <a:gd name="T0" fmla="*/ 0 w 48"/>
                  <a:gd name="T1" fmla="*/ 16 h 16"/>
                  <a:gd name="T2" fmla="*/ 8 w 48"/>
                  <a:gd name="T3" fmla="*/ 0 h 16"/>
                  <a:gd name="T4" fmla="*/ 48 w 48"/>
                  <a:gd name="T5" fmla="*/ 8 h 16"/>
                  <a:gd name="T6" fmla="*/ 0 w 48"/>
                  <a:gd name="T7" fmla="*/ 16 h 1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48" h="16">
                    <a:moveTo>
                      <a:pt x="0" y="16"/>
                    </a:moveTo>
                    <a:lnTo>
                      <a:pt x="8" y="0"/>
                    </a:lnTo>
                    <a:lnTo>
                      <a:pt x="48" y="8"/>
                    </a:lnTo>
                    <a:lnTo>
                      <a:pt x="0" y="16"/>
                    </a:lnTo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834" name="Freeform 154"/>
              <p:cNvSpPr>
                <a:spLocks noChangeAspect="1"/>
              </p:cNvSpPr>
              <p:nvPr/>
            </p:nvSpPr>
            <p:spPr bwMode="auto">
              <a:xfrm>
                <a:off x="584" y="2300"/>
                <a:ext cx="56" cy="87"/>
              </a:xfrm>
              <a:custGeom>
                <a:avLst/>
                <a:gdLst>
                  <a:gd name="T0" fmla="*/ 0 w 56"/>
                  <a:gd name="T1" fmla="*/ 87 h 87"/>
                  <a:gd name="T2" fmla="*/ 8 w 56"/>
                  <a:gd name="T3" fmla="*/ 23 h 87"/>
                  <a:gd name="T4" fmla="*/ 0 w 56"/>
                  <a:gd name="T5" fmla="*/ 0 h 87"/>
                  <a:gd name="T6" fmla="*/ 40 w 56"/>
                  <a:gd name="T7" fmla="*/ 0 h 87"/>
                  <a:gd name="T8" fmla="*/ 56 w 56"/>
                  <a:gd name="T9" fmla="*/ 71 h 87"/>
                  <a:gd name="T10" fmla="*/ 16 w 56"/>
                  <a:gd name="T11" fmla="*/ 87 h 87"/>
                  <a:gd name="T12" fmla="*/ 0 w 56"/>
                  <a:gd name="T13" fmla="*/ 87 h 8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56" h="87">
                    <a:moveTo>
                      <a:pt x="0" y="87"/>
                    </a:moveTo>
                    <a:lnTo>
                      <a:pt x="8" y="23"/>
                    </a:lnTo>
                    <a:lnTo>
                      <a:pt x="0" y="0"/>
                    </a:lnTo>
                    <a:lnTo>
                      <a:pt x="40" y="0"/>
                    </a:lnTo>
                    <a:lnTo>
                      <a:pt x="56" y="71"/>
                    </a:lnTo>
                    <a:lnTo>
                      <a:pt x="16" y="87"/>
                    </a:lnTo>
                    <a:lnTo>
                      <a:pt x="0" y="87"/>
                    </a:lnTo>
                    <a:close/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835" name="Freeform 155"/>
              <p:cNvSpPr>
                <a:spLocks noChangeAspect="1"/>
              </p:cNvSpPr>
              <p:nvPr/>
            </p:nvSpPr>
            <p:spPr bwMode="auto">
              <a:xfrm>
                <a:off x="584" y="2300"/>
                <a:ext cx="56" cy="87"/>
              </a:xfrm>
              <a:custGeom>
                <a:avLst/>
                <a:gdLst>
                  <a:gd name="T0" fmla="*/ 0 w 56"/>
                  <a:gd name="T1" fmla="*/ 87 h 87"/>
                  <a:gd name="T2" fmla="*/ 8 w 56"/>
                  <a:gd name="T3" fmla="*/ 23 h 87"/>
                  <a:gd name="T4" fmla="*/ 0 w 56"/>
                  <a:gd name="T5" fmla="*/ 0 h 87"/>
                  <a:gd name="T6" fmla="*/ 40 w 56"/>
                  <a:gd name="T7" fmla="*/ 0 h 87"/>
                  <a:gd name="T8" fmla="*/ 56 w 56"/>
                  <a:gd name="T9" fmla="*/ 71 h 87"/>
                  <a:gd name="T10" fmla="*/ 16 w 56"/>
                  <a:gd name="T11" fmla="*/ 87 h 87"/>
                  <a:gd name="T12" fmla="*/ 0 w 56"/>
                  <a:gd name="T13" fmla="*/ 87 h 8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56" h="87">
                    <a:moveTo>
                      <a:pt x="0" y="87"/>
                    </a:moveTo>
                    <a:lnTo>
                      <a:pt x="8" y="23"/>
                    </a:lnTo>
                    <a:lnTo>
                      <a:pt x="0" y="0"/>
                    </a:lnTo>
                    <a:lnTo>
                      <a:pt x="40" y="0"/>
                    </a:lnTo>
                    <a:lnTo>
                      <a:pt x="56" y="71"/>
                    </a:lnTo>
                    <a:lnTo>
                      <a:pt x="16" y="87"/>
                    </a:lnTo>
                    <a:lnTo>
                      <a:pt x="0" y="87"/>
                    </a:lnTo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836" name="Freeform 156"/>
              <p:cNvSpPr>
                <a:spLocks noChangeAspect="1"/>
              </p:cNvSpPr>
              <p:nvPr/>
            </p:nvSpPr>
            <p:spPr bwMode="auto">
              <a:xfrm>
                <a:off x="400" y="2276"/>
                <a:ext cx="112" cy="79"/>
              </a:xfrm>
              <a:custGeom>
                <a:avLst/>
                <a:gdLst>
                  <a:gd name="T0" fmla="*/ 0 w 112"/>
                  <a:gd name="T1" fmla="*/ 24 h 79"/>
                  <a:gd name="T2" fmla="*/ 24 w 112"/>
                  <a:gd name="T3" fmla="*/ 16 h 79"/>
                  <a:gd name="T4" fmla="*/ 32 w 112"/>
                  <a:gd name="T5" fmla="*/ 0 h 79"/>
                  <a:gd name="T6" fmla="*/ 64 w 112"/>
                  <a:gd name="T7" fmla="*/ 0 h 79"/>
                  <a:gd name="T8" fmla="*/ 72 w 112"/>
                  <a:gd name="T9" fmla="*/ 8 h 79"/>
                  <a:gd name="T10" fmla="*/ 96 w 112"/>
                  <a:gd name="T11" fmla="*/ 0 h 79"/>
                  <a:gd name="T12" fmla="*/ 112 w 112"/>
                  <a:gd name="T13" fmla="*/ 40 h 79"/>
                  <a:gd name="T14" fmla="*/ 112 w 112"/>
                  <a:gd name="T15" fmla="*/ 63 h 79"/>
                  <a:gd name="T16" fmla="*/ 104 w 112"/>
                  <a:gd name="T17" fmla="*/ 55 h 79"/>
                  <a:gd name="T18" fmla="*/ 104 w 112"/>
                  <a:gd name="T19" fmla="*/ 71 h 79"/>
                  <a:gd name="T20" fmla="*/ 88 w 112"/>
                  <a:gd name="T21" fmla="*/ 79 h 79"/>
                  <a:gd name="T22" fmla="*/ 88 w 112"/>
                  <a:gd name="T23" fmla="*/ 63 h 79"/>
                  <a:gd name="T24" fmla="*/ 80 w 112"/>
                  <a:gd name="T25" fmla="*/ 63 h 79"/>
                  <a:gd name="T26" fmla="*/ 64 w 112"/>
                  <a:gd name="T27" fmla="*/ 40 h 79"/>
                  <a:gd name="T28" fmla="*/ 32 w 112"/>
                  <a:gd name="T29" fmla="*/ 55 h 79"/>
                  <a:gd name="T30" fmla="*/ 0 w 112"/>
                  <a:gd name="T31" fmla="*/ 24 h 79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112" h="79">
                    <a:moveTo>
                      <a:pt x="0" y="24"/>
                    </a:moveTo>
                    <a:lnTo>
                      <a:pt x="24" y="16"/>
                    </a:lnTo>
                    <a:lnTo>
                      <a:pt x="32" y="0"/>
                    </a:lnTo>
                    <a:lnTo>
                      <a:pt x="64" y="0"/>
                    </a:lnTo>
                    <a:lnTo>
                      <a:pt x="72" y="8"/>
                    </a:lnTo>
                    <a:lnTo>
                      <a:pt x="96" y="0"/>
                    </a:lnTo>
                    <a:lnTo>
                      <a:pt x="112" y="40"/>
                    </a:lnTo>
                    <a:lnTo>
                      <a:pt x="112" y="63"/>
                    </a:lnTo>
                    <a:lnTo>
                      <a:pt x="104" y="55"/>
                    </a:lnTo>
                    <a:lnTo>
                      <a:pt x="104" y="71"/>
                    </a:lnTo>
                    <a:lnTo>
                      <a:pt x="88" y="79"/>
                    </a:lnTo>
                    <a:lnTo>
                      <a:pt x="88" y="63"/>
                    </a:lnTo>
                    <a:lnTo>
                      <a:pt x="80" y="63"/>
                    </a:lnTo>
                    <a:lnTo>
                      <a:pt x="64" y="40"/>
                    </a:lnTo>
                    <a:lnTo>
                      <a:pt x="32" y="55"/>
                    </a:lnTo>
                    <a:lnTo>
                      <a:pt x="0" y="24"/>
                    </a:lnTo>
                    <a:close/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837" name="Freeform 157"/>
              <p:cNvSpPr>
                <a:spLocks noChangeAspect="1"/>
              </p:cNvSpPr>
              <p:nvPr/>
            </p:nvSpPr>
            <p:spPr bwMode="auto">
              <a:xfrm>
                <a:off x="400" y="2276"/>
                <a:ext cx="112" cy="79"/>
              </a:xfrm>
              <a:custGeom>
                <a:avLst/>
                <a:gdLst>
                  <a:gd name="T0" fmla="*/ 0 w 112"/>
                  <a:gd name="T1" fmla="*/ 24 h 79"/>
                  <a:gd name="T2" fmla="*/ 24 w 112"/>
                  <a:gd name="T3" fmla="*/ 16 h 79"/>
                  <a:gd name="T4" fmla="*/ 32 w 112"/>
                  <a:gd name="T5" fmla="*/ 0 h 79"/>
                  <a:gd name="T6" fmla="*/ 64 w 112"/>
                  <a:gd name="T7" fmla="*/ 0 h 79"/>
                  <a:gd name="T8" fmla="*/ 72 w 112"/>
                  <a:gd name="T9" fmla="*/ 8 h 79"/>
                  <a:gd name="T10" fmla="*/ 96 w 112"/>
                  <a:gd name="T11" fmla="*/ 0 h 79"/>
                  <a:gd name="T12" fmla="*/ 112 w 112"/>
                  <a:gd name="T13" fmla="*/ 40 h 79"/>
                  <a:gd name="T14" fmla="*/ 112 w 112"/>
                  <a:gd name="T15" fmla="*/ 63 h 79"/>
                  <a:gd name="T16" fmla="*/ 104 w 112"/>
                  <a:gd name="T17" fmla="*/ 55 h 79"/>
                  <a:gd name="T18" fmla="*/ 104 w 112"/>
                  <a:gd name="T19" fmla="*/ 71 h 79"/>
                  <a:gd name="T20" fmla="*/ 88 w 112"/>
                  <a:gd name="T21" fmla="*/ 79 h 79"/>
                  <a:gd name="T22" fmla="*/ 88 w 112"/>
                  <a:gd name="T23" fmla="*/ 63 h 79"/>
                  <a:gd name="T24" fmla="*/ 80 w 112"/>
                  <a:gd name="T25" fmla="*/ 63 h 79"/>
                  <a:gd name="T26" fmla="*/ 64 w 112"/>
                  <a:gd name="T27" fmla="*/ 40 h 79"/>
                  <a:gd name="T28" fmla="*/ 32 w 112"/>
                  <a:gd name="T29" fmla="*/ 55 h 79"/>
                  <a:gd name="T30" fmla="*/ 0 w 112"/>
                  <a:gd name="T31" fmla="*/ 24 h 79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112" h="79">
                    <a:moveTo>
                      <a:pt x="0" y="24"/>
                    </a:moveTo>
                    <a:lnTo>
                      <a:pt x="24" y="16"/>
                    </a:lnTo>
                    <a:lnTo>
                      <a:pt x="32" y="0"/>
                    </a:lnTo>
                    <a:lnTo>
                      <a:pt x="64" y="0"/>
                    </a:lnTo>
                    <a:lnTo>
                      <a:pt x="72" y="8"/>
                    </a:lnTo>
                    <a:lnTo>
                      <a:pt x="96" y="0"/>
                    </a:lnTo>
                    <a:lnTo>
                      <a:pt x="112" y="40"/>
                    </a:lnTo>
                    <a:lnTo>
                      <a:pt x="112" y="63"/>
                    </a:lnTo>
                    <a:lnTo>
                      <a:pt x="104" y="55"/>
                    </a:lnTo>
                    <a:lnTo>
                      <a:pt x="104" y="71"/>
                    </a:lnTo>
                    <a:lnTo>
                      <a:pt x="88" y="79"/>
                    </a:lnTo>
                    <a:lnTo>
                      <a:pt x="88" y="63"/>
                    </a:lnTo>
                    <a:lnTo>
                      <a:pt x="80" y="63"/>
                    </a:lnTo>
                    <a:lnTo>
                      <a:pt x="64" y="40"/>
                    </a:lnTo>
                    <a:lnTo>
                      <a:pt x="32" y="55"/>
                    </a:lnTo>
                    <a:lnTo>
                      <a:pt x="0" y="24"/>
                    </a:lnTo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838" name="Freeform 158"/>
              <p:cNvSpPr>
                <a:spLocks noChangeAspect="1"/>
              </p:cNvSpPr>
              <p:nvPr/>
            </p:nvSpPr>
            <p:spPr bwMode="auto">
              <a:xfrm>
                <a:off x="504" y="2308"/>
                <a:ext cx="88" cy="87"/>
              </a:xfrm>
              <a:custGeom>
                <a:avLst/>
                <a:gdLst>
                  <a:gd name="T0" fmla="*/ 0 w 88"/>
                  <a:gd name="T1" fmla="*/ 55 h 87"/>
                  <a:gd name="T2" fmla="*/ 0 w 88"/>
                  <a:gd name="T3" fmla="*/ 39 h 87"/>
                  <a:gd name="T4" fmla="*/ 0 w 88"/>
                  <a:gd name="T5" fmla="*/ 23 h 87"/>
                  <a:gd name="T6" fmla="*/ 8 w 88"/>
                  <a:gd name="T7" fmla="*/ 31 h 87"/>
                  <a:gd name="T8" fmla="*/ 8 w 88"/>
                  <a:gd name="T9" fmla="*/ 8 h 87"/>
                  <a:gd name="T10" fmla="*/ 24 w 88"/>
                  <a:gd name="T11" fmla="*/ 0 h 87"/>
                  <a:gd name="T12" fmla="*/ 40 w 88"/>
                  <a:gd name="T13" fmla="*/ 8 h 87"/>
                  <a:gd name="T14" fmla="*/ 48 w 88"/>
                  <a:gd name="T15" fmla="*/ 15 h 87"/>
                  <a:gd name="T16" fmla="*/ 88 w 88"/>
                  <a:gd name="T17" fmla="*/ 15 h 87"/>
                  <a:gd name="T18" fmla="*/ 80 w 88"/>
                  <a:gd name="T19" fmla="*/ 79 h 87"/>
                  <a:gd name="T20" fmla="*/ 8 w 88"/>
                  <a:gd name="T21" fmla="*/ 87 h 87"/>
                  <a:gd name="T22" fmla="*/ 8 w 88"/>
                  <a:gd name="T23" fmla="*/ 71 h 87"/>
                  <a:gd name="T24" fmla="*/ 0 w 88"/>
                  <a:gd name="T25" fmla="*/ 55 h 87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88" h="87">
                    <a:moveTo>
                      <a:pt x="0" y="55"/>
                    </a:moveTo>
                    <a:lnTo>
                      <a:pt x="0" y="39"/>
                    </a:lnTo>
                    <a:lnTo>
                      <a:pt x="0" y="23"/>
                    </a:lnTo>
                    <a:lnTo>
                      <a:pt x="8" y="31"/>
                    </a:lnTo>
                    <a:lnTo>
                      <a:pt x="8" y="8"/>
                    </a:lnTo>
                    <a:lnTo>
                      <a:pt x="24" y="0"/>
                    </a:lnTo>
                    <a:lnTo>
                      <a:pt x="40" y="8"/>
                    </a:lnTo>
                    <a:lnTo>
                      <a:pt x="48" y="15"/>
                    </a:lnTo>
                    <a:lnTo>
                      <a:pt x="88" y="15"/>
                    </a:lnTo>
                    <a:lnTo>
                      <a:pt x="80" y="79"/>
                    </a:lnTo>
                    <a:lnTo>
                      <a:pt x="8" y="87"/>
                    </a:lnTo>
                    <a:lnTo>
                      <a:pt x="8" y="71"/>
                    </a:lnTo>
                    <a:lnTo>
                      <a:pt x="0" y="55"/>
                    </a:lnTo>
                    <a:close/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839" name="Freeform 159"/>
              <p:cNvSpPr>
                <a:spLocks noChangeAspect="1"/>
              </p:cNvSpPr>
              <p:nvPr/>
            </p:nvSpPr>
            <p:spPr bwMode="auto">
              <a:xfrm>
                <a:off x="504" y="2308"/>
                <a:ext cx="88" cy="87"/>
              </a:xfrm>
              <a:custGeom>
                <a:avLst/>
                <a:gdLst>
                  <a:gd name="T0" fmla="*/ 0 w 88"/>
                  <a:gd name="T1" fmla="*/ 55 h 87"/>
                  <a:gd name="T2" fmla="*/ 0 w 88"/>
                  <a:gd name="T3" fmla="*/ 39 h 87"/>
                  <a:gd name="T4" fmla="*/ 0 w 88"/>
                  <a:gd name="T5" fmla="*/ 23 h 87"/>
                  <a:gd name="T6" fmla="*/ 8 w 88"/>
                  <a:gd name="T7" fmla="*/ 31 h 87"/>
                  <a:gd name="T8" fmla="*/ 8 w 88"/>
                  <a:gd name="T9" fmla="*/ 8 h 87"/>
                  <a:gd name="T10" fmla="*/ 24 w 88"/>
                  <a:gd name="T11" fmla="*/ 0 h 87"/>
                  <a:gd name="T12" fmla="*/ 40 w 88"/>
                  <a:gd name="T13" fmla="*/ 8 h 87"/>
                  <a:gd name="T14" fmla="*/ 48 w 88"/>
                  <a:gd name="T15" fmla="*/ 15 h 87"/>
                  <a:gd name="T16" fmla="*/ 88 w 88"/>
                  <a:gd name="T17" fmla="*/ 15 h 87"/>
                  <a:gd name="T18" fmla="*/ 80 w 88"/>
                  <a:gd name="T19" fmla="*/ 79 h 87"/>
                  <a:gd name="T20" fmla="*/ 8 w 88"/>
                  <a:gd name="T21" fmla="*/ 87 h 87"/>
                  <a:gd name="T22" fmla="*/ 8 w 88"/>
                  <a:gd name="T23" fmla="*/ 71 h 87"/>
                  <a:gd name="T24" fmla="*/ 0 w 88"/>
                  <a:gd name="T25" fmla="*/ 55 h 87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88" h="87">
                    <a:moveTo>
                      <a:pt x="0" y="55"/>
                    </a:moveTo>
                    <a:lnTo>
                      <a:pt x="0" y="39"/>
                    </a:lnTo>
                    <a:lnTo>
                      <a:pt x="0" y="23"/>
                    </a:lnTo>
                    <a:lnTo>
                      <a:pt x="8" y="31"/>
                    </a:lnTo>
                    <a:lnTo>
                      <a:pt x="8" y="8"/>
                    </a:lnTo>
                    <a:lnTo>
                      <a:pt x="24" y="0"/>
                    </a:lnTo>
                    <a:lnTo>
                      <a:pt x="40" y="8"/>
                    </a:lnTo>
                    <a:lnTo>
                      <a:pt x="48" y="15"/>
                    </a:lnTo>
                    <a:lnTo>
                      <a:pt x="88" y="15"/>
                    </a:lnTo>
                    <a:lnTo>
                      <a:pt x="80" y="79"/>
                    </a:lnTo>
                    <a:lnTo>
                      <a:pt x="8" y="87"/>
                    </a:lnTo>
                    <a:lnTo>
                      <a:pt x="8" y="71"/>
                    </a:lnTo>
                    <a:lnTo>
                      <a:pt x="0" y="55"/>
                    </a:lnTo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840" name="Freeform 160"/>
              <p:cNvSpPr>
                <a:spLocks noChangeAspect="1"/>
              </p:cNvSpPr>
              <p:nvPr/>
            </p:nvSpPr>
            <p:spPr bwMode="auto">
              <a:xfrm>
                <a:off x="464" y="2339"/>
                <a:ext cx="48" cy="56"/>
              </a:xfrm>
              <a:custGeom>
                <a:avLst/>
                <a:gdLst>
                  <a:gd name="T0" fmla="*/ 0 w 48"/>
                  <a:gd name="T1" fmla="*/ 24 h 56"/>
                  <a:gd name="T2" fmla="*/ 16 w 48"/>
                  <a:gd name="T3" fmla="*/ 0 h 56"/>
                  <a:gd name="T4" fmla="*/ 24 w 48"/>
                  <a:gd name="T5" fmla="*/ 0 h 56"/>
                  <a:gd name="T6" fmla="*/ 24 w 48"/>
                  <a:gd name="T7" fmla="*/ 16 h 56"/>
                  <a:gd name="T8" fmla="*/ 40 w 48"/>
                  <a:gd name="T9" fmla="*/ 8 h 56"/>
                  <a:gd name="T10" fmla="*/ 40 w 48"/>
                  <a:gd name="T11" fmla="*/ 24 h 56"/>
                  <a:gd name="T12" fmla="*/ 48 w 48"/>
                  <a:gd name="T13" fmla="*/ 40 h 56"/>
                  <a:gd name="T14" fmla="*/ 48 w 48"/>
                  <a:gd name="T15" fmla="*/ 56 h 56"/>
                  <a:gd name="T16" fmla="*/ 0 w 48"/>
                  <a:gd name="T17" fmla="*/ 24 h 5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48" h="56">
                    <a:moveTo>
                      <a:pt x="0" y="24"/>
                    </a:moveTo>
                    <a:lnTo>
                      <a:pt x="16" y="0"/>
                    </a:lnTo>
                    <a:lnTo>
                      <a:pt x="24" y="0"/>
                    </a:lnTo>
                    <a:lnTo>
                      <a:pt x="24" y="16"/>
                    </a:lnTo>
                    <a:lnTo>
                      <a:pt x="40" y="8"/>
                    </a:lnTo>
                    <a:lnTo>
                      <a:pt x="40" y="24"/>
                    </a:lnTo>
                    <a:lnTo>
                      <a:pt x="48" y="40"/>
                    </a:lnTo>
                    <a:lnTo>
                      <a:pt x="48" y="56"/>
                    </a:lnTo>
                    <a:lnTo>
                      <a:pt x="0" y="24"/>
                    </a:lnTo>
                    <a:close/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841" name="Freeform 161"/>
              <p:cNvSpPr>
                <a:spLocks noChangeAspect="1"/>
              </p:cNvSpPr>
              <p:nvPr/>
            </p:nvSpPr>
            <p:spPr bwMode="auto">
              <a:xfrm>
                <a:off x="464" y="2339"/>
                <a:ext cx="48" cy="56"/>
              </a:xfrm>
              <a:custGeom>
                <a:avLst/>
                <a:gdLst>
                  <a:gd name="T0" fmla="*/ 0 w 48"/>
                  <a:gd name="T1" fmla="*/ 24 h 56"/>
                  <a:gd name="T2" fmla="*/ 16 w 48"/>
                  <a:gd name="T3" fmla="*/ 0 h 56"/>
                  <a:gd name="T4" fmla="*/ 24 w 48"/>
                  <a:gd name="T5" fmla="*/ 0 h 56"/>
                  <a:gd name="T6" fmla="*/ 24 w 48"/>
                  <a:gd name="T7" fmla="*/ 16 h 56"/>
                  <a:gd name="T8" fmla="*/ 40 w 48"/>
                  <a:gd name="T9" fmla="*/ 8 h 56"/>
                  <a:gd name="T10" fmla="*/ 40 w 48"/>
                  <a:gd name="T11" fmla="*/ 24 h 56"/>
                  <a:gd name="T12" fmla="*/ 48 w 48"/>
                  <a:gd name="T13" fmla="*/ 40 h 56"/>
                  <a:gd name="T14" fmla="*/ 48 w 48"/>
                  <a:gd name="T15" fmla="*/ 56 h 56"/>
                  <a:gd name="T16" fmla="*/ 0 w 48"/>
                  <a:gd name="T17" fmla="*/ 24 h 5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48" h="56">
                    <a:moveTo>
                      <a:pt x="0" y="24"/>
                    </a:moveTo>
                    <a:lnTo>
                      <a:pt x="16" y="0"/>
                    </a:lnTo>
                    <a:lnTo>
                      <a:pt x="24" y="0"/>
                    </a:lnTo>
                    <a:lnTo>
                      <a:pt x="24" y="16"/>
                    </a:lnTo>
                    <a:lnTo>
                      <a:pt x="40" y="8"/>
                    </a:lnTo>
                    <a:lnTo>
                      <a:pt x="40" y="24"/>
                    </a:lnTo>
                    <a:lnTo>
                      <a:pt x="48" y="40"/>
                    </a:lnTo>
                    <a:lnTo>
                      <a:pt x="48" y="56"/>
                    </a:lnTo>
                    <a:lnTo>
                      <a:pt x="0" y="24"/>
                    </a:lnTo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842" name="Freeform 162"/>
              <p:cNvSpPr>
                <a:spLocks noChangeAspect="1"/>
              </p:cNvSpPr>
              <p:nvPr/>
            </p:nvSpPr>
            <p:spPr bwMode="auto">
              <a:xfrm>
                <a:off x="759" y="1949"/>
                <a:ext cx="224" cy="215"/>
              </a:xfrm>
              <a:custGeom>
                <a:avLst/>
                <a:gdLst>
                  <a:gd name="T0" fmla="*/ 0 w 224"/>
                  <a:gd name="T1" fmla="*/ 111 h 215"/>
                  <a:gd name="T2" fmla="*/ 0 w 224"/>
                  <a:gd name="T3" fmla="*/ 48 h 215"/>
                  <a:gd name="T4" fmla="*/ 32 w 224"/>
                  <a:gd name="T5" fmla="*/ 0 h 215"/>
                  <a:gd name="T6" fmla="*/ 80 w 224"/>
                  <a:gd name="T7" fmla="*/ 16 h 215"/>
                  <a:gd name="T8" fmla="*/ 88 w 224"/>
                  <a:gd name="T9" fmla="*/ 32 h 215"/>
                  <a:gd name="T10" fmla="*/ 144 w 224"/>
                  <a:gd name="T11" fmla="*/ 48 h 215"/>
                  <a:gd name="T12" fmla="*/ 152 w 224"/>
                  <a:gd name="T13" fmla="*/ 40 h 215"/>
                  <a:gd name="T14" fmla="*/ 152 w 224"/>
                  <a:gd name="T15" fmla="*/ 24 h 215"/>
                  <a:gd name="T16" fmla="*/ 168 w 224"/>
                  <a:gd name="T17" fmla="*/ 8 h 215"/>
                  <a:gd name="T18" fmla="*/ 224 w 224"/>
                  <a:gd name="T19" fmla="*/ 32 h 215"/>
                  <a:gd name="T20" fmla="*/ 216 w 224"/>
                  <a:gd name="T21" fmla="*/ 48 h 215"/>
                  <a:gd name="T22" fmla="*/ 224 w 224"/>
                  <a:gd name="T23" fmla="*/ 183 h 215"/>
                  <a:gd name="T24" fmla="*/ 224 w 224"/>
                  <a:gd name="T25" fmla="*/ 207 h 215"/>
                  <a:gd name="T26" fmla="*/ 208 w 224"/>
                  <a:gd name="T27" fmla="*/ 207 h 215"/>
                  <a:gd name="T28" fmla="*/ 208 w 224"/>
                  <a:gd name="T29" fmla="*/ 215 h 215"/>
                  <a:gd name="T30" fmla="*/ 96 w 224"/>
                  <a:gd name="T31" fmla="*/ 151 h 215"/>
                  <a:gd name="T32" fmla="*/ 80 w 224"/>
                  <a:gd name="T33" fmla="*/ 159 h 215"/>
                  <a:gd name="T34" fmla="*/ 32 w 224"/>
                  <a:gd name="T35" fmla="*/ 151 h 215"/>
                  <a:gd name="T36" fmla="*/ 0 w 224"/>
                  <a:gd name="T37" fmla="*/ 111 h 215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0" t="0" r="r" b="b"/>
                <a:pathLst>
                  <a:path w="224" h="215">
                    <a:moveTo>
                      <a:pt x="0" y="111"/>
                    </a:moveTo>
                    <a:lnTo>
                      <a:pt x="0" y="48"/>
                    </a:lnTo>
                    <a:lnTo>
                      <a:pt x="32" y="0"/>
                    </a:lnTo>
                    <a:lnTo>
                      <a:pt x="80" y="16"/>
                    </a:lnTo>
                    <a:lnTo>
                      <a:pt x="88" y="32"/>
                    </a:lnTo>
                    <a:lnTo>
                      <a:pt x="144" y="48"/>
                    </a:lnTo>
                    <a:lnTo>
                      <a:pt x="152" y="40"/>
                    </a:lnTo>
                    <a:lnTo>
                      <a:pt x="152" y="24"/>
                    </a:lnTo>
                    <a:lnTo>
                      <a:pt x="168" y="8"/>
                    </a:lnTo>
                    <a:lnTo>
                      <a:pt x="224" y="32"/>
                    </a:lnTo>
                    <a:lnTo>
                      <a:pt x="216" y="48"/>
                    </a:lnTo>
                    <a:lnTo>
                      <a:pt x="224" y="183"/>
                    </a:lnTo>
                    <a:lnTo>
                      <a:pt x="224" y="207"/>
                    </a:lnTo>
                    <a:lnTo>
                      <a:pt x="208" y="207"/>
                    </a:lnTo>
                    <a:lnTo>
                      <a:pt x="208" y="215"/>
                    </a:lnTo>
                    <a:lnTo>
                      <a:pt x="96" y="151"/>
                    </a:lnTo>
                    <a:lnTo>
                      <a:pt x="80" y="159"/>
                    </a:lnTo>
                    <a:lnTo>
                      <a:pt x="32" y="151"/>
                    </a:lnTo>
                    <a:lnTo>
                      <a:pt x="0" y="111"/>
                    </a:lnTo>
                    <a:close/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843" name="Freeform 163"/>
              <p:cNvSpPr>
                <a:spLocks noChangeAspect="1"/>
              </p:cNvSpPr>
              <p:nvPr/>
            </p:nvSpPr>
            <p:spPr bwMode="auto">
              <a:xfrm>
                <a:off x="759" y="1949"/>
                <a:ext cx="224" cy="215"/>
              </a:xfrm>
              <a:custGeom>
                <a:avLst/>
                <a:gdLst>
                  <a:gd name="T0" fmla="*/ 0 w 224"/>
                  <a:gd name="T1" fmla="*/ 111 h 215"/>
                  <a:gd name="T2" fmla="*/ 0 w 224"/>
                  <a:gd name="T3" fmla="*/ 48 h 215"/>
                  <a:gd name="T4" fmla="*/ 32 w 224"/>
                  <a:gd name="T5" fmla="*/ 0 h 215"/>
                  <a:gd name="T6" fmla="*/ 80 w 224"/>
                  <a:gd name="T7" fmla="*/ 16 h 215"/>
                  <a:gd name="T8" fmla="*/ 88 w 224"/>
                  <a:gd name="T9" fmla="*/ 32 h 215"/>
                  <a:gd name="T10" fmla="*/ 144 w 224"/>
                  <a:gd name="T11" fmla="*/ 48 h 215"/>
                  <a:gd name="T12" fmla="*/ 152 w 224"/>
                  <a:gd name="T13" fmla="*/ 40 h 215"/>
                  <a:gd name="T14" fmla="*/ 152 w 224"/>
                  <a:gd name="T15" fmla="*/ 24 h 215"/>
                  <a:gd name="T16" fmla="*/ 168 w 224"/>
                  <a:gd name="T17" fmla="*/ 8 h 215"/>
                  <a:gd name="T18" fmla="*/ 224 w 224"/>
                  <a:gd name="T19" fmla="*/ 32 h 215"/>
                  <a:gd name="T20" fmla="*/ 216 w 224"/>
                  <a:gd name="T21" fmla="*/ 48 h 215"/>
                  <a:gd name="T22" fmla="*/ 224 w 224"/>
                  <a:gd name="T23" fmla="*/ 183 h 215"/>
                  <a:gd name="T24" fmla="*/ 224 w 224"/>
                  <a:gd name="T25" fmla="*/ 207 h 215"/>
                  <a:gd name="T26" fmla="*/ 208 w 224"/>
                  <a:gd name="T27" fmla="*/ 207 h 215"/>
                  <a:gd name="T28" fmla="*/ 208 w 224"/>
                  <a:gd name="T29" fmla="*/ 215 h 215"/>
                  <a:gd name="T30" fmla="*/ 96 w 224"/>
                  <a:gd name="T31" fmla="*/ 151 h 215"/>
                  <a:gd name="T32" fmla="*/ 80 w 224"/>
                  <a:gd name="T33" fmla="*/ 159 h 215"/>
                  <a:gd name="T34" fmla="*/ 32 w 224"/>
                  <a:gd name="T35" fmla="*/ 151 h 215"/>
                  <a:gd name="T36" fmla="*/ 0 w 224"/>
                  <a:gd name="T37" fmla="*/ 111 h 215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0" t="0" r="r" b="b"/>
                <a:pathLst>
                  <a:path w="224" h="215">
                    <a:moveTo>
                      <a:pt x="0" y="111"/>
                    </a:moveTo>
                    <a:lnTo>
                      <a:pt x="0" y="48"/>
                    </a:lnTo>
                    <a:lnTo>
                      <a:pt x="32" y="0"/>
                    </a:lnTo>
                    <a:lnTo>
                      <a:pt x="80" y="16"/>
                    </a:lnTo>
                    <a:lnTo>
                      <a:pt x="88" y="32"/>
                    </a:lnTo>
                    <a:lnTo>
                      <a:pt x="144" y="48"/>
                    </a:lnTo>
                    <a:lnTo>
                      <a:pt x="152" y="40"/>
                    </a:lnTo>
                    <a:lnTo>
                      <a:pt x="152" y="24"/>
                    </a:lnTo>
                    <a:lnTo>
                      <a:pt x="168" y="8"/>
                    </a:lnTo>
                    <a:lnTo>
                      <a:pt x="224" y="32"/>
                    </a:lnTo>
                    <a:lnTo>
                      <a:pt x="216" y="48"/>
                    </a:lnTo>
                    <a:lnTo>
                      <a:pt x="224" y="183"/>
                    </a:lnTo>
                    <a:lnTo>
                      <a:pt x="224" y="207"/>
                    </a:lnTo>
                    <a:lnTo>
                      <a:pt x="208" y="207"/>
                    </a:lnTo>
                    <a:lnTo>
                      <a:pt x="208" y="215"/>
                    </a:lnTo>
                    <a:lnTo>
                      <a:pt x="96" y="151"/>
                    </a:lnTo>
                    <a:lnTo>
                      <a:pt x="80" y="159"/>
                    </a:lnTo>
                    <a:lnTo>
                      <a:pt x="32" y="151"/>
                    </a:lnTo>
                    <a:lnTo>
                      <a:pt x="0" y="111"/>
                    </a:lnTo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844" name="Freeform 164"/>
              <p:cNvSpPr>
                <a:spLocks noChangeAspect="1"/>
              </p:cNvSpPr>
              <p:nvPr/>
            </p:nvSpPr>
            <p:spPr bwMode="auto">
              <a:xfrm>
                <a:off x="1095" y="2611"/>
                <a:ext cx="48" cy="119"/>
              </a:xfrm>
              <a:custGeom>
                <a:avLst/>
                <a:gdLst>
                  <a:gd name="T0" fmla="*/ 0 w 48"/>
                  <a:gd name="T1" fmla="*/ 63 h 119"/>
                  <a:gd name="T2" fmla="*/ 8 w 48"/>
                  <a:gd name="T3" fmla="*/ 63 h 119"/>
                  <a:gd name="T4" fmla="*/ 24 w 48"/>
                  <a:gd name="T5" fmla="*/ 71 h 119"/>
                  <a:gd name="T6" fmla="*/ 24 w 48"/>
                  <a:gd name="T7" fmla="*/ 95 h 119"/>
                  <a:gd name="T8" fmla="*/ 40 w 48"/>
                  <a:gd name="T9" fmla="*/ 119 h 119"/>
                  <a:gd name="T10" fmla="*/ 48 w 48"/>
                  <a:gd name="T11" fmla="*/ 79 h 119"/>
                  <a:gd name="T12" fmla="*/ 32 w 48"/>
                  <a:gd name="T13" fmla="*/ 63 h 119"/>
                  <a:gd name="T14" fmla="*/ 32 w 48"/>
                  <a:gd name="T15" fmla="*/ 71 h 119"/>
                  <a:gd name="T16" fmla="*/ 24 w 48"/>
                  <a:gd name="T17" fmla="*/ 39 h 119"/>
                  <a:gd name="T18" fmla="*/ 16 w 48"/>
                  <a:gd name="T19" fmla="*/ 0 h 119"/>
                  <a:gd name="T20" fmla="*/ 8 w 48"/>
                  <a:gd name="T21" fmla="*/ 0 h 119"/>
                  <a:gd name="T22" fmla="*/ 16 w 48"/>
                  <a:gd name="T23" fmla="*/ 16 h 119"/>
                  <a:gd name="T24" fmla="*/ 0 w 48"/>
                  <a:gd name="T25" fmla="*/ 63 h 119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48" h="119">
                    <a:moveTo>
                      <a:pt x="0" y="63"/>
                    </a:moveTo>
                    <a:lnTo>
                      <a:pt x="8" y="63"/>
                    </a:lnTo>
                    <a:lnTo>
                      <a:pt x="24" y="71"/>
                    </a:lnTo>
                    <a:lnTo>
                      <a:pt x="24" y="95"/>
                    </a:lnTo>
                    <a:lnTo>
                      <a:pt x="40" y="119"/>
                    </a:lnTo>
                    <a:lnTo>
                      <a:pt x="48" y="79"/>
                    </a:lnTo>
                    <a:lnTo>
                      <a:pt x="32" y="63"/>
                    </a:lnTo>
                    <a:lnTo>
                      <a:pt x="32" y="71"/>
                    </a:lnTo>
                    <a:lnTo>
                      <a:pt x="24" y="39"/>
                    </a:lnTo>
                    <a:lnTo>
                      <a:pt x="16" y="0"/>
                    </a:lnTo>
                    <a:lnTo>
                      <a:pt x="8" y="0"/>
                    </a:lnTo>
                    <a:lnTo>
                      <a:pt x="16" y="16"/>
                    </a:lnTo>
                    <a:lnTo>
                      <a:pt x="0" y="63"/>
                    </a:lnTo>
                    <a:close/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845" name="Freeform 165"/>
              <p:cNvSpPr>
                <a:spLocks noChangeAspect="1"/>
              </p:cNvSpPr>
              <p:nvPr/>
            </p:nvSpPr>
            <p:spPr bwMode="auto">
              <a:xfrm>
                <a:off x="1095" y="2611"/>
                <a:ext cx="48" cy="119"/>
              </a:xfrm>
              <a:custGeom>
                <a:avLst/>
                <a:gdLst>
                  <a:gd name="T0" fmla="*/ 0 w 48"/>
                  <a:gd name="T1" fmla="*/ 63 h 119"/>
                  <a:gd name="T2" fmla="*/ 8 w 48"/>
                  <a:gd name="T3" fmla="*/ 63 h 119"/>
                  <a:gd name="T4" fmla="*/ 24 w 48"/>
                  <a:gd name="T5" fmla="*/ 71 h 119"/>
                  <a:gd name="T6" fmla="*/ 24 w 48"/>
                  <a:gd name="T7" fmla="*/ 95 h 119"/>
                  <a:gd name="T8" fmla="*/ 40 w 48"/>
                  <a:gd name="T9" fmla="*/ 119 h 119"/>
                  <a:gd name="T10" fmla="*/ 48 w 48"/>
                  <a:gd name="T11" fmla="*/ 79 h 119"/>
                  <a:gd name="T12" fmla="*/ 32 w 48"/>
                  <a:gd name="T13" fmla="*/ 63 h 119"/>
                  <a:gd name="T14" fmla="*/ 32 w 48"/>
                  <a:gd name="T15" fmla="*/ 71 h 119"/>
                  <a:gd name="T16" fmla="*/ 24 w 48"/>
                  <a:gd name="T17" fmla="*/ 39 h 119"/>
                  <a:gd name="T18" fmla="*/ 16 w 48"/>
                  <a:gd name="T19" fmla="*/ 0 h 119"/>
                  <a:gd name="T20" fmla="*/ 8 w 48"/>
                  <a:gd name="T21" fmla="*/ 0 h 119"/>
                  <a:gd name="T22" fmla="*/ 16 w 48"/>
                  <a:gd name="T23" fmla="*/ 16 h 119"/>
                  <a:gd name="T24" fmla="*/ 0 w 48"/>
                  <a:gd name="T25" fmla="*/ 63 h 119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48" h="119">
                    <a:moveTo>
                      <a:pt x="0" y="63"/>
                    </a:moveTo>
                    <a:lnTo>
                      <a:pt x="8" y="63"/>
                    </a:lnTo>
                    <a:lnTo>
                      <a:pt x="24" y="71"/>
                    </a:lnTo>
                    <a:lnTo>
                      <a:pt x="24" y="95"/>
                    </a:lnTo>
                    <a:lnTo>
                      <a:pt x="40" y="119"/>
                    </a:lnTo>
                    <a:lnTo>
                      <a:pt x="48" y="79"/>
                    </a:lnTo>
                    <a:lnTo>
                      <a:pt x="32" y="63"/>
                    </a:lnTo>
                    <a:lnTo>
                      <a:pt x="32" y="71"/>
                    </a:lnTo>
                    <a:lnTo>
                      <a:pt x="24" y="39"/>
                    </a:lnTo>
                    <a:lnTo>
                      <a:pt x="16" y="0"/>
                    </a:lnTo>
                    <a:lnTo>
                      <a:pt x="8" y="0"/>
                    </a:lnTo>
                    <a:lnTo>
                      <a:pt x="16" y="16"/>
                    </a:lnTo>
                    <a:lnTo>
                      <a:pt x="0" y="63"/>
                    </a:lnTo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846" name="Freeform 166"/>
              <p:cNvSpPr>
                <a:spLocks noChangeAspect="1"/>
              </p:cNvSpPr>
              <p:nvPr/>
            </p:nvSpPr>
            <p:spPr bwMode="auto">
              <a:xfrm>
                <a:off x="448" y="2084"/>
                <a:ext cx="232" cy="232"/>
              </a:xfrm>
              <a:custGeom>
                <a:avLst/>
                <a:gdLst>
                  <a:gd name="T0" fmla="*/ 0 w 232"/>
                  <a:gd name="T1" fmla="*/ 160 h 232"/>
                  <a:gd name="T2" fmla="*/ 16 w 232"/>
                  <a:gd name="T3" fmla="*/ 136 h 232"/>
                  <a:gd name="T4" fmla="*/ 24 w 232"/>
                  <a:gd name="T5" fmla="*/ 152 h 232"/>
                  <a:gd name="T6" fmla="*/ 96 w 232"/>
                  <a:gd name="T7" fmla="*/ 144 h 232"/>
                  <a:gd name="T8" fmla="*/ 80 w 232"/>
                  <a:gd name="T9" fmla="*/ 0 h 232"/>
                  <a:gd name="T10" fmla="*/ 104 w 232"/>
                  <a:gd name="T11" fmla="*/ 0 h 232"/>
                  <a:gd name="T12" fmla="*/ 224 w 232"/>
                  <a:gd name="T13" fmla="*/ 72 h 232"/>
                  <a:gd name="T14" fmla="*/ 224 w 232"/>
                  <a:gd name="T15" fmla="*/ 88 h 232"/>
                  <a:gd name="T16" fmla="*/ 232 w 232"/>
                  <a:gd name="T17" fmla="*/ 88 h 232"/>
                  <a:gd name="T18" fmla="*/ 232 w 232"/>
                  <a:gd name="T19" fmla="*/ 136 h 232"/>
                  <a:gd name="T20" fmla="*/ 224 w 232"/>
                  <a:gd name="T21" fmla="*/ 144 h 232"/>
                  <a:gd name="T22" fmla="*/ 184 w 232"/>
                  <a:gd name="T23" fmla="*/ 152 h 232"/>
                  <a:gd name="T24" fmla="*/ 120 w 232"/>
                  <a:gd name="T25" fmla="*/ 184 h 232"/>
                  <a:gd name="T26" fmla="*/ 96 w 232"/>
                  <a:gd name="T27" fmla="*/ 232 h 232"/>
                  <a:gd name="T28" fmla="*/ 80 w 232"/>
                  <a:gd name="T29" fmla="*/ 224 h 232"/>
                  <a:gd name="T30" fmla="*/ 64 w 232"/>
                  <a:gd name="T31" fmla="*/ 232 h 232"/>
                  <a:gd name="T32" fmla="*/ 48 w 232"/>
                  <a:gd name="T33" fmla="*/ 192 h 232"/>
                  <a:gd name="T34" fmla="*/ 24 w 232"/>
                  <a:gd name="T35" fmla="*/ 200 h 232"/>
                  <a:gd name="T36" fmla="*/ 16 w 232"/>
                  <a:gd name="T37" fmla="*/ 192 h 232"/>
                  <a:gd name="T38" fmla="*/ 0 w 232"/>
                  <a:gd name="T39" fmla="*/ 160 h 232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0" t="0" r="r" b="b"/>
                <a:pathLst>
                  <a:path w="232" h="232">
                    <a:moveTo>
                      <a:pt x="0" y="160"/>
                    </a:moveTo>
                    <a:lnTo>
                      <a:pt x="16" y="136"/>
                    </a:lnTo>
                    <a:lnTo>
                      <a:pt x="24" y="152"/>
                    </a:lnTo>
                    <a:lnTo>
                      <a:pt x="96" y="144"/>
                    </a:lnTo>
                    <a:lnTo>
                      <a:pt x="80" y="0"/>
                    </a:lnTo>
                    <a:lnTo>
                      <a:pt x="104" y="0"/>
                    </a:lnTo>
                    <a:lnTo>
                      <a:pt x="224" y="72"/>
                    </a:lnTo>
                    <a:lnTo>
                      <a:pt x="224" y="88"/>
                    </a:lnTo>
                    <a:lnTo>
                      <a:pt x="232" y="88"/>
                    </a:lnTo>
                    <a:lnTo>
                      <a:pt x="232" y="136"/>
                    </a:lnTo>
                    <a:lnTo>
                      <a:pt x="224" y="144"/>
                    </a:lnTo>
                    <a:lnTo>
                      <a:pt x="184" y="152"/>
                    </a:lnTo>
                    <a:lnTo>
                      <a:pt x="120" y="184"/>
                    </a:lnTo>
                    <a:lnTo>
                      <a:pt x="96" y="232"/>
                    </a:lnTo>
                    <a:lnTo>
                      <a:pt x="80" y="224"/>
                    </a:lnTo>
                    <a:lnTo>
                      <a:pt x="64" y="232"/>
                    </a:lnTo>
                    <a:lnTo>
                      <a:pt x="48" y="192"/>
                    </a:lnTo>
                    <a:lnTo>
                      <a:pt x="24" y="200"/>
                    </a:lnTo>
                    <a:lnTo>
                      <a:pt x="16" y="192"/>
                    </a:lnTo>
                    <a:lnTo>
                      <a:pt x="0" y="160"/>
                    </a:lnTo>
                    <a:close/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847" name="Freeform 167"/>
              <p:cNvSpPr>
                <a:spLocks noChangeAspect="1"/>
              </p:cNvSpPr>
              <p:nvPr/>
            </p:nvSpPr>
            <p:spPr bwMode="auto">
              <a:xfrm>
                <a:off x="448" y="2084"/>
                <a:ext cx="232" cy="232"/>
              </a:xfrm>
              <a:custGeom>
                <a:avLst/>
                <a:gdLst>
                  <a:gd name="T0" fmla="*/ 0 w 232"/>
                  <a:gd name="T1" fmla="*/ 160 h 232"/>
                  <a:gd name="T2" fmla="*/ 16 w 232"/>
                  <a:gd name="T3" fmla="*/ 136 h 232"/>
                  <a:gd name="T4" fmla="*/ 24 w 232"/>
                  <a:gd name="T5" fmla="*/ 152 h 232"/>
                  <a:gd name="T6" fmla="*/ 96 w 232"/>
                  <a:gd name="T7" fmla="*/ 144 h 232"/>
                  <a:gd name="T8" fmla="*/ 80 w 232"/>
                  <a:gd name="T9" fmla="*/ 0 h 232"/>
                  <a:gd name="T10" fmla="*/ 104 w 232"/>
                  <a:gd name="T11" fmla="*/ 0 h 232"/>
                  <a:gd name="T12" fmla="*/ 224 w 232"/>
                  <a:gd name="T13" fmla="*/ 72 h 232"/>
                  <a:gd name="T14" fmla="*/ 224 w 232"/>
                  <a:gd name="T15" fmla="*/ 88 h 232"/>
                  <a:gd name="T16" fmla="*/ 232 w 232"/>
                  <a:gd name="T17" fmla="*/ 88 h 232"/>
                  <a:gd name="T18" fmla="*/ 232 w 232"/>
                  <a:gd name="T19" fmla="*/ 136 h 232"/>
                  <a:gd name="T20" fmla="*/ 224 w 232"/>
                  <a:gd name="T21" fmla="*/ 144 h 232"/>
                  <a:gd name="T22" fmla="*/ 184 w 232"/>
                  <a:gd name="T23" fmla="*/ 152 h 232"/>
                  <a:gd name="T24" fmla="*/ 120 w 232"/>
                  <a:gd name="T25" fmla="*/ 184 h 232"/>
                  <a:gd name="T26" fmla="*/ 96 w 232"/>
                  <a:gd name="T27" fmla="*/ 232 h 232"/>
                  <a:gd name="T28" fmla="*/ 80 w 232"/>
                  <a:gd name="T29" fmla="*/ 224 h 232"/>
                  <a:gd name="T30" fmla="*/ 64 w 232"/>
                  <a:gd name="T31" fmla="*/ 232 h 232"/>
                  <a:gd name="T32" fmla="*/ 48 w 232"/>
                  <a:gd name="T33" fmla="*/ 192 h 232"/>
                  <a:gd name="T34" fmla="*/ 24 w 232"/>
                  <a:gd name="T35" fmla="*/ 200 h 232"/>
                  <a:gd name="T36" fmla="*/ 16 w 232"/>
                  <a:gd name="T37" fmla="*/ 192 h 232"/>
                  <a:gd name="T38" fmla="*/ 0 w 232"/>
                  <a:gd name="T39" fmla="*/ 160 h 232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0" t="0" r="r" b="b"/>
                <a:pathLst>
                  <a:path w="232" h="232">
                    <a:moveTo>
                      <a:pt x="0" y="160"/>
                    </a:moveTo>
                    <a:lnTo>
                      <a:pt x="16" y="136"/>
                    </a:lnTo>
                    <a:lnTo>
                      <a:pt x="24" y="152"/>
                    </a:lnTo>
                    <a:lnTo>
                      <a:pt x="96" y="144"/>
                    </a:lnTo>
                    <a:lnTo>
                      <a:pt x="80" y="0"/>
                    </a:lnTo>
                    <a:lnTo>
                      <a:pt x="104" y="0"/>
                    </a:lnTo>
                    <a:lnTo>
                      <a:pt x="224" y="72"/>
                    </a:lnTo>
                    <a:lnTo>
                      <a:pt x="224" y="88"/>
                    </a:lnTo>
                    <a:lnTo>
                      <a:pt x="232" y="88"/>
                    </a:lnTo>
                    <a:lnTo>
                      <a:pt x="232" y="136"/>
                    </a:lnTo>
                    <a:lnTo>
                      <a:pt x="224" y="144"/>
                    </a:lnTo>
                    <a:lnTo>
                      <a:pt x="184" y="152"/>
                    </a:lnTo>
                    <a:lnTo>
                      <a:pt x="120" y="184"/>
                    </a:lnTo>
                    <a:lnTo>
                      <a:pt x="96" y="232"/>
                    </a:lnTo>
                    <a:lnTo>
                      <a:pt x="80" y="224"/>
                    </a:lnTo>
                    <a:lnTo>
                      <a:pt x="64" y="232"/>
                    </a:lnTo>
                    <a:lnTo>
                      <a:pt x="48" y="192"/>
                    </a:lnTo>
                    <a:lnTo>
                      <a:pt x="24" y="200"/>
                    </a:lnTo>
                    <a:lnTo>
                      <a:pt x="16" y="192"/>
                    </a:lnTo>
                    <a:lnTo>
                      <a:pt x="0" y="160"/>
                    </a:lnTo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848" name="Freeform 168"/>
              <p:cNvSpPr>
                <a:spLocks noChangeAspect="1"/>
              </p:cNvSpPr>
              <p:nvPr/>
            </p:nvSpPr>
            <p:spPr bwMode="auto">
              <a:xfrm>
                <a:off x="376" y="2044"/>
                <a:ext cx="176" cy="200"/>
              </a:xfrm>
              <a:custGeom>
                <a:avLst/>
                <a:gdLst>
                  <a:gd name="T0" fmla="*/ 0 w 176"/>
                  <a:gd name="T1" fmla="*/ 104 h 200"/>
                  <a:gd name="T2" fmla="*/ 8 w 176"/>
                  <a:gd name="T3" fmla="*/ 112 h 200"/>
                  <a:gd name="T4" fmla="*/ 16 w 176"/>
                  <a:gd name="T5" fmla="*/ 144 h 200"/>
                  <a:gd name="T6" fmla="*/ 8 w 176"/>
                  <a:gd name="T7" fmla="*/ 176 h 200"/>
                  <a:gd name="T8" fmla="*/ 40 w 176"/>
                  <a:gd name="T9" fmla="*/ 176 h 200"/>
                  <a:gd name="T10" fmla="*/ 72 w 176"/>
                  <a:gd name="T11" fmla="*/ 200 h 200"/>
                  <a:gd name="T12" fmla="*/ 88 w 176"/>
                  <a:gd name="T13" fmla="*/ 176 h 200"/>
                  <a:gd name="T14" fmla="*/ 96 w 176"/>
                  <a:gd name="T15" fmla="*/ 192 h 200"/>
                  <a:gd name="T16" fmla="*/ 168 w 176"/>
                  <a:gd name="T17" fmla="*/ 184 h 200"/>
                  <a:gd name="T18" fmla="*/ 152 w 176"/>
                  <a:gd name="T19" fmla="*/ 40 h 200"/>
                  <a:gd name="T20" fmla="*/ 176 w 176"/>
                  <a:gd name="T21" fmla="*/ 40 h 200"/>
                  <a:gd name="T22" fmla="*/ 128 w 176"/>
                  <a:gd name="T23" fmla="*/ 0 h 200"/>
                  <a:gd name="T24" fmla="*/ 120 w 176"/>
                  <a:gd name="T25" fmla="*/ 24 h 200"/>
                  <a:gd name="T26" fmla="*/ 80 w 176"/>
                  <a:gd name="T27" fmla="*/ 16 h 200"/>
                  <a:gd name="T28" fmla="*/ 80 w 176"/>
                  <a:gd name="T29" fmla="*/ 56 h 200"/>
                  <a:gd name="T30" fmla="*/ 64 w 176"/>
                  <a:gd name="T31" fmla="*/ 64 h 200"/>
                  <a:gd name="T32" fmla="*/ 64 w 176"/>
                  <a:gd name="T33" fmla="*/ 96 h 200"/>
                  <a:gd name="T34" fmla="*/ 0 w 176"/>
                  <a:gd name="T35" fmla="*/ 104 h 200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176" h="200">
                    <a:moveTo>
                      <a:pt x="0" y="104"/>
                    </a:moveTo>
                    <a:lnTo>
                      <a:pt x="8" y="112"/>
                    </a:lnTo>
                    <a:lnTo>
                      <a:pt x="16" y="144"/>
                    </a:lnTo>
                    <a:lnTo>
                      <a:pt x="8" y="176"/>
                    </a:lnTo>
                    <a:lnTo>
                      <a:pt x="40" y="176"/>
                    </a:lnTo>
                    <a:lnTo>
                      <a:pt x="72" y="200"/>
                    </a:lnTo>
                    <a:lnTo>
                      <a:pt x="88" y="176"/>
                    </a:lnTo>
                    <a:lnTo>
                      <a:pt x="96" y="192"/>
                    </a:lnTo>
                    <a:lnTo>
                      <a:pt x="168" y="184"/>
                    </a:lnTo>
                    <a:lnTo>
                      <a:pt x="152" y="40"/>
                    </a:lnTo>
                    <a:lnTo>
                      <a:pt x="176" y="40"/>
                    </a:lnTo>
                    <a:lnTo>
                      <a:pt x="128" y="0"/>
                    </a:lnTo>
                    <a:lnTo>
                      <a:pt x="120" y="24"/>
                    </a:lnTo>
                    <a:lnTo>
                      <a:pt x="80" y="16"/>
                    </a:lnTo>
                    <a:lnTo>
                      <a:pt x="80" y="56"/>
                    </a:lnTo>
                    <a:lnTo>
                      <a:pt x="64" y="64"/>
                    </a:lnTo>
                    <a:lnTo>
                      <a:pt x="64" y="96"/>
                    </a:lnTo>
                    <a:lnTo>
                      <a:pt x="0" y="104"/>
                    </a:lnTo>
                    <a:close/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849" name="Freeform 169"/>
              <p:cNvSpPr>
                <a:spLocks noChangeAspect="1"/>
              </p:cNvSpPr>
              <p:nvPr/>
            </p:nvSpPr>
            <p:spPr bwMode="auto">
              <a:xfrm>
                <a:off x="376" y="2044"/>
                <a:ext cx="176" cy="200"/>
              </a:xfrm>
              <a:custGeom>
                <a:avLst/>
                <a:gdLst>
                  <a:gd name="T0" fmla="*/ 0 w 176"/>
                  <a:gd name="T1" fmla="*/ 104 h 200"/>
                  <a:gd name="T2" fmla="*/ 8 w 176"/>
                  <a:gd name="T3" fmla="*/ 112 h 200"/>
                  <a:gd name="T4" fmla="*/ 16 w 176"/>
                  <a:gd name="T5" fmla="*/ 144 h 200"/>
                  <a:gd name="T6" fmla="*/ 8 w 176"/>
                  <a:gd name="T7" fmla="*/ 176 h 200"/>
                  <a:gd name="T8" fmla="*/ 40 w 176"/>
                  <a:gd name="T9" fmla="*/ 176 h 200"/>
                  <a:gd name="T10" fmla="*/ 72 w 176"/>
                  <a:gd name="T11" fmla="*/ 200 h 200"/>
                  <a:gd name="T12" fmla="*/ 88 w 176"/>
                  <a:gd name="T13" fmla="*/ 176 h 200"/>
                  <a:gd name="T14" fmla="*/ 96 w 176"/>
                  <a:gd name="T15" fmla="*/ 192 h 200"/>
                  <a:gd name="T16" fmla="*/ 168 w 176"/>
                  <a:gd name="T17" fmla="*/ 184 h 200"/>
                  <a:gd name="T18" fmla="*/ 152 w 176"/>
                  <a:gd name="T19" fmla="*/ 40 h 200"/>
                  <a:gd name="T20" fmla="*/ 176 w 176"/>
                  <a:gd name="T21" fmla="*/ 40 h 200"/>
                  <a:gd name="T22" fmla="*/ 128 w 176"/>
                  <a:gd name="T23" fmla="*/ 0 h 200"/>
                  <a:gd name="T24" fmla="*/ 120 w 176"/>
                  <a:gd name="T25" fmla="*/ 24 h 200"/>
                  <a:gd name="T26" fmla="*/ 80 w 176"/>
                  <a:gd name="T27" fmla="*/ 16 h 200"/>
                  <a:gd name="T28" fmla="*/ 80 w 176"/>
                  <a:gd name="T29" fmla="*/ 56 h 200"/>
                  <a:gd name="T30" fmla="*/ 64 w 176"/>
                  <a:gd name="T31" fmla="*/ 64 h 200"/>
                  <a:gd name="T32" fmla="*/ 64 w 176"/>
                  <a:gd name="T33" fmla="*/ 96 h 200"/>
                  <a:gd name="T34" fmla="*/ 0 w 176"/>
                  <a:gd name="T35" fmla="*/ 104 h 200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176" h="200">
                    <a:moveTo>
                      <a:pt x="0" y="104"/>
                    </a:moveTo>
                    <a:lnTo>
                      <a:pt x="8" y="112"/>
                    </a:lnTo>
                    <a:lnTo>
                      <a:pt x="16" y="144"/>
                    </a:lnTo>
                    <a:lnTo>
                      <a:pt x="8" y="176"/>
                    </a:lnTo>
                    <a:lnTo>
                      <a:pt x="40" y="176"/>
                    </a:lnTo>
                    <a:lnTo>
                      <a:pt x="72" y="200"/>
                    </a:lnTo>
                    <a:lnTo>
                      <a:pt x="88" y="176"/>
                    </a:lnTo>
                    <a:lnTo>
                      <a:pt x="96" y="192"/>
                    </a:lnTo>
                    <a:lnTo>
                      <a:pt x="168" y="184"/>
                    </a:lnTo>
                    <a:lnTo>
                      <a:pt x="152" y="40"/>
                    </a:lnTo>
                    <a:lnTo>
                      <a:pt x="176" y="40"/>
                    </a:lnTo>
                    <a:lnTo>
                      <a:pt x="128" y="0"/>
                    </a:lnTo>
                    <a:lnTo>
                      <a:pt x="120" y="24"/>
                    </a:lnTo>
                    <a:lnTo>
                      <a:pt x="80" y="16"/>
                    </a:lnTo>
                    <a:lnTo>
                      <a:pt x="80" y="56"/>
                    </a:lnTo>
                    <a:lnTo>
                      <a:pt x="64" y="64"/>
                    </a:lnTo>
                    <a:lnTo>
                      <a:pt x="64" y="96"/>
                    </a:lnTo>
                    <a:lnTo>
                      <a:pt x="0" y="104"/>
                    </a:lnTo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850" name="Freeform 170"/>
              <p:cNvSpPr>
                <a:spLocks noChangeAspect="1"/>
              </p:cNvSpPr>
              <p:nvPr/>
            </p:nvSpPr>
            <p:spPr bwMode="auto">
              <a:xfrm>
                <a:off x="440" y="1909"/>
                <a:ext cx="168" cy="135"/>
              </a:xfrm>
              <a:custGeom>
                <a:avLst/>
                <a:gdLst>
                  <a:gd name="T0" fmla="*/ 0 w 168"/>
                  <a:gd name="T1" fmla="*/ 135 h 135"/>
                  <a:gd name="T2" fmla="*/ 40 w 168"/>
                  <a:gd name="T3" fmla="*/ 103 h 135"/>
                  <a:gd name="T4" fmla="*/ 56 w 168"/>
                  <a:gd name="T5" fmla="*/ 56 h 135"/>
                  <a:gd name="T6" fmla="*/ 88 w 168"/>
                  <a:gd name="T7" fmla="*/ 24 h 135"/>
                  <a:gd name="T8" fmla="*/ 96 w 168"/>
                  <a:gd name="T9" fmla="*/ 0 h 135"/>
                  <a:gd name="T10" fmla="*/ 160 w 168"/>
                  <a:gd name="T11" fmla="*/ 8 h 135"/>
                  <a:gd name="T12" fmla="*/ 168 w 168"/>
                  <a:gd name="T13" fmla="*/ 56 h 135"/>
                  <a:gd name="T14" fmla="*/ 144 w 168"/>
                  <a:gd name="T15" fmla="*/ 56 h 135"/>
                  <a:gd name="T16" fmla="*/ 136 w 168"/>
                  <a:gd name="T17" fmla="*/ 64 h 135"/>
                  <a:gd name="T18" fmla="*/ 136 w 168"/>
                  <a:gd name="T19" fmla="*/ 80 h 135"/>
                  <a:gd name="T20" fmla="*/ 64 w 168"/>
                  <a:gd name="T21" fmla="*/ 103 h 135"/>
                  <a:gd name="T22" fmla="*/ 56 w 168"/>
                  <a:gd name="T23" fmla="*/ 135 h 135"/>
                  <a:gd name="T24" fmla="*/ 0 w 168"/>
                  <a:gd name="T25" fmla="*/ 135 h 135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168" h="135">
                    <a:moveTo>
                      <a:pt x="0" y="135"/>
                    </a:moveTo>
                    <a:lnTo>
                      <a:pt x="40" y="103"/>
                    </a:lnTo>
                    <a:lnTo>
                      <a:pt x="56" y="56"/>
                    </a:lnTo>
                    <a:lnTo>
                      <a:pt x="88" y="24"/>
                    </a:lnTo>
                    <a:lnTo>
                      <a:pt x="96" y="0"/>
                    </a:lnTo>
                    <a:lnTo>
                      <a:pt x="160" y="8"/>
                    </a:lnTo>
                    <a:lnTo>
                      <a:pt x="168" y="56"/>
                    </a:lnTo>
                    <a:lnTo>
                      <a:pt x="144" y="56"/>
                    </a:lnTo>
                    <a:lnTo>
                      <a:pt x="136" y="64"/>
                    </a:lnTo>
                    <a:lnTo>
                      <a:pt x="136" y="80"/>
                    </a:lnTo>
                    <a:lnTo>
                      <a:pt x="64" y="103"/>
                    </a:lnTo>
                    <a:lnTo>
                      <a:pt x="56" y="135"/>
                    </a:lnTo>
                    <a:lnTo>
                      <a:pt x="0" y="135"/>
                    </a:lnTo>
                    <a:close/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851" name="Freeform 171"/>
              <p:cNvSpPr>
                <a:spLocks noChangeAspect="1"/>
              </p:cNvSpPr>
              <p:nvPr/>
            </p:nvSpPr>
            <p:spPr bwMode="auto">
              <a:xfrm>
                <a:off x="440" y="1909"/>
                <a:ext cx="168" cy="135"/>
              </a:xfrm>
              <a:custGeom>
                <a:avLst/>
                <a:gdLst>
                  <a:gd name="T0" fmla="*/ 0 w 168"/>
                  <a:gd name="T1" fmla="*/ 135 h 135"/>
                  <a:gd name="T2" fmla="*/ 40 w 168"/>
                  <a:gd name="T3" fmla="*/ 103 h 135"/>
                  <a:gd name="T4" fmla="*/ 56 w 168"/>
                  <a:gd name="T5" fmla="*/ 56 h 135"/>
                  <a:gd name="T6" fmla="*/ 88 w 168"/>
                  <a:gd name="T7" fmla="*/ 24 h 135"/>
                  <a:gd name="T8" fmla="*/ 96 w 168"/>
                  <a:gd name="T9" fmla="*/ 0 h 135"/>
                  <a:gd name="T10" fmla="*/ 160 w 168"/>
                  <a:gd name="T11" fmla="*/ 8 h 135"/>
                  <a:gd name="T12" fmla="*/ 168 w 168"/>
                  <a:gd name="T13" fmla="*/ 56 h 135"/>
                  <a:gd name="T14" fmla="*/ 144 w 168"/>
                  <a:gd name="T15" fmla="*/ 56 h 135"/>
                  <a:gd name="T16" fmla="*/ 136 w 168"/>
                  <a:gd name="T17" fmla="*/ 64 h 135"/>
                  <a:gd name="T18" fmla="*/ 136 w 168"/>
                  <a:gd name="T19" fmla="*/ 80 h 135"/>
                  <a:gd name="T20" fmla="*/ 64 w 168"/>
                  <a:gd name="T21" fmla="*/ 103 h 135"/>
                  <a:gd name="T22" fmla="*/ 56 w 168"/>
                  <a:gd name="T23" fmla="*/ 135 h 135"/>
                  <a:gd name="T24" fmla="*/ 0 w 168"/>
                  <a:gd name="T25" fmla="*/ 135 h 135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168" h="135">
                    <a:moveTo>
                      <a:pt x="0" y="135"/>
                    </a:moveTo>
                    <a:lnTo>
                      <a:pt x="40" y="103"/>
                    </a:lnTo>
                    <a:lnTo>
                      <a:pt x="56" y="56"/>
                    </a:lnTo>
                    <a:lnTo>
                      <a:pt x="88" y="24"/>
                    </a:lnTo>
                    <a:lnTo>
                      <a:pt x="96" y="0"/>
                    </a:lnTo>
                    <a:lnTo>
                      <a:pt x="160" y="8"/>
                    </a:lnTo>
                    <a:lnTo>
                      <a:pt x="168" y="56"/>
                    </a:lnTo>
                    <a:lnTo>
                      <a:pt x="144" y="56"/>
                    </a:lnTo>
                    <a:lnTo>
                      <a:pt x="136" y="64"/>
                    </a:lnTo>
                    <a:lnTo>
                      <a:pt x="136" y="80"/>
                    </a:lnTo>
                    <a:lnTo>
                      <a:pt x="64" y="103"/>
                    </a:lnTo>
                    <a:lnTo>
                      <a:pt x="56" y="135"/>
                    </a:lnTo>
                    <a:lnTo>
                      <a:pt x="0" y="135"/>
                    </a:lnTo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852" name="Freeform 172"/>
              <p:cNvSpPr>
                <a:spLocks noChangeAspect="1"/>
              </p:cNvSpPr>
              <p:nvPr/>
            </p:nvSpPr>
            <p:spPr bwMode="auto">
              <a:xfrm>
                <a:off x="1063" y="2619"/>
                <a:ext cx="144" cy="255"/>
              </a:xfrm>
              <a:custGeom>
                <a:avLst/>
                <a:gdLst>
                  <a:gd name="T0" fmla="*/ 0 w 144"/>
                  <a:gd name="T1" fmla="*/ 71 h 255"/>
                  <a:gd name="T2" fmla="*/ 0 w 144"/>
                  <a:gd name="T3" fmla="*/ 79 h 255"/>
                  <a:gd name="T4" fmla="*/ 32 w 144"/>
                  <a:gd name="T5" fmla="*/ 95 h 255"/>
                  <a:gd name="T6" fmla="*/ 40 w 144"/>
                  <a:gd name="T7" fmla="*/ 111 h 255"/>
                  <a:gd name="T8" fmla="*/ 32 w 144"/>
                  <a:gd name="T9" fmla="*/ 151 h 255"/>
                  <a:gd name="T10" fmla="*/ 16 w 144"/>
                  <a:gd name="T11" fmla="*/ 191 h 255"/>
                  <a:gd name="T12" fmla="*/ 24 w 144"/>
                  <a:gd name="T13" fmla="*/ 239 h 255"/>
                  <a:gd name="T14" fmla="*/ 24 w 144"/>
                  <a:gd name="T15" fmla="*/ 255 h 255"/>
                  <a:gd name="T16" fmla="*/ 32 w 144"/>
                  <a:gd name="T17" fmla="*/ 255 h 255"/>
                  <a:gd name="T18" fmla="*/ 32 w 144"/>
                  <a:gd name="T19" fmla="*/ 239 h 255"/>
                  <a:gd name="T20" fmla="*/ 72 w 144"/>
                  <a:gd name="T21" fmla="*/ 215 h 255"/>
                  <a:gd name="T22" fmla="*/ 64 w 144"/>
                  <a:gd name="T23" fmla="*/ 151 h 255"/>
                  <a:gd name="T24" fmla="*/ 144 w 144"/>
                  <a:gd name="T25" fmla="*/ 79 h 255"/>
                  <a:gd name="T26" fmla="*/ 144 w 144"/>
                  <a:gd name="T27" fmla="*/ 0 h 255"/>
                  <a:gd name="T28" fmla="*/ 128 w 144"/>
                  <a:gd name="T29" fmla="*/ 15 h 255"/>
                  <a:gd name="T30" fmla="*/ 64 w 144"/>
                  <a:gd name="T31" fmla="*/ 23 h 255"/>
                  <a:gd name="T32" fmla="*/ 64 w 144"/>
                  <a:gd name="T33" fmla="*/ 55 h 255"/>
                  <a:gd name="T34" fmla="*/ 80 w 144"/>
                  <a:gd name="T35" fmla="*/ 71 h 255"/>
                  <a:gd name="T36" fmla="*/ 72 w 144"/>
                  <a:gd name="T37" fmla="*/ 111 h 255"/>
                  <a:gd name="T38" fmla="*/ 56 w 144"/>
                  <a:gd name="T39" fmla="*/ 87 h 255"/>
                  <a:gd name="T40" fmla="*/ 56 w 144"/>
                  <a:gd name="T41" fmla="*/ 63 h 255"/>
                  <a:gd name="T42" fmla="*/ 40 w 144"/>
                  <a:gd name="T43" fmla="*/ 55 h 255"/>
                  <a:gd name="T44" fmla="*/ 0 w 144"/>
                  <a:gd name="T45" fmla="*/ 71 h 255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144" h="255">
                    <a:moveTo>
                      <a:pt x="0" y="71"/>
                    </a:moveTo>
                    <a:lnTo>
                      <a:pt x="0" y="79"/>
                    </a:lnTo>
                    <a:lnTo>
                      <a:pt x="32" y="95"/>
                    </a:lnTo>
                    <a:lnTo>
                      <a:pt x="40" y="111"/>
                    </a:lnTo>
                    <a:lnTo>
                      <a:pt x="32" y="151"/>
                    </a:lnTo>
                    <a:lnTo>
                      <a:pt x="16" y="191"/>
                    </a:lnTo>
                    <a:lnTo>
                      <a:pt x="24" y="239"/>
                    </a:lnTo>
                    <a:lnTo>
                      <a:pt x="24" y="255"/>
                    </a:lnTo>
                    <a:lnTo>
                      <a:pt x="32" y="255"/>
                    </a:lnTo>
                    <a:lnTo>
                      <a:pt x="32" y="239"/>
                    </a:lnTo>
                    <a:lnTo>
                      <a:pt x="72" y="215"/>
                    </a:lnTo>
                    <a:lnTo>
                      <a:pt x="64" y="151"/>
                    </a:lnTo>
                    <a:lnTo>
                      <a:pt x="144" y="79"/>
                    </a:lnTo>
                    <a:lnTo>
                      <a:pt x="144" y="0"/>
                    </a:lnTo>
                    <a:lnTo>
                      <a:pt x="128" y="15"/>
                    </a:lnTo>
                    <a:lnTo>
                      <a:pt x="64" y="23"/>
                    </a:lnTo>
                    <a:lnTo>
                      <a:pt x="64" y="55"/>
                    </a:lnTo>
                    <a:lnTo>
                      <a:pt x="80" y="71"/>
                    </a:lnTo>
                    <a:lnTo>
                      <a:pt x="72" y="111"/>
                    </a:lnTo>
                    <a:lnTo>
                      <a:pt x="56" y="87"/>
                    </a:lnTo>
                    <a:lnTo>
                      <a:pt x="56" y="63"/>
                    </a:lnTo>
                    <a:lnTo>
                      <a:pt x="40" y="55"/>
                    </a:lnTo>
                    <a:lnTo>
                      <a:pt x="0" y="71"/>
                    </a:lnTo>
                    <a:close/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853" name="Freeform 173"/>
              <p:cNvSpPr>
                <a:spLocks noChangeAspect="1"/>
              </p:cNvSpPr>
              <p:nvPr/>
            </p:nvSpPr>
            <p:spPr bwMode="auto">
              <a:xfrm>
                <a:off x="1063" y="2619"/>
                <a:ext cx="144" cy="255"/>
              </a:xfrm>
              <a:custGeom>
                <a:avLst/>
                <a:gdLst>
                  <a:gd name="T0" fmla="*/ 0 w 144"/>
                  <a:gd name="T1" fmla="*/ 71 h 255"/>
                  <a:gd name="T2" fmla="*/ 0 w 144"/>
                  <a:gd name="T3" fmla="*/ 79 h 255"/>
                  <a:gd name="T4" fmla="*/ 32 w 144"/>
                  <a:gd name="T5" fmla="*/ 95 h 255"/>
                  <a:gd name="T6" fmla="*/ 40 w 144"/>
                  <a:gd name="T7" fmla="*/ 111 h 255"/>
                  <a:gd name="T8" fmla="*/ 32 w 144"/>
                  <a:gd name="T9" fmla="*/ 151 h 255"/>
                  <a:gd name="T10" fmla="*/ 16 w 144"/>
                  <a:gd name="T11" fmla="*/ 191 h 255"/>
                  <a:gd name="T12" fmla="*/ 24 w 144"/>
                  <a:gd name="T13" fmla="*/ 239 h 255"/>
                  <a:gd name="T14" fmla="*/ 24 w 144"/>
                  <a:gd name="T15" fmla="*/ 255 h 255"/>
                  <a:gd name="T16" fmla="*/ 32 w 144"/>
                  <a:gd name="T17" fmla="*/ 255 h 255"/>
                  <a:gd name="T18" fmla="*/ 32 w 144"/>
                  <a:gd name="T19" fmla="*/ 239 h 255"/>
                  <a:gd name="T20" fmla="*/ 72 w 144"/>
                  <a:gd name="T21" fmla="*/ 215 h 255"/>
                  <a:gd name="T22" fmla="*/ 64 w 144"/>
                  <a:gd name="T23" fmla="*/ 151 h 255"/>
                  <a:gd name="T24" fmla="*/ 144 w 144"/>
                  <a:gd name="T25" fmla="*/ 79 h 255"/>
                  <a:gd name="T26" fmla="*/ 144 w 144"/>
                  <a:gd name="T27" fmla="*/ 0 h 255"/>
                  <a:gd name="T28" fmla="*/ 128 w 144"/>
                  <a:gd name="T29" fmla="*/ 15 h 255"/>
                  <a:gd name="T30" fmla="*/ 64 w 144"/>
                  <a:gd name="T31" fmla="*/ 23 h 255"/>
                  <a:gd name="T32" fmla="*/ 64 w 144"/>
                  <a:gd name="T33" fmla="*/ 55 h 255"/>
                  <a:gd name="T34" fmla="*/ 80 w 144"/>
                  <a:gd name="T35" fmla="*/ 71 h 255"/>
                  <a:gd name="T36" fmla="*/ 72 w 144"/>
                  <a:gd name="T37" fmla="*/ 111 h 255"/>
                  <a:gd name="T38" fmla="*/ 56 w 144"/>
                  <a:gd name="T39" fmla="*/ 87 h 255"/>
                  <a:gd name="T40" fmla="*/ 56 w 144"/>
                  <a:gd name="T41" fmla="*/ 63 h 255"/>
                  <a:gd name="T42" fmla="*/ 40 w 144"/>
                  <a:gd name="T43" fmla="*/ 55 h 255"/>
                  <a:gd name="T44" fmla="*/ 0 w 144"/>
                  <a:gd name="T45" fmla="*/ 71 h 255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144" h="255">
                    <a:moveTo>
                      <a:pt x="0" y="71"/>
                    </a:moveTo>
                    <a:lnTo>
                      <a:pt x="0" y="79"/>
                    </a:lnTo>
                    <a:lnTo>
                      <a:pt x="32" y="95"/>
                    </a:lnTo>
                    <a:lnTo>
                      <a:pt x="40" y="111"/>
                    </a:lnTo>
                    <a:lnTo>
                      <a:pt x="32" y="151"/>
                    </a:lnTo>
                    <a:lnTo>
                      <a:pt x="16" y="191"/>
                    </a:lnTo>
                    <a:lnTo>
                      <a:pt x="24" y="239"/>
                    </a:lnTo>
                    <a:lnTo>
                      <a:pt x="24" y="255"/>
                    </a:lnTo>
                    <a:lnTo>
                      <a:pt x="32" y="255"/>
                    </a:lnTo>
                    <a:lnTo>
                      <a:pt x="32" y="239"/>
                    </a:lnTo>
                    <a:lnTo>
                      <a:pt x="72" y="215"/>
                    </a:lnTo>
                    <a:lnTo>
                      <a:pt x="64" y="151"/>
                    </a:lnTo>
                    <a:lnTo>
                      <a:pt x="144" y="79"/>
                    </a:lnTo>
                    <a:lnTo>
                      <a:pt x="144" y="0"/>
                    </a:lnTo>
                    <a:lnTo>
                      <a:pt x="128" y="15"/>
                    </a:lnTo>
                    <a:lnTo>
                      <a:pt x="64" y="23"/>
                    </a:lnTo>
                    <a:lnTo>
                      <a:pt x="64" y="55"/>
                    </a:lnTo>
                    <a:lnTo>
                      <a:pt x="80" y="71"/>
                    </a:lnTo>
                    <a:lnTo>
                      <a:pt x="72" y="111"/>
                    </a:lnTo>
                    <a:lnTo>
                      <a:pt x="56" y="87"/>
                    </a:lnTo>
                    <a:lnTo>
                      <a:pt x="56" y="63"/>
                    </a:lnTo>
                    <a:lnTo>
                      <a:pt x="40" y="55"/>
                    </a:lnTo>
                    <a:lnTo>
                      <a:pt x="0" y="71"/>
                    </a:lnTo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854" name="Freeform 174"/>
              <p:cNvSpPr>
                <a:spLocks noChangeAspect="1"/>
              </p:cNvSpPr>
              <p:nvPr/>
            </p:nvSpPr>
            <p:spPr bwMode="auto">
              <a:xfrm>
                <a:off x="632" y="2100"/>
                <a:ext cx="223" cy="192"/>
              </a:xfrm>
              <a:custGeom>
                <a:avLst/>
                <a:gdLst>
                  <a:gd name="T0" fmla="*/ 0 w 223"/>
                  <a:gd name="T1" fmla="*/ 136 h 192"/>
                  <a:gd name="T2" fmla="*/ 0 w 223"/>
                  <a:gd name="T3" fmla="*/ 152 h 192"/>
                  <a:gd name="T4" fmla="*/ 24 w 223"/>
                  <a:gd name="T5" fmla="*/ 184 h 192"/>
                  <a:gd name="T6" fmla="*/ 32 w 223"/>
                  <a:gd name="T7" fmla="*/ 176 h 192"/>
                  <a:gd name="T8" fmla="*/ 40 w 223"/>
                  <a:gd name="T9" fmla="*/ 192 h 192"/>
                  <a:gd name="T10" fmla="*/ 56 w 223"/>
                  <a:gd name="T11" fmla="*/ 160 h 192"/>
                  <a:gd name="T12" fmla="*/ 127 w 223"/>
                  <a:gd name="T13" fmla="*/ 176 h 192"/>
                  <a:gd name="T14" fmla="*/ 183 w 223"/>
                  <a:gd name="T15" fmla="*/ 160 h 192"/>
                  <a:gd name="T16" fmla="*/ 183 w 223"/>
                  <a:gd name="T17" fmla="*/ 152 h 192"/>
                  <a:gd name="T18" fmla="*/ 215 w 223"/>
                  <a:gd name="T19" fmla="*/ 112 h 192"/>
                  <a:gd name="T20" fmla="*/ 223 w 223"/>
                  <a:gd name="T21" fmla="*/ 56 h 192"/>
                  <a:gd name="T22" fmla="*/ 207 w 223"/>
                  <a:gd name="T23" fmla="*/ 40 h 192"/>
                  <a:gd name="T24" fmla="*/ 207 w 223"/>
                  <a:gd name="T25" fmla="*/ 8 h 192"/>
                  <a:gd name="T26" fmla="*/ 159 w 223"/>
                  <a:gd name="T27" fmla="*/ 0 h 192"/>
                  <a:gd name="T28" fmla="*/ 71 w 223"/>
                  <a:gd name="T29" fmla="*/ 64 h 192"/>
                  <a:gd name="T30" fmla="*/ 48 w 223"/>
                  <a:gd name="T31" fmla="*/ 72 h 192"/>
                  <a:gd name="T32" fmla="*/ 48 w 223"/>
                  <a:gd name="T33" fmla="*/ 120 h 192"/>
                  <a:gd name="T34" fmla="*/ 40 w 223"/>
                  <a:gd name="T35" fmla="*/ 128 h 192"/>
                  <a:gd name="T36" fmla="*/ 0 w 223"/>
                  <a:gd name="T37" fmla="*/ 136 h 192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0" t="0" r="r" b="b"/>
                <a:pathLst>
                  <a:path w="223" h="192">
                    <a:moveTo>
                      <a:pt x="0" y="136"/>
                    </a:moveTo>
                    <a:lnTo>
                      <a:pt x="0" y="152"/>
                    </a:lnTo>
                    <a:lnTo>
                      <a:pt x="24" y="184"/>
                    </a:lnTo>
                    <a:lnTo>
                      <a:pt x="32" y="176"/>
                    </a:lnTo>
                    <a:lnTo>
                      <a:pt x="40" y="192"/>
                    </a:lnTo>
                    <a:lnTo>
                      <a:pt x="56" y="160"/>
                    </a:lnTo>
                    <a:lnTo>
                      <a:pt x="127" y="176"/>
                    </a:lnTo>
                    <a:lnTo>
                      <a:pt x="183" y="160"/>
                    </a:lnTo>
                    <a:lnTo>
                      <a:pt x="183" y="152"/>
                    </a:lnTo>
                    <a:lnTo>
                      <a:pt x="215" y="112"/>
                    </a:lnTo>
                    <a:lnTo>
                      <a:pt x="223" y="56"/>
                    </a:lnTo>
                    <a:lnTo>
                      <a:pt x="207" y="40"/>
                    </a:lnTo>
                    <a:lnTo>
                      <a:pt x="207" y="8"/>
                    </a:lnTo>
                    <a:lnTo>
                      <a:pt x="159" y="0"/>
                    </a:lnTo>
                    <a:lnTo>
                      <a:pt x="71" y="64"/>
                    </a:lnTo>
                    <a:lnTo>
                      <a:pt x="48" y="72"/>
                    </a:lnTo>
                    <a:lnTo>
                      <a:pt x="48" y="120"/>
                    </a:lnTo>
                    <a:lnTo>
                      <a:pt x="40" y="128"/>
                    </a:lnTo>
                    <a:lnTo>
                      <a:pt x="0" y="136"/>
                    </a:lnTo>
                    <a:close/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855" name="Freeform 175"/>
              <p:cNvSpPr>
                <a:spLocks noChangeAspect="1"/>
              </p:cNvSpPr>
              <p:nvPr/>
            </p:nvSpPr>
            <p:spPr bwMode="auto">
              <a:xfrm>
                <a:off x="632" y="2100"/>
                <a:ext cx="223" cy="192"/>
              </a:xfrm>
              <a:custGeom>
                <a:avLst/>
                <a:gdLst>
                  <a:gd name="T0" fmla="*/ 0 w 223"/>
                  <a:gd name="T1" fmla="*/ 136 h 192"/>
                  <a:gd name="T2" fmla="*/ 0 w 223"/>
                  <a:gd name="T3" fmla="*/ 152 h 192"/>
                  <a:gd name="T4" fmla="*/ 24 w 223"/>
                  <a:gd name="T5" fmla="*/ 184 h 192"/>
                  <a:gd name="T6" fmla="*/ 32 w 223"/>
                  <a:gd name="T7" fmla="*/ 176 h 192"/>
                  <a:gd name="T8" fmla="*/ 40 w 223"/>
                  <a:gd name="T9" fmla="*/ 192 h 192"/>
                  <a:gd name="T10" fmla="*/ 56 w 223"/>
                  <a:gd name="T11" fmla="*/ 160 h 192"/>
                  <a:gd name="T12" fmla="*/ 127 w 223"/>
                  <a:gd name="T13" fmla="*/ 176 h 192"/>
                  <a:gd name="T14" fmla="*/ 183 w 223"/>
                  <a:gd name="T15" fmla="*/ 160 h 192"/>
                  <a:gd name="T16" fmla="*/ 183 w 223"/>
                  <a:gd name="T17" fmla="*/ 152 h 192"/>
                  <a:gd name="T18" fmla="*/ 215 w 223"/>
                  <a:gd name="T19" fmla="*/ 112 h 192"/>
                  <a:gd name="T20" fmla="*/ 223 w 223"/>
                  <a:gd name="T21" fmla="*/ 56 h 192"/>
                  <a:gd name="T22" fmla="*/ 207 w 223"/>
                  <a:gd name="T23" fmla="*/ 40 h 192"/>
                  <a:gd name="T24" fmla="*/ 207 w 223"/>
                  <a:gd name="T25" fmla="*/ 8 h 192"/>
                  <a:gd name="T26" fmla="*/ 159 w 223"/>
                  <a:gd name="T27" fmla="*/ 0 h 192"/>
                  <a:gd name="T28" fmla="*/ 71 w 223"/>
                  <a:gd name="T29" fmla="*/ 64 h 192"/>
                  <a:gd name="T30" fmla="*/ 48 w 223"/>
                  <a:gd name="T31" fmla="*/ 72 h 192"/>
                  <a:gd name="T32" fmla="*/ 48 w 223"/>
                  <a:gd name="T33" fmla="*/ 120 h 192"/>
                  <a:gd name="T34" fmla="*/ 40 w 223"/>
                  <a:gd name="T35" fmla="*/ 128 h 192"/>
                  <a:gd name="T36" fmla="*/ 0 w 223"/>
                  <a:gd name="T37" fmla="*/ 136 h 192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0" t="0" r="r" b="b"/>
                <a:pathLst>
                  <a:path w="223" h="192">
                    <a:moveTo>
                      <a:pt x="0" y="136"/>
                    </a:moveTo>
                    <a:lnTo>
                      <a:pt x="0" y="152"/>
                    </a:lnTo>
                    <a:lnTo>
                      <a:pt x="24" y="184"/>
                    </a:lnTo>
                    <a:lnTo>
                      <a:pt x="32" y="176"/>
                    </a:lnTo>
                    <a:lnTo>
                      <a:pt x="40" y="192"/>
                    </a:lnTo>
                    <a:lnTo>
                      <a:pt x="56" y="160"/>
                    </a:lnTo>
                    <a:lnTo>
                      <a:pt x="127" y="176"/>
                    </a:lnTo>
                    <a:lnTo>
                      <a:pt x="183" y="160"/>
                    </a:lnTo>
                    <a:lnTo>
                      <a:pt x="183" y="152"/>
                    </a:lnTo>
                    <a:lnTo>
                      <a:pt x="215" y="112"/>
                    </a:lnTo>
                    <a:lnTo>
                      <a:pt x="223" y="56"/>
                    </a:lnTo>
                    <a:lnTo>
                      <a:pt x="207" y="40"/>
                    </a:lnTo>
                    <a:lnTo>
                      <a:pt x="207" y="8"/>
                    </a:lnTo>
                    <a:lnTo>
                      <a:pt x="159" y="0"/>
                    </a:lnTo>
                    <a:lnTo>
                      <a:pt x="71" y="64"/>
                    </a:lnTo>
                    <a:lnTo>
                      <a:pt x="48" y="72"/>
                    </a:lnTo>
                    <a:lnTo>
                      <a:pt x="48" y="120"/>
                    </a:lnTo>
                    <a:lnTo>
                      <a:pt x="40" y="128"/>
                    </a:lnTo>
                    <a:lnTo>
                      <a:pt x="0" y="136"/>
                    </a:lnTo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856" name="Freeform 176"/>
              <p:cNvSpPr>
                <a:spLocks noChangeAspect="1"/>
              </p:cNvSpPr>
              <p:nvPr/>
            </p:nvSpPr>
            <p:spPr bwMode="auto">
              <a:xfrm>
                <a:off x="664" y="2260"/>
                <a:ext cx="167" cy="143"/>
              </a:xfrm>
              <a:custGeom>
                <a:avLst/>
                <a:gdLst>
                  <a:gd name="T0" fmla="*/ 0 w 167"/>
                  <a:gd name="T1" fmla="*/ 111 h 143"/>
                  <a:gd name="T2" fmla="*/ 8 w 167"/>
                  <a:gd name="T3" fmla="*/ 32 h 143"/>
                  <a:gd name="T4" fmla="*/ 24 w 167"/>
                  <a:gd name="T5" fmla="*/ 0 h 143"/>
                  <a:gd name="T6" fmla="*/ 95 w 167"/>
                  <a:gd name="T7" fmla="*/ 16 h 143"/>
                  <a:gd name="T8" fmla="*/ 151 w 167"/>
                  <a:gd name="T9" fmla="*/ 0 h 143"/>
                  <a:gd name="T10" fmla="*/ 159 w 167"/>
                  <a:gd name="T11" fmla="*/ 16 h 143"/>
                  <a:gd name="T12" fmla="*/ 167 w 167"/>
                  <a:gd name="T13" fmla="*/ 32 h 143"/>
                  <a:gd name="T14" fmla="*/ 151 w 167"/>
                  <a:gd name="T15" fmla="*/ 40 h 143"/>
                  <a:gd name="T16" fmla="*/ 127 w 167"/>
                  <a:gd name="T17" fmla="*/ 103 h 143"/>
                  <a:gd name="T18" fmla="*/ 95 w 167"/>
                  <a:gd name="T19" fmla="*/ 103 h 143"/>
                  <a:gd name="T20" fmla="*/ 87 w 167"/>
                  <a:gd name="T21" fmla="*/ 127 h 143"/>
                  <a:gd name="T22" fmla="*/ 55 w 167"/>
                  <a:gd name="T23" fmla="*/ 143 h 143"/>
                  <a:gd name="T24" fmla="*/ 24 w 167"/>
                  <a:gd name="T25" fmla="*/ 111 h 143"/>
                  <a:gd name="T26" fmla="*/ 0 w 167"/>
                  <a:gd name="T27" fmla="*/ 111 h 143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167" h="143">
                    <a:moveTo>
                      <a:pt x="0" y="111"/>
                    </a:moveTo>
                    <a:lnTo>
                      <a:pt x="8" y="32"/>
                    </a:lnTo>
                    <a:lnTo>
                      <a:pt x="24" y="0"/>
                    </a:lnTo>
                    <a:lnTo>
                      <a:pt x="95" y="16"/>
                    </a:lnTo>
                    <a:lnTo>
                      <a:pt x="151" y="0"/>
                    </a:lnTo>
                    <a:lnTo>
                      <a:pt x="159" y="16"/>
                    </a:lnTo>
                    <a:lnTo>
                      <a:pt x="167" y="32"/>
                    </a:lnTo>
                    <a:lnTo>
                      <a:pt x="151" y="40"/>
                    </a:lnTo>
                    <a:lnTo>
                      <a:pt x="127" y="103"/>
                    </a:lnTo>
                    <a:lnTo>
                      <a:pt x="95" y="103"/>
                    </a:lnTo>
                    <a:lnTo>
                      <a:pt x="87" y="127"/>
                    </a:lnTo>
                    <a:lnTo>
                      <a:pt x="55" y="143"/>
                    </a:lnTo>
                    <a:lnTo>
                      <a:pt x="24" y="111"/>
                    </a:lnTo>
                    <a:lnTo>
                      <a:pt x="0" y="111"/>
                    </a:lnTo>
                    <a:close/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857" name="Freeform 177"/>
              <p:cNvSpPr>
                <a:spLocks noChangeAspect="1"/>
              </p:cNvSpPr>
              <p:nvPr/>
            </p:nvSpPr>
            <p:spPr bwMode="auto">
              <a:xfrm>
                <a:off x="664" y="2260"/>
                <a:ext cx="167" cy="143"/>
              </a:xfrm>
              <a:custGeom>
                <a:avLst/>
                <a:gdLst>
                  <a:gd name="T0" fmla="*/ 0 w 167"/>
                  <a:gd name="T1" fmla="*/ 111 h 143"/>
                  <a:gd name="T2" fmla="*/ 8 w 167"/>
                  <a:gd name="T3" fmla="*/ 32 h 143"/>
                  <a:gd name="T4" fmla="*/ 24 w 167"/>
                  <a:gd name="T5" fmla="*/ 0 h 143"/>
                  <a:gd name="T6" fmla="*/ 95 w 167"/>
                  <a:gd name="T7" fmla="*/ 16 h 143"/>
                  <a:gd name="T8" fmla="*/ 151 w 167"/>
                  <a:gd name="T9" fmla="*/ 0 h 143"/>
                  <a:gd name="T10" fmla="*/ 159 w 167"/>
                  <a:gd name="T11" fmla="*/ 16 h 143"/>
                  <a:gd name="T12" fmla="*/ 167 w 167"/>
                  <a:gd name="T13" fmla="*/ 32 h 143"/>
                  <a:gd name="T14" fmla="*/ 151 w 167"/>
                  <a:gd name="T15" fmla="*/ 40 h 143"/>
                  <a:gd name="T16" fmla="*/ 127 w 167"/>
                  <a:gd name="T17" fmla="*/ 103 h 143"/>
                  <a:gd name="T18" fmla="*/ 95 w 167"/>
                  <a:gd name="T19" fmla="*/ 103 h 143"/>
                  <a:gd name="T20" fmla="*/ 87 w 167"/>
                  <a:gd name="T21" fmla="*/ 127 h 143"/>
                  <a:gd name="T22" fmla="*/ 55 w 167"/>
                  <a:gd name="T23" fmla="*/ 143 h 143"/>
                  <a:gd name="T24" fmla="*/ 24 w 167"/>
                  <a:gd name="T25" fmla="*/ 111 h 143"/>
                  <a:gd name="T26" fmla="*/ 0 w 167"/>
                  <a:gd name="T27" fmla="*/ 111 h 143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167" h="143">
                    <a:moveTo>
                      <a:pt x="0" y="111"/>
                    </a:moveTo>
                    <a:lnTo>
                      <a:pt x="8" y="32"/>
                    </a:lnTo>
                    <a:lnTo>
                      <a:pt x="24" y="0"/>
                    </a:lnTo>
                    <a:lnTo>
                      <a:pt x="95" y="16"/>
                    </a:lnTo>
                    <a:lnTo>
                      <a:pt x="151" y="0"/>
                    </a:lnTo>
                    <a:lnTo>
                      <a:pt x="159" y="16"/>
                    </a:lnTo>
                    <a:lnTo>
                      <a:pt x="167" y="32"/>
                    </a:lnTo>
                    <a:lnTo>
                      <a:pt x="151" y="40"/>
                    </a:lnTo>
                    <a:lnTo>
                      <a:pt x="127" y="103"/>
                    </a:lnTo>
                    <a:lnTo>
                      <a:pt x="95" y="103"/>
                    </a:lnTo>
                    <a:lnTo>
                      <a:pt x="87" y="127"/>
                    </a:lnTo>
                    <a:lnTo>
                      <a:pt x="55" y="143"/>
                    </a:lnTo>
                    <a:lnTo>
                      <a:pt x="24" y="111"/>
                    </a:lnTo>
                    <a:lnTo>
                      <a:pt x="0" y="111"/>
                    </a:lnTo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858" name="Freeform 178"/>
              <p:cNvSpPr>
                <a:spLocks noChangeAspect="1"/>
              </p:cNvSpPr>
              <p:nvPr/>
            </p:nvSpPr>
            <p:spPr bwMode="auto">
              <a:xfrm>
                <a:off x="376" y="2276"/>
                <a:ext cx="56" cy="24"/>
              </a:xfrm>
              <a:custGeom>
                <a:avLst/>
                <a:gdLst>
                  <a:gd name="T0" fmla="*/ 0 w 56"/>
                  <a:gd name="T1" fmla="*/ 0 h 24"/>
                  <a:gd name="T2" fmla="*/ 16 w 56"/>
                  <a:gd name="T3" fmla="*/ 16 h 24"/>
                  <a:gd name="T4" fmla="*/ 40 w 56"/>
                  <a:gd name="T5" fmla="*/ 8 h 24"/>
                  <a:gd name="T6" fmla="*/ 24 w 56"/>
                  <a:gd name="T7" fmla="*/ 16 h 24"/>
                  <a:gd name="T8" fmla="*/ 24 w 56"/>
                  <a:gd name="T9" fmla="*/ 24 h 24"/>
                  <a:gd name="T10" fmla="*/ 48 w 56"/>
                  <a:gd name="T11" fmla="*/ 16 h 24"/>
                  <a:gd name="T12" fmla="*/ 56 w 56"/>
                  <a:gd name="T13" fmla="*/ 0 h 24"/>
                  <a:gd name="T14" fmla="*/ 0 w 56"/>
                  <a:gd name="T15" fmla="*/ 0 h 2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56" h="24">
                    <a:moveTo>
                      <a:pt x="0" y="0"/>
                    </a:moveTo>
                    <a:lnTo>
                      <a:pt x="16" y="16"/>
                    </a:lnTo>
                    <a:lnTo>
                      <a:pt x="40" y="8"/>
                    </a:lnTo>
                    <a:lnTo>
                      <a:pt x="24" y="16"/>
                    </a:lnTo>
                    <a:lnTo>
                      <a:pt x="24" y="24"/>
                    </a:lnTo>
                    <a:lnTo>
                      <a:pt x="48" y="16"/>
                    </a:lnTo>
                    <a:lnTo>
                      <a:pt x="56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859" name="Freeform 179"/>
              <p:cNvSpPr>
                <a:spLocks noChangeAspect="1"/>
              </p:cNvSpPr>
              <p:nvPr/>
            </p:nvSpPr>
            <p:spPr bwMode="auto">
              <a:xfrm>
                <a:off x="376" y="2276"/>
                <a:ext cx="56" cy="24"/>
              </a:xfrm>
              <a:custGeom>
                <a:avLst/>
                <a:gdLst>
                  <a:gd name="T0" fmla="*/ 0 w 56"/>
                  <a:gd name="T1" fmla="*/ 0 h 24"/>
                  <a:gd name="T2" fmla="*/ 16 w 56"/>
                  <a:gd name="T3" fmla="*/ 16 h 24"/>
                  <a:gd name="T4" fmla="*/ 40 w 56"/>
                  <a:gd name="T5" fmla="*/ 8 h 24"/>
                  <a:gd name="T6" fmla="*/ 24 w 56"/>
                  <a:gd name="T7" fmla="*/ 16 h 24"/>
                  <a:gd name="T8" fmla="*/ 24 w 56"/>
                  <a:gd name="T9" fmla="*/ 24 h 24"/>
                  <a:gd name="T10" fmla="*/ 48 w 56"/>
                  <a:gd name="T11" fmla="*/ 16 h 24"/>
                  <a:gd name="T12" fmla="*/ 56 w 56"/>
                  <a:gd name="T13" fmla="*/ 0 h 24"/>
                  <a:gd name="T14" fmla="*/ 0 w 56"/>
                  <a:gd name="T15" fmla="*/ 0 h 2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56" h="24">
                    <a:moveTo>
                      <a:pt x="0" y="0"/>
                    </a:moveTo>
                    <a:lnTo>
                      <a:pt x="16" y="16"/>
                    </a:lnTo>
                    <a:lnTo>
                      <a:pt x="40" y="8"/>
                    </a:lnTo>
                    <a:lnTo>
                      <a:pt x="24" y="16"/>
                    </a:lnTo>
                    <a:lnTo>
                      <a:pt x="24" y="24"/>
                    </a:lnTo>
                    <a:lnTo>
                      <a:pt x="48" y="16"/>
                    </a:lnTo>
                    <a:lnTo>
                      <a:pt x="56" y="0"/>
                    </a:lnTo>
                    <a:lnTo>
                      <a:pt x="0" y="0"/>
                    </a:lnTo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860" name="Freeform 180"/>
              <p:cNvSpPr>
                <a:spLocks noChangeAspect="1"/>
              </p:cNvSpPr>
              <p:nvPr/>
            </p:nvSpPr>
            <p:spPr bwMode="auto">
              <a:xfrm>
                <a:off x="1047" y="2483"/>
                <a:ext cx="24" cy="16"/>
              </a:xfrm>
              <a:custGeom>
                <a:avLst/>
                <a:gdLst>
                  <a:gd name="T0" fmla="*/ 0 w 24"/>
                  <a:gd name="T1" fmla="*/ 16 h 16"/>
                  <a:gd name="T2" fmla="*/ 8 w 24"/>
                  <a:gd name="T3" fmla="*/ 0 h 16"/>
                  <a:gd name="T4" fmla="*/ 16 w 24"/>
                  <a:gd name="T5" fmla="*/ 0 h 16"/>
                  <a:gd name="T6" fmla="*/ 24 w 24"/>
                  <a:gd name="T7" fmla="*/ 16 h 16"/>
                  <a:gd name="T8" fmla="*/ 0 w 24"/>
                  <a:gd name="T9" fmla="*/ 16 h 1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4" h="16">
                    <a:moveTo>
                      <a:pt x="0" y="16"/>
                    </a:moveTo>
                    <a:lnTo>
                      <a:pt x="8" y="0"/>
                    </a:lnTo>
                    <a:lnTo>
                      <a:pt x="16" y="0"/>
                    </a:lnTo>
                    <a:lnTo>
                      <a:pt x="24" y="16"/>
                    </a:lnTo>
                    <a:lnTo>
                      <a:pt x="0" y="16"/>
                    </a:lnTo>
                    <a:close/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861" name="Freeform 181"/>
              <p:cNvSpPr>
                <a:spLocks noChangeAspect="1"/>
              </p:cNvSpPr>
              <p:nvPr/>
            </p:nvSpPr>
            <p:spPr bwMode="auto">
              <a:xfrm>
                <a:off x="1047" y="2483"/>
                <a:ext cx="24" cy="16"/>
              </a:xfrm>
              <a:custGeom>
                <a:avLst/>
                <a:gdLst>
                  <a:gd name="T0" fmla="*/ 0 w 24"/>
                  <a:gd name="T1" fmla="*/ 16 h 16"/>
                  <a:gd name="T2" fmla="*/ 8 w 24"/>
                  <a:gd name="T3" fmla="*/ 0 h 16"/>
                  <a:gd name="T4" fmla="*/ 16 w 24"/>
                  <a:gd name="T5" fmla="*/ 0 h 16"/>
                  <a:gd name="T6" fmla="*/ 24 w 24"/>
                  <a:gd name="T7" fmla="*/ 16 h 16"/>
                  <a:gd name="T8" fmla="*/ 0 w 24"/>
                  <a:gd name="T9" fmla="*/ 16 h 1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4" h="16">
                    <a:moveTo>
                      <a:pt x="0" y="16"/>
                    </a:moveTo>
                    <a:lnTo>
                      <a:pt x="8" y="0"/>
                    </a:lnTo>
                    <a:lnTo>
                      <a:pt x="16" y="0"/>
                    </a:lnTo>
                    <a:lnTo>
                      <a:pt x="24" y="16"/>
                    </a:lnTo>
                    <a:lnTo>
                      <a:pt x="0" y="16"/>
                    </a:lnTo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862" name="Freeform 182"/>
              <p:cNvSpPr>
                <a:spLocks noChangeAspect="1"/>
              </p:cNvSpPr>
              <p:nvPr/>
            </p:nvSpPr>
            <p:spPr bwMode="auto">
              <a:xfrm>
                <a:off x="376" y="2220"/>
                <a:ext cx="88" cy="56"/>
              </a:xfrm>
              <a:custGeom>
                <a:avLst/>
                <a:gdLst>
                  <a:gd name="T0" fmla="*/ 0 w 88"/>
                  <a:gd name="T1" fmla="*/ 24 h 56"/>
                  <a:gd name="T2" fmla="*/ 8 w 88"/>
                  <a:gd name="T3" fmla="*/ 40 h 56"/>
                  <a:gd name="T4" fmla="*/ 48 w 88"/>
                  <a:gd name="T5" fmla="*/ 48 h 56"/>
                  <a:gd name="T6" fmla="*/ 0 w 88"/>
                  <a:gd name="T7" fmla="*/ 56 h 56"/>
                  <a:gd name="T8" fmla="*/ 56 w 88"/>
                  <a:gd name="T9" fmla="*/ 56 h 56"/>
                  <a:gd name="T10" fmla="*/ 88 w 88"/>
                  <a:gd name="T11" fmla="*/ 56 h 56"/>
                  <a:gd name="T12" fmla="*/ 72 w 88"/>
                  <a:gd name="T13" fmla="*/ 24 h 56"/>
                  <a:gd name="T14" fmla="*/ 40 w 88"/>
                  <a:gd name="T15" fmla="*/ 0 h 56"/>
                  <a:gd name="T16" fmla="*/ 8 w 88"/>
                  <a:gd name="T17" fmla="*/ 0 h 56"/>
                  <a:gd name="T18" fmla="*/ 0 w 88"/>
                  <a:gd name="T19" fmla="*/ 24 h 5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88" h="56">
                    <a:moveTo>
                      <a:pt x="0" y="24"/>
                    </a:moveTo>
                    <a:lnTo>
                      <a:pt x="8" y="40"/>
                    </a:lnTo>
                    <a:lnTo>
                      <a:pt x="48" y="48"/>
                    </a:lnTo>
                    <a:lnTo>
                      <a:pt x="0" y="56"/>
                    </a:lnTo>
                    <a:lnTo>
                      <a:pt x="56" y="56"/>
                    </a:lnTo>
                    <a:lnTo>
                      <a:pt x="88" y="56"/>
                    </a:lnTo>
                    <a:lnTo>
                      <a:pt x="72" y="24"/>
                    </a:lnTo>
                    <a:lnTo>
                      <a:pt x="40" y="0"/>
                    </a:lnTo>
                    <a:lnTo>
                      <a:pt x="8" y="0"/>
                    </a:lnTo>
                    <a:lnTo>
                      <a:pt x="0" y="24"/>
                    </a:lnTo>
                    <a:close/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863" name="Freeform 183"/>
              <p:cNvSpPr>
                <a:spLocks noChangeAspect="1"/>
              </p:cNvSpPr>
              <p:nvPr/>
            </p:nvSpPr>
            <p:spPr bwMode="auto">
              <a:xfrm>
                <a:off x="376" y="2220"/>
                <a:ext cx="88" cy="56"/>
              </a:xfrm>
              <a:custGeom>
                <a:avLst/>
                <a:gdLst>
                  <a:gd name="T0" fmla="*/ 0 w 88"/>
                  <a:gd name="T1" fmla="*/ 24 h 56"/>
                  <a:gd name="T2" fmla="*/ 8 w 88"/>
                  <a:gd name="T3" fmla="*/ 40 h 56"/>
                  <a:gd name="T4" fmla="*/ 48 w 88"/>
                  <a:gd name="T5" fmla="*/ 48 h 56"/>
                  <a:gd name="T6" fmla="*/ 0 w 88"/>
                  <a:gd name="T7" fmla="*/ 56 h 56"/>
                  <a:gd name="T8" fmla="*/ 56 w 88"/>
                  <a:gd name="T9" fmla="*/ 56 h 56"/>
                  <a:gd name="T10" fmla="*/ 88 w 88"/>
                  <a:gd name="T11" fmla="*/ 56 h 56"/>
                  <a:gd name="T12" fmla="*/ 72 w 88"/>
                  <a:gd name="T13" fmla="*/ 24 h 56"/>
                  <a:gd name="T14" fmla="*/ 40 w 88"/>
                  <a:gd name="T15" fmla="*/ 0 h 56"/>
                  <a:gd name="T16" fmla="*/ 8 w 88"/>
                  <a:gd name="T17" fmla="*/ 0 h 56"/>
                  <a:gd name="T18" fmla="*/ 0 w 88"/>
                  <a:gd name="T19" fmla="*/ 24 h 5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88" h="56">
                    <a:moveTo>
                      <a:pt x="0" y="24"/>
                    </a:moveTo>
                    <a:lnTo>
                      <a:pt x="8" y="40"/>
                    </a:lnTo>
                    <a:lnTo>
                      <a:pt x="48" y="48"/>
                    </a:lnTo>
                    <a:lnTo>
                      <a:pt x="0" y="56"/>
                    </a:lnTo>
                    <a:lnTo>
                      <a:pt x="56" y="56"/>
                    </a:lnTo>
                    <a:lnTo>
                      <a:pt x="88" y="56"/>
                    </a:lnTo>
                    <a:lnTo>
                      <a:pt x="72" y="24"/>
                    </a:lnTo>
                    <a:lnTo>
                      <a:pt x="40" y="0"/>
                    </a:lnTo>
                    <a:lnTo>
                      <a:pt x="8" y="0"/>
                    </a:lnTo>
                    <a:lnTo>
                      <a:pt x="0" y="24"/>
                    </a:lnTo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864" name="Freeform 184"/>
              <p:cNvSpPr>
                <a:spLocks noChangeAspect="1"/>
              </p:cNvSpPr>
              <p:nvPr/>
            </p:nvSpPr>
            <p:spPr bwMode="auto">
              <a:xfrm>
                <a:off x="432" y="2316"/>
                <a:ext cx="48" cy="47"/>
              </a:xfrm>
              <a:custGeom>
                <a:avLst/>
                <a:gdLst>
                  <a:gd name="T0" fmla="*/ 0 w 48"/>
                  <a:gd name="T1" fmla="*/ 15 h 47"/>
                  <a:gd name="T2" fmla="*/ 8 w 48"/>
                  <a:gd name="T3" fmla="*/ 31 h 47"/>
                  <a:gd name="T4" fmla="*/ 32 w 48"/>
                  <a:gd name="T5" fmla="*/ 47 h 47"/>
                  <a:gd name="T6" fmla="*/ 48 w 48"/>
                  <a:gd name="T7" fmla="*/ 23 h 47"/>
                  <a:gd name="T8" fmla="*/ 32 w 48"/>
                  <a:gd name="T9" fmla="*/ 0 h 47"/>
                  <a:gd name="T10" fmla="*/ 0 w 48"/>
                  <a:gd name="T11" fmla="*/ 15 h 4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48" h="47">
                    <a:moveTo>
                      <a:pt x="0" y="15"/>
                    </a:moveTo>
                    <a:lnTo>
                      <a:pt x="8" y="31"/>
                    </a:lnTo>
                    <a:lnTo>
                      <a:pt x="32" y="47"/>
                    </a:lnTo>
                    <a:lnTo>
                      <a:pt x="48" y="23"/>
                    </a:lnTo>
                    <a:lnTo>
                      <a:pt x="32" y="0"/>
                    </a:lnTo>
                    <a:lnTo>
                      <a:pt x="0" y="15"/>
                    </a:lnTo>
                    <a:close/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865" name="Freeform 185"/>
              <p:cNvSpPr>
                <a:spLocks noChangeAspect="1"/>
              </p:cNvSpPr>
              <p:nvPr/>
            </p:nvSpPr>
            <p:spPr bwMode="auto">
              <a:xfrm>
                <a:off x="432" y="2316"/>
                <a:ext cx="48" cy="47"/>
              </a:xfrm>
              <a:custGeom>
                <a:avLst/>
                <a:gdLst>
                  <a:gd name="T0" fmla="*/ 0 w 48"/>
                  <a:gd name="T1" fmla="*/ 15 h 47"/>
                  <a:gd name="T2" fmla="*/ 8 w 48"/>
                  <a:gd name="T3" fmla="*/ 31 h 47"/>
                  <a:gd name="T4" fmla="*/ 32 w 48"/>
                  <a:gd name="T5" fmla="*/ 47 h 47"/>
                  <a:gd name="T6" fmla="*/ 48 w 48"/>
                  <a:gd name="T7" fmla="*/ 23 h 47"/>
                  <a:gd name="T8" fmla="*/ 32 w 48"/>
                  <a:gd name="T9" fmla="*/ 0 h 47"/>
                  <a:gd name="T10" fmla="*/ 0 w 48"/>
                  <a:gd name="T11" fmla="*/ 15 h 4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48" h="47">
                    <a:moveTo>
                      <a:pt x="0" y="15"/>
                    </a:moveTo>
                    <a:lnTo>
                      <a:pt x="8" y="31"/>
                    </a:lnTo>
                    <a:lnTo>
                      <a:pt x="32" y="47"/>
                    </a:lnTo>
                    <a:lnTo>
                      <a:pt x="48" y="23"/>
                    </a:lnTo>
                    <a:lnTo>
                      <a:pt x="32" y="0"/>
                    </a:lnTo>
                    <a:lnTo>
                      <a:pt x="0" y="15"/>
                    </a:lnTo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866" name="Freeform 186"/>
              <p:cNvSpPr>
                <a:spLocks noChangeAspect="1"/>
              </p:cNvSpPr>
              <p:nvPr/>
            </p:nvSpPr>
            <p:spPr bwMode="auto">
              <a:xfrm>
                <a:off x="983" y="2698"/>
                <a:ext cx="120" cy="112"/>
              </a:xfrm>
              <a:custGeom>
                <a:avLst/>
                <a:gdLst>
                  <a:gd name="T0" fmla="*/ 0 w 120"/>
                  <a:gd name="T1" fmla="*/ 32 h 112"/>
                  <a:gd name="T2" fmla="*/ 24 w 120"/>
                  <a:gd name="T3" fmla="*/ 32 h 112"/>
                  <a:gd name="T4" fmla="*/ 56 w 120"/>
                  <a:gd name="T5" fmla="*/ 16 h 112"/>
                  <a:gd name="T6" fmla="*/ 64 w 120"/>
                  <a:gd name="T7" fmla="*/ 8 h 112"/>
                  <a:gd name="T8" fmla="*/ 80 w 120"/>
                  <a:gd name="T9" fmla="*/ 0 h 112"/>
                  <a:gd name="T10" fmla="*/ 112 w 120"/>
                  <a:gd name="T11" fmla="*/ 16 h 112"/>
                  <a:gd name="T12" fmla="*/ 120 w 120"/>
                  <a:gd name="T13" fmla="*/ 32 h 112"/>
                  <a:gd name="T14" fmla="*/ 112 w 120"/>
                  <a:gd name="T15" fmla="*/ 72 h 112"/>
                  <a:gd name="T16" fmla="*/ 96 w 120"/>
                  <a:gd name="T17" fmla="*/ 112 h 112"/>
                  <a:gd name="T18" fmla="*/ 64 w 120"/>
                  <a:gd name="T19" fmla="*/ 104 h 112"/>
                  <a:gd name="T20" fmla="*/ 48 w 120"/>
                  <a:gd name="T21" fmla="*/ 88 h 112"/>
                  <a:gd name="T22" fmla="*/ 0 w 120"/>
                  <a:gd name="T23" fmla="*/ 32 h 112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120" h="112">
                    <a:moveTo>
                      <a:pt x="0" y="32"/>
                    </a:moveTo>
                    <a:lnTo>
                      <a:pt x="24" y="32"/>
                    </a:lnTo>
                    <a:lnTo>
                      <a:pt x="56" y="16"/>
                    </a:lnTo>
                    <a:lnTo>
                      <a:pt x="64" y="8"/>
                    </a:lnTo>
                    <a:lnTo>
                      <a:pt x="80" y="0"/>
                    </a:lnTo>
                    <a:lnTo>
                      <a:pt x="112" y="16"/>
                    </a:lnTo>
                    <a:lnTo>
                      <a:pt x="120" y="32"/>
                    </a:lnTo>
                    <a:lnTo>
                      <a:pt x="112" y="72"/>
                    </a:lnTo>
                    <a:lnTo>
                      <a:pt x="96" y="112"/>
                    </a:lnTo>
                    <a:lnTo>
                      <a:pt x="64" y="104"/>
                    </a:lnTo>
                    <a:lnTo>
                      <a:pt x="48" y="88"/>
                    </a:lnTo>
                    <a:lnTo>
                      <a:pt x="0" y="32"/>
                    </a:lnTo>
                    <a:close/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867" name="Freeform 187"/>
              <p:cNvSpPr>
                <a:spLocks noChangeAspect="1"/>
              </p:cNvSpPr>
              <p:nvPr/>
            </p:nvSpPr>
            <p:spPr bwMode="auto">
              <a:xfrm>
                <a:off x="983" y="2698"/>
                <a:ext cx="120" cy="112"/>
              </a:xfrm>
              <a:custGeom>
                <a:avLst/>
                <a:gdLst>
                  <a:gd name="T0" fmla="*/ 0 w 120"/>
                  <a:gd name="T1" fmla="*/ 32 h 112"/>
                  <a:gd name="T2" fmla="*/ 24 w 120"/>
                  <a:gd name="T3" fmla="*/ 32 h 112"/>
                  <a:gd name="T4" fmla="*/ 56 w 120"/>
                  <a:gd name="T5" fmla="*/ 16 h 112"/>
                  <a:gd name="T6" fmla="*/ 64 w 120"/>
                  <a:gd name="T7" fmla="*/ 8 h 112"/>
                  <a:gd name="T8" fmla="*/ 80 w 120"/>
                  <a:gd name="T9" fmla="*/ 0 h 112"/>
                  <a:gd name="T10" fmla="*/ 112 w 120"/>
                  <a:gd name="T11" fmla="*/ 16 h 112"/>
                  <a:gd name="T12" fmla="*/ 120 w 120"/>
                  <a:gd name="T13" fmla="*/ 32 h 112"/>
                  <a:gd name="T14" fmla="*/ 112 w 120"/>
                  <a:gd name="T15" fmla="*/ 72 h 112"/>
                  <a:gd name="T16" fmla="*/ 96 w 120"/>
                  <a:gd name="T17" fmla="*/ 112 h 112"/>
                  <a:gd name="T18" fmla="*/ 64 w 120"/>
                  <a:gd name="T19" fmla="*/ 104 h 112"/>
                  <a:gd name="T20" fmla="*/ 48 w 120"/>
                  <a:gd name="T21" fmla="*/ 88 h 112"/>
                  <a:gd name="T22" fmla="*/ 0 w 120"/>
                  <a:gd name="T23" fmla="*/ 32 h 112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120" h="112">
                    <a:moveTo>
                      <a:pt x="0" y="32"/>
                    </a:moveTo>
                    <a:lnTo>
                      <a:pt x="24" y="32"/>
                    </a:lnTo>
                    <a:lnTo>
                      <a:pt x="56" y="16"/>
                    </a:lnTo>
                    <a:lnTo>
                      <a:pt x="64" y="8"/>
                    </a:lnTo>
                    <a:lnTo>
                      <a:pt x="80" y="0"/>
                    </a:lnTo>
                    <a:lnTo>
                      <a:pt x="112" y="16"/>
                    </a:lnTo>
                    <a:lnTo>
                      <a:pt x="120" y="32"/>
                    </a:lnTo>
                    <a:lnTo>
                      <a:pt x="112" y="72"/>
                    </a:lnTo>
                    <a:lnTo>
                      <a:pt x="96" y="112"/>
                    </a:lnTo>
                    <a:lnTo>
                      <a:pt x="64" y="104"/>
                    </a:lnTo>
                    <a:lnTo>
                      <a:pt x="48" y="88"/>
                    </a:lnTo>
                    <a:lnTo>
                      <a:pt x="0" y="32"/>
                    </a:lnTo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868" name="Freeform 188"/>
              <p:cNvSpPr>
                <a:spLocks noChangeAspect="1"/>
              </p:cNvSpPr>
              <p:nvPr/>
            </p:nvSpPr>
            <p:spPr bwMode="auto">
              <a:xfrm>
                <a:off x="791" y="2722"/>
                <a:ext cx="192" cy="192"/>
              </a:xfrm>
              <a:custGeom>
                <a:avLst/>
                <a:gdLst>
                  <a:gd name="T0" fmla="*/ 0 w 192"/>
                  <a:gd name="T1" fmla="*/ 8 h 192"/>
                  <a:gd name="T2" fmla="*/ 24 w 192"/>
                  <a:gd name="T3" fmla="*/ 0 h 192"/>
                  <a:gd name="T4" fmla="*/ 144 w 192"/>
                  <a:gd name="T5" fmla="*/ 16 h 192"/>
                  <a:gd name="T6" fmla="*/ 168 w 192"/>
                  <a:gd name="T7" fmla="*/ 8 h 192"/>
                  <a:gd name="T8" fmla="*/ 192 w 192"/>
                  <a:gd name="T9" fmla="*/ 8 h 192"/>
                  <a:gd name="T10" fmla="*/ 168 w 192"/>
                  <a:gd name="T11" fmla="*/ 24 h 192"/>
                  <a:gd name="T12" fmla="*/ 160 w 192"/>
                  <a:gd name="T13" fmla="*/ 16 h 192"/>
                  <a:gd name="T14" fmla="*/ 136 w 192"/>
                  <a:gd name="T15" fmla="*/ 16 h 192"/>
                  <a:gd name="T16" fmla="*/ 136 w 192"/>
                  <a:gd name="T17" fmla="*/ 72 h 192"/>
                  <a:gd name="T18" fmla="*/ 120 w 192"/>
                  <a:gd name="T19" fmla="*/ 72 h 192"/>
                  <a:gd name="T20" fmla="*/ 120 w 192"/>
                  <a:gd name="T21" fmla="*/ 120 h 192"/>
                  <a:gd name="T22" fmla="*/ 120 w 192"/>
                  <a:gd name="T23" fmla="*/ 184 h 192"/>
                  <a:gd name="T24" fmla="*/ 112 w 192"/>
                  <a:gd name="T25" fmla="*/ 192 h 192"/>
                  <a:gd name="T26" fmla="*/ 88 w 192"/>
                  <a:gd name="T27" fmla="*/ 192 h 192"/>
                  <a:gd name="T28" fmla="*/ 80 w 192"/>
                  <a:gd name="T29" fmla="*/ 184 h 192"/>
                  <a:gd name="T30" fmla="*/ 64 w 192"/>
                  <a:gd name="T31" fmla="*/ 184 h 192"/>
                  <a:gd name="T32" fmla="*/ 48 w 192"/>
                  <a:gd name="T33" fmla="*/ 168 h 192"/>
                  <a:gd name="T34" fmla="*/ 40 w 192"/>
                  <a:gd name="T35" fmla="*/ 96 h 192"/>
                  <a:gd name="T36" fmla="*/ 40 w 192"/>
                  <a:gd name="T37" fmla="*/ 88 h 192"/>
                  <a:gd name="T38" fmla="*/ 0 w 192"/>
                  <a:gd name="T39" fmla="*/ 8 h 192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0" t="0" r="r" b="b"/>
                <a:pathLst>
                  <a:path w="192" h="192">
                    <a:moveTo>
                      <a:pt x="0" y="8"/>
                    </a:moveTo>
                    <a:lnTo>
                      <a:pt x="24" y="0"/>
                    </a:lnTo>
                    <a:lnTo>
                      <a:pt x="144" y="16"/>
                    </a:lnTo>
                    <a:lnTo>
                      <a:pt x="168" y="8"/>
                    </a:lnTo>
                    <a:lnTo>
                      <a:pt x="192" y="8"/>
                    </a:lnTo>
                    <a:lnTo>
                      <a:pt x="168" y="24"/>
                    </a:lnTo>
                    <a:lnTo>
                      <a:pt x="160" y="16"/>
                    </a:lnTo>
                    <a:lnTo>
                      <a:pt x="136" y="16"/>
                    </a:lnTo>
                    <a:lnTo>
                      <a:pt x="136" y="72"/>
                    </a:lnTo>
                    <a:lnTo>
                      <a:pt x="120" y="72"/>
                    </a:lnTo>
                    <a:lnTo>
                      <a:pt x="120" y="120"/>
                    </a:lnTo>
                    <a:lnTo>
                      <a:pt x="120" y="184"/>
                    </a:lnTo>
                    <a:lnTo>
                      <a:pt x="112" y="192"/>
                    </a:lnTo>
                    <a:lnTo>
                      <a:pt x="88" y="192"/>
                    </a:lnTo>
                    <a:lnTo>
                      <a:pt x="80" y="184"/>
                    </a:lnTo>
                    <a:lnTo>
                      <a:pt x="64" y="184"/>
                    </a:lnTo>
                    <a:lnTo>
                      <a:pt x="48" y="168"/>
                    </a:lnTo>
                    <a:lnTo>
                      <a:pt x="40" y="96"/>
                    </a:lnTo>
                    <a:lnTo>
                      <a:pt x="40" y="88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869" name="Freeform 189"/>
              <p:cNvSpPr>
                <a:spLocks noChangeAspect="1"/>
              </p:cNvSpPr>
              <p:nvPr/>
            </p:nvSpPr>
            <p:spPr bwMode="auto">
              <a:xfrm>
                <a:off x="791" y="2722"/>
                <a:ext cx="192" cy="192"/>
              </a:xfrm>
              <a:custGeom>
                <a:avLst/>
                <a:gdLst>
                  <a:gd name="T0" fmla="*/ 0 w 192"/>
                  <a:gd name="T1" fmla="*/ 8 h 192"/>
                  <a:gd name="T2" fmla="*/ 24 w 192"/>
                  <a:gd name="T3" fmla="*/ 0 h 192"/>
                  <a:gd name="T4" fmla="*/ 144 w 192"/>
                  <a:gd name="T5" fmla="*/ 16 h 192"/>
                  <a:gd name="T6" fmla="*/ 168 w 192"/>
                  <a:gd name="T7" fmla="*/ 8 h 192"/>
                  <a:gd name="T8" fmla="*/ 192 w 192"/>
                  <a:gd name="T9" fmla="*/ 8 h 192"/>
                  <a:gd name="T10" fmla="*/ 168 w 192"/>
                  <a:gd name="T11" fmla="*/ 24 h 192"/>
                  <a:gd name="T12" fmla="*/ 160 w 192"/>
                  <a:gd name="T13" fmla="*/ 16 h 192"/>
                  <a:gd name="T14" fmla="*/ 136 w 192"/>
                  <a:gd name="T15" fmla="*/ 16 h 192"/>
                  <a:gd name="T16" fmla="*/ 136 w 192"/>
                  <a:gd name="T17" fmla="*/ 72 h 192"/>
                  <a:gd name="T18" fmla="*/ 120 w 192"/>
                  <a:gd name="T19" fmla="*/ 72 h 192"/>
                  <a:gd name="T20" fmla="*/ 120 w 192"/>
                  <a:gd name="T21" fmla="*/ 120 h 192"/>
                  <a:gd name="T22" fmla="*/ 120 w 192"/>
                  <a:gd name="T23" fmla="*/ 184 h 192"/>
                  <a:gd name="T24" fmla="*/ 112 w 192"/>
                  <a:gd name="T25" fmla="*/ 192 h 192"/>
                  <a:gd name="T26" fmla="*/ 88 w 192"/>
                  <a:gd name="T27" fmla="*/ 192 h 192"/>
                  <a:gd name="T28" fmla="*/ 80 w 192"/>
                  <a:gd name="T29" fmla="*/ 184 h 192"/>
                  <a:gd name="T30" fmla="*/ 64 w 192"/>
                  <a:gd name="T31" fmla="*/ 184 h 192"/>
                  <a:gd name="T32" fmla="*/ 48 w 192"/>
                  <a:gd name="T33" fmla="*/ 168 h 192"/>
                  <a:gd name="T34" fmla="*/ 40 w 192"/>
                  <a:gd name="T35" fmla="*/ 96 h 192"/>
                  <a:gd name="T36" fmla="*/ 40 w 192"/>
                  <a:gd name="T37" fmla="*/ 88 h 192"/>
                  <a:gd name="T38" fmla="*/ 0 w 192"/>
                  <a:gd name="T39" fmla="*/ 8 h 192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0" t="0" r="r" b="b"/>
                <a:pathLst>
                  <a:path w="192" h="192">
                    <a:moveTo>
                      <a:pt x="0" y="8"/>
                    </a:moveTo>
                    <a:lnTo>
                      <a:pt x="24" y="0"/>
                    </a:lnTo>
                    <a:lnTo>
                      <a:pt x="144" y="16"/>
                    </a:lnTo>
                    <a:lnTo>
                      <a:pt x="168" y="8"/>
                    </a:lnTo>
                    <a:lnTo>
                      <a:pt x="192" y="8"/>
                    </a:lnTo>
                    <a:lnTo>
                      <a:pt x="168" y="24"/>
                    </a:lnTo>
                    <a:lnTo>
                      <a:pt x="160" y="16"/>
                    </a:lnTo>
                    <a:lnTo>
                      <a:pt x="136" y="16"/>
                    </a:lnTo>
                    <a:lnTo>
                      <a:pt x="136" y="72"/>
                    </a:lnTo>
                    <a:lnTo>
                      <a:pt x="120" y="72"/>
                    </a:lnTo>
                    <a:lnTo>
                      <a:pt x="120" y="120"/>
                    </a:lnTo>
                    <a:lnTo>
                      <a:pt x="120" y="184"/>
                    </a:lnTo>
                    <a:lnTo>
                      <a:pt x="112" y="192"/>
                    </a:lnTo>
                    <a:lnTo>
                      <a:pt x="88" y="192"/>
                    </a:lnTo>
                    <a:lnTo>
                      <a:pt x="80" y="184"/>
                    </a:lnTo>
                    <a:lnTo>
                      <a:pt x="64" y="184"/>
                    </a:lnTo>
                    <a:lnTo>
                      <a:pt x="48" y="168"/>
                    </a:lnTo>
                    <a:lnTo>
                      <a:pt x="40" y="96"/>
                    </a:lnTo>
                    <a:lnTo>
                      <a:pt x="40" y="88"/>
                    </a:lnTo>
                    <a:lnTo>
                      <a:pt x="0" y="8"/>
                    </a:lnTo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870" name="Freeform 190"/>
              <p:cNvSpPr>
                <a:spLocks noChangeAspect="1"/>
              </p:cNvSpPr>
              <p:nvPr/>
            </p:nvSpPr>
            <p:spPr bwMode="auto">
              <a:xfrm>
                <a:off x="376" y="2044"/>
                <a:ext cx="128" cy="104"/>
              </a:xfrm>
              <a:custGeom>
                <a:avLst/>
                <a:gdLst>
                  <a:gd name="T0" fmla="*/ 0 w 128"/>
                  <a:gd name="T1" fmla="*/ 104 h 104"/>
                  <a:gd name="T2" fmla="*/ 64 w 128"/>
                  <a:gd name="T3" fmla="*/ 0 h 104"/>
                  <a:gd name="T4" fmla="*/ 120 w 128"/>
                  <a:gd name="T5" fmla="*/ 0 h 104"/>
                  <a:gd name="T6" fmla="*/ 128 w 128"/>
                  <a:gd name="T7" fmla="*/ 0 h 104"/>
                  <a:gd name="T8" fmla="*/ 120 w 128"/>
                  <a:gd name="T9" fmla="*/ 24 h 104"/>
                  <a:gd name="T10" fmla="*/ 80 w 128"/>
                  <a:gd name="T11" fmla="*/ 16 h 104"/>
                  <a:gd name="T12" fmla="*/ 80 w 128"/>
                  <a:gd name="T13" fmla="*/ 56 h 104"/>
                  <a:gd name="T14" fmla="*/ 64 w 128"/>
                  <a:gd name="T15" fmla="*/ 64 h 104"/>
                  <a:gd name="T16" fmla="*/ 64 w 128"/>
                  <a:gd name="T17" fmla="*/ 96 h 104"/>
                  <a:gd name="T18" fmla="*/ 0 w 128"/>
                  <a:gd name="T19" fmla="*/ 104 h 104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28" h="104">
                    <a:moveTo>
                      <a:pt x="0" y="104"/>
                    </a:moveTo>
                    <a:lnTo>
                      <a:pt x="64" y="0"/>
                    </a:lnTo>
                    <a:lnTo>
                      <a:pt x="120" y="0"/>
                    </a:lnTo>
                    <a:lnTo>
                      <a:pt x="128" y="0"/>
                    </a:lnTo>
                    <a:lnTo>
                      <a:pt x="120" y="24"/>
                    </a:lnTo>
                    <a:lnTo>
                      <a:pt x="80" y="16"/>
                    </a:lnTo>
                    <a:lnTo>
                      <a:pt x="80" y="56"/>
                    </a:lnTo>
                    <a:lnTo>
                      <a:pt x="64" y="64"/>
                    </a:lnTo>
                    <a:lnTo>
                      <a:pt x="64" y="96"/>
                    </a:lnTo>
                    <a:lnTo>
                      <a:pt x="0" y="104"/>
                    </a:lnTo>
                    <a:close/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871" name="Freeform 191"/>
              <p:cNvSpPr>
                <a:spLocks noChangeAspect="1"/>
              </p:cNvSpPr>
              <p:nvPr/>
            </p:nvSpPr>
            <p:spPr bwMode="auto">
              <a:xfrm>
                <a:off x="376" y="2044"/>
                <a:ext cx="128" cy="104"/>
              </a:xfrm>
              <a:custGeom>
                <a:avLst/>
                <a:gdLst>
                  <a:gd name="T0" fmla="*/ 0 w 128"/>
                  <a:gd name="T1" fmla="*/ 104 h 104"/>
                  <a:gd name="T2" fmla="*/ 64 w 128"/>
                  <a:gd name="T3" fmla="*/ 0 h 104"/>
                  <a:gd name="T4" fmla="*/ 120 w 128"/>
                  <a:gd name="T5" fmla="*/ 0 h 104"/>
                  <a:gd name="T6" fmla="*/ 128 w 128"/>
                  <a:gd name="T7" fmla="*/ 0 h 104"/>
                  <a:gd name="T8" fmla="*/ 120 w 128"/>
                  <a:gd name="T9" fmla="*/ 24 h 104"/>
                  <a:gd name="T10" fmla="*/ 80 w 128"/>
                  <a:gd name="T11" fmla="*/ 16 h 104"/>
                  <a:gd name="T12" fmla="*/ 80 w 128"/>
                  <a:gd name="T13" fmla="*/ 56 h 104"/>
                  <a:gd name="T14" fmla="*/ 64 w 128"/>
                  <a:gd name="T15" fmla="*/ 64 h 104"/>
                  <a:gd name="T16" fmla="*/ 64 w 128"/>
                  <a:gd name="T17" fmla="*/ 96 h 104"/>
                  <a:gd name="T18" fmla="*/ 0 w 128"/>
                  <a:gd name="T19" fmla="*/ 104 h 104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28" h="104">
                    <a:moveTo>
                      <a:pt x="0" y="104"/>
                    </a:moveTo>
                    <a:lnTo>
                      <a:pt x="64" y="0"/>
                    </a:lnTo>
                    <a:lnTo>
                      <a:pt x="120" y="0"/>
                    </a:lnTo>
                    <a:lnTo>
                      <a:pt x="128" y="0"/>
                    </a:lnTo>
                    <a:lnTo>
                      <a:pt x="120" y="24"/>
                    </a:lnTo>
                    <a:lnTo>
                      <a:pt x="80" y="16"/>
                    </a:lnTo>
                    <a:lnTo>
                      <a:pt x="80" y="56"/>
                    </a:lnTo>
                    <a:lnTo>
                      <a:pt x="64" y="64"/>
                    </a:lnTo>
                    <a:lnTo>
                      <a:pt x="64" y="96"/>
                    </a:lnTo>
                    <a:lnTo>
                      <a:pt x="0" y="104"/>
                    </a:lnTo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872" name="Freeform 192"/>
              <p:cNvSpPr>
                <a:spLocks noChangeAspect="1"/>
              </p:cNvSpPr>
              <p:nvPr/>
            </p:nvSpPr>
            <p:spPr bwMode="auto">
              <a:xfrm>
                <a:off x="943" y="2108"/>
                <a:ext cx="240" cy="303"/>
              </a:xfrm>
              <a:custGeom>
                <a:avLst/>
                <a:gdLst>
                  <a:gd name="T0" fmla="*/ 0 w 240"/>
                  <a:gd name="T1" fmla="*/ 168 h 303"/>
                  <a:gd name="T2" fmla="*/ 8 w 240"/>
                  <a:gd name="T3" fmla="*/ 192 h 303"/>
                  <a:gd name="T4" fmla="*/ 16 w 240"/>
                  <a:gd name="T5" fmla="*/ 223 h 303"/>
                  <a:gd name="T6" fmla="*/ 40 w 240"/>
                  <a:gd name="T7" fmla="*/ 231 h 303"/>
                  <a:gd name="T8" fmla="*/ 88 w 240"/>
                  <a:gd name="T9" fmla="*/ 279 h 303"/>
                  <a:gd name="T10" fmla="*/ 128 w 240"/>
                  <a:gd name="T11" fmla="*/ 303 h 303"/>
                  <a:gd name="T12" fmla="*/ 176 w 240"/>
                  <a:gd name="T13" fmla="*/ 295 h 303"/>
                  <a:gd name="T14" fmla="*/ 200 w 240"/>
                  <a:gd name="T15" fmla="*/ 287 h 303"/>
                  <a:gd name="T16" fmla="*/ 184 w 240"/>
                  <a:gd name="T17" fmla="*/ 255 h 303"/>
                  <a:gd name="T18" fmla="*/ 160 w 240"/>
                  <a:gd name="T19" fmla="*/ 239 h 303"/>
                  <a:gd name="T20" fmla="*/ 176 w 240"/>
                  <a:gd name="T21" fmla="*/ 223 h 303"/>
                  <a:gd name="T22" fmla="*/ 176 w 240"/>
                  <a:gd name="T23" fmla="*/ 200 h 303"/>
                  <a:gd name="T24" fmla="*/ 200 w 240"/>
                  <a:gd name="T25" fmla="*/ 168 h 303"/>
                  <a:gd name="T26" fmla="*/ 208 w 240"/>
                  <a:gd name="T27" fmla="*/ 104 h 303"/>
                  <a:gd name="T28" fmla="*/ 240 w 240"/>
                  <a:gd name="T29" fmla="*/ 88 h 303"/>
                  <a:gd name="T30" fmla="*/ 216 w 240"/>
                  <a:gd name="T31" fmla="*/ 72 h 303"/>
                  <a:gd name="T32" fmla="*/ 208 w 240"/>
                  <a:gd name="T33" fmla="*/ 24 h 303"/>
                  <a:gd name="T34" fmla="*/ 192 w 240"/>
                  <a:gd name="T35" fmla="*/ 0 h 303"/>
                  <a:gd name="T36" fmla="*/ 176 w 240"/>
                  <a:gd name="T37" fmla="*/ 24 h 303"/>
                  <a:gd name="T38" fmla="*/ 40 w 240"/>
                  <a:gd name="T39" fmla="*/ 24 h 303"/>
                  <a:gd name="T40" fmla="*/ 40 w 240"/>
                  <a:gd name="T41" fmla="*/ 48 h 303"/>
                  <a:gd name="T42" fmla="*/ 24 w 240"/>
                  <a:gd name="T43" fmla="*/ 48 h 303"/>
                  <a:gd name="T44" fmla="*/ 24 w 240"/>
                  <a:gd name="T45" fmla="*/ 56 h 303"/>
                  <a:gd name="T46" fmla="*/ 24 w 240"/>
                  <a:gd name="T47" fmla="*/ 112 h 303"/>
                  <a:gd name="T48" fmla="*/ 8 w 240"/>
                  <a:gd name="T49" fmla="*/ 120 h 303"/>
                  <a:gd name="T50" fmla="*/ 0 w 240"/>
                  <a:gd name="T51" fmla="*/ 168 h 303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0" t="0" r="r" b="b"/>
                <a:pathLst>
                  <a:path w="240" h="303">
                    <a:moveTo>
                      <a:pt x="0" y="168"/>
                    </a:moveTo>
                    <a:lnTo>
                      <a:pt x="8" y="192"/>
                    </a:lnTo>
                    <a:lnTo>
                      <a:pt x="16" y="223"/>
                    </a:lnTo>
                    <a:lnTo>
                      <a:pt x="40" y="231"/>
                    </a:lnTo>
                    <a:lnTo>
                      <a:pt x="88" y="279"/>
                    </a:lnTo>
                    <a:lnTo>
                      <a:pt x="128" y="303"/>
                    </a:lnTo>
                    <a:lnTo>
                      <a:pt x="176" y="295"/>
                    </a:lnTo>
                    <a:lnTo>
                      <a:pt x="200" y="287"/>
                    </a:lnTo>
                    <a:lnTo>
                      <a:pt x="184" y="255"/>
                    </a:lnTo>
                    <a:lnTo>
                      <a:pt x="160" y="239"/>
                    </a:lnTo>
                    <a:lnTo>
                      <a:pt x="176" y="223"/>
                    </a:lnTo>
                    <a:lnTo>
                      <a:pt x="176" y="200"/>
                    </a:lnTo>
                    <a:lnTo>
                      <a:pt x="200" y="168"/>
                    </a:lnTo>
                    <a:lnTo>
                      <a:pt x="208" y="104"/>
                    </a:lnTo>
                    <a:lnTo>
                      <a:pt x="240" y="88"/>
                    </a:lnTo>
                    <a:lnTo>
                      <a:pt x="216" y="72"/>
                    </a:lnTo>
                    <a:lnTo>
                      <a:pt x="208" y="24"/>
                    </a:lnTo>
                    <a:lnTo>
                      <a:pt x="192" y="0"/>
                    </a:lnTo>
                    <a:lnTo>
                      <a:pt x="176" y="24"/>
                    </a:lnTo>
                    <a:lnTo>
                      <a:pt x="40" y="24"/>
                    </a:lnTo>
                    <a:lnTo>
                      <a:pt x="40" y="48"/>
                    </a:lnTo>
                    <a:lnTo>
                      <a:pt x="24" y="48"/>
                    </a:lnTo>
                    <a:lnTo>
                      <a:pt x="24" y="56"/>
                    </a:lnTo>
                    <a:lnTo>
                      <a:pt x="24" y="112"/>
                    </a:lnTo>
                    <a:lnTo>
                      <a:pt x="8" y="120"/>
                    </a:lnTo>
                    <a:lnTo>
                      <a:pt x="0" y="168"/>
                    </a:lnTo>
                    <a:close/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873" name="Freeform 193"/>
              <p:cNvSpPr>
                <a:spLocks noChangeAspect="1"/>
              </p:cNvSpPr>
              <p:nvPr/>
            </p:nvSpPr>
            <p:spPr bwMode="auto">
              <a:xfrm>
                <a:off x="943" y="2108"/>
                <a:ext cx="240" cy="303"/>
              </a:xfrm>
              <a:custGeom>
                <a:avLst/>
                <a:gdLst>
                  <a:gd name="T0" fmla="*/ 0 w 240"/>
                  <a:gd name="T1" fmla="*/ 168 h 303"/>
                  <a:gd name="T2" fmla="*/ 8 w 240"/>
                  <a:gd name="T3" fmla="*/ 192 h 303"/>
                  <a:gd name="T4" fmla="*/ 16 w 240"/>
                  <a:gd name="T5" fmla="*/ 223 h 303"/>
                  <a:gd name="T6" fmla="*/ 40 w 240"/>
                  <a:gd name="T7" fmla="*/ 231 h 303"/>
                  <a:gd name="T8" fmla="*/ 88 w 240"/>
                  <a:gd name="T9" fmla="*/ 279 h 303"/>
                  <a:gd name="T10" fmla="*/ 128 w 240"/>
                  <a:gd name="T11" fmla="*/ 303 h 303"/>
                  <a:gd name="T12" fmla="*/ 176 w 240"/>
                  <a:gd name="T13" fmla="*/ 295 h 303"/>
                  <a:gd name="T14" fmla="*/ 200 w 240"/>
                  <a:gd name="T15" fmla="*/ 287 h 303"/>
                  <a:gd name="T16" fmla="*/ 184 w 240"/>
                  <a:gd name="T17" fmla="*/ 255 h 303"/>
                  <a:gd name="T18" fmla="*/ 160 w 240"/>
                  <a:gd name="T19" fmla="*/ 239 h 303"/>
                  <a:gd name="T20" fmla="*/ 176 w 240"/>
                  <a:gd name="T21" fmla="*/ 223 h 303"/>
                  <a:gd name="T22" fmla="*/ 176 w 240"/>
                  <a:gd name="T23" fmla="*/ 200 h 303"/>
                  <a:gd name="T24" fmla="*/ 200 w 240"/>
                  <a:gd name="T25" fmla="*/ 168 h 303"/>
                  <a:gd name="T26" fmla="*/ 208 w 240"/>
                  <a:gd name="T27" fmla="*/ 104 h 303"/>
                  <a:gd name="T28" fmla="*/ 240 w 240"/>
                  <a:gd name="T29" fmla="*/ 88 h 303"/>
                  <a:gd name="T30" fmla="*/ 216 w 240"/>
                  <a:gd name="T31" fmla="*/ 72 h 303"/>
                  <a:gd name="T32" fmla="*/ 208 w 240"/>
                  <a:gd name="T33" fmla="*/ 24 h 303"/>
                  <a:gd name="T34" fmla="*/ 192 w 240"/>
                  <a:gd name="T35" fmla="*/ 0 h 303"/>
                  <a:gd name="T36" fmla="*/ 176 w 240"/>
                  <a:gd name="T37" fmla="*/ 24 h 303"/>
                  <a:gd name="T38" fmla="*/ 40 w 240"/>
                  <a:gd name="T39" fmla="*/ 24 h 303"/>
                  <a:gd name="T40" fmla="*/ 40 w 240"/>
                  <a:gd name="T41" fmla="*/ 48 h 303"/>
                  <a:gd name="T42" fmla="*/ 24 w 240"/>
                  <a:gd name="T43" fmla="*/ 48 h 303"/>
                  <a:gd name="T44" fmla="*/ 24 w 240"/>
                  <a:gd name="T45" fmla="*/ 56 h 303"/>
                  <a:gd name="T46" fmla="*/ 24 w 240"/>
                  <a:gd name="T47" fmla="*/ 112 h 303"/>
                  <a:gd name="T48" fmla="*/ 8 w 240"/>
                  <a:gd name="T49" fmla="*/ 120 h 303"/>
                  <a:gd name="T50" fmla="*/ 0 w 240"/>
                  <a:gd name="T51" fmla="*/ 168 h 303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0" t="0" r="r" b="b"/>
                <a:pathLst>
                  <a:path w="240" h="303">
                    <a:moveTo>
                      <a:pt x="0" y="168"/>
                    </a:moveTo>
                    <a:lnTo>
                      <a:pt x="8" y="192"/>
                    </a:lnTo>
                    <a:lnTo>
                      <a:pt x="16" y="223"/>
                    </a:lnTo>
                    <a:lnTo>
                      <a:pt x="40" y="231"/>
                    </a:lnTo>
                    <a:lnTo>
                      <a:pt x="88" y="279"/>
                    </a:lnTo>
                    <a:lnTo>
                      <a:pt x="128" y="303"/>
                    </a:lnTo>
                    <a:lnTo>
                      <a:pt x="176" y="295"/>
                    </a:lnTo>
                    <a:lnTo>
                      <a:pt x="200" y="287"/>
                    </a:lnTo>
                    <a:lnTo>
                      <a:pt x="184" y="255"/>
                    </a:lnTo>
                    <a:lnTo>
                      <a:pt x="160" y="239"/>
                    </a:lnTo>
                    <a:lnTo>
                      <a:pt x="176" y="223"/>
                    </a:lnTo>
                    <a:lnTo>
                      <a:pt x="176" y="200"/>
                    </a:lnTo>
                    <a:lnTo>
                      <a:pt x="200" y="168"/>
                    </a:lnTo>
                    <a:lnTo>
                      <a:pt x="208" y="104"/>
                    </a:lnTo>
                    <a:lnTo>
                      <a:pt x="240" y="88"/>
                    </a:lnTo>
                    <a:lnTo>
                      <a:pt x="216" y="72"/>
                    </a:lnTo>
                    <a:lnTo>
                      <a:pt x="208" y="24"/>
                    </a:lnTo>
                    <a:lnTo>
                      <a:pt x="192" y="0"/>
                    </a:lnTo>
                    <a:lnTo>
                      <a:pt x="176" y="24"/>
                    </a:lnTo>
                    <a:lnTo>
                      <a:pt x="40" y="24"/>
                    </a:lnTo>
                    <a:lnTo>
                      <a:pt x="40" y="48"/>
                    </a:lnTo>
                    <a:lnTo>
                      <a:pt x="24" y="48"/>
                    </a:lnTo>
                    <a:lnTo>
                      <a:pt x="24" y="56"/>
                    </a:lnTo>
                    <a:lnTo>
                      <a:pt x="24" y="112"/>
                    </a:lnTo>
                    <a:lnTo>
                      <a:pt x="8" y="120"/>
                    </a:lnTo>
                    <a:lnTo>
                      <a:pt x="0" y="168"/>
                    </a:lnTo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874" name="Freeform 194"/>
              <p:cNvSpPr>
                <a:spLocks noChangeAspect="1"/>
              </p:cNvSpPr>
              <p:nvPr/>
            </p:nvSpPr>
            <p:spPr bwMode="auto">
              <a:xfrm>
                <a:off x="1071" y="2858"/>
                <a:ext cx="16" cy="24"/>
              </a:xfrm>
              <a:custGeom>
                <a:avLst/>
                <a:gdLst>
                  <a:gd name="T0" fmla="*/ 0 w 16"/>
                  <a:gd name="T1" fmla="*/ 16 h 24"/>
                  <a:gd name="T2" fmla="*/ 8 w 16"/>
                  <a:gd name="T3" fmla="*/ 24 h 24"/>
                  <a:gd name="T4" fmla="*/ 16 w 16"/>
                  <a:gd name="T5" fmla="*/ 16 h 24"/>
                  <a:gd name="T6" fmla="*/ 16 w 16"/>
                  <a:gd name="T7" fmla="*/ 0 h 24"/>
                  <a:gd name="T8" fmla="*/ 0 w 16"/>
                  <a:gd name="T9" fmla="*/ 16 h 2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6" h="24">
                    <a:moveTo>
                      <a:pt x="0" y="16"/>
                    </a:moveTo>
                    <a:lnTo>
                      <a:pt x="8" y="24"/>
                    </a:lnTo>
                    <a:lnTo>
                      <a:pt x="16" y="16"/>
                    </a:lnTo>
                    <a:lnTo>
                      <a:pt x="16" y="0"/>
                    </a:lnTo>
                    <a:lnTo>
                      <a:pt x="0" y="16"/>
                    </a:lnTo>
                    <a:close/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875" name="Freeform 195"/>
              <p:cNvSpPr>
                <a:spLocks noChangeAspect="1"/>
              </p:cNvSpPr>
              <p:nvPr/>
            </p:nvSpPr>
            <p:spPr bwMode="auto">
              <a:xfrm>
                <a:off x="1071" y="2858"/>
                <a:ext cx="16" cy="24"/>
              </a:xfrm>
              <a:custGeom>
                <a:avLst/>
                <a:gdLst>
                  <a:gd name="T0" fmla="*/ 0 w 16"/>
                  <a:gd name="T1" fmla="*/ 16 h 24"/>
                  <a:gd name="T2" fmla="*/ 8 w 16"/>
                  <a:gd name="T3" fmla="*/ 24 h 24"/>
                  <a:gd name="T4" fmla="*/ 16 w 16"/>
                  <a:gd name="T5" fmla="*/ 16 h 24"/>
                  <a:gd name="T6" fmla="*/ 16 w 16"/>
                  <a:gd name="T7" fmla="*/ 0 h 24"/>
                  <a:gd name="T8" fmla="*/ 0 w 16"/>
                  <a:gd name="T9" fmla="*/ 16 h 2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6" h="24">
                    <a:moveTo>
                      <a:pt x="0" y="16"/>
                    </a:moveTo>
                    <a:lnTo>
                      <a:pt x="8" y="24"/>
                    </a:lnTo>
                    <a:lnTo>
                      <a:pt x="16" y="16"/>
                    </a:lnTo>
                    <a:lnTo>
                      <a:pt x="16" y="0"/>
                    </a:lnTo>
                    <a:lnTo>
                      <a:pt x="0" y="16"/>
                    </a:lnTo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876" name="Freeform 196"/>
              <p:cNvSpPr>
                <a:spLocks noChangeAspect="1"/>
              </p:cNvSpPr>
              <p:nvPr/>
            </p:nvSpPr>
            <p:spPr bwMode="auto">
              <a:xfrm>
                <a:off x="1055" y="2475"/>
                <a:ext cx="152" cy="167"/>
              </a:xfrm>
              <a:custGeom>
                <a:avLst/>
                <a:gdLst>
                  <a:gd name="T0" fmla="*/ 0 w 152"/>
                  <a:gd name="T1" fmla="*/ 56 h 167"/>
                  <a:gd name="T2" fmla="*/ 0 w 152"/>
                  <a:gd name="T3" fmla="*/ 88 h 167"/>
                  <a:gd name="T4" fmla="*/ 24 w 152"/>
                  <a:gd name="T5" fmla="*/ 120 h 167"/>
                  <a:gd name="T6" fmla="*/ 48 w 152"/>
                  <a:gd name="T7" fmla="*/ 136 h 167"/>
                  <a:gd name="T8" fmla="*/ 56 w 152"/>
                  <a:gd name="T9" fmla="*/ 136 h 167"/>
                  <a:gd name="T10" fmla="*/ 72 w 152"/>
                  <a:gd name="T11" fmla="*/ 167 h 167"/>
                  <a:gd name="T12" fmla="*/ 136 w 152"/>
                  <a:gd name="T13" fmla="*/ 159 h 167"/>
                  <a:gd name="T14" fmla="*/ 152 w 152"/>
                  <a:gd name="T15" fmla="*/ 144 h 167"/>
                  <a:gd name="T16" fmla="*/ 136 w 152"/>
                  <a:gd name="T17" fmla="*/ 88 h 167"/>
                  <a:gd name="T18" fmla="*/ 144 w 152"/>
                  <a:gd name="T19" fmla="*/ 64 h 167"/>
                  <a:gd name="T20" fmla="*/ 64 w 152"/>
                  <a:gd name="T21" fmla="*/ 0 h 167"/>
                  <a:gd name="T22" fmla="*/ 40 w 152"/>
                  <a:gd name="T23" fmla="*/ 24 h 167"/>
                  <a:gd name="T24" fmla="*/ 32 w 152"/>
                  <a:gd name="T25" fmla="*/ 24 h 167"/>
                  <a:gd name="T26" fmla="*/ 32 w 152"/>
                  <a:gd name="T27" fmla="*/ 0 h 167"/>
                  <a:gd name="T28" fmla="*/ 8 w 152"/>
                  <a:gd name="T29" fmla="*/ 8 h 167"/>
                  <a:gd name="T30" fmla="*/ 16 w 152"/>
                  <a:gd name="T31" fmla="*/ 24 h 167"/>
                  <a:gd name="T32" fmla="*/ 16 w 152"/>
                  <a:gd name="T33" fmla="*/ 32 h 167"/>
                  <a:gd name="T34" fmla="*/ 0 w 152"/>
                  <a:gd name="T35" fmla="*/ 56 h 167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152" h="167">
                    <a:moveTo>
                      <a:pt x="0" y="56"/>
                    </a:moveTo>
                    <a:lnTo>
                      <a:pt x="0" y="88"/>
                    </a:lnTo>
                    <a:lnTo>
                      <a:pt x="24" y="120"/>
                    </a:lnTo>
                    <a:lnTo>
                      <a:pt x="48" y="136"/>
                    </a:lnTo>
                    <a:lnTo>
                      <a:pt x="56" y="136"/>
                    </a:lnTo>
                    <a:lnTo>
                      <a:pt x="72" y="167"/>
                    </a:lnTo>
                    <a:lnTo>
                      <a:pt x="136" y="159"/>
                    </a:lnTo>
                    <a:lnTo>
                      <a:pt x="152" y="144"/>
                    </a:lnTo>
                    <a:lnTo>
                      <a:pt x="136" y="88"/>
                    </a:lnTo>
                    <a:lnTo>
                      <a:pt x="144" y="64"/>
                    </a:lnTo>
                    <a:lnTo>
                      <a:pt x="64" y="0"/>
                    </a:lnTo>
                    <a:lnTo>
                      <a:pt x="40" y="24"/>
                    </a:lnTo>
                    <a:lnTo>
                      <a:pt x="32" y="24"/>
                    </a:lnTo>
                    <a:lnTo>
                      <a:pt x="32" y="0"/>
                    </a:lnTo>
                    <a:lnTo>
                      <a:pt x="8" y="8"/>
                    </a:lnTo>
                    <a:lnTo>
                      <a:pt x="16" y="24"/>
                    </a:lnTo>
                    <a:lnTo>
                      <a:pt x="16" y="32"/>
                    </a:lnTo>
                    <a:lnTo>
                      <a:pt x="0" y="56"/>
                    </a:lnTo>
                    <a:close/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877" name="Freeform 197"/>
              <p:cNvSpPr>
                <a:spLocks noChangeAspect="1"/>
              </p:cNvSpPr>
              <p:nvPr/>
            </p:nvSpPr>
            <p:spPr bwMode="auto">
              <a:xfrm>
                <a:off x="1055" y="2475"/>
                <a:ext cx="152" cy="167"/>
              </a:xfrm>
              <a:custGeom>
                <a:avLst/>
                <a:gdLst>
                  <a:gd name="T0" fmla="*/ 0 w 152"/>
                  <a:gd name="T1" fmla="*/ 56 h 167"/>
                  <a:gd name="T2" fmla="*/ 0 w 152"/>
                  <a:gd name="T3" fmla="*/ 88 h 167"/>
                  <a:gd name="T4" fmla="*/ 24 w 152"/>
                  <a:gd name="T5" fmla="*/ 120 h 167"/>
                  <a:gd name="T6" fmla="*/ 48 w 152"/>
                  <a:gd name="T7" fmla="*/ 136 h 167"/>
                  <a:gd name="T8" fmla="*/ 56 w 152"/>
                  <a:gd name="T9" fmla="*/ 136 h 167"/>
                  <a:gd name="T10" fmla="*/ 72 w 152"/>
                  <a:gd name="T11" fmla="*/ 167 h 167"/>
                  <a:gd name="T12" fmla="*/ 136 w 152"/>
                  <a:gd name="T13" fmla="*/ 159 h 167"/>
                  <a:gd name="T14" fmla="*/ 152 w 152"/>
                  <a:gd name="T15" fmla="*/ 144 h 167"/>
                  <a:gd name="T16" fmla="*/ 136 w 152"/>
                  <a:gd name="T17" fmla="*/ 88 h 167"/>
                  <a:gd name="T18" fmla="*/ 144 w 152"/>
                  <a:gd name="T19" fmla="*/ 64 h 167"/>
                  <a:gd name="T20" fmla="*/ 64 w 152"/>
                  <a:gd name="T21" fmla="*/ 0 h 167"/>
                  <a:gd name="T22" fmla="*/ 40 w 152"/>
                  <a:gd name="T23" fmla="*/ 24 h 167"/>
                  <a:gd name="T24" fmla="*/ 32 w 152"/>
                  <a:gd name="T25" fmla="*/ 24 h 167"/>
                  <a:gd name="T26" fmla="*/ 32 w 152"/>
                  <a:gd name="T27" fmla="*/ 0 h 167"/>
                  <a:gd name="T28" fmla="*/ 8 w 152"/>
                  <a:gd name="T29" fmla="*/ 8 h 167"/>
                  <a:gd name="T30" fmla="*/ 16 w 152"/>
                  <a:gd name="T31" fmla="*/ 24 h 167"/>
                  <a:gd name="T32" fmla="*/ 16 w 152"/>
                  <a:gd name="T33" fmla="*/ 32 h 167"/>
                  <a:gd name="T34" fmla="*/ 0 w 152"/>
                  <a:gd name="T35" fmla="*/ 56 h 167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152" h="167">
                    <a:moveTo>
                      <a:pt x="0" y="56"/>
                    </a:moveTo>
                    <a:lnTo>
                      <a:pt x="0" y="88"/>
                    </a:lnTo>
                    <a:lnTo>
                      <a:pt x="24" y="120"/>
                    </a:lnTo>
                    <a:lnTo>
                      <a:pt x="48" y="136"/>
                    </a:lnTo>
                    <a:lnTo>
                      <a:pt x="56" y="136"/>
                    </a:lnTo>
                    <a:lnTo>
                      <a:pt x="72" y="167"/>
                    </a:lnTo>
                    <a:lnTo>
                      <a:pt x="136" y="159"/>
                    </a:lnTo>
                    <a:lnTo>
                      <a:pt x="152" y="144"/>
                    </a:lnTo>
                    <a:lnTo>
                      <a:pt x="136" y="88"/>
                    </a:lnTo>
                    <a:lnTo>
                      <a:pt x="144" y="64"/>
                    </a:lnTo>
                    <a:lnTo>
                      <a:pt x="64" y="0"/>
                    </a:lnTo>
                    <a:lnTo>
                      <a:pt x="40" y="24"/>
                    </a:lnTo>
                    <a:lnTo>
                      <a:pt x="32" y="24"/>
                    </a:lnTo>
                    <a:lnTo>
                      <a:pt x="32" y="0"/>
                    </a:lnTo>
                    <a:lnTo>
                      <a:pt x="8" y="8"/>
                    </a:lnTo>
                    <a:lnTo>
                      <a:pt x="16" y="24"/>
                    </a:lnTo>
                    <a:lnTo>
                      <a:pt x="16" y="32"/>
                    </a:lnTo>
                    <a:lnTo>
                      <a:pt x="0" y="56"/>
                    </a:lnTo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878" name="Freeform 198"/>
              <p:cNvSpPr>
                <a:spLocks noChangeAspect="1"/>
              </p:cNvSpPr>
              <p:nvPr/>
            </p:nvSpPr>
            <p:spPr bwMode="auto">
              <a:xfrm>
                <a:off x="624" y="2300"/>
                <a:ext cx="32" cy="71"/>
              </a:xfrm>
              <a:custGeom>
                <a:avLst/>
                <a:gdLst>
                  <a:gd name="T0" fmla="*/ 0 w 32"/>
                  <a:gd name="T1" fmla="*/ 0 h 71"/>
                  <a:gd name="T2" fmla="*/ 16 w 32"/>
                  <a:gd name="T3" fmla="*/ 0 h 71"/>
                  <a:gd name="T4" fmla="*/ 32 w 32"/>
                  <a:gd name="T5" fmla="*/ 71 h 71"/>
                  <a:gd name="T6" fmla="*/ 16 w 32"/>
                  <a:gd name="T7" fmla="*/ 71 h 71"/>
                  <a:gd name="T8" fmla="*/ 0 w 32"/>
                  <a:gd name="T9" fmla="*/ 0 h 7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2" h="71">
                    <a:moveTo>
                      <a:pt x="0" y="0"/>
                    </a:moveTo>
                    <a:lnTo>
                      <a:pt x="16" y="0"/>
                    </a:lnTo>
                    <a:lnTo>
                      <a:pt x="32" y="71"/>
                    </a:lnTo>
                    <a:lnTo>
                      <a:pt x="16" y="71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879" name="Freeform 199"/>
              <p:cNvSpPr>
                <a:spLocks noChangeAspect="1"/>
              </p:cNvSpPr>
              <p:nvPr/>
            </p:nvSpPr>
            <p:spPr bwMode="auto">
              <a:xfrm>
                <a:off x="624" y="2300"/>
                <a:ext cx="32" cy="71"/>
              </a:xfrm>
              <a:custGeom>
                <a:avLst/>
                <a:gdLst>
                  <a:gd name="T0" fmla="*/ 0 w 32"/>
                  <a:gd name="T1" fmla="*/ 0 h 71"/>
                  <a:gd name="T2" fmla="*/ 16 w 32"/>
                  <a:gd name="T3" fmla="*/ 0 h 71"/>
                  <a:gd name="T4" fmla="*/ 32 w 32"/>
                  <a:gd name="T5" fmla="*/ 71 h 71"/>
                  <a:gd name="T6" fmla="*/ 16 w 32"/>
                  <a:gd name="T7" fmla="*/ 71 h 71"/>
                  <a:gd name="T8" fmla="*/ 0 w 32"/>
                  <a:gd name="T9" fmla="*/ 0 h 7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2" h="71">
                    <a:moveTo>
                      <a:pt x="0" y="0"/>
                    </a:moveTo>
                    <a:lnTo>
                      <a:pt x="16" y="0"/>
                    </a:lnTo>
                    <a:lnTo>
                      <a:pt x="32" y="71"/>
                    </a:lnTo>
                    <a:lnTo>
                      <a:pt x="16" y="71"/>
                    </a:lnTo>
                    <a:lnTo>
                      <a:pt x="0" y="0"/>
                    </a:lnTo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880" name="Freeform 200"/>
              <p:cNvSpPr>
                <a:spLocks noChangeAspect="1"/>
              </p:cNvSpPr>
              <p:nvPr/>
            </p:nvSpPr>
            <p:spPr bwMode="auto">
              <a:xfrm>
                <a:off x="735" y="1877"/>
                <a:ext cx="56" cy="120"/>
              </a:xfrm>
              <a:custGeom>
                <a:avLst/>
                <a:gdLst>
                  <a:gd name="T0" fmla="*/ 0 w 56"/>
                  <a:gd name="T1" fmla="*/ 56 h 120"/>
                  <a:gd name="T2" fmla="*/ 8 w 56"/>
                  <a:gd name="T3" fmla="*/ 56 h 120"/>
                  <a:gd name="T4" fmla="*/ 16 w 56"/>
                  <a:gd name="T5" fmla="*/ 8 h 120"/>
                  <a:gd name="T6" fmla="*/ 48 w 56"/>
                  <a:gd name="T7" fmla="*/ 0 h 120"/>
                  <a:gd name="T8" fmla="*/ 40 w 56"/>
                  <a:gd name="T9" fmla="*/ 24 h 120"/>
                  <a:gd name="T10" fmla="*/ 48 w 56"/>
                  <a:gd name="T11" fmla="*/ 40 h 120"/>
                  <a:gd name="T12" fmla="*/ 32 w 56"/>
                  <a:gd name="T13" fmla="*/ 56 h 120"/>
                  <a:gd name="T14" fmla="*/ 56 w 56"/>
                  <a:gd name="T15" fmla="*/ 72 h 120"/>
                  <a:gd name="T16" fmla="*/ 24 w 56"/>
                  <a:gd name="T17" fmla="*/ 120 h 120"/>
                  <a:gd name="T18" fmla="*/ 24 w 56"/>
                  <a:gd name="T19" fmla="*/ 88 h 120"/>
                  <a:gd name="T20" fmla="*/ 0 w 56"/>
                  <a:gd name="T21" fmla="*/ 56 h 12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56" h="120">
                    <a:moveTo>
                      <a:pt x="0" y="56"/>
                    </a:moveTo>
                    <a:lnTo>
                      <a:pt x="8" y="56"/>
                    </a:lnTo>
                    <a:lnTo>
                      <a:pt x="16" y="8"/>
                    </a:lnTo>
                    <a:lnTo>
                      <a:pt x="48" y="0"/>
                    </a:lnTo>
                    <a:lnTo>
                      <a:pt x="40" y="24"/>
                    </a:lnTo>
                    <a:lnTo>
                      <a:pt x="48" y="40"/>
                    </a:lnTo>
                    <a:lnTo>
                      <a:pt x="32" y="56"/>
                    </a:lnTo>
                    <a:lnTo>
                      <a:pt x="56" y="72"/>
                    </a:lnTo>
                    <a:lnTo>
                      <a:pt x="24" y="120"/>
                    </a:lnTo>
                    <a:lnTo>
                      <a:pt x="24" y="88"/>
                    </a:lnTo>
                    <a:lnTo>
                      <a:pt x="0" y="56"/>
                    </a:lnTo>
                    <a:close/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881" name="Freeform 201"/>
              <p:cNvSpPr>
                <a:spLocks noChangeAspect="1"/>
              </p:cNvSpPr>
              <p:nvPr/>
            </p:nvSpPr>
            <p:spPr bwMode="auto">
              <a:xfrm>
                <a:off x="735" y="1877"/>
                <a:ext cx="56" cy="120"/>
              </a:xfrm>
              <a:custGeom>
                <a:avLst/>
                <a:gdLst>
                  <a:gd name="T0" fmla="*/ 0 w 56"/>
                  <a:gd name="T1" fmla="*/ 56 h 120"/>
                  <a:gd name="T2" fmla="*/ 8 w 56"/>
                  <a:gd name="T3" fmla="*/ 56 h 120"/>
                  <a:gd name="T4" fmla="*/ 16 w 56"/>
                  <a:gd name="T5" fmla="*/ 8 h 120"/>
                  <a:gd name="T6" fmla="*/ 48 w 56"/>
                  <a:gd name="T7" fmla="*/ 0 h 120"/>
                  <a:gd name="T8" fmla="*/ 40 w 56"/>
                  <a:gd name="T9" fmla="*/ 24 h 120"/>
                  <a:gd name="T10" fmla="*/ 48 w 56"/>
                  <a:gd name="T11" fmla="*/ 40 h 120"/>
                  <a:gd name="T12" fmla="*/ 32 w 56"/>
                  <a:gd name="T13" fmla="*/ 56 h 120"/>
                  <a:gd name="T14" fmla="*/ 56 w 56"/>
                  <a:gd name="T15" fmla="*/ 72 h 120"/>
                  <a:gd name="T16" fmla="*/ 24 w 56"/>
                  <a:gd name="T17" fmla="*/ 120 h 120"/>
                  <a:gd name="T18" fmla="*/ 24 w 56"/>
                  <a:gd name="T19" fmla="*/ 88 h 120"/>
                  <a:gd name="T20" fmla="*/ 0 w 56"/>
                  <a:gd name="T21" fmla="*/ 56 h 12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56" h="120">
                    <a:moveTo>
                      <a:pt x="0" y="56"/>
                    </a:moveTo>
                    <a:lnTo>
                      <a:pt x="8" y="56"/>
                    </a:lnTo>
                    <a:lnTo>
                      <a:pt x="16" y="8"/>
                    </a:lnTo>
                    <a:lnTo>
                      <a:pt x="48" y="0"/>
                    </a:lnTo>
                    <a:lnTo>
                      <a:pt x="40" y="24"/>
                    </a:lnTo>
                    <a:lnTo>
                      <a:pt x="48" y="40"/>
                    </a:lnTo>
                    <a:lnTo>
                      <a:pt x="32" y="56"/>
                    </a:lnTo>
                    <a:lnTo>
                      <a:pt x="56" y="72"/>
                    </a:lnTo>
                    <a:lnTo>
                      <a:pt x="24" y="120"/>
                    </a:lnTo>
                    <a:lnTo>
                      <a:pt x="24" y="88"/>
                    </a:lnTo>
                    <a:lnTo>
                      <a:pt x="0" y="56"/>
                    </a:lnTo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882" name="Freeform 202"/>
              <p:cNvSpPr>
                <a:spLocks noChangeAspect="1"/>
              </p:cNvSpPr>
              <p:nvPr/>
            </p:nvSpPr>
            <p:spPr bwMode="auto">
              <a:xfrm>
                <a:off x="1055" y="2403"/>
                <a:ext cx="72" cy="80"/>
              </a:xfrm>
              <a:custGeom>
                <a:avLst/>
                <a:gdLst>
                  <a:gd name="T0" fmla="*/ 0 w 72"/>
                  <a:gd name="T1" fmla="*/ 80 h 80"/>
                  <a:gd name="T2" fmla="*/ 8 w 72"/>
                  <a:gd name="T3" fmla="*/ 80 h 80"/>
                  <a:gd name="T4" fmla="*/ 32 w 72"/>
                  <a:gd name="T5" fmla="*/ 72 h 80"/>
                  <a:gd name="T6" fmla="*/ 32 w 72"/>
                  <a:gd name="T7" fmla="*/ 64 h 80"/>
                  <a:gd name="T8" fmla="*/ 64 w 72"/>
                  <a:gd name="T9" fmla="*/ 56 h 80"/>
                  <a:gd name="T10" fmla="*/ 72 w 72"/>
                  <a:gd name="T11" fmla="*/ 32 h 80"/>
                  <a:gd name="T12" fmla="*/ 64 w 72"/>
                  <a:gd name="T13" fmla="*/ 0 h 80"/>
                  <a:gd name="T14" fmla="*/ 16 w 72"/>
                  <a:gd name="T15" fmla="*/ 8 h 80"/>
                  <a:gd name="T16" fmla="*/ 24 w 72"/>
                  <a:gd name="T17" fmla="*/ 32 h 80"/>
                  <a:gd name="T18" fmla="*/ 8 w 72"/>
                  <a:gd name="T19" fmla="*/ 40 h 80"/>
                  <a:gd name="T20" fmla="*/ 0 w 72"/>
                  <a:gd name="T21" fmla="*/ 80 h 8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72" h="80">
                    <a:moveTo>
                      <a:pt x="0" y="80"/>
                    </a:moveTo>
                    <a:lnTo>
                      <a:pt x="8" y="80"/>
                    </a:lnTo>
                    <a:lnTo>
                      <a:pt x="32" y="72"/>
                    </a:lnTo>
                    <a:lnTo>
                      <a:pt x="32" y="64"/>
                    </a:lnTo>
                    <a:lnTo>
                      <a:pt x="64" y="56"/>
                    </a:lnTo>
                    <a:lnTo>
                      <a:pt x="72" y="32"/>
                    </a:lnTo>
                    <a:lnTo>
                      <a:pt x="64" y="0"/>
                    </a:lnTo>
                    <a:lnTo>
                      <a:pt x="16" y="8"/>
                    </a:lnTo>
                    <a:lnTo>
                      <a:pt x="24" y="32"/>
                    </a:lnTo>
                    <a:lnTo>
                      <a:pt x="8" y="40"/>
                    </a:lnTo>
                    <a:lnTo>
                      <a:pt x="0" y="80"/>
                    </a:lnTo>
                    <a:close/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883" name="Freeform 203"/>
              <p:cNvSpPr>
                <a:spLocks noChangeAspect="1"/>
              </p:cNvSpPr>
              <p:nvPr/>
            </p:nvSpPr>
            <p:spPr bwMode="auto">
              <a:xfrm>
                <a:off x="1055" y="2403"/>
                <a:ext cx="72" cy="80"/>
              </a:xfrm>
              <a:custGeom>
                <a:avLst/>
                <a:gdLst>
                  <a:gd name="T0" fmla="*/ 0 w 72"/>
                  <a:gd name="T1" fmla="*/ 80 h 80"/>
                  <a:gd name="T2" fmla="*/ 8 w 72"/>
                  <a:gd name="T3" fmla="*/ 80 h 80"/>
                  <a:gd name="T4" fmla="*/ 32 w 72"/>
                  <a:gd name="T5" fmla="*/ 72 h 80"/>
                  <a:gd name="T6" fmla="*/ 32 w 72"/>
                  <a:gd name="T7" fmla="*/ 64 h 80"/>
                  <a:gd name="T8" fmla="*/ 64 w 72"/>
                  <a:gd name="T9" fmla="*/ 56 h 80"/>
                  <a:gd name="T10" fmla="*/ 72 w 72"/>
                  <a:gd name="T11" fmla="*/ 32 h 80"/>
                  <a:gd name="T12" fmla="*/ 64 w 72"/>
                  <a:gd name="T13" fmla="*/ 0 h 80"/>
                  <a:gd name="T14" fmla="*/ 16 w 72"/>
                  <a:gd name="T15" fmla="*/ 8 h 80"/>
                  <a:gd name="T16" fmla="*/ 24 w 72"/>
                  <a:gd name="T17" fmla="*/ 32 h 80"/>
                  <a:gd name="T18" fmla="*/ 8 w 72"/>
                  <a:gd name="T19" fmla="*/ 40 h 80"/>
                  <a:gd name="T20" fmla="*/ 0 w 72"/>
                  <a:gd name="T21" fmla="*/ 80 h 8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72" h="80">
                    <a:moveTo>
                      <a:pt x="0" y="80"/>
                    </a:moveTo>
                    <a:lnTo>
                      <a:pt x="8" y="80"/>
                    </a:lnTo>
                    <a:lnTo>
                      <a:pt x="32" y="72"/>
                    </a:lnTo>
                    <a:lnTo>
                      <a:pt x="32" y="64"/>
                    </a:lnTo>
                    <a:lnTo>
                      <a:pt x="64" y="56"/>
                    </a:lnTo>
                    <a:lnTo>
                      <a:pt x="72" y="32"/>
                    </a:lnTo>
                    <a:lnTo>
                      <a:pt x="64" y="0"/>
                    </a:lnTo>
                    <a:lnTo>
                      <a:pt x="16" y="8"/>
                    </a:lnTo>
                    <a:lnTo>
                      <a:pt x="24" y="32"/>
                    </a:lnTo>
                    <a:lnTo>
                      <a:pt x="8" y="40"/>
                    </a:lnTo>
                    <a:lnTo>
                      <a:pt x="0" y="80"/>
                    </a:lnTo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420" name="Group 204"/>
            <p:cNvGrpSpPr>
              <a:grpSpLocks noChangeAspect="1"/>
            </p:cNvGrpSpPr>
            <p:nvPr/>
          </p:nvGrpSpPr>
          <p:grpSpPr bwMode="auto">
            <a:xfrm>
              <a:off x="495" y="1344"/>
              <a:ext cx="2726" cy="2065"/>
              <a:chOff x="496" y="1167"/>
              <a:chExt cx="2707" cy="2050"/>
            </a:xfrm>
            <a:grpFill/>
          </p:grpSpPr>
          <p:sp>
            <p:nvSpPr>
              <p:cNvPr id="1484" name="Freeform 205"/>
              <p:cNvSpPr>
                <a:spLocks noChangeAspect="1"/>
              </p:cNvSpPr>
              <p:nvPr/>
            </p:nvSpPr>
            <p:spPr bwMode="auto">
              <a:xfrm>
                <a:off x="975" y="1981"/>
                <a:ext cx="160" cy="151"/>
              </a:xfrm>
              <a:custGeom>
                <a:avLst/>
                <a:gdLst>
                  <a:gd name="T0" fmla="*/ 0 w 160"/>
                  <a:gd name="T1" fmla="*/ 16 h 151"/>
                  <a:gd name="T2" fmla="*/ 8 w 160"/>
                  <a:gd name="T3" fmla="*/ 151 h 151"/>
                  <a:gd name="T4" fmla="*/ 144 w 160"/>
                  <a:gd name="T5" fmla="*/ 151 h 151"/>
                  <a:gd name="T6" fmla="*/ 160 w 160"/>
                  <a:gd name="T7" fmla="*/ 127 h 151"/>
                  <a:gd name="T8" fmla="*/ 160 w 160"/>
                  <a:gd name="T9" fmla="*/ 119 h 151"/>
                  <a:gd name="T10" fmla="*/ 120 w 160"/>
                  <a:gd name="T11" fmla="*/ 23 h 151"/>
                  <a:gd name="T12" fmla="*/ 144 w 160"/>
                  <a:gd name="T13" fmla="*/ 55 h 151"/>
                  <a:gd name="T14" fmla="*/ 152 w 160"/>
                  <a:gd name="T15" fmla="*/ 31 h 151"/>
                  <a:gd name="T16" fmla="*/ 144 w 160"/>
                  <a:gd name="T17" fmla="*/ 0 h 151"/>
                  <a:gd name="T18" fmla="*/ 112 w 160"/>
                  <a:gd name="T19" fmla="*/ 8 h 151"/>
                  <a:gd name="T20" fmla="*/ 112 w 160"/>
                  <a:gd name="T21" fmla="*/ 0 h 151"/>
                  <a:gd name="T22" fmla="*/ 96 w 160"/>
                  <a:gd name="T23" fmla="*/ 0 h 151"/>
                  <a:gd name="T24" fmla="*/ 72 w 160"/>
                  <a:gd name="T25" fmla="*/ 8 h 151"/>
                  <a:gd name="T26" fmla="*/ 8 w 160"/>
                  <a:gd name="T27" fmla="*/ 0 h 151"/>
                  <a:gd name="T28" fmla="*/ 0 w 160"/>
                  <a:gd name="T29" fmla="*/ 16 h 151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160" h="151">
                    <a:moveTo>
                      <a:pt x="0" y="16"/>
                    </a:moveTo>
                    <a:lnTo>
                      <a:pt x="8" y="151"/>
                    </a:lnTo>
                    <a:lnTo>
                      <a:pt x="144" y="151"/>
                    </a:lnTo>
                    <a:lnTo>
                      <a:pt x="160" y="127"/>
                    </a:lnTo>
                    <a:lnTo>
                      <a:pt x="160" y="119"/>
                    </a:lnTo>
                    <a:lnTo>
                      <a:pt x="120" y="23"/>
                    </a:lnTo>
                    <a:lnTo>
                      <a:pt x="144" y="55"/>
                    </a:lnTo>
                    <a:lnTo>
                      <a:pt x="152" y="31"/>
                    </a:lnTo>
                    <a:lnTo>
                      <a:pt x="144" y="0"/>
                    </a:lnTo>
                    <a:lnTo>
                      <a:pt x="112" y="8"/>
                    </a:lnTo>
                    <a:lnTo>
                      <a:pt x="112" y="0"/>
                    </a:lnTo>
                    <a:lnTo>
                      <a:pt x="96" y="0"/>
                    </a:lnTo>
                    <a:lnTo>
                      <a:pt x="72" y="8"/>
                    </a:lnTo>
                    <a:lnTo>
                      <a:pt x="8" y="0"/>
                    </a:lnTo>
                    <a:lnTo>
                      <a:pt x="0" y="16"/>
                    </a:lnTo>
                    <a:close/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485" name="Freeform 206"/>
              <p:cNvSpPr>
                <a:spLocks noChangeAspect="1"/>
              </p:cNvSpPr>
              <p:nvPr/>
            </p:nvSpPr>
            <p:spPr bwMode="auto">
              <a:xfrm>
                <a:off x="975" y="1981"/>
                <a:ext cx="160" cy="151"/>
              </a:xfrm>
              <a:custGeom>
                <a:avLst/>
                <a:gdLst>
                  <a:gd name="T0" fmla="*/ 0 w 160"/>
                  <a:gd name="T1" fmla="*/ 16 h 151"/>
                  <a:gd name="T2" fmla="*/ 8 w 160"/>
                  <a:gd name="T3" fmla="*/ 151 h 151"/>
                  <a:gd name="T4" fmla="*/ 144 w 160"/>
                  <a:gd name="T5" fmla="*/ 151 h 151"/>
                  <a:gd name="T6" fmla="*/ 160 w 160"/>
                  <a:gd name="T7" fmla="*/ 127 h 151"/>
                  <a:gd name="T8" fmla="*/ 160 w 160"/>
                  <a:gd name="T9" fmla="*/ 119 h 151"/>
                  <a:gd name="T10" fmla="*/ 120 w 160"/>
                  <a:gd name="T11" fmla="*/ 23 h 151"/>
                  <a:gd name="T12" fmla="*/ 144 w 160"/>
                  <a:gd name="T13" fmla="*/ 55 h 151"/>
                  <a:gd name="T14" fmla="*/ 152 w 160"/>
                  <a:gd name="T15" fmla="*/ 31 h 151"/>
                  <a:gd name="T16" fmla="*/ 144 w 160"/>
                  <a:gd name="T17" fmla="*/ 0 h 151"/>
                  <a:gd name="T18" fmla="*/ 112 w 160"/>
                  <a:gd name="T19" fmla="*/ 8 h 151"/>
                  <a:gd name="T20" fmla="*/ 112 w 160"/>
                  <a:gd name="T21" fmla="*/ 0 h 151"/>
                  <a:gd name="T22" fmla="*/ 96 w 160"/>
                  <a:gd name="T23" fmla="*/ 0 h 151"/>
                  <a:gd name="T24" fmla="*/ 72 w 160"/>
                  <a:gd name="T25" fmla="*/ 8 h 151"/>
                  <a:gd name="T26" fmla="*/ 8 w 160"/>
                  <a:gd name="T27" fmla="*/ 0 h 151"/>
                  <a:gd name="T28" fmla="*/ 0 w 160"/>
                  <a:gd name="T29" fmla="*/ 16 h 151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160" h="151">
                    <a:moveTo>
                      <a:pt x="0" y="16"/>
                    </a:moveTo>
                    <a:lnTo>
                      <a:pt x="8" y="151"/>
                    </a:lnTo>
                    <a:lnTo>
                      <a:pt x="144" y="151"/>
                    </a:lnTo>
                    <a:lnTo>
                      <a:pt x="160" y="127"/>
                    </a:lnTo>
                    <a:lnTo>
                      <a:pt x="160" y="119"/>
                    </a:lnTo>
                    <a:lnTo>
                      <a:pt x="120" y="23"/>
                    </a:lnTo>
                    <a:lnTo>
                      <a:pt x="144" y="55"/>
                    </a:lnTo>
                    <a:lnTo>
                      <a:pt x="152" y="31"/>
                    </a:lnTo>
                    <a:lnTo>
                      <a:pt x="144" y="0"/>
                    </a:lnTo>
                    <a:lnTo>
                      <a:pt x="112" y="8"/>
                    </a:lnTo>
                    <a:lnTo>
                      <a:pt x="112" y="0"/>
                    </a:lnTo>
                    <a:lnTo>
                      <a:pt x="96" y="0"/>
                    </a:lnTo>
                    <a:lnTo>
                      <a:pt x="72" y="8"/>
                    </a:lnTo>
                    <a:lnTo>
                      <a:pt x="8" y="0"/>
                    </a:lnTo>
                    <a:lnTo>
                      <a:pt x="0" y="16"/>
                    </a:lnTo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486" name="Freeform 207"/>
              <p:cNvSpPr>
                <a:spLocks noChangeAspect="1"/>
              </p:cNvSpPr>
              <p:nvPr/>
            </p:nvSpPr>
            <p:spPr bwMode="auto">
              <a:xfrm>
                <a:off x="544" y="2236"/>
                <a:ext cx="112" cy="87"/>
              </a:xfrm>
              <a:custGeom>
                <a:avLst/>
                <a:gdLst>
                  <a:gd name="T0" fmla="*/ 0 w 112"/>
                  <a:gd name="T1" fmla="*/ 80 h 87"/>
                  <a:gd name="T2" fmla="*/ 8 w 112"/>
                  <a:gd name="T3" fmla="*/ 87 h 87"/>
                  <a:gd name="T4" fmla="*/ 48 w 112"/>
                  <a:gd name="T5" fmla="*/ 87 h 87"/>
                  <a:gd name="T6" fmla="*/ 40 w 112"/>
                  <a:gd name="T7" fmla="*/ 64 h 87"/>
                  <a:gd name="T8" fmla="*/ 80 w 112"/>
                  <a:gd name="T9" fmla="*/ 64 h 87"/>
                  <a:gd name="T10" fmla="*/ 96 w 112"/>
                  <a:gd name="T11" fmla="*/ 64 h 87"/>
                  <a:gd name="T12" fmla="*/ 112 w 112"/>
                  <a:gd name="T13" fmla="*/ 48 h 87"/>
                  <a:gd name="T14" fmla="*/ 88 w 112"/>
                  <a:gd name="T15" fmla="*/ 16 h 87"/>
                  <a:gd name="T16" fmla="*/ 88 w 112"/>
                  <a:gd name="T17" fmla="*/ 0 h 87"/>
                  <a:gd name="T18" fmla="*/ 24 w 112"/>
                  <a:gd name="T19" fmla="*/ 32 h 87"/>
                  <a:gd name="T20" fmla="*/ 0 w 112"/>
                  <a:gd name="T21" fmla="*/ 80 h 87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12" h="87">
                    <a:moveTo>
                      <a:pt x="0" y="80"/>
                    </a:moveTo>
                    <a:lnTo>
                      <a:pt x="8" y="87"/>
                    </a:lnTo>
                    <a:lnTo>
                      <a:pt x="48" y="87"/>
                    </a:lnTo>
                    <a:lnTo>
                      <a:pt x="40" y="64"/>
                    </a:lnTo>
                    <a:lnTo>
                      <a:pt x="80" y="64"/>
                    </a:lnTo>
                    <a:lnTo>
                      <a:pt x="96" y="64"/>
                    </a:lnTo>
                    <a:lnTo>
                      <a:pt x="112" y="48"/>
                    </a:lnTo>
                    <a:lnTo>
                      <a:pt x="88" y="16"/>
                    </a:lnTo>
                    <a:lnTo>
                      <a:pt x="88" y="0"/>
                    </a:lnTo>
                    <a:lnTo>
                      <a:pt x="24" y="32"/>
                    </a:lnTo>
                    <a:lnTo>
                      <a:pt x="0" y="80"/>
                    </a:lnTo>
                    <a:close/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487" name="Freeform 208"/>
              <p:cNvSpPr>
                <a:spLocks noChangeAspect="1"/>
              </p:cNvSpPr>
              <p:nvPr/>
            </p:nvSpPr>
            <p:spPr bwMode="auto">
              <a:xfrm>
                <a:off x="544" y="2236"/>
                <a:ext cx="112" cy="87"/>
              </a:xfrm>
              <a:custGeom>
                <a:avLst/>
                <a:gdLst>
                  <a:gd name="T0" fmla="*/ 0 w 112"/>
                  <a:gd name="T1" fmla="*/ 80 h 87"/>
                  <a:gd name="T2" fmla="*/ 8 w 112"/>
                  <a:gd name="T3" fmla="*/ 87 h 87"/>
                  <a:gd name="T4" fmla="*/ 48 w 112"/>
                  <a:gd name="T5" fmla="*/ 87 h 87"/>
                  <a:gd name="T6" fmla="*/ 40 w 112"/>
                  <a:gd name="T7" fmla="*/ 64 h 87"/>
                  <a:gd name="T8" fmla="*/ 80 w 112"/>
                  <a:gd name="T9" fmla="*/ 64 h 87"/>
                  <a:gd name="T10" fmla="*/ 96 w 112"/>
                  <a:gd name="T11" fmla="*/ 64 h 87"/>
                  <a:gd name="T12" fmla="*/ 112 w 112"/>
                  <a:gd name="T13" fmla="*/ 48 h 87"/>
                  <a:gd name="T14" fmla="*/ 88 w 112"/>
                  <a:gd name="T15" fmla="*/ 16 h 87"/>
                  <a:gd name="T16" fmla="*/ 88 w 112"/>
                  <a:gd name="T17" fmla="*/ 0 h 87"/>
                  <a:gd name="T18" fmla="*/ 24 w 112"/>
                  <a:gd name="T19" fmla="*/ 32 h 87"/>
                  <a:gd name="T20" fmla="*/ 0 w 112"/>
                  <a:gd name="T21" fmla="*/ 80 h 87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12" h="87">
                    <a:moveTo>
                      <a:pt x="0" y="80"/>
                    </a:moveTo>
                    <a:lnTo>
                      <a:pt x="8" y="87"/>
                    </a:lnTo>
                    <a:lnTo>
                      <a:pt x="48" y="87"/>
                    </a:lnTo>
                    <a:lnTo>
                      <a:pt x="40" y="64"/>
                    </a:lnTo>
                    <a:lnTo>
                      <a:pt x="80" y="64"/>
                    </a:lnTo>
                    <a:lnTo>
                      <a:pt x="96" y="64"/>
                    </a:lnTo>
                    <a:lnTo>
                      <a:pt x="112" y="48"/>
                    </a:lnTo>
                    <a:lnTo>
                      <a:pt x="88" y="16"/>
                    </a:lnTo>
                    <a:lnTo>
                      <a:pt x="88" y="0"/>
                    </a:lnTo>
                    <a:lnTo>
                      <a:pt x="24" y="32"/>
                    </a:lnTo>
                    <a:lnTo>
                      <a:pt x="0" y="80"/>
                    </a:lnTo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488" name="Freeform 209"/>
              <p:cNvSpPr>
                <a:spLocks noChangeAspect="1"/>
              </p:cNvSpPr>
              <p:nvPr/>
            </p:nvSpPr>
            <p:spPr bwMode="auto">
              <a:xfrm>
                <a:off x="943" y="2587"/>
                <a:ext cx="168" cy="143"/>
              </a:xfrm>
              <a:custGeom>
                <a:avLst/>
                <a:gdLst>
                  <a:gd name="T0" fmla="*/ 0 w 168"/>
                  <a:gd name="T1" fmla="*/ 71 h 143"/>
                  <a:gd name="T2" fmla="*/ 0 w 168"/>
                  <a:gd name="T3" fmla="*/ 127 h 143"/>
                  <a:gd name="T4" fmla="*/ 16 w 168"/>
                  <a:gd name="T5" fmla="*/ 143 h 143"/>
                  <a:gd name="T6" fmla="*/ 40 w 168"/>
                  <a:gd name="T7" fmla="*/ 143 h 143"/>
                  <a:gd name="T8" fmla="*/ 64 w 168"/>
                  <a:gd name="T9" fmla="*/ 143 h 143"/>
                  <a:gd name="T10" fmla="*/ 96 w 168"/>
                  <a:gd name="T11" fmla="*/ 127 h 143"/>
                  <a:gd name="T12" fmla="*/ 104 w 168"/>
                  <a:gd name="T13" fmla="*/ 119 h 143"/>
                  <a:gd name="T14" fmla="*/ 120 w 168"/>
                  <a:gd name="T15" fmla="*/ 111 h 143"/>
                  <a:gd name="T16" fmla="*/ 120 w 168"/>
                  <a:gd name="T17" fmla="*/ 103 h 143"/>
                  <a:gd name="T18" fmla="*/ 160 w 168"/>
                  <a:gd name="T19" fmla="*/ 87 h 143"/>
                  <a:gd name="T20" fmla="*/ 152 w 168"/>
                  <a:gd name="T21" fmla="*/ 87 h 143"/>
                  <a:gd name="T22" fmla="*/ 168 w 168"/>
                  <a:gd name="T23" fmla="*/ 40 h 143"/>
                  <a:gd name="T24" fmla="*/ 160 w 168"/>
                  <a:gd name="T25" fmla="*/ 24 h 143"/>
                  <a:gd name="T26" fmla="*/ 136 w 168"/>
                  <a:gd name="T27" fmla="*/ 8 h 143"/>
                  <a:gd name="T28" fmla="*/ 120 w 168"/>
                  <a:gd name="T29" fmla="*/ 0 h 143"/>
                  <a:gd name="T30" fmla="*/ 104 w 168"/>
                  <a:gd name="T31" fmla="*/ 16 h 143"/>
                  <a:gd name="T32" fmla="*/ 96 w 168"/>
                  <a:gd name="T33" fmla="*/ 55 h 143"/>
                  <a:gd name="T34" fmla="*/ 112 w 168"/>
                  <a:gd name="T35" fmla="*/ 63 h 143"/>
                  <a:gd name="T36" fmla="*/ 112 w 168"/>
                  <a:gd name="T37" fmla="*/ 79 h 143"/>
                  <a:gd name="T38" fmla="*/ 24 w 168"/>
                  <a:gd name="T39" fmla="*/ 40 h 143"/>
                  <a:gd name="T40" fmla="*/ 32 w 168"/>
                  <a:gd name="T41" fmla="*/ 71 h 143"/>
                  <a:gd name="T42" fmla="*/ 0 w 168"/>
                  <a:gd name="T43" fmla="*/ 71 h 143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0" t="0" r="r" b="b"/>
                <a:pathLst>
                  <a:path w="168" h="143">
                    <a:moveTo>
                      <a:pt x="0" y="71"/>
                    </a:moveTo>
                    <a:lnTo>
                      <a:pt x="0" y="127"/>
                    </a:lnTo>
                    <a:lnTo>
                      <a:pt x="16" y="143"/>
                    </a:lnTo>
                    <a:lnTo>
                      <a:pt x="40" y="143"/>
                    </a:lnTo>
                    <a:lnTo>
                      <a:pt x="64" y="143"/>
                    </a:lnTo>
                    <a:lnTo>
                      <a:pt x="96" y="127"/>
                    </a:lnTo>
                    <a:lnTo>
                      <a:pt x="104" y="119"/>
                    </a:lnTo>
                    <a:lnTo>
                      <a:pt x="120" y="111"/>
                    </a:lnTo>
                    <a:lnTo>
                      <a:pt x="120" y="103"/>
                    </a:lnTo>
                    <a:lnTo>
                      <a:pt x="160" y="87"/>
                    </a:lnTo>
                    <a:lnTo>
                      <a:pt x="152" y="87"/>
                    </a:lnTo>
                    <a:lnTo>
                      <a:pt x="168" y="40"/>
                    </a:lnTo>
                    <a:lnTo>
                      <a:pt x="160" y="24"/>
                    </a:lnTo>
                    <a:lnTo>
                      <a:pt x="136" y="8"/>
                    </a:lnTo>
                    <a:lnTo>
                      <a:pt x="120" y="0"/>
                    </a:lnTo>
                    <a:lnTo>
                      <a:pt x="104" y="16"/>
                    </a:lnTo>
                    <a:lnTo>
                      <a:pt x="96" y="55"/>
                    </a:lnTo>
                    <a:lnTo>
                      <a:pt x="112" y="63"/>
                    </a:lnTo>
                    <a:lnTo>
                      <a:pt x="112" y="79"/>
                    </a:lnTo>
                    <a:lnTo>
                      <a:pt x="24" y="40"/>
                    </a:lnTo>
                    <a:lnTo>
                      <a:pt x="32" y="71"/>
                    </a:lnTo>
                    <a:lnTo>
                      <a:pt x="0" y="71"/>
                    </a:lnTo>
                    <a:close/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489" name="Freeform 210"/>
              <p:cNvSpPr>
                <a:spLocks noChangeAspect="1"/>
              </p:cNvSpPr>
              <p:nvPr/>
            </p:nvSpPr>
            <p:spPr bwMode="auto">
              <a:xfrm>
                <a:off x="943" y="2587"/>
                <a:ext cx="168" cy="143"/>
              </a:xfrm>
              <a:custGeom>
                <a:avLst/>
                <a:gdLst>
                  <a:gd name="T0" fmla="*/ 0 w 168"/>
                  <a:gd name="T1" fmla="*/ 71 h 143"/>
                  <a:gd name="T2" fmla="*/ 0 w 168"/>
                  <a:gd name="T3" fmla="*/ 127 h 143"/>
                  <a:gd name="T4" fmla="*/ 16 w 168"/>
                  <a:gd name="T5" fmla="*/ 143 h 143"/>
                  <a:gd name="T6" fmla="*/ 40 w 168"/>
                  <a:gd name="T7" fmla="*/ 143 h 143"/>
                  <a:gd name="T8" fmla="*/ 64 w 168"/>
                  <a:gd name="T9" fmla="*/ 143 h 143"/>
                  <a:gd name="T10" fmla="*/ 96 w 168"/>
                  <a:gd name="T11" fmla="*/ 127 h 143"/>
                  <a:gd name="T12" fmla="*/ 104 w 168"/>
                  <a:gd name="T13" fmla="*/ 119 h 143"/>
                  <a:gd name="T14" fmla="*/ 120 w 168"/>
                  <a:gd name="T15" fmla="*/ 111 h 143"/>
                  <a:gd name="T16" fmla="*/ 120 w 168"/>
                  <a:gd name="T17" fmla="*/ 103 h 143"/>
                  <a:gd name="T18" fmla="*/ 160 w 168"/>
                  <a:gd name="T19" fmla="*/ 87 h 143"/>
                  <a:gd name="T20" fmla="*/ 152 w 168"/>
                  <a:gd name="T21" fmla="*/ 87 h 143"/>
                  <a:gd name="T22" fmla="*/ 168 w 168"/>
                  <a:gd name="T23" fmla="*/ 40 h 143"/>
                  <a:gd name="T24" fmla="*/ 160 w 168"/>
                  <a:gd name="T25" fmla="*/ 24 h 143"/>
                  <a:gd name="T26" fmla="*/ 136 w 168"/>
                  <a:gd name="T27" fmla="*/ 8 h 143"/>
                  <a:gd name="T28" fmla="*/ 120 w 168"/>
                  <a:gd name="T29" fmla="*/ 0 h 143"/>
                  <a:gd name="T30" fmla="*/ 104 w 168"/>
                  <a:gd name="T31" fmla="*/ 16 h 143"/>
                  <a:gd name="T32" fmla="*/ 96 w 168"/>
                  <a:gd name="T33" fmla="*/ 55 h 143"/>
                  <a:gd name="T34" fmla="*/ 112 w 168"/>
                  <a:gd name="T35" fmla="*/ 63 h 143"/>
                  <a:gd name="T36" fmla="*/ 112 w 168"/>
                  <a:gd name="T37" fmla="*/ 79 h 143"/>
                  <a:gd name="T38" fmla="*/ 24 w 168"/>
                  <a:gd name="T39" fmla="*/ 40 h 143"/>
                  <a:gd name="T40" fmla="*/ 32 w 168"/>
                  <a:gd name="T41" fmla="*/ 71 h 143"/>
                  <a:gd name="T42" fmla="*/ 0 w 168"/>
                  <a:gd name="T43" fmla="*/ 71 h 143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0" t="0" r="r" b="b"/>
                <a:pathLst>
                  <a:path w="168" h="143">
                    <a:moveTo>
                      <a:pt x="0" y="71"/>
                    </a:moveTo>
                    <a:lnTo>
                      <a:pt x="0" y="127"/>
                    </a:lnTo>
                    <a:lnTo>
                      <a:pt x="16" y="143"/>
                    </a:lnTo>
                    <a:lnTo>
                      <a:pt x="40" y="143"/>
                    </a:lnTo>
                    <a:lnTo>
                      <a:pt x="64" y="143"/>
                    </a:lnTo>
                    <a:lnTo>
                      <a:pt x="96" y="127"/>
                    </a:lnTo>
                    <a:lnTo>
                      <a:pt x="104" y="119"/>
                    </a:lnTo>
                    <a:lnTo>
                      <a:pt x="120" y="111"/>
                    </a:lnTo>
                    <a:lnTo>
                      <a:pt x="120" y="103"/>
                    </a:lnTo>
                    <a:lnTo>
                      <a:pt x="160" y="87"/>
                    </a:lnTo>
                    <a:lnTo>
                      <a:pt x="152" y="87"/>
                    </a:lnTo>
                    <a:lnTo>
                      <a:pt x="168" y="40"/>
                    </a:lnTo>
                    <a:lnTo>
                      <a:pt x="160" y="24"/>
                    </a:lnTo>
                    <a:lnTo>
                      <a:pt x="136" y="8"/>
                    </a:lnTo>
                    <a:lnTo>
                      <a:pt x="120" y="0"/>
                    </a:lnTo>
                    <a:lnTo>
                      <a:pt x="104" y="16"/>
                    </a:lnTo>
                    <a:lnTo>
                      <a:pt x="96" y="55"/>
                    </a:lnTo>
                    <a:lnTo>
                      <a:pt x="112" y="63"/>
                    </a:lnTo>
                    <a:lnTo>
                      <a:pt x="112" y="79"/>
                    </a:lnTo>
                    <a:lnTo>
                      <a:pt x="24" y="40"/>
                    </a:lnTo>
                    <a:lnTo>
                      <a:pt x="32" y="71"/>
                    </a:lnTo>
                    <a:lnTo>
                      <a:pt x="0" y="71"/>
                    </a:lnTo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490" name="Freeform 211"/>
              <p:cNvSpPr>
                <a:spLocks noChangeAspect="1"/>
              </p:cNvSpPr>
              <p:nvPr/>
            </p:nvSpPr>
            <p:spPr bwMode="auto">
              <a:xfrm>
                <a:off x="855" y="2802"/>
                <a:ext cx="240" cy="199"/>
              </a:xfrm>
              <a:custGeom>
                <a:avLst/>
                <a:gdLst>
                  <a:gd name="T0" fmla="*/ 0 w 240"/>
                  <a:gd name="T1" fmla="*/ 104 h 199"/>
                  <a:gd name="T2" fmla="*/ 16 w 240"/>
                  <a:gd name="T3" fmla="*/ 104 h 199"/>
                  <a:gd name="T4" fmla="*/ 24 w 240"/>
                  <a:gd name="T5" fmla="*/ 112 h 199"/>
                  <a:gd name="T6" fmla="*/ 48 w 240"/>
                  <a:gd name="T7" fmla="*/ 112 h 199"/>
                  <a:gd name="T8" fmla="*/ 56 w 240"/>
                  <a:gd name="T9" fmla="*/ 104 h 199"/>
                  <a:gd name="T10" fmla="*/ 56 w 240"/>
                  <a:gd name="T11" fmla="*/ 40 h 199"/>
                  <a:gd name="T12" fmla="*/ 72 w 240"/>
                  <a:gd name="T13" fmla="*/ 56 h 199"/>
                  <a:gd name="T14" fmla="*/ 72 w 240"/>
                  <a:gd name="T15" fmla="*/ 72 h 199"/>
                  <a:gd name="T16" fmla="*/ 88 w 240"/>
                  <a:gd name="T17" fmla="*/ 72 h 199"/>
                  <a:gd name="T18" fmla="*/ 104 w 240"/>
                  <a:gd name="T19" fmla="*/ 48 h 199"/>
                  <a:gd name="T20" fmla="*/ 136 w 240"/>
                  <a:gd name="T21" fmla="*/ 48 h 199"/>
                  <a:gd name="T22" fmla="*/ 192 w 240"/>
                  <a:gd name="T23" fmla="*/ 0 h 199"/>
                  <a:gd name="T24" fmla="*/ 224 w 240"/>
                  <a:gd name="T25" fmla="*/ 8 h 199"/>
                  <a:gd name="T26" fmla="*/ 232 w 240"/>
                  <a:gd name="T27" fmla="*/ 56 h 199"/>
                  <a:gd name="T28" fmla="*/ 216 w 240"/>
                  <a:gd name="T29" fmla="*/ 72 h 199"/>
                  <a:gd name="T30" fmla="*/ 224 w 240"/>
                  <a:gd name="T31" fmla="*/ 80 h 199"/>
                  <a:gd name="T32" fmla="*/ 232 w 240"/>
                  <a:gd name="T33" fmla="*/ 72 h 199"/>
                  <a:gd name="T34" fmla="*/ 240 w 240"/>
                  <a:gd name="T35" fmla="*/ 72 h 199"/>
                  <a:gd name="T36" fmla="*/ 240 w 240"/>
                  <a:gd name="T37" fmla="*/ 104 h 199"/>
                  <a:gd name="T38" fmla="*/ 208 w 240"/>
                  <a:gd name="T39" fmla="*/ 151 h 199"/>
                  <a:gd name="T40" fmla="*/ 152 w 240"/>
                  <a:gd name="T41" fmla="*/ 183 h 199"/>
                  <a:gd name="T42" fmla="*/ 128 w 240"/>
                  <a:gd name="T43" fmla="*/ 199 h 199"/>
                  <a:gd name="T44" fmla="*/ 40 w 240"/>
                  <a:gd name="T45" fmla="*/ 199 h 199"/>
                  <a:gd name="T46" fmla="*/ 32 w 240"/>
                  <a:gd name="T47" fmla="*/ 175 h 199"/>
                  <a:gd name="T48" fmla="*/ 32 w 240"/>
                  <a:gd name="T49" fmla="*/ 159 h 199"/>
                  <a:gd name="T50" fmla="*/ 0 w 240"/>
                  <a:gd name="T51" fmla="*/ 104 h 199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0" t="0" r="r" b="b"/>
                <a:pathLst>
                  <a:path w="240" h="199">
                    <a:moveTo>
                      <a:pt x="0" y="104"/>
                    </a:moveTo>
                    <a:lnTo>
                      <a:pt x="16" y="104"/>
                    </a:lnTo>
                    <a:lnTo>
                      <a:pt x="24" y="112"/>
                    </a:lnTo>
                    <a:lnTo>
                      <a:pt x="48" y="112"/>
                    </a:lnTo>
                    <a:lnTo>
                      <a:pt x="56" y="104"/>
                    </a:lnTo>
                    <a:lnTo>
                      <a:pt x="56" y="40"/>
                    </a:lnTo>
                    <a:lnTo>
                      <a:pt x="72" y="56"/>
                    </a:lnTo>
                    <a:lnTo>
                      <a:pt x="72" y="72"/>
                    </a:lnTo>
                    <a:lnTo>
                      <a:pt x="88" y="72"/>
                    </a:lnTo>
                    <a:lnTo>
                      <a:pt x="104" y="48"/>
                    </a:lnTo>
                    <a:lnTo>
                      <a:pt x="136" y="48"/>
                    </a:lnTo>
                    <a:lnTo>
                      <a:pt x="192" y="0"/>
                    </a:lnTo>
                    <a:lnTo>
                      <a:pt x="224" y="8"/>
                    </a:lnTo>
                    <a:lnTo>
                      <a:pt x="232" y="56"/>
                    </a:lnTo>
                    <a:lnTo>
                      <a:pt x="216" y="72"/>
                    </a:lnTo>
                    <a:lnTo>
                      <a:pt x="224" y="80"/>
                    </a:lnTo>
                    <a:lnTo>
                      <a:pt x="232" y="72"/>
                    </a:lnTo>
                    <a:lnTo>
                      <a:pt x="240" y="72"/>
                    </a:lnTo>
                    <a:lnTo>
                      <a:pt x="240" y="104"/>
                    </a:lnTo>
                    <a:lnTo>
                      <a:pt x="208" y="151"/>
                    </a:lnTo>
                    <a:lnTo>
                      <a:pt x="152" y="183"/>
                    </a:lnTo>
                    <a:lnTo>
                      <a:pt x="128" y="199"/>
                    </a:lnTo>
                    <a:lnTo>
                      <a:pt x="40" y="199"/>
                    </a:lnTo>
                    <a:lnTo>
                      <a:pt x="32" y="175"/>
                    </a:lnTo>
                    <a:lnTo>
                      <a:pt x="32" y="159"/>
                    </a:lnTo>
                    <a:lnTo>
                      <a:pt x="0" y="104"/>
                    </a:lnTo>
                    <a:close/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491" name="Freeform 212"/>
              <p:cNvSpPr>
                <a:spLocks noChangeAspect="1"/>
              </p:cNvSpPr>
              <p:nvPr/>
            </p:nvSpPr>
            <p:spPr bwMode="auto">
              <a:xfrm>
                <a:off x="855" y="2802"/>
                <a:ext cx="240" cy="199"/>
              </a:xfrm>
              <a:custGeom>
                <a:avLst/>
                <a:gdLst>
                  <a:gd name="T0" fmla="*/ 0 w 240"/>
                  <a:gd name="T1" fmla="*/ 104 h 199"/>
                  <a:gd name="T2" fmla="*/ 16 w 240"/>
                  <a:gd name="T3" fmla="*/ 104 h 199"/>
                  <a:gd name="T4" fmla="*/ 24 w 240"/>
                  <a:gd name="T5" fmla="*/ 112 h 199"/>
                  <a:gd name="T6" fmla="*/ 48 w 240"/>
                  <a:gd name="T7" fmla="*/ 112 h 199"/>
                  <a:gd name="T8" fmla="*/ 56 w 240"/>
                  <a:gd name="T9" fmla="*/ 104 h 199"/>
                  <a:gd name="T10" fmla="*/ 56 w 240"/>
                  <a:gd name="T11" fmla="*/ 40 h 199"/>
                  <a:gd name="T12" fmla="*/ 72 w 240"/>
                  <a:gd name="T13" fmla="*/ 56 h 199"/>
                  <a:gd name="T14" fmla="*/ 72 w 240"/>
                  <a:gd name="T15" fmla="*/ 72 h 199"/>
                  <a:gd name="T16" fmla="*/ 88 w 240"/>
                  <a:gd name="T17" fmla="*/ 72 h 199"/>
                  <a:gd name="T18" fmla="*/ 104 w 240"/>
                  <a:gd name="T19" fmla="*/ 48 h 199"/>
                  <a:gd name="T20" fmla="*/ 136 w 240"/>
                  <a:gd name="T21" fmla="*/ 48 h 199"/>
                  <a:gd name="T22" fmla="*/ 192 w 240"/>
                  <a:gd name="T23" fmla="*/ 0 h 199"/>
                  <a:gd name="T24" fmla="*/ 224 w 240"/>
                  <a:gd name="T25" fmla="*/ 8 h 199"/>
                  <a:gd name="T26" fmla="*/ 232 w 240"/>
                  <a:gd name="T27" fmla="*/ 56 h 199"/>
                  <a:gd name="T28" fmla="*/ 216 w 240"/>
                  <a:gd name="T29" fmla="*/ 72 h 199"/>
                  <a:gd name="T30" fmla="*/ 224 w 240"/>
                  <a:gd name="T31" fmla="*/ 80 h 199"/>
                  <a:gd name="T32" fmla="*/ 232 w 240"/>
                  <a:gd name="T33" fmla="*/ 72 h 199"/>
                  <a:gd name="T34" fmla="*/ 240 w 240"/>
                  <a:gd name="T35" fmla="*/ 72 h 199"/>
                  <a:gd name="T36" fmla="*/ 240 w 240"/>
                  <a:gd name="T37" fmla="*/ 104 h 199"/>
                  <a:gd name="T38" fmla="*/ 208 w 240"/>
                  <a:gd name="T39" fmla="*/ 151 h 199"/>
                  <a:gd name="T40" fmla="*/ 152 w 240"/>
                  <a:gd name="T41" fmla="*/ 183 h 199"/>
                  <a:gd name="T42" fmla="*/ 128 w 240"/>
                  <a:gd name="T43" fmla="*/ 199 h 199"/>
                  <a:gd name="T44" fmla="*/ 40 w 240"/>
                  <a:gd name="T45" fmla="*/ 199 h 199"/>
                  <a:gd name="T46" fmla="*/ 32 w 240"/>
                  <a:gd name="T47" fmla="*/ 175 h 199"/>
                  <a:gd name="T48" fmla="*/ 32 w 240"/>
                  <a:gd name="T49" fmla="*/ 159 h 199"/>
                  <a:gd name="T50" fmla="*/ 0 w 240"/>
                  <a:gd name="T51" fmla="*/ 104 h 199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0" t="0" r="r" b="b"/>
                <a:pathLst>
                  <a:path w="240" h="199">
                    <a:moveTo>
                      <a:pt x="0" y="104"/>
                    </a:moveTo>
                    <a:lnTo>
                      <a:pt x="16" y="104"/>
                    </a:lnTo>
                    <a:lnTo>
                      <a:pt x="24" y="112"/>
                    </a:lnTo>
                    <a:lnTo>
                      <a:pt x="48" y="112"/>
                    </a:lnTo>
                    <a:lnTo>
                      <a:pt x="56" y="104"/>
                    </a:lnTo>
                    <a:lnTo>
                      <a:pt x="56" y="40"/>
                    </a:lnTo>
                    <a:lnTo>
                      <a:pt x="72" y="56"/>
                    </a:lnTo>
                    <a:lnTo>
                      <a:pt x="72" y="72"/>
                    </a:lnTo>
                    <a:lnTo>
                      <a:pt x="88" y="72"/>
                    </a:lnTo>
                    <a:lnTo>
                      <a:pt x="104" y="48"/>
                    </a:lnTo>
                    <a:lnTo>
                      <a:pt x="136" y="48"/>
                    </a:lnTo>
                    <a:lnTo>
                      <a:pt x="192" y="0"/>
                    </a:lnTo>
                    <a:lnTo>
                      <a:pt x="224" y="8"/>
                    </a:lnTo>
                    <a:lnTo>
                      <a:pt x="232" y="56"/>
                    </a:lnTo>
                    <a:lnTo>
                      <a:pt x="216" y="72"/>
                    </a:lnTo>
                    <a:lnTo>
                      <a:pt x="224" y="80"/>
                    </a:lnTo>
                    <a:lnTo>
                      <a:pt x="232" y="72"/>
                    </a:lnTo>
                    <a:lnTo>
                      <a:pt x="240" y="72"/>
                    </a:lnTo>
                    <a:lnTo>
                      <a:pt x="240" y="104"/>
                    </a:lnTo>
                    <a:lnTo>
                      <a:pt x="208" y="151"/>
                    </a:lnTo>
                    <a:lnTo>
                      <a:pt x="152" y="183"/>
                    </a:lnTo>
                    <a:lnTo>
                      <a:pt x="128" y="199"/>
                    </a:lnTo>
                    <a:lnTo>
                      <a:pt x="40" y="199"/>
                    </a:lnTo>
                    <a:lnTo>
                      <a:pt x="32" y="175"/>
                    </a:lnTo>
                    <a:lnTo>
                      <a:pt x="32" y="159"/>
                    </a:lnTo>
                    <a:lnTo>
                      <a:pt x="0" y="104"/>
                    </a:lnTo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492" name="Freeform 213"/>
              <p:cNvSpPr>
                <a:spLocks noChangeAspect="1"/>
              </p:cNvSpPr>
              <p:nvPr/>
            </p:nvSpPr>
            <p:spPr bwMode="auto">
              <a:xfrm>
                <a:off x="1007" y="2906"/>
                <a:ext cx="40" cy="39"/>
              </a:xfrm>
              <a:custGeom>
                <a:avLst/>
                <a:gdLst>
                  <a:gd name="T0" fmla="*/ 0 w 40"/>
                  <a:gd name="T1" fmla="*/ 16 h 39"/>
                  <a:gd name="T2" fmla="*/ 24 w 40"/>
                  <a:gd name="T3" fmla="*/ 39 h 39"/>
                  <a:gd name="T4" fmla="*/ 40 w 40"/>
                  <a:gd name="T5" fmla="*/ 16 h 39"/>
                  <a:gd name="T6" fmla="*/ 32 w 40"/>
                  <a:gd name="T7" fmla="*/ 0 h 39"/>
                  <a:gd name="T8" fmla="*/ 0 w 40"/>
                  <a:gd name="T9" fmla="*/ 16 h 3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0" h="39">
                    <a:moveTo>
                      <a:pt x="0" y="16"/>
                    </a:moveTo>
                    <a:lnTo>
                      <a:pt x="24" y="39"/>
                    </a:lnTo>
                    <a:lnTo>
                      <a:pt x="40" y="16"/>
                    </a:lnTo>
                    <a:lnTo>
                      <a:pt x="32" y="0"/>
                    </a:lnTo>
                    <a:lnTo>
                      <a:pt x="0" y="16"/>
                    </a:lnTo>
                    <a:close/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493" name="Freeform 214"/>
              <p:cNvSpPr>
                <a:spLocks noChangeAspect="1"/>
              </p:cNvSpPr>
              <p:nvPr/>
            </p:nvSpPr>
            <p:spPr bwMode="auto">
              <a:xfrm>
                <a:off x="1007" y="2906"/>
                <a:ext cx="40" cy="39"/>
              </a:xfrm>
              <a:custGeom>
                <a:avLst/>
                <a:gdLst>
                  <a:gd name="T0" fmla="*/ 0 w 40"/>
                  <a:gd name="T1" fmla="*/ 16 h 39"/>
                  <a:gd name="T2" fmla="*/ 24 w 40"/>
                  <a:gd name="T3" fmla="*/ 39 h 39"/>
                  <a:gd name="T4" fmla="*/ 40 w 40"/>
                  <a:gd name="T5" fmla="*/ 16 h 39"/>
                  <a:gd name="T6" fmla="*/ 32 w 40"/>
                  <a:gd name="T7" fmla="*/ 0 h 39"/>
                  <a:gd name="T8" fmla="*/ 0 w 40"/>
                  <a:gd name="T9" fmla="*/ 16 h 3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0" h="39">
                    <a:moveTo>
                      <a:pt x="0" y="16"/>
                    </a:moveTo>
                    <a:lnTo>
                      <a:pt x="24" y="39"/>
                    </a:lnTo>
                    <a:lnTo>
                      <a:pt x="40" y="16"/>
                    </a:lnTo>
                    <a:lnTo>
                      <a:pt x="32" y="0"/>
                    </a:lnTo>
                    <a:lnTo>
                      <a:pt x="0" y="16"/>
                    </a:lnTo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494" name="Freeform 215"/>
              <p:cNvSpPr>
                <a:spLocks noChangeAspect="1"/>
              </p:cNvSpPr>
              <p:nvPr/>
            </p:nvSpPr>
            <p:spPr bwMode="auto">
              <a:xfrm>
                <a:off x="2501" y="1933"/>
                <a:ext cx="24" cy="48"/>
              </a:xfrm>
              <a:custGeom>
                <a:avLst/>
                <a:gdLst>
                  <a:gd name="T0" fmla="*/ 0 w 24"/>
                  <a:gd name="T1" fmla="*/ 16 h 48"/>
                  <a:gd name="T2" fmla="*/ 0 w 24"/>
                  <a:gd name="T3" fmla="*/ 32 h 48"/>
                  <a:gd name="T4" fmla="*/ 8 w 24"/>
                  <a:gd name="T5" fmla="*/ 16 h 48"/>
                  <a:gd name="T6" fmla="*/ 8 w 24"/>
                  <a:gd name="T7" fmla="*/ 24 h 48"/>
                  <a:gd name="T8" fmla="*/ 0 w 24"/>
                  <a:gd name="T9" fmla="*/ 48 h 48"/>
                  <a:gd name="T10" fmla="*/ 16 w 24"/>
                  <a:gd name="T11" fmla="*/ 48 h 48"/>
                  <a:gd name="T12" fmla="*/ 24 w 24"/>
                  <a:gd name="T13" fmla="*/ 24 h 48"/>
                  <a:gd name="T14" fmla="*/ 24 w 24"/>
                  <a:gd name="T15" fmla="*/ 8 h 48"/>
                  <a:gd name="T16" fmla="*/ 8 w 24"/>
                  <a:gd name="T17" fmla="*/ 0 h 48"/>
                  <a:gd name="T18" fmla="*/ 0 w 24"/>
                  <a:gd name="T19" fmla="*/ 16 h 48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4" h="48">
                    <a:moveTo>
                      <a:pt x="0" y="16"/>
                    </a:moveTo>
                    <a:lnTo>
                      <a:pt x="0" y="32"/>
                    </a:lnTo>
                    <a:lnTo>
                      <a:pt x="8" y="16"/>
                    </a:lnTo>
                    <a:lnTo>
                      <a:pt x="8" y="24"/>
                    </a:lnTo>
                    <a:lnTo>
                      <a:pt x="0" y="48"/>
                    </a:lnTo>
                    <a:lnTo>
                      <a:pt x="16" y="48"/>
                    </a:lnTo>
                    <a:lnTo>
                      <a:pt x="24" y="24"/>
                    </a:lnTo>
                    <a:lnTo>
                      <a:pt x="24" y="8"/>
                    </a:lnTo>
                    <a:lnTo>
                      <a:pt x="8" y="0"/>
                    </a:lnTo>
                    <a:lnTo>
                      <a:pt x="0" y="16"/>
                    </a:lnTo>
                    <a:close/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495" name="Freeform 216"/>
              <p:cNvSpPr>
                <a:spLocks noChangeAspect="1"/>
              </p:cNvSpPr>
              <p:nvPr/>
            </p:nvSpPr>
            <p:spPr bwMode="auto">
              <a:xfrm>
                <a:off x="2501" y="1933"/>
                <a:ext cx="24" cy="48"/>
              </a:xfrm>
              <a:custGeom>
                <a:avLst/>
                <a:gdLst>
                  <a:gd name="T0" fmla="*/ 0 w 24"/>
                  <a:gd name="T1" fmla="*/ 16 h 48"/>
                  <a:gd name="T2" fmla="*/ 0 w 24"/>
                  <a:gd name="T3" fmla="*/ 32 h 48"/>
                  <a:gd name="T4" fmla="*/ 8 w 24"/>
                  <a:gd name="T5" fmla="*/ 16 h 48"/>
                  <a:gd name="T6" fmla="*/ 8 w 24"/>
                  <a:gd name="T7" fmla="*/ 24 h 48"/>
                  <a:gd name="T8" fmla="*/ 0 w 24"/>
                  <a:gd name="T9" fmla="*/ 48 h 48"/>
                  <a:gd name="T10" fmla="*/ 16 w 24"/>
                  <a:gd name="T11" fmla="*/ 48 h 48"/>
                  <a:gd name="T12" fmla="*/ 24 w 24"/>
                  <a:gd name="T13" fmla="*/ 24 h 48"/>
                  <a:gd name="T14" fmla="*/ 24 w 24"/>
                  <a:gd name="T15" fmla="*/ 8 h 48"/>
                  <a:gd name="T16" fmla="*/ 8 w 24"/>
                  <a:gd name="T17" fmla="*/ 0 h 48"/>
                  <a:gd name="T18" fmla="*/ 0 w 24"/>
                  <a:gd name="T19" fmla="*/ 16 h 48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4" h="48">
                    <a:moveTo>
                      <a:pt x="0" y="16"/>
                    </a:moveTo>
                    <a:lnTo>
                      <a:pt x="0" y="32"/>
                    </a:lnTo>
                    <a:lnTo>
                      <a:pt x="8" y="16"/>
                    </a:lnTo>
                    <a:lnTo>
                      <a:pt x="8" y="24"/>
                    </a:lnTo>
                    <a:lnTo>
                      <a:pt x="0" y="48"/>
                    </a:lnTo>
                    <a:lnTo>
                      <a:pt x="16" y="48"/>
                    </a:lnTo>
                    <a:lnTo>
                      <a:pt x="24" y="24"/>
                    </a:lnTo>
                    <a:lnTo>
                      <a:pt x="24" y="8"/>
                    </a:lnTo>
                    <a:lnTo>
                      <a:pt x="8" y="0"/>
                    </a:lnTo>
                    <a:lnTo>
                      <a:pt x="0" y="16"/>
                    </a:lnTo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496" name="Freeform 217"/>
              <p:cNvSpPr>
                <a:spLocks noChangeAspect="1"/>
              </p:cNvSpPr>
              <p:nvPr/>
            </p:nvSpPr>
            <p:spPr bwMode="auto">
              <a:xfrm>
                <a:off x="2517" y="1813"/>
                <a:ext cx="167" cy="128"/>
              </a:xfrm>
              <a:custGeom>
                <a:avLst/>
                <a:gdLst>
                  <a:gd name="T0" fmla="*/ 0 w 167"/>
                  <a:gd name="T1" fmla="*/ 120 h 128"/>
                  <a:gd name="T2" fmla="*/ 32 w 167"/>
                  <a:gd name="T3" fmla="*/ 96 h 128"/>
                  <a:gd name="T4" fmla="*/ 71 w 167"/>
                  <a:gd name="T5" fmla="*/ 96 h 128"/>
                  <a:gd name="T6" fmla="*/ 87 w 167"/>
                  <a:gd name="T7" fmla="*/ 64 h 128"/>
                  <a:gd name="T8" fmla="*/ 95 w 167"/>
                  <a:gd name="T9" fmla="*/ 64 h 128"/>
                  <a:gd name="T10" fmla="*/ 95 w 167"/>
                  <a:gd name="T11" fmla="*/ 72 h 128"/>
                  <a:gd name="T12" fmla="*/ 111 w 167"/>
                  <a:gd name="T13" fmla="*/ 64 h 128"/>
                  <a:gd name="T14" fmla="*/ 127 w 167"/>
                  <a:gd name="T15" fmla="*/ 40 h 128"/>
                  <a:gd name="T16" fmla="*/ 135 w 167"/>
                  <a:gd name="T17" fmla="*/ 0 h 128"/>
                  <a:gd name="T18" fmla="*/ 143 w 167"/>
                  <a:gd name="T19" fmla="*/ 0 h 128"/>
                  <a:gd name="T20" fmla="*/ 151 w 167"/>
                  <a:gd name="T21" fmla="*/ 0 h 128"/>
                  <a:gd name="T22" fmla="*/ 167 w 167"/>
                  <a:gd name="T23" fmla="*/ 24 h 128"/>
                  <a:gd name="T24" fmla="*/ 143 w 167"/>
                  <a:gd name="T25" fmla="*/ 56 h 128"/>
                  <a:gd name="T26" fmla="*/ 143 w 167"/>
                  <a:gd name="T27" fmla="*/ 72 h 128"/>
                  <a:gd name="T28" fmla="*/ 135 w 167"/>
                  <a:gd name="T29" fmla="*/ 104 h 128"/>
                  <a:gd name="T30" fmla="*/ 127 w 167"/>
                  <a:gd name="T31" fmla="*/ 112 h 128"/>
                  <a:gd name="T32" fmla="*/ 127 w 167"/>
                  <a:gd name="T33" fmla="*/ 96 h 128"/>
                  <a:gd name="T34" fmla="*/ 103 w 167"/>
                  <a:gd name="T35" fmla="*/ 120 h 128"/>
                  <a:gd name="T36" fmla="*/ 87 w 167"/>
                  <a:gd name="T37" fmla="*/ 112 h 128"/>
                  <a:gd name="T38" fmla="*/ 87 w 167"/>
                  <a:gd name="T39" fmla="*/ 120 h 128"/>
                  <a:gd name="T40" fmla="*/ 71 w 167"/>
                  <a:gd name="T41" fmla="*/ 128 h 128"/>
                  <a:gd name="T42" fmla="*/ 63 w 167"/>
                  <a:gd name="T43" fmla="*/ 120 h 128"/>
                  <a:gd name="T44" fmla="*/ 0 w 167"/>
                  <a:gd name="T45" fmla="*/ 120 h 128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167" h="128">
                    <a:moveTo>
                      <a:pt x="0" y="120"/>
                    </a:moveTo>
                    <a:lnTo>
                      <a:pt x="32" y="96"/>
                    </a:lnTo>
                    <a:lnTo>
                      <a:pt x="71" y="96"/>
                    </a:lnTo>
                    <a:lnTo>
                      <a:pt x="87" y="64"/>
                    </a:lnTo>
                    <a:lnTo>
                      <a:pt x="95" y="64"/>
                    </a:lnTo>
                    <a:lnTo>
                      <a:pt x="95" y="72"/>
                    </a:lnTo>
                    <a:lnTo>
                      <a:pt x="111" y="64"/>
                    </a:lnTo>
                    <a:lnTo>
                      <a:pt x="127" y="40"/>
                    </a:lnTo>
                    <a:lnTo>
                      <a:pt x="135" y="0"/>
                    </a:lnTo>
                    <a:lnTo>
                      <a:pt x="143" y="0"/>
                    </a:lnTo>
                    <a:lnTo>
                      <a:pt x="151" y="0"/>
                    </a:lnTo>
                    <a:lnTo>
                      <a:pt x="167" y="24"/>
                    </a:lnTo>
                    <a:lnTo>
                      <a:pt x="143" y="56"/>
                    </a:lnTo>
                    <a:lnTo>
                      <a:pt x="143" y="72"/>
                    </a:lnTo>
                    <a:lnTo>
                      <a:pt x="135" y="104"/>
                    </a:lnTo>
                    <a:lnTo>
                      <a:pt x="127" y="112"/>
                    </a:lnTo>
                    <a:lnTo>
                      <a:pt x="127" y="96"/>
                    </a:lnTo>
                    <a:lnTo>
                      <a:pt x="103" y="120"/>
                    </a:lnTo>
                    <a:lnTo>
                      <a:pt x="87" y="112"/>
                    </a:lnTo>
                    <a:lnTo>
                      <a:pt x="87" y="120"/>
                    </a:lnTo>
                    <a:lnTo>
                      <a:pt x="71" y="128"/>
                    </a:lnTo>
                    <a:lnTo>
                      <a:pt x="63" y="120"/>
                    </a:lnTo>
                    <a:lnTo>
                      <a:pt x="0" y="120"/>
                    </a:lnTo>
                    <a:close/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497" name="Freeform 218"/>
              <p:cNvSpPr>
                <a:spLocks noChangeAspect="1"/>
              </p:cNvSpPr>
              <p:nvPr/>
            </p:nvSpPr>
            <p:spPr bwMode="auto">
              <a:xfrm>
                <a:off x="2517" y="1813"/>
                <a:ext cx="167" cy="128"/>
              </a:xfrm>
              <a:custGeom>
                <a:avLst/>
                <a:gdLst>
                  <a:gd name="T0" fmla="*/ 0 w 167"/>
                  <a:gd name="T1" fmla="*/ 120 h 128"/>
                  <a:gd name="T2" fmla="*/ 32 w 167"/>
                  <a:gd name="T3" fmla="*/ 96 h 128"/>
                  <a:gd name="T4" fmla="*/ 71 w 167"/>
                  <a:gd name="T5" fmla="*/ 96 h 128"/>
                  <a:gd name="T6" fmla="*/ 87 w 167"/>
                  <a:gd name="T7" fmla="*/ 64 h 128"/>
                  <a:gd name="T8" fmla="*/ 95 w 167"/>
                  <a:gd name="T9" fmla="*/ 64 h 128"/>
                  <a:gd name="T10" fmla="*/ 95 w 167"/>
                  <a:gd name="T11" fmla="*/ 72 h 128"/>
                  <a:gd name="T12" fmla="*/ 111 w 167"/>
                  <a:gd name="T13" fmla="*/ 64 h 128"/>
                  <a:gd name="T14" fmla="*/ 127 w 167"/>
                  <a:gd name="T15" fmla="*/ 40 h 128"/>
                  <a:gd name="T16" fmla="*/ 135 w 167"/>
                  <a:gd name="T17" fmla="*/ 0 h 128"/>
                  <a:gd name="T18" fmla="*/ 143 w 167"/>
                  <a:gd name="T19" fmla="*/ 0 h 128"/>
                  <a:gd name="T20" fmla="*/ 151 w 167"/>
                  <a:gd name="T21" fmla="*/ 0 h 128"/>
                  <a:gd name="T22" fmla="*/ 167 w 167"/>
                  <a:gd name="T23" fmla="*/ 24 h 128"/>
                  <a:gd name="T24" fmla="*/ 143 w 167"/>
                  <a:gd name="T25" fmla="*/ 56 h 128"/>
                  <a:gd name="T26" fmla="*/ 143 w 167"/>
                  <a:gd name="T27" fmla="*/ 72 h 128"/>
                  <a:gd name="T28" fmla="*/ 135 w 167"/>
                  <a:gd name="T29" fmla="*/ 104 h 128"/>
                  <a:gd name="T30" fmla="*/ 127 w 167"/>
                  <a:gd name="T31" fmla="*/ 112 h 128"/>
                  <a:gd name="T32" fmla="*/ 127 w 167"/>
                  <a:gd name="T33" fmla="*/ 96 h 128"/>
                  <a:gd name="T34" fmla="*/ 103 w 167"/>
                  <a:gd name="T35" fmla="*/ 120 h 128"/>
                  <a:gd name="T36" fmla="*/ 87 w 167"/>
                  <a:gd name="T37" fmla="*/ 112 h 128"/>
                  <a:gd name="T38" fmla="*/ 87 w 167"/>
                  <a:gd name="T39" fmla="*/ 120 h 128"/>
                  <a:gd name="T40" fmla="*/ 71 w 167"/>
                  <a:gd name="T41" fmla="*/ 128 h 128"/>
                  <a:gd name="T42" fmla="*/ 63 w 167"/>
                  <a:gd name="T43" fmla="*/ 120 h 128"/>
                  <a:gd name="T44" fmla="*/ 0 w 167"/>
                  <a:gd name="T45" fmla="*/ 120 h 128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167" h="128">
                    <a:moveTo>
                      <a:pt x="0" y="120"/>
                    </a:moveTo>
                    <a:lnTo>
                      <a:pt x="32" y="96"/>
                    </a:lnTo>
                    <a:lnTo>
                      <a:pt x="71" y="96"/>
                    </a:lnTo>
                    <a:lnTo>
                      <a:pt x="87" y="64"/>
                    </a:lnTo>
                    <a:lnTo>
                      <a:pt x="95" y="64"/>
                    </a:lnTo>
                    <a:lnTo>
                      <a:pt x="95" y="72"/>
                    </a:lnTo>
                    <a:lnTo>
                      <a:pt x="111" y="64"/>
                    </a:lnTo>
                    <a:lnTo>
                      <a:pt x="127" y="40"/>
                    </a:lnTo>
                    <a:lnTo>
                      <a:pt x="135" y="0"/>
                    </a:lnTo>
                    <a:lnTo>
                      <a:pt x="143" y="0"/>
                    </a:lnTo>
                    <a:lnTo>
                      <a:pt x="151" y="0"/>
                    </a:lnTo>
                    <a:lnTo>
                      <a:pt x="167" y="24"/>
                    </a:lnTo>
                    <a:lnTo>
                      <a:pt x="143" y="56"/>
                    </a:lnTo>
                    <a:lnTo>
                      <a:pt x="143" y="72"/>
                    </a:lnTo>
                    <a:lnTo>
                      <a:pt x="135" y="104"/>
                    </a:lnTo>
                    <a:lnTo>
                      <a:pt x="127" y="112"/>
                    </a:lnTo>
                    <a:lnTo>
                      <a:pt x="127" y="96"/>
                    </a:lnTo>
                    <a:lnTo>
                      <a:pt x="103" y="120"/>
                    </a:lnTo>
                    <a:lnTo>
                      <a:pt x="87" y="112"/>
                    </a:lnTo>
                    <a:lnTo>
                      <a:pt x="87" y="120"/>
                    </a:lnTo>
                    <a:lnTo>
                      <a:pt x="71" y="128"/>
                    </a:lnTo>
                    <a:lnTo>
                      <a:pt x="63" y="120"/>
                    </a:lnTo>
                    <a:lnTo>
                      <a:pt x="0" y="120"/>
                    </a:lnTo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498" name="Freeform 219"/>
              <p:cNvSpPr>
                <a:spLocks noChangeAspect="1"/>
              </p:cNvSpPr>
              <p:nvPr/>
            </p:nvSpPr>
            <p:spPr bwMode="auto">
              <a:xfrm>
                <a:off x="2541" y="1933"/>
                <a:ext cx="31" cy="24"/>
              </a:xfrm>
              <a:custGeom>
                <a:avLst/>
                <a:gdLst>
                  <a:gd name="T0" fmla="*/ 0 w 31"/>
                  <a:gd name="T1" fmla="*/ 8 h 24"/>
                  <a:gd name="T2" fmla="*/ 8 w 31"/>
                  <a:gd name="T3" fmla="*/ 24 h 24"/>
                  <a:gd name="T4" fmla="*/ 24 w 31"/>
                  <a:gd name="T5" fmla="*/ 16 h 24"/>
                  <a:gd name="T6" fmla="*/ 31 w 31"/>
                  <a:gd name="T7" fmla="*/ 0 h 24"/>
                  <a:gd name="T8" fmla="*/ 0 w 31"/>
                  <a:gd name="T9" fmla="*/ 8 h 2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1" h="24">
                    <a:moveTo>
                      <a:pt x="0" y="8"/>
                    </a:moveTo>
                    <a:lnTo>
                      <a:pt x="8" y="24"/>
                    </a:lnTo>
                    <a:lnTo>
                      <a:pt x="24" y="16"/>
                    </a:lnTo>
                    <a:lnTo>
                      <a:pt x="31" y="0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499" name="Freeform 220"/>
              <p:cNvSpPr>
                <a:spLocks noChangeAspect="1"/>
              </p:cNvSpPr>
              <p:nvPr/>
            </p:nvSpPr>
            <p:spPr bwMode="auto">
              <a:xfrm>
                <a:off x="2541" y="1933"/>
                <a:ext cx="31" cy="24"/>
              </a:xfrm>
              <a:custGeom>
                <a:avLst/>
                <a:gdLst>
                  <a:gd name="T0" fmla="*/ 0 w 31"/>
                  <a:gd name="T1" fmla="*/ 8 h 24"/>
                  <a:gd name="T2" fmla="*/ 8 w 31"/>
                  <a:gd name="T3" fmla="*/ 24 h 24"/>
                  <a:gd name="T4" fmla="*/ 24 w 31"/>
                  <a:gd name="T5" fmla="*/ 16 h 24"/>
                  <a:gd name="T6" fmla="*/ 31 w 31"/>
                  <a:gd name="T7" fmla="*/ 0 h 24"/>
                  <a:gd name="T8" fmla="*/ 0 w 31"/>
                  <a:gd name="T9" fmla="*/ 8 h 2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1" h="24">
                    <a:moveTo>
                      <a:pt x="0" y="8"/>
                    </a:moveTo>
                    <a:lnTo>
                      <a:pt x="8" y="24"/>
                    </a:lnTo>
                    <a:lnTo>
                      <a:pt x="24" y="16"/>
                    </a:lnTo>
                    <a:lnTo>
                      <a:pt x="31" y="0"/>
                    </a:lnTo>
                    <a:lnTo>
                      <a:pt x="0" y="8"/>
                    </a:lnTo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500" name="Freeform 221"/>
              <p:cNvSpPr>
                <a:spLocks noChangeAspect="1"/>
              </p:cNvSpPr>
              <p:nvPr/>
            </p:nvSpPr>
            <p:spPr bwMode="auto">
              <a:xfrm>
                <a:off x="2644" y="1733"/>
                <a:ext cx="88" cy="80"/>
              </a:xfrm>
              <a:custGeom>
                <a:avLst/>
                <a:gdLst>
                  <a:gd name="T0" fmla="*/ 0 w 88"/>
                  <a:gd name="T1" fmla="*/ 56 h 80"/>
                  <a:gd name="T2" fmla="*/ 8 w 88"/>
                  <a:gd name="T3" fmla="*/ 80 h 80"/>
                  <a:gd name="T4" fmla="*/ 16 w 88"/>
                  <a:gd name="T5" fmla="*/ 72 h 80"/>
                  <a:gd name="T6" fmla="*/ 8 w 88"/>
                  <a:gd name="T7" fmla="*/ 56 h 80"/>
                  <a:gd name="T8" fmla="*/ 56 w 88"/>
                  <a:gd name="T9" fmla="*/ 64 h 80"/>
                  <a:gd name="T10" fmla="*/ 64 w 88"/>
                  <a:gd name="T11" fmla="*/ 48 h 80"/>
                  <a:gd name="T12" fmla="*/ 88 w 88"/>
                  <a:gd name="T13" fmla="*/ 40 h 80"/>
                  <a:gd name="T14" fmla="*/ 80 w 88"/>
                  <a:gd name="T15" fmla="*/ 24 h 80"/>
                  <a:gd name="T16" fmla="*/ 64 w 88"/>
                  <a:gd name="T17" fmla="*/ 24 h 80"/>
                  <a:gd name="T18" fmla="*/ 40 w 88"/>
                  <a:gd name="T19" fmla="*/ 0 h 80"/>
                  <a:gd name="T20" fmla="*/ 16 w 88"/>
                  <a:gd name="T21" fmla="*/ 40 h 80"/>
                  <a:gd name="T22" fmla="*/ 8 w 88"/>
                  <a:gd name="T23" fmla="*/ 40 h 80"/>
                  <a:gd name="T24" fmla="*/ 0 w 88"/>
                  <a:gd name="T25" fmla="*/ 56 h 80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88" h="80">
                    <a:moveTo>
                      <a:pt x="0" y="56"/>
                    </a:moveTo>
                    <a:lnTo>
                      <a:pt x="8" y="80"/>
                    </a:lnTo>
                    <a:lnTo>
                      <a:pt x="16" y="72"/>
                    </a:lnTo>
                    <a:lnTo>
                      <a:pt x="8" y="56"/>
                    </a:lnTo>
                    <a:lnTo>
                      <a:pt x="56" y="64"/>
                    </a:lnTo>
                    <a:lnTo>
                      <a:pt x="64" y="48"/>
                    </a:lnTo>
                    <a:lnTo>
                      <a:pt x="88" y="40"/>
                    </a:lnTo>
                    <a:lnTo>
                      <a:pt x="80" y="24"/>
                    </a:lnTo>
                    <a:lnTo>
                      <a:pt x="64" y="24"/>
                    </a:lnTo>
                    <a:lnTo>
                      <a:pt x="40" y="0"/>
                    </a:lnTo>
                    <a:lnTo>
                      <a:pt x="16" y="40"/>
                    </a:lnTo>
                    <a:lnTo>
                      <a:pt x="8" y="40"/>
                    </a:lnTo>
                    <a:lnTo>
                      <a:pt x="0" y="56"/>
                    </a:lnTo>
                    <a:close/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501" name="Freeform 222"/>
              <p:cNvSpPr>
                <a:spLocks noChangeAspect="1"/>
              </p:cNvSpPr>
              <p:nvPr/>
            </p:nvSpPr>
            <p:spPr bwMode="auto">
              <a:xfrm>
                <a:off x="2644" y="1733"/>
                <a:ext cx="88" cy="80"/>
              </a:xfrm>
              <a:custGeom>
                <a:avLst/>
                <a:gdLst>
                  <a:gd name="T0" fmla="*/ 0 w 88"/>
                  <a:gd name="T1" fmla="*/ 56 h 80"/>
                  <a:gd name="T2" fmla="*/ 8 w 88"/>
                  <a:gd name="T3" fmla="*/ 80 h 80"/>
                  <a:gd name="T4" fmla="*/ 16 w 88"/>
                  <a:gd name="T5" fmla="*/ 72 h 80"/>
                  <a:gd name="T6" fmla="*/ 8 w 88"/>
                  <a:gd name="T7" fmla="*/ 56 h 80"/>
                  <a:gd name="T8" fmla="*/ 56 w 88"/>
                  <a:gd name="T9" fmla="*/ 64 h 80"/>
                  <a:gd name="T10" fmla="*/ 64 w 88"/>
                  <a:gd name="T11" fmla="*/ 48 h 80"/>
                  <a:gd name="T12" fmla="*/ 88 w 88"/>
                  <a:gd name="T13" fmla="*/ 40 h 80"/>
                  <a:gd name="T14" fmla="*/ 80 w 88"/>
                  <a:gd name="T15" fmla="*/ 24 h 80"/>
                  <a:gd name="T16" fmla="*/ 64 w 88"/>
                  <a:gd name="T17" fmla="*/ 24 h 80"/>
                  <a:gd name="T18" fmla="*/ 40 w 88"/>
                  <a:gd name="T19" fmla="*/ 0 h 80"/>
                  <a:gd name="T20" fmla="*/ 16 w 88"/>
                  <a:gd name="T21" fmla="*/ 40 h 80"/>
                  <a:gd name="T22" fmla="*/ 8 w 88"/>
                  <a:gd name="T23" fmla="*/ 40 h 80"/>
                  <a:gd name="T24" fmla="*/ 0 w 88"/>
                  <a:gd name="T25" fmla="*/ 56 h 80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88" h="80">
                    <a:moveTo>
                      <a:pt x="0" y="56"/>
                    </a:moveTo>
                    <a:lnTo>
                      <a:pt x="8" y="80"/>
                    </a:lnTo>
                    <a:lnTo>
                      <a:pt x="16" y="72"/>
                    </a:lnTo>
                    <a:lnTo>
                      <a:pt x="8" y="56"/>
                    </a:lnTo>
                    <a:lnTo>
                      <a:pt x="56" y="64"/>
                    </a:lnTo>
                    <a:lnTo>
                      <a:pt x="64" y="48"/>
                    </a:lnTo>
                    <a:lnTo>
                      <a:pt x="88" y="40"/>
                    </a:lnTo>
                    <a:lnTo>
                      <a:pt x="80" y="24"/>
                    </a:lnTo>
                    <a:lnTo>
                      <a:pt x="64" y="24"/>
                    </a:lnTo>
                    <a:lnTo>
                      <a:pt x="40" y="0"/>
                    </a:lnTo>
                    <a:lnTo>
                      <a:pt x="16" y="40"/>
                    </a:lnTo>
                    <a:lnTo>
                      <a:pt x="8" y="40"/>
                    </a:lnTo>
                    <a:lnTo>
                      <a:pt x="0" y="56"/>
                    </a:lnTo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502" name="Freeform 223"/>
              <p:cNvSpPr>
                <a:spLocks noChangeAspect="1"/>
              </p:cNvSpPr>
              <p:nvPr/>
            </p:nvSpPr>
            <p:spPr bwMode="auto">
              <a:xfrm>
                <a:off x="2261" y="2627"/>
                <a:ext cx="583" cy="454"/>
              </a:xfrm>
              <a:custGeom>
                <a:avLst/>
                <a:gdLst>
                  <a:gd name="T0" fmla="*/ 8 w 583"/>
                  <a:gd name="T1" fmla="*/ 239 h 454"/>
                  <a:gd name="T2" fmla="*/ 16 w 583"/>
                  <a:gd name="T3" fmla="*/ 239 h 454"/>
                  <a:gd name="T4" fmla="*/ 8 w 583"/>
                  <a:gd name="T5" fmla="*/ 167 h 454"/>
                  <a:gd name="T6" fmla="*/ 48 w 583"/>
                  <a:gd name="T7" fmla="*/ 151 h 454"/>
                  <a:gd name="T8" fmla="*/ 136 w 583"/>
                  <a:gd name="T9" fmla="*/ 111 h 454"/>
                  <a:gd name="T10" fmla="*/ 144 w 583"/>
                  <a:gd name="T11" fmla="*/ 87 h 454"/>
                  <a:gd name="T12" fmla="*/ 152 w 583"/>
                  <a:gd name="T13" fmla="*/ 87 h 454"/>
                  <a:gd name="T14" fmla="*/ 160 w 583"/>
                  <a:gd name="T15" fmla="*/ 71 h 454"/>
                  <a:gd name="T16" fmla="*/ 208 w 583"/>
                  <a:gd name="T17" fmla="*/ 47 h 454"/>
                  <a:gd name="T18" fmla="*/ 216 w 583"/>
                  <a:gd name="T19" fmla="*/ 63 h 454"/>
                  <a:gd name="T20" fmla="*/ 232 w 583"/>
                  <a:gd name="T21" fmla="*/ 55 h 454"/>
                  <a:gd name="T22" fmla="*/ 280 w 583"/>
                  <a:gd name="T23" fmla="*/ 23 h 454"/>
                  <a:gd name="T24" fmla="*/ 335 w 583"/>
                  <a:gd name="T25" fmla="*/ 23 h 454"/>
                  <a:gd name="T26" fmla="*/ 383 w 583"/>
                  <a:gd name="T27" fmla="*/ 103 h 454"/>
                  <a:gd name="T28" fmla="*/ 407 w 583"/>
                  <a:gd name="T29" fmla="*/ 23 h 454"/>
                  <a:gd name="T30" fmla="*/ 447 w 583"/>
                  <a:gd name="T31" fmla="*/ 55 h 454"/>
                  <a:gd name="T32" fmla="*/ 479 w 583"/>
                  <a:gd name="T33" fmla="*/ 127 h 454"/>
                  <a:gd name="T34" fmla="*/ 527 w 583"/>
                  <a:gd name="T35" fmla="*/ 183 h 454"/>
                  <a:gd name="T36" fmla="*/ 543 w 583"/>
                  <a:gd name="T37" fmla="*/ 199 h 454"/>
                  <a:gd name="T38" fmla="*/ 583 w 583"/>
                  <a:gd name="T39" fmla="*/ 279 h 454"/>
                  <a:gd name="T40" fmla="*/ 543 w 583"/>
                  <a:gd name="T41" fmla="*/ 358 h 454"/>
                  <a:gd name="T42" fmla="*/ 495 w 583"/>
                  <a:gd name="T43" fmla="*/ 438 h 454"/>
                  <a:gd name="T44" fmla="*/ 479 w 583"/>
                  <a:gd name="T45" fmla="*/ 454 h 454"/>
                  <a:gd name="T46" fmla="*/ 439 w 583"/>
                  <a:gd name="T47" fmla="*/ 446 h 454"/>
                  <a:gd name="T48" fmla="*/ 383 w 583"/>
                  <a:gd name="T49" fmla="*/ 430 h 454"/>
                  <a:gd name="T50" fmla="*/ 359 w 583"/>
                  <a:gd name="T51" fmla="*/ 390 h 454"/>
                  <a:gd name="T52" fmla="*/ 351 w 583"/>
                  <a:gd name="T53" fmla="*/ 390 h 454"/>
                  <a:gd name="T54" fmla="*/ 351 w 583"/>
                  <a:gd name="T55" fmla="*/ 342 h 454"/>
                  <a:gd name="T56" fmla="*/ 319 w 583"/>
                  <a:gd name="T57" fmla="*/ 382 h 454"/>
                  <a:gd name="T58" fmla="*/ 256 w 583"/>
                  <a:gd name="T59" fmla="*/ 326 h 454"/>
                  <a:gd name="T60" fmla="*/ 152 w 583"/>
                  <a:gd name="T61" fmla="*/ 366 h 454"/>
                  <a:gd name="T62" fmla="*/ 64 w 583"/>
                  <a:gd name="T63" fmla="*/ 390 h 454"/>
                  <a:gd name="T64" fmla="*/ 32 w 583"/>
                  <a:gd name="T65" fmla="*/ 334 h 454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0" t="0" r="r" b="b"/>
                <a:pathLst>
                  <a:path w="583" h="454">
                    <a:moveTo>
                      <a:pt x="0" y="239"/>
                    </a:moveTo>
                    <a:lnTo>
                      <a:pt x="8" y="239"/>
                    </a:lnTo>
                    <a:lnTo>
                      <a:pt x="8" y="231"/>
                    </a:lnTo>
                    <a:lnTo>
                      <a:pt x="16" y="239"/>
                    </a:lnTo>
                    <a:lnTo>
                      <a:pt x="0" y="215"/>
                    </a:lnTo>
                    <a:lnTo>
                      <a:pt x="8" y="167"/>
                    </a:lnTo>
                    <a:lnTo>
                      <a:pt x="16" y="183"/>
                    </a:lnTo>
                    <a:lnTo>
                      <a:pt x="48" y="151"/>
                    </a:lnTo>
                    <a:lnTo>
                      <a:pt x="104" y="135"/>
                    </a:lnTo>
                    <a:lnTo>
                      <a:pt x="136" y="111"/>
                    </a:lnTo>
                    <a:lnTo>
                      <a:pt x="136" y="103"/>
                    </a:lnTo>
                    <a:lnTo>
                      <a:pt x="144" y="87"/>
                    </a:lnTo>
                    <a:lnTo>
                      <a:pt x="152" y="103"/>
                    </a:lnTo>
                    <a:lnTo>
                      <a:pt x="152" y="87"/>
                    </a:lnTo>
                    <a:lnTo>
                      <a:pt x="160" y="87"/>
                    </a:lnTo>
                    <a:lnTo>
                      <a:pt x="160" y="71"/>
                    </a:lnTo>
                    <a:lnTo>
                      <a:pt x="184" y="47"/>
                    </a:lnTo>
                    <a:lnTo>
                      <a:pt x="208" y="47"/>
                    </a:lnTo>
                    <a:lnTo>
                      <a:pt x="208" y="71"/>
                    </a:lnTo>
                    <a:lnTo>
                      <a:pt x="216" y="63"/>
                    </a:lnTo>
                    <a:lnTo>
                      <a:pt x="232" y="71"/>
                    </a:lnTo>
                    <a:lnTo>
                      <a:pt x="232" y="55"/>
                    </a:lnTo>
                    <a:lnTo>
                      <a:pt x="240" y="31"/>
                    </a:lnTo>
                    <a:lnTo>
                      <a:pt x="280" y="23"/>
                    </a:lnTo>
                    <a:lnTo>
                      <a:pt x="264" y="7"/>
                    </a:lnTo>
                    <a:lnTo>
                      <a:pt x="335" y="23"/>
                    </a:lnTo>
                    <a:lnTo>
                      <a:pt x="319" y="63"/>
                    </a:lnTo>
                    <a:lnTo>
                      <a:pt x="383" y="103"/>
                    </a:lnTo>
                    <a:lnTo>
                      <a:pt x="399" y="95"/>
                    </a:lnTo>
                    <a:lnTo>
                      <a:pt x="407" y="23"/>
                    </a:lnTo>
                    <a:lnTo>
                      <a:pt x="431" y="0"/>
                    </a:lnTo>
                    <a:lnTo>
                      <a:pt x="447" y="55"/>
                    </a:lnTo>
                    <a:lnTo>
                      <a:pt x="463" y="63"/>
                    </a:lnTo>
                    <a:lnTo>
                      <a:pt x="479" y="127"/>
                    </a:lnTo>
                    <a:lnTo>
                      <a:pt x="511" y="151"/>
                    </a:lnTo>
                    <a:lnTo>
                      <a:pt x="527" y="183"/>
                    </a:lnTo>
                    <a:lnTo>
                      <a:pt x="535" y="175"/>
                    </a:lnTo>
                    <a:lnTo>
                      <a:pt x="543" y="199"/>
                    </a:lnTo>
                    <a:lnTo>
                      <a:pt x="575" y="223"/>
                    </a:lnTo>
                    <a:lnTo>
                      <a:pt x="583" y="279"/>
                    </a:lnTo>
                    <a:lnTo>
                      <a:pt x="575" y="326"/>
                    </a:lnTo>
                    <a:lnTo>
                      <a:pt x="543" y="358"/>
                    </a:lnTo>
                    <a:lnTo>
                      <a:pt x="527" y="430"/>
                    </a:lnTo>
                    <a:lnTo>
                      <a:pt x="495" y="438"/>
                    </a:lnTo>
                    <a:lnTo>
                      <a:pt x="479" y="446"/>
                    </a:lnTo>
                    <a:lnTo>
                      <a:pt x="479" y="454"/>
                    </a:lnTo>
                    <a:lnTo>
                      <a:pt x="455" y="438"/>
                    </a:lnTo>
                    <a:lnTo>
                      <a:pt x="439" y="446"/>
                    </a:lnTo>
                    <a:lnTo>
                      <a:pt x="407" y="446"/>
                    </a:lnTo>
                    <a:lnTo>
                      <a:pt x="383" y="430"/>
                    </a:lnTo>
                    <a:lnTo>
                      <a:pt x="375" y="390"/>
                    </a:lnTo>
                    <a:lnTo>
                      <a:pt x="359" y="390"/>
                    </a:lnTo>
                    <a:lnTo>
                      <a:pt x="359" y="374"/>
                    </a:lnTo>
                    <a:lnTo>
                      <a:pt x="351" y="390"/>
                    </a:lnTo>
                    <a:lnTo>
                      <a:pt x="343" y="390"/>
                    </a:lnTo>
                    <a:lnTo>
                      <a:pt x="351" y="342"/>
                    </a:lnTo>
                    <a:lnTo>
                      <a:pt x="327" y="390"/>
                    </a:lnTo>
                    <a:lnTo>
                      <a:pt x="319" y="382"/>
                    </a:lnTo>
                    <a:lnTo>
                      <a:pt x="304" y="342"/>
                    </a:lnTo>
                    <a:lnTo>
                      <a:pt x="256" y="326"/>
                    </a:lnTo>
                    <a:lnTo>
                      <a:pt x="184" y="334"/>
                    </a:lnTo>
                    <a:lnTo>
                      <a:pt x="152" y="366"/>
                    </a:lnTo>
                    <a:lnTo>
                      <a:pt x="96" y="366"/>
                    </a:lnTo>
                    <a:lnTo>
                      <a:pt x="64" y="390"/>
                    </a:lnTo>
                    <a:lnTo>
                      <a:pt x="24" y="374"/>
                    </a:lnTo>
                    <a:lnTo>
                      <a:pt x="32" y="334"/>
                    </a:lnTo>
                    <a:lnTo>
                      <a:pt x="0" y="239"/>
                    </a:lnTo>
                    <a:close/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503" name="Freeform 224"/>
              <p:cNvSpPr>
                <a:spLocks noChangeAspect="1"/>
              </p:cNvSpPr>
              <p:nvPr/>
            </p:nvSpPr>
            <p:spPr bwMode="auto">
              <a:xfrm>
                <a:off x="2261" y="2627"/>
                <a:ext cx="583" cy="454"/>
              </a:xfrm>
              <a:custGeom>
                <a:avLst/>
                <a:gdLst>
                  <a:gd name="T0" fmla="*/ 8 w 583"/>
                  <a:gd name="T1" fmla="*/ 239 h 454"/>
                  <a:gd name="T2" fmla="*/ 16 w 583"/>
                  <a:gd name="T3" fmla="*/ 239 h 454"/>
                  <a:gd name="T4" fmla="*/ 8 w 583"/>
                  <a:gd name="T5" fmla="*/ 167 h 454"/>
                  <a:gd name="T6" fmla="*/ 48 w 583"/>
                  <a:gd name="T7" fmla="*/ 151 h 454"/>
                  <a:gd name="T8" fmla="*/ 136 w 583"/>
                  <a:gd name="T9" fmla="*/ 111 h 454"/>
                  <a:gd name="T10" fmla="*/ 144 w 583"/>
                  <a:gd name="T11" fmla="*/ 87 h 454"/>
                  <a:gd name="T12" fmla="*/ 152 w 583"/>
                  <a:gd name="T13" fmla="*/ 87 h 454"/>
                  <a:gd name="T14" fmla="*/ 160 w 583"/>
                  <a:gd name="T15" fmla="*/ 71 h 454"/>
                  <a:gd name="T16" fmla="*/ 208 w 583"/>
                  <a:gd name="T17" fmla="*/ 47 h 454"/>
                  <a:gd name="T18" fmla="*/ 216 w 583"/>
                  <a:gd name="T19" fmla="*/ 63 h 454"/>
                  <a:gd name="T20" fmla="*/ 232 w 583"/>
                  <a:gd name="T21" fmla="*/ 55 h 454"/>
                  <a:gd name="T22" fmla="*/ 280 w 583"/>
                  <a:gd name="T23" fmla="*/ 23 h 454"/>
                  <a:gd name="T24" fmla="*/ 335 w 583"/>
                  <a:gd name="T25" fmla="*/ 23 h 454"/>
                  <a:gd name="T26" fmla="*/ 383 w 583"/>
                  <a:gd name="T27" fmla="*/ 103 h 454"/>
                  <a:gd name="T28" fmla="*/ 407 w 583"/>
                  <a:gd name="T29" fmla="*/ 23 h 454"/>
                  <a:gd name="T30" fmla="*/ 447 w 583"/>
                  <a:gd name="T31" fmla="*/ 55 h 454"/>
                  <a:gd name="T32" fmla="*/ 479 w 583"/>
                  <a:gd name="T33" fmla="*/ 127 h 454"/>
                  <a:gd name="T34" fmla="*/ 527 w 583"/>
                  <a:gd name="T35" fmla="*/ 183 h 454"/>
                  <a:gd name="T36" fmla="*/ 543 w 583"/>
                  <a:gd name="T37" fmla="*/ 199 h 454"/>
                  <a:gd name="T38" fmla="*/ 583 w 583"/>
                  <a:gd name="T39" fmla="*/ 279 h 454"/>
                  <a:gd name="T40" fmla="*/ 543 w 583"/>
                  <a:gd name="T41" fmla="*/ 358 h 454"/>
                  <a:gd name="T42" fmla="*/ 495 w 583"/>
                  <a:gd name="T43" fmla="*/ 438 h 454"/>
                  <a:gd name="T44" fmla="*/ 479 w 583"/>
                  <a:gd name="T45" fmla="*/ 454 h 454"/>
                  <a:gd name="T46" fmla="*/ 439 w 583"/>
                  <a:gd name="T47" fmla="*/ 446 h 454"/>
                  <a:gd name="T48" fmla="*/ 383 w 583"/>
                  <a:gd name="T49" fmla="*/ 430 h 454"/>
                  <a:gd name="T50" fmla="*/ 359 w 583"/>
                  <a:gd name="T51" fmla="*/ 390 h 454"/>
                  <a:gd name="T52" fmla="*/ 351 w 583"/>
                  <a:gd name="T53" fmla="*/ 390 h 454"/>
                  <a:gd name="T54" fmla="*/ 351 w 583"/>
                  <a:gd name="T55" fmla="*/ 342 h 454"/>
                  <a:gd name="T56" fmla="*/ 319 w 583"/>
                  <a:gd name="T57" fmla="*/ 382 h 454"/>
                  <a:gd name="T58" fmla="*/ 256 w 583"/>
                  <a:gd name="T59" fmla="*/ 326 h 454"/>
                  <a:gd name="T60" fmla="*/ 152 w 583"/>
                  <a:gd name="T61" fmla="*/ 366 h 454"/>
                  <a:gd name="T62" fmla="*/ 64 w 583"/>
                  <a:gd name="T63" fmla="*/ 390 h 454"/>
                  <a:gd name="T64" fmla="*/ 32 w 583"/>
                  <a:gd name="T65" fmla="*/ 334 h 454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0" t="0" r="r" b="b"/>
                <a:pathLst>
                  <a:path w="583" h="454">
                    <a:moveTo>
                      <a:pt x="0" y="239"/>
                    </a:moveTo>
                    <a:lnTo>
                      <a:pt x="8" y="239"/>
                    </a:lnTo>
                    <a:lnTo>
                      <a:pt x="8" y="231"/>
                    </a:lnTo>
                    <a:lnTo>
                      <a:pt x="16" y="239"/>
                    </a:lnTo>
                    <a:lnTo>
                      <a:pt x="0" y="215"/>
                    </a:lnTo>
                    <a:lnTo>
                      <a:pt x="8" y="167"/>
                    </a:lnTo>
                    <a:lnTo>
                      <a:pt x="16" y="183"/>
                    </a:lnTo>
                    <a:lnTo>
                      <a:pt x="48" y="151"/>
                    </a:lnTo>
                    <a:lnTo>
                      <a:pt x="104" y="135"/>
                    </a:lnTo>
                    <a:lnTo>
                      <a:pt x="136" y="111"/>
                    </a:lnTo>
                    <a:lnTo>
                      <a:pt x="136" y="103"/>
                    </a:lnTo>
                    <a:lnTo>
                      <a:pt x="144" y="87"/>
                    </a:lnTo>
                    <a:lnTo>
                      <a:pt x="152" y="103"/>
                    </a:lnTo>
                    <a:lnTo>
                      <a:pt x="152" y="87"/>
                    </a:lnTo>
                    <a:lnTo>
                      <a:pt x="160" y="87"/>
                    </a:lnTo>
                    <a:lnTo>
                      <a:pt x="160" y="71"/>
                    </a:lnTo>
                    <a:lnTo>
                      <a:pt x="184" y="47"/>
                    </a:lnTo>
                    <a:lnTo>
                      <a:pt x="208" y="47"/>
                    </a:lnTo>
                    <a:lnTo>
                      <a:pt x="208" y="71"/>
                    </a:lnTo>
                    <a:lnTo>
                      <a:pt x="216" y="63"/>
                    </a:lnTo>
                    <a:lnTo>
                      <a:pt x="232" y="71"/>
                    </a:lnTo>
                    <a:lnTo>
                      <a:pt x="232" y="55"/>
                    </a:lnTo>
                    <a:lnTo>
                      <a:pt x="240" y="31"/>
                    </a:lnTo>
                    <a:lnTo>
                      <a:pt x="280" y="23"/>
                    </a:lnTo>
                    <a:lnTo>
                      <a:pt x="264" y="7"/>
                    </a:lnTo>
                    <a:lnTo>
                      <a:pt x="335" y="23"/>
                    </a:lnTo>
                    <a:lnTo>
                      <a:pt x="319" y="63"/>
                    </a:lnTo>
                    <a:lnTo>
                      <a:pt x="383" y="103"/>
                    </a:lnTo>
                    <a:lnTo>
                      <a:pt x="399" y="95"/>
                    </a:lnTo>
                    <a:lnTo>
                      <a:pt x="407" y="23"/>
                    </a:lnTo>
                    <a:lnTo>
                      <a:pt x="431" y="0"/>
                    </a:lnTo>
                    <a:lnTo>
                      <a:pt x="447" y="55"/>
                    </a:lnTo>
                    <a:lnTo>
                      <a:pt x="463" y="63"/>
                    </a:lnTo>
                    <a:lnTo>
                      <a:pt x="479" y="127"/>
                    </a:lnTo>
                    <a:lnTo>
                      <a:pt x="511" y="151"/>
                    </a:lnTo>
                    <a:lnTo>
                      <a:pt x="527" y="183"/>
                    </a:lnTo>
                    <a:lnTo>
                      <a:pt x="535" y="175"/>
                    </a:lnTo>
                    <a:lnTo>
                      <a:pt x="543" y="199"/>
                    </a:lnTo>
                    <a:lnTo>
                      <a:pt x="575" y="223"/>
                    </a:lnTo>
                    <a:lnTo>
                      <a:pt x="583" y="279"/>
                    </a:lnTo>
                    <a:lnTo>
                      <a:pt x="575" y="326"/>
                    </a:lnTo>
                    <a:lnTo>
                      <a:pt x="543" y="358"/>
                    </a:lnTo>
                    <a:lnTo>
                      <a:pt x="527" y="430"/>
                    </a:lnTo>
                    <a:lnTo>
                      <a:pt x="495" y="438"/>
                    </a:lnTo>
                    <a:lnTo>
                      <a:pt x="479" y="446"/>
                    </a:lnTo>
                    <a:lnTo>
                      <a:pt x="479" y="454"/>
                    </a:lnTo>
                    <a:lnTo>
                      <a:pt x="455" y="438"/>
                    </a:lnTo>
                    <a:lnTo>
                      <a:pt x="439" y="446"/>
                    </a:lnTo>
                    <a:lnTo>
                      <a:pt x="407" y="446"/>
                    </a:lnTo>
                    <a:lnTo>
                      <a:pt x="383" y="430"/>
                    </a:lnTo>
                    <a:lnTo>
                      <a:pt x="375" y="390"/>
                    </a:lnTo>
                    <a:lnTo>
                      <a:pt x="359" y="390"/>
                    </a:lnTo>
                    <a:lnTo>
                      <a:pt x="359" y="374"/>
                    </a:lnTo>
                    <a:lnTo>
                      <a:pt x="351" y="390"/>
                    </a:lnTo>
                    <a:lnTo>
                      <a:pt x="343" y="390"/>
                    </a:lnTo>
                    <a:lnTo>
                      <a:pt x="351" y="342"/>
                    </a:lnTo>
                    <a:lnTo>
                      <a:pt x="327" y="390"/>
                    </a:lnTo>
                    <a:lnTo>
                      <a:pt x="319" y="382"/>
                    </a:lnTo>
                    <a:lnTo>
                      <a:pt x="304" y="342"/>
                    </a:lnTo>
                    <a:lnTo>
                      <a:pt x="256" y="326"/>
                    </a:lnTo>
                    <a:lnTo>
                      <a:pt x="184" y="334"/>
                    </a:lnTo>
                    <a:lnTo>
                      <a:pt x="152" y="366"/>
                    </a:lnTo>
                    <a:lnTo>
                      <a:pt x="96" y="366"/>
                    </a:lnTo>
                    <a:lnTo>
                      <a:pt x="64" y="390"/>
                    </a:lnTo>
                    <a:lnTo>
                      <a:pt x="24" y="374"/>
                    </a:lnTo>
                    <a:lnTo>
                      <a:pt x="32" y="334"/>
                    </a:lnTo>
                    <a:lnTo>
                      <a:pt x="0" y="239"/>
                    </a:lnTo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504" name="Freeform 225"/>
              <p:cNvSpPr>
                <a:spLocks noChangeAspect="1"/>
              </p:cNvSpPr>
              <p:nvPr/>
            </p:nvSpPr>
            <p:spPr bwMode="auto">
              <a:xfrm>
                <a:off x="2716" y="3113"/>
                <a:ext cx="48" cy="48"/>
              </a:xfrm>
              <a:custGeom>
                <a:avLst/>
                <a:gdLst>
                  <a:gd name="T0" fmla="*/ 0 w 48"/>
                  <a:gd name="T1" fmla="*/ 8 h 48"/>
                  <a:gd name="T2" fmla="*/ 0 w 48"/>
                  <a:gd name="T3" fmla="*/ 0 h 48"/>
                  <a:gd name="T4" fmla="*/ 24 w 48"/>
                  <a:gd name="T5" fmla="*/ 8 h 48"/>
                  <a:gd name="T6" fmla="*/ 48 w 48"/>
                  <a:gd name="T7" fmla="*/ 0 h 48"/>
                  <a:gd name="T8" fmla="*/ 48 w 48"/>
                  <a:gd name="T9" fmla="*/ 16 h 48"/>
                  <a:gd name="T10" fmla="*/ 48 w 48"/>
                  <a:gd name="T11" fmla="*/ 24 h 48"/>
                  <a:gd name="T12" fmla="*/ 32 w 48"/>
                  <a:gd name="T13" fmla="*/ 48 h 48"/>
                  <a:gd name="T14" fmla="*/ 16 w 48"/>
                  <a:gd name="T15" fmla="*/ 48 h 48"/>
                  <a:gd name="T16" fmla="*/ 0 w 48"/>
                  <a:gd name="T17" fmla="*/ 8 h 48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48" h="48">
                    <a:moveTo>
                      <a:pt x="0" y="8"/>
                    </a:moveTo>
                    <a:lnTo>
                      <a:pt x="0" y="0"/>
                    </a:lnTo>
                    <a:lnTo>
                      <a:pt x="24" y="8"/>
                    </a:lnTo>
                    <a:lnTo>
                      <a:pt x="48" y="0"/>
                    </a:lnTo>
                    <a:lnTo>
                      <a:pt x="48" y="16"/>
                    </a:lnTo>
                    <a:lnTo>
                      <a:pt x="48" y="24"/>
                    </a:lnTo>
                    <a:lnTo>
                      <a:pt x="32" y="48"/>
                    </a:lnTo>
                    <a:lnTo>
                      <a:pt x="16" y="48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505" name="Freeform 226"/>
              <p:cNvSpPr>
                <a:spLocks noChangeAspect="1"/>
              </p:cNvSpPr>
              <p:nvPr/>
            </p:nvSpPr>
            <p:spPr bwMode="auto">
              <a:xfrm>
                <a:off x="2716" y="3113"/>
                <a:ext cx="48" cy="48"/>
              </a:xfrm>
              <a:custGeom>
                <a:avLst/>
                <a:gdLst>
                  <a:gd name="T0" fmla="*/ 0 w 48"/>
                  <a:gd name="T1" fmla="*/ 8 h 48"/>
                  <a:gd name="T2" fmla="*/ 0 w 48"/>
                  <a:gd name="T3" fmla="*/ 0 h 48"/>
                  <a:gd name="T4" fmla="*/ 24 w 48"/>
                  <a:gd name="T5" fmla="*/ 8 h 48"/>
                  <a:gd name="T6" fmla="*/ 48 w 48"/>
                  <a:gd name="T7" fmla="*/ 0 h 48"/>
                  <a:gd name="T8" fmla="*/ 48 w 48"/>
                  <a:gd name="T9" fmla="*/ 16 h 48"/>
                  <a:gd name="T10" fmla="*/ 48 w 48"/>
                  <a:gd name="T11" fmla="*/ 24 h 48"/>
                  <a:gd name="T12" fmla="*/ 32 w 48"/>
                  <a:gd name="T13" fmla="*/ 48 h 48"/>
                  <a:gd name="T14" fmla="*/ 16 w 48"/>
                  <a:gd name="T15" fmla="*/ 48 h 48"/>
                  <a:gd name="T16" fmla="*/ 0 w 48"/>
                  <a:gd name="T17" fmla="*/ 8 h 48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48" h="48">
                    <a:moveTo>
                      <a:pt x="0" y="8"/>
                    </a:moveTo>
                    <a:lnTo>
                      <a:pt x="0" y="0"/>
                    </a:lnTo>
                    <a:lnTo>
                      <a:pt x="24" y="8"/>
                    </a:lnTo>
                    <a:lnTo>
                      <a:pt x="48" y="0"/>
                    </a:lnTo>
                    <a:lnTo>
                      <a:pt x="48" y="16"/>
                    </a:lnTo>
                    <a:lnTo>
                      <a:pt x="48" y="24"/>
                    </a:lnTo>
                    <a:lnTo>
                      <a:pt x="32" y="48"/>
                    </a:lnTo>
                    <a:lnTo>
                      <a:pt x="16" y="48"/>
                    </a:lnTo>
                    <a:lnTo>
                      <a:pt x="0" y="8"/>
                    </a:lnTo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506" name="Freeform 227"/>
              <p:cNvSpPr>
                <a:spLocks noChangeAspect="1"/>
              </p:cNvSpPr>
              <p:nvPr/>
            </p:nvSpPr>
            <p:spPr bwMode="auto">
              <a:xfrm>
                <a:off x="2277" y="2387"/>
                <a:ext cx="16" cy="16"/>
              </a:xfrm>
              <a:custGeom>
                <a:avLst/>
                <a:gdLst>
                  <a:gd name="T0" fmla="*/ 0 w 16"/>
                  <a:gd name="T1" fmla="*/ 8 h 16"/>
                  <a:gd name="T2" fmla="*/ 8 w 16"/>
                  <a:gd name="T3" fmla="*/ 16 h 16"/>
                  <a:gd name="T4" fmla="*/ 16 w 16"/>
                  <a:gd name="T5" fmla="*/ 0 h 16"/>
                  <a:gd name="T6" fmla="*/ 0 w 16"/>
                  <a:gd name="T7" fmla="*/ 8 h 1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6" h="16">
                    <a:moveTo>
                      <a:pt x="0" y="8"/>
                    </a:moveTo>
                    <a:lnTo>
                      <a:pt x="8" y="16"/>
                    </a:lnTo>
                    <a:lnTo>
                      <a:pt x="16" y="0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507" name="Freeform 228"/>
              <p:cNvSpPr>
                <a:spLocks noChangeAspect="1"/>
              </p:cNvSpPr>
              <p:nvPr/>
            </p:nvSpPr>
            <p:spPr bwMode="auto">
              <a:xfrm>
                <a:off x="2277" y="2387"/>
                <a:ext cx="16" cy="16"/>
              </a:xfrm>
              <a:custGeom>
                <a:avLst/>
                <a:gdLst>
                  <a:gd name="T0" fmla="*/ 0 w 16"/>
                  <a:gd name="T1" fmla="*/ 8 h 16"/>
                  <a:gd name="T2" fmla="*/ 8 w 16"/>
                  <a:gd name="T3" fmla="*/ 16 h 16"/>
                  <a:gd name="T4" fmla="*/ 16 w 16"/>
                  <a:gd name="T5" fmla="*/ 0 h 16"/>
                  <a:gd name="T6" fmla="*/ 0 w 16"/>
                  <a:gd name="T7" fmla="*/ 8 h 1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6" h="16">
                    <a:moveTo>
                      <a:pt x="0" y="8"/>
                    </a:moveTo>
                    <a:lnTo>
                      <a:pt x="8" y="16"/>
                    </a:lnTo>
                    <a:lnTo>
                      <a:pt x="16" y="0"/>
                    </a:lnTo>
                    <a:lnTo>
                      <a:pt x="0" y="8"/>
                    </a:lnTo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508" name="Freeform 229"/>
              <p:cNvSpPr>
                <a:spLocks noChangeAspect="1"/>
              </p:cNvSpPr>
              <p:nvPr/>
            </p:nvSpPr>
            <p:spPr bwMode="auto">
              <a:xfrm>
                <a:off x="2357" y="2084"/>
                <a:ext cx="32" cy="48"/>
              </a:xfrm>
              <a:custGeom>
                <a:avLst/>
                <a:gdLst>
                  <a:gd name="T0" fmla="*/ 0 w 32"/>
                  <a:gd name="T1" fmla="*/ 16 h 48"/>
                  <a:gd name="T2" fmla="*/ 8 w 32"/>
                  <a:gd name="T3" fmla="*/ 48 h 48"/>
                  <a:gd name="T4" fmla="*/ 32 w 32"/>
                  <a:gd name="T5" fmla="*/ 0 h 48"/>
                  <a:gd name="T6" fmla="*/ 8 w 32"/>
                  <a:gd name="T7" fmla="*/ 0 h 48"/>
                  <a:gd name="T8" fmla="*/ 0 w 32"/>
                  <a:gd name="T9" fmla="*/ 16 h 4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2" h="48">
                    <a:moveTo>
                      <a:pt x="0" y="16"/>
                    </a:moveTo>
                    <a:lnTo>
                      <a:pt x="8" y="48"/>
                    </a:lnTo>
                    <a:lnTo>
                      <a:pt x="32" y="0"/>
                    </a:lnTo>
                    <a:lnTo>
                      <a:pt x="8" y="0"/>
                    </a:lnTo>
                    <a:lnTo>
                      <a:pt x="0" y="16"/>
                    </a:lnTo>
                    <a:close/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509" name="Freeform 230"/>
              <p:cNvSpPr>
                <a:spLocks noChangeAspect="1"/>
              </p:cNvSpPr>
              <p:nvPr/>
            </p:nvSpPr>
            <p:spPr bwMode="auto">
              <a:xfrm>
                <a:off x="2357" y="2084"/>
                <a:ext cx="32" cy="48"/>
              </a:xfrm>
              <a:custGeom>
                <a:avLst/>
                <a:gdLst>
                  <a:gd name="T0" fmla="*/ 0 w 32"/>
                  <a:gd name="T1" fmla="*/ 16 h 48"/>
                  <a:gd name="T2" fmla="*/ 8 w 32"/>
                  <a:gd name="T3" fmla="*/ 48 h 48"/>
                  <a:gd name="T4" fmla="*/ 32 w 32"/>
                  <a:gd name="T5" fmla="*/ 0 h 48"/>
                  <a:gd name="T6" fmla="*/ 8 w 32"/>
                  <a:gd name="T7" fmla="*/ 0 h 48"/>
                  <a:gd name="T8" fmla="*/ 0 w 32"/>
                  <a:gd name="T9" fmla="*/ 16 h 4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2" h="48">
                    <a:moveTo>
                      <a:pt x="0" y="16"/>
                    </a:moveTo>
                    <a:lnTo>
                      <a:pt x="8" y="48"/>
                    </a:lnTo>
                    <a:lnTo>
                      <a:pt x="32" y="0"/>
                    </a:lnTo>
                    <a:lnTo>
                      <a:pt x="8" y="0"/>
                    </a:lnTo>
                    <a:lnTo>
                      <a:pt x="0" y="16"/>
                    </a:lnTo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510" name="Freeform 231"/>
              <p:cNvSpPr>
                <a:spLocks noChangeAspect="1"/>
              </p:cNvSpPr>
              <p:nvPr/>
            </p:nvSpPr>
            <p:spPr bwMode="auto">
              <a:xfrm>
                <a:off x="2197" y="2395"/>
                <a:ext cx="144" cy="136"/>
              </a:xfrm>
              <a:custGeom>
                <a:avLst/>
                <a:gdLst>
                  <a:gd name="T0" fmla="*/ 0 w 144"/>
                  <a:gd name="T1" fmla="*/ 56 h 136"/>
                  <a:gd name="T2" fmla="*/ 8 w 144"/>
                  <a:gd name="T3" fmla="*/ 48 h 136"/>
                  <a:gd name="T4" fmla="*/ 24 w 144"/>
                  <a:gd name="T5" fmla="*/ 56 h 136"/>
                  <a:gd name="T6" fmla="*/ 72 w 144"/>
                  <a:gd name="T7" fmla="*/ 48 h 136"/>
                  <a:gd name="T8" fmla="*/ 88 w 144"/>
                  <a:gd name="T9" fmla="*/ 48 h 136"/>
                  <a:gd name="T10" fmla="*/ 104 w 144"/>
                  <a:gd name="T11" fmla="*/ 0 h 136"/>
                  <a:gd name="T12" fmla="*/ 128 w 144"/>
                  <a:gd name="T13" fmla="*/ 8 h 136"/>
                  <a:gd name="T14" fmla="*/ 120 w 144"/>
                  <a:gd name="T15" fmla="*/ 16 h 136"/>
                  <a:gd name="T16" fmla="*/ 144 w 144"/>
                  <a:gd name="T17" fmla="*/ 56 h 136"/>
                  <a:gd name="T18" fmla="*/ 128 w 144"/>
                  <a:gd name="T19" fmla="*/ 48 h 136"/>
                  <a:gd name="T20" fmla="*/ 112 w 144"/>
                  <a:gd name="T21" fmla="*/ 96 h 136"/>
                  <a:gd name="T22" fmla="*/ 104 w 144"/>
                  <a:gd name="T23" fmla="*/ 120 h 136"/>
                  <a:gd name="T24" fmla="*/ 88 w 144"/>
                  <a:gd name="T25" fmla="*/ 136 h 136"/>
                  <a:gd name="T26" fmla="*/ 64 w 144"/>
                  <a:gd name="T27" fmla="*/ 112 h 136"/>
                  <a:gd name="T28" fmla="*/ 48 w 144"/>
                  <a:gd name="T29" fmla="*/ 120 h 136"/>
                  <a:gd name="T30" fmla="*/ 48 w 144"/>
                  <a:gd name="T31" fmla="*/ 104 h 136"/>
                  <a:gd name="T32" fmla="*/ 16 w 144"/>
                  <a:gd name="T33" fmla="*/ 112 h 136"/>
                  <a:gd name="T34" fmla="*/ 0 w 144"/>
                  <a:gd name="T35" fmla="*/ 56 h 1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144" h="136">
                    <a:moveTo>
                      <a:pt x="0" y="56"/>
                    </a:moveTo>
                    <a:lnTo>
                      <a:pt x="8" y="48"/>
                    </a:lnTo>
                    <a:lnTo>
                      <a:pt x="24" y="56"/>
                    </a:lnTo>
                    <a:lnTo>
                      <a:pt x="72" y="48"/>
                    </a:lnTo>
                    <a:lnTo>
                      <a:pt x="88" y="48"/>
                    </a:lnTo>
                    <a:lnTo>
                      <a:pt x="104" y="0"/>
                    </a:lnTo>
                    <a:lnTo>
                      <a:pt x="128" y="8"/>
                    </a:lnTo>
                    <a:lnTo>
                      <a:pt x="120" y="16"/>
                    </a:lnTo>
                    <a:lnTo>
                      <a:pt x="144" y="56"/>
                    </a:lnTo>
                    <a:lnTo>
                      <a:pt x="128" y="48"/>
                    </a:lnTo>
                    <a:lnTo>
                      <a:pt x="112" y="96"/>
                    </a:lnTo>
                    <a:lnTo>
                      <a:pt x="104" y="120"/>
                    </a:lnTo>
                    <a:lnTo>
                      <a:pt x="88" y="136"/>
                    </a:lnTo>
                    <a:lnTo>
                      <a:pt x="64" y="112"/>
                    </a:lnTo>
                    <a:lnTo>
                      <a:pt x="48" y="120"/>
                    </a:lnTo>
                    <a:lnTo>
                      <a:pt x="48" y="104"/>
                    </a:lnTo>
                    <a:lnTo>
                      <a:pt x="16" y="112"/>
                    </a:lnTo>
                    <a:lnTo>
                      <a:pt x="0" y="56"/>
                    </a:lnTo>
                    <a:close/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511" name="Freeform 232"/>
              <p:cNvSpPr>
                <a:spLocks noChangeAspect="1"/>
              </p:cNvSpPr>
              <p:nvPr/>
            </p:nvSpPr>
            <p:spPr bwMode="auto">
              <a:xfrm>
                <a:off x="2197" y="2395"/>
                <a:ext cx="144" cy="136"/>
              </a:xfrm>
              <a:custGeom>
                <a:avLst/>
                <a:gdLst>
                  <a:gd name="T0" fmla="*/ 0 w 144"/>
                  <a:gd name="T1" fmla="*/ 56 h 136"/>
                  <a:gd name="T2" fmla="*/ 8 w 144"/>
                  <a:gd name="T3" fmla="*/ 48 h 136"/>
                  <a:gd name="T4" fmla="*/ 24 w 144"/>
                  <a:gd name="T5" fmla="*/ 56 h 136"/>
                  <a:gd name="T6" fmla="*/ 72 w 144"/>
                  <a:gd name="T7" fmla="*/ 48 h 136"/>
                  <a:gd name="T8" fmla="*/ 88 w 144"/>
                  <a:gd name="T9" fmla="*/ 48 h 136"/>
                  <a:gd name="T10" fmla="*/ 104 w 144"/>
                  <a:gd name="T11" fmla="*/ 0 h 136"/>
                  <a:gd name="T12" fmla="*/ 128 w 144"/>
                  <a:gd name="T13" fmla="*/ 8 h 136"/>
                  <a:gd name="T14" fmla="*/ 120 w 144"/>
                  <a:gd name="T15" fmla="*/ 16 h 136"/>
                  <a:gd name="T16" fmla="*/ 144 w 144"/>
                  <a:gd name="T17" fmla="*/ 56 h 136"/>
                  <a:gd name="T18" fmla="*/ 128 w 144"/>
                  <a:gd name="T19" fmla="*/ 48 h 136"/>
                  <a:gd name="T20" fmla="*/ 112 w 144"/>
                  <a:gd name="T21" fmla="*/ 96 h 136"/>
                  <a:gd name="T22" fmla="*/ 104 w 144"/>
                  <a:gd name="T23" fmla="*/ 120 h 136"/>
                  <a:gd name="T24" fmla="*/ 88 w 144"/>
                  <a:gd name="T25" fmla="*/ 136 h 136"/>
                  <a:gd name="T26" fmla="*/ 64 w 144"/>
                  <a:gd name="T27" fmla="*/ 112 h 136"/>
                  <a:gd name="T28" fmla="*/ 48 w 144"/>
                  <a:gd name="T29" fmla="*/ 120 h 136"/>
                  <a:gd name="T30" fmla="*/ 48 w 144"/>
                  <a:gd name="T31" fmla="*/ 104 h 136"/>
                  <a:gd name="T32" fmla="*/ 16 w 144"/>
                  <a:gd name="T33" fmla="*/ 112 h 136"/>
                  <a:gd name="T34" fmla="*/ 0 w 144"/>
                  <a:gd name="T35" fmla="*/ 56 h 1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144" h="136">
                    <a:moveTo>
                      <a:pt x="0" y="56"/>
                    </a:moveTo>
                    <a:lnTo>
                      <a:pt x="8" y="48"/>
                    </a:lnTo>
                    <a:lnTo>
                      <a:pt x="24" y="56"/>
                    </a:lnTo>
                    <a:lnTo>
                      <a:pt x="72" y="48"/>
                    </a:lnTo>
                    <a:lnTo>
                      <a:pt x="88" y="48"/>
                    </a:lnTo>
                    <a:lnTo>
                      <a:pt x="104" y="0"/>
                    </a:lnTo>
                    <a:lnTo>
                      <a:pt x="128" y="8"/>
                    </a:lnTo>
                    <a:lnTo>
                      <a:pt x="120" y="16"/>
                    </a:lnTo>
                    <a:lnTo>
                      <a:pt x="144" y="56"/>
                    </a:lnTo>
                    <a:lnTo>
                      <a:pt x="128" y="48"/>
                    </a:lnTo>
                    <a:lnTo>
                      <a:pt x="112" y="96"/>
                    </a:lnTo>
                    <a:lnTo>
                      <a:pt x="104" y="120"/>
                    </a:lnTo>
                    <a:lnTo>
                      <a:pt x="88" y="136"/>
                    </a:lnTo>
                    <a:lnTo>
                      <a:pt x="64" y="112"/>
                    </a:lnTo>
                    <a:lnTo>
                      <a:pt x="48" y="120"/>
                    </a:lnTo>
                    <a:lnTo>
                      <a:pt x="48" y="104"/>
                    </a:lnTo>
                    <a:lnTo>
                      <a:pt x="16" y="112"/>
                    </a:lnTo>
                    <a:lnTo>
                      <a:pt x="0" y="56"/>
                    </a:lnTo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512" name="Freeform 233"/>
              <p:cNvSpPr>
                <a:spLocks noChangeAspect="1"/>
              </p:cNvSpPr>
              <p:nvPr/>
            </p:nvSpPr>
            <p:spPr bwMode="auto">
              <a:xfrm>
                <a:off x="2005" y="2387"/>
                <a:ext cx="152" cy="168"/>
              </a:xfrm>
              <a:custGeom>
                <a:avLst/>
                <a:gdLst>
                  <a:gd name="T0" fmla="*/ 0 w 152"/>
                  <a:gd name="T1" fmla="*/ 0 h 168"/>
                  <a:gd name="T2" fmla="*/ 32 w 152"/>
                  <a:gd name="T3" fmla="*/ 0 h 168"/>
                  <a:gd name="T4" fmla="*/ 80 w 152"/>
                  <a:gd name="T5" fmla="*/ 48 h 168"/>
                  <a:gd name="T6" fmla="*/ 112 w 152"/>
                  <a:gd name="T7" fmla="*/ 56 h 168"/>
                  <a:gd name="T8" fmla="*/ 104 w 152"/>
                  <a:gd name="T9" fmla="*/ 72 h 168"/>
                  <a:gd name="T10" fmla="*/ 120 w 152"/>
                  <a:gd name="T11" fmla="*/ 72 h 168"/>
                  <a:gd name="T12" fmla="*/ 120 w 152"/>
                  <a:gd name="T13" fmla="*/ 88 h 168"/>
                  <a:gd name="T14" fmla="*/ 152 w 152"/>
                  <a:gd name="T15" fmla="*/ 120 h 168"/>
                  <a:gd name="T16" fmla="*/ 152 w 152"/>
                  <a:gd name="T17" fmla="*/ 168 h 168"/>
                  <a:gd name="T18" fmla="*/ 136 w 152"/>
                  <a:gd name="T19" fmla="*/ 168 h 168"/>
                  <a:gd name="T20" fmla="*/ 104 w 152"/>
                  <a:gd name="T21" fmla="*/ 144 h 168"/>
                  <a:gd name="T22" fmla="*/ 48 w 152"/>
                  <a:gd name="T23" fmla="*/ 56 h 168"/>
                  <a:gd name="T24" fmla="*/ 0 w 152"/>
                  <a:gd name="T25" fmla="*/ 0 h 168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152" h="168">
                    <a:moveTo>
                      <a:pt x="0" y="0"/>
                    </a:moveTo>
                    <a:lnTo>
                      <a:pt x="32" y="0"/>
                    </a:lnTo>
                    <a:lnTo>
                      <a:pt x="80" y="48"/>
                    </a:lnTo>
                    <a:lnTo>
                      <a:pt x="112" y="56"/>
                    </a:lnTo>
                    <a:lnTo>
                      <a:pt x="104" y="72"/>
                    </a:lnTo>
                    <a:lnTo>
                      <a:pt x="120" y="72"/>
                    </a:lnTo>
                    <a:lnTo>
                      <a:pt x="120" y="88"/>
                    </a:lnTo>
                    <a:lnTo>
                      <a:pt x="152" y="120"/>
                    </a:lnTo>
                    <a:lnTo>
                      <a:pt x="152" y="168"/>
                    </a:lnTo>
                    <a:lnTo>
                      <a:pt x="136" y="168"/>
                    </a:lnTo>
                    <a:lnTo>
                      <a:pt x="104" y="144"/>
                    </a:lnTo>
                    <a:lnTo>
                      <a:pt x="48" y="56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513" name="Freeform 234"/>
              <p:cNvSpPr>
                <a:spLocks noChangeAspect="1"/>
              </p:cNvSpPr>
              <p:nvPr/>
            </p:nvSpPr>
            <p:spPr bwMode="auto">
              <a:xfrm>
                <a:off x="2005" y="2387"/>
                <a:ext cx="152" cy="168"/>
              </a:xfrm>
              <a:custGeom>
                <a:avLst/>
                <a:gdLst>
                  <a:gd name="T0" fmla="*/ 0 w 152"/>
                  <a:gd name="T1" fmla="*/ 0 h 168"/>
                  <a:gd name="T2" fmla="*/ 32 w 152"/>
                  <a:gd name="T3" fmla="*/ 0 h 168"/>
                  <a:gd name="T4" fmla="*/ 80 w 152"/>
                  <a:gd name="T5" fmla="*/ 48 h 168"/>
                  <a:gd name="T6" fmla="*/ 112 w 152"/>
                  <a:gd name="T7" fmla="*/ 56 h 168"/>
                  <a:gd name="T8" fmla="*/ 104 w 152"/>
                  <a:gd name="T9" fmla="*/ 72 h 168"/>
                  <a:gd name="T10" fmla="*/ 120 w 152"/>
                  <a:gd name="T11" fmla="*/ 72 h 168"/>
                  <a:gd name="T12" fmla="*/ 120 w 152"/>
                  <a:gd name="T13" fmla="*/ 88 h 168"/>
                  <a:gd name="T14" fmla="*/ 152 w 152"/>
                  <a:gd name="T15" fmla="*/ 120 h 168"/>
                  <a:gd name="T16" fmla="*/ 152 w 152"/>
                  <a:gd name="T17" fmla="*/ 168 h 168"/>
                  <a:gd name="T18" fmla="*/ 136 w 152"/>
                  <a:gd name="T19" fmla="*/ 168 h 168"/>
                  <a:gd name="T20" fmla="*/ 104 w 152"/>
                  <a:gd name="T21" fmla="*/ 144 h 168"/>
                  <a:gd name="T22" fmla="*/ 48 w 152"/>
                  <a:gd name="T23" fmla="*/ 56 h 168"/>
                  <a:gd name="T24" fmla="*/ 0 w 152"/>
                  <a:gd name="T25" fmla="*/ 0 h 168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152" h="168">
                    <a:moveTo>
                      <a:pt x="0" y="0"/>
                    </a:moveTo>
                    <a:lnTo>
                      <a:pt x="32" y="0"/>
                    </a:lnTo>
                    <a:lnTo>
                      <a:pt x="80" y="48"/>
                    </a:lnTo>
                    <a:lnTo>
                      <a:pt x="112" y="56"/>
                    </a:lnTo>
                    <a:lnTo>
                      <a:pt x="104" y="72"/>
                    </a:lnTo>
                    <a:lnTo>
                      <a:pt x="120" y="72"/>
                    </a:lnTo>
                    <a:lnTo>
                      <a:pt x="120" y="88"/>
                    </a:lnTo>
                    <a:lnTo>
                      <a:pt x="152" y="120"/>
                    </a:lnTo>
                    <a:lnTo>
                      <a:pt x="152" y="168"/>
                    </a:lnTo>
                    <a:lnTo>
                      <a:pt x="136" y="168"/>
                    </a:lnTo>
                    <a:lnTo>
                      <a:pt x="104" y="144"/>
                    </a:lnTo>
                    <a:lnTo>
                      <a:pt x="48" y="56"/>
                    </a:lnTo>
                    <a:lnTo>
                      <a:pt x="0" y="0"/>
                    </a:lnTo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514" name="Freeform 235"/>
              <p:cNvSpPr>
                <a:spLocks noChangeAspect="1"/>
              </p:cNvSpPr>
              <p:nvPr/>
            </p:nvSpPr>
            <p:spPr bwMode="auto">
              <a:xfrm>
                <a:off x="2149" y="2555"/>
                <a:ext cx="136" cy="48"/>
              </a:xfrm>
              <a:custGeom>
                <a:avLst/>
                <a:gdLst>
                  <a:gd name="T0" fmla="*/ 0 w 136"/>
                  <a:gd name="T1" fmla="*/ 8 h 48"/>
                  <a:gd name="T2" fmla="*/ 8 w 136"/>
                  <a:gd name="T3" fmla="*/ 0 h 48"/>
                  <a:gd name="T4" fmla="*/ 104 w 136"/>
                  <a:gd name="T5" fmla="*/ 8 h 48"/>
                  <a:gd name="T6" fmla="*/ 112 w 136"/>
                  <a:gd name="T7" fmla="*/ 24 h 48"/>
                  <a:gd name="T8" fmla="*/ 136 w 136"/>
                  <a:gd name="T9" fmla="*/ 24 h 48"/>
                  <a:gd name="T10" fmla="*/ 136 w 136"/>
                  <a:gd name="T11" fmla="*/ 48 h 48"/>
                  <a:gd name="T12" fmla="*/ 24 w 136"/>
                  <a:gd name="T13" fmla="*/ 24 h 48"/>
                  <a:gd name="T14" fmla="*/ 0 w 136"/>
                  <a:gd name="T15" fmla="*/ 8 h 48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136" h="48">
                    <a:moveTo>
                      <a:pt x="0" y="8"/>
                    </a:moveTo>
                    <a:lnTo>
                      <a:pt x="8" y="0"/>
                    </a:lnTo>
                    <a:lnTo>
                      <a:pt x="104" y="8"/>
                    </a:lnTo>
                    <a:lnTo>
                      <a:pt x="112" y="24"/>
                    </a:lnTo>
                    <a:lnTo>
                      <a:pt x="136" y="24"/>
                    </a:lnTo>
                    <a:lnTo>
                      <a:pt x="136" y="48"/>
                    </a:lnTo>
                    <a:lnTo>
                      <a:pt x="24" y="24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515" name="Freeform 236"/>
              <p:cNvSpPr>
                <a:spLocks noChangeAspect="1"/>
              </p:cNvSpPr>
              <p:nvPr/>
            </p:nvSpPr>
            <p:spPr bwMode="auto">
              <a:xfrm>
                <a:off x="2149" y="2555"/>
                <a:ext cx="136" cy="48"/>
              </a:xfrm>
              <a:custGeom>
                <a:avLst/>
                <a:gdLst>
                  <a:gd name="T0" fmla="*/ 0 w 136"/>
                  <a:gd name="T1" fmla="*/ 8 h 48"/>
                  <a:gd name="T2" fmla="*/ 8 w 136"/>
                  <a:gd name="T3" fmla="*/ 0 h 48"/>
                  <a:gd name="T4" fmla="*/ 104 w 136"/>
                  <a:gd name="T5" fmla="*/ 8 h 48"/>
                  <a:gd name="T6" fmla="*/ 112 w 136"/>
                  <a:gd name="T7" fmla="*/ 24 h 48"/>
                  <a:gd name="T8" fmla="*/ 136 w 136"/>
                  <a:gd name="T9" fmla="*/ 24 h 48"/>
                  <a:gd name="T10" fmla="*/ 136 w 136"/>
                  <a:gd name="T11" fmla="*/ 48 h 48"/>
                  <a:gd name="T12" fmla="*/ 24 w 136"/>
                  <a:gd name="T13" fmla="*/ 24 h 48"/>
                  <a:gd name="T14" fmla="*/ 0 w 136"/>
                  <a:gd name="T15" fmla="*/ 8 h 48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136" h="48">
                    <a:moveTo>
                      <a:pt x="0" y="8"/>
                    </a:moveTo>
                    <a:lnTo>
                      <a:pt x="8" y="0"/>
                    </a:lnTo>
                    <a:lnTo>
                      <a:pt x="104" y="8"/>
                    </a:lnTo>
                    <a:lnTo>
                      <a:pt x="112" y="24"/>
                    </a:lnTo>
                    <a:lnTo>
                      <a:pt x="136" y="24"/>
                    </a:lnTo>
                    <a:lnTo>
                      <a:pt x="136" y="48"/>
                    </a:lnTo>
                    <a:lnTo>
                      <a:pt x="24" y="24"/>
                    </a:lnTo>
                    <a:lnTo>
                      <a:pt x="0" y="8"/>
                    </a:lnTo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516" name="Freeform 237"/>
              <p:cNvSpPr>
                <a:spLocks noChangeAspect="1"/>
              </p:cNvSpPr>
              <p:nvPr/>
            </p:nvSpPr>
            <p:spPr bwMode="auto">
              <a:xfrm>
                <a:off x="2309" y="2595"/>
                <a:ext cx="32" cy="8"/>
              </a:xfrm>
              <a:custGeom>
                <a:avLst/>
                <a:gdLst>
                  <a:gd name="T0" fmla="*/ 0 w 32"/>
                  <a:gd name="T1" fmla="*/ 0 h 8"/>
                  <a:gd name="T2" fmla="*/ 8 w 32"/>
                  <a:gd name="T3" fmla="*/ 8 h 8"/>
                  <a:gd name="T4" fmla="*/ 32 w 32"/>
                  <a:gd name="T5" fmla="*/ 0 h 8"/>
                  <a:gd name="T6" fmla="*/ 16 w 32"/>
                  <a:gd name="T7" fmla="*/ 0 h 8"/>
                  <a:gd name="T8" fmla="*/ 0 w 32"/>
                  <a:gd name="T9" fmla="*/ 0 h 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2" h="8">
                    <a:moveTo>
                      <a:pt x="0" y="0"/>
                    </a:moveTo>
                    <a:lnTo>
                      <a:pt x="8" y="8"/>
                    </a:lnTo>
                    <a:lnTo>
                      <a:pt x="32" y="0"/>
                    </a:lnTo>
                    <a:lnTo>
                      <a:pt x="16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517" name="Freeform 238"/>
              <p:cNvSpPr>
                <a:spLocks noChangeAspect="1"/>
              </p:cNvSpPr>
              <p:nvPr/>
            </p:nvSpPr>
            <p:spPr bwMode="auto">
              <a:xfrm>
                <a:off x="2309" y="2595"/>
                <a:ext cx="32" cy="8"/>
              </a:xfrm>
              <a:custGeom>
                <a:avLst/>
                <a:gdLst>
                  <a:gd name="T0" fmla="*/ 0 w 32"/>
                  <a:gd name="T1" fmla="*/ 0 h 8"/>
                  <a:gd name="T2" fmla="*/ 8 w 32"/>
                  <a:gd name="T3" fmla="*/ 8 h 8"/>
                  <a:gd name="T4" fmla="*/ 32 w 32"/>
                  <a:gd name="T5" fmla="*/ 0 h 8"/>
                  <a:gd name="T6" fmla="*/ 16 w 32"/>
                  <a:gd name="T7" fmla="*/ 0 h 8"/>
                  <a:gd name="T8" fmla="*/ 0 w 32"/>
                  <a:gd name="T9" fmla="*/ 0 h 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2" h="8">
                    <a:moveTo>
                      <a:pt x="0" y="0"/>
                    </a:moveTo>
                    <a:lnTo>
                      <a:pt x="8" y="8"/>
                    </a:lnTo>
                    <a:lnTo>
                      <a:pt x="32" y="0"/>
                    </a:lnTo>
                    <a:lnTo>
                      <a:pt x="16" y="0"/>
                    </a:lnTo>
                    <a:lnTo>
                      <a:pt x="0" y="0"/>
                    </a:lnTo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518" name="Freeform 239"/>
              <p:cNvSpPr>
                <a:spLocks noChangeAspect="1"/>
              </p:cNvSpPr>
              <p:nvPr/>
            </p:nvSpPr>
            <p:spPr bwMode="auto">
              <a:xfrm>
                <a:off x="2341" y="2443"/>
                <a:ext cx="96" cy="112"/>
              </a:xfrm>
              <a:custGeom>
                <a:avLst/>
                <a:gdLst>
                  <a:gd name="T0" fmla="*/ 0 w 96"/>
                  <a:gd name="T1" fmla="*/ 56 h 112"/>
                  <a:gd name="T2" fmla="*/ 8 w 96"/>
                  <a:gd name="T3" fmla="*/ 80 h 112"/>
                  <a:gd name="T4" fmla="*/ 8 w 96"/>
                  <a:gd name="T5" fmla="*/ 104 h 112"/>
                  <a:gd name="T6" fmla="*/ 24 w 96"/>
                  <a:gd name="T7" fmla="*/ 112 h 112"/>
                  <a:gd name="T8" fmla="*/ 24 w 96"/>
                  <a:gd name="T9" fmla="*/ 64 h 112"/>
                  <a:gd name="T10" fmla="*/ 32 w 96"/>
                  <a:gd name="T11" fmla="*/ 56 h 112"/>
                  <a:gd name="T12" fmla="*/ 32 w 96"/>
                  <a:gd name="T13" fmla="*/ 72 h 112"/>
                  <a:gd name="T14" fmla="*/ 48 w 96"/>
                  <a:gd name="T15" fmla="*/ 96 h 112"/>
                  <a:gd name="T16" fmla="*/ 64 w 96"/>
                  <a:gd name="T17" fmla="*/ 88 h 112"/>
                  <a:gd name="T18" fmla="*/ 32 w 96"/>
                  <a:gd name="T19" fmla="*/ 48 h 112"/>
                  <a:gd name="T20" fmla="*/ 72 w 96"/>
                  <a:gd name="T21" fmla="*/ 32 h 112"/>
                  <a:gd name="T22" fmla="*/ 24 w 96"/>
                  <a:gd name="T23" fmla="*/ 48 h 112"/>
                  <a:gd name="T24" fmla="*/ 16 w 96"/>
                  <a:gd name="T25" fmla="*/ 16 h 112"/>
                  <a:gd name="T26" fmla="*/ 80 w 96"/>
                  <a:gd name="T27" fmla="*/ 16 h 112"/>
                  <a:gd name="T28" fmla="*/ 96 w 96"/>
                  <a:gd name="T29" fmla="*/ 0 h 112"/>
                  <a:gd name="T30" fmla="*/ 80 w 96"/>
                  <a:gd name="T31" fmla="*/ 8 h 112"/>
                  <a:gd name="T32" fmla="*/ 32 w 96"/>
                  <a:gd name="T33" fmla="*/ 0 h 112"/>
                  <a:gd name="T34" fmla="*/ 16 w 96"/>
                  <a:gd name="T35" fmla="*/ 8 h 112"/>
                  <a:gd name="T36" fmla="*/ 0 w 96"/>
                  <a:gd name="T37" fmla="*/ 56 h 112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0" t="0" r="r" b="b"/>
                <a:pathLst>
                  <a:path w="96" h="112">
                    <a:moveTo>
                      <a:pt x="0" y="56"/>
                    </a:moveTo>
                    <a:lnTo>
                      <a:pt x="8" y="80"/>
                    </a:lnTo>
                    <a:lnTo>
                      <a:pt x="8" y="104"/>
                    </a:lnTo>
                    <a:lnTo>
                      <a:pt x="24" y="112"/>
                    </a:lnTo>
                    <a:lnTo>
                      <a:pt x="24" y="64"/>
                    </a:lnTo>
                    <a:lnTo>
                      <a:pt x="32" y="56"/>
                    </a:lnTo>
                    <a:lnTo>
                      <a:pt x="32" y="72"/>
                    </a:lnTo>
                    <a:lnTo>
                      <a:pt x="48" y="96"/>
                    </a:lnTo>
                    <a:lnTo>
                      <a:pt x="64" y="88"/>
                    </a:lnTo>
                    <a:lnTo>
                      <a:pt x="32" y="48"/>
                    </a:lnTo>
                    <a:lnTo>
                      <a:pt x="72" y="32"/>
                    </a:lnTo>
                    <a:lnTo>
                      <a:pt x="24" y="48"/>
                    </a:lnTo>
                    <a:lnTo>
                      <a:pt x="16" y="16"/>
                    </a:lnTo>
                    <a:lnTo>
                      <a:pt x="80" y="16"/>
                    </a:lnTo>
                    <a:lnTo>
                      <a:pt x="96" y="0"/>
                    </a:lnTo>
                    <a:lnTo>
                      <a:pt x="80" y="8"/>
                    </a:lnTo>
                    <a:lnTo>
                      <a:pt x="32" y="0"/>
                    </a:lnTo>
                    <a:lnTo>
                      <a:pt x="16" y="8"/>
                    </a:lnTo>
                    <a:lnTo>
                      <a:pt x="0" y="56"/>
                    </a:lnTo>
                    <a:close/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519" name="Freeform 240"/>
              <p:cNvSpPr>
                <a:spLocks noChangeAspect="1"/>
              </p:cNvSpPr>
              <p:nvPr/>
            </p:nvSpPr>
            <p:spPr bwMode="auto">
              <a:xfrm>
                <a:off x="2341" y="2443"/>
                <a:ext cx="96" cy="112"/>
              </a:xfrm>
              <a:custGeom>
                <a:avLst/>
                <a:gdLst>
                  <a:gd name="T0" fmla="*/ 0 w 96"/>
                  <a:gd name="T1" fmla="*/ 56 h 112"/>
                  <a:gd name="T2" fmla="*/ 8 w 96"/>
                  <a:gd name="T3" fmla="*/ 80 h 112"/>
                  <a:gd name="T4" fmla="*/ 8 w 96"/>
                  <a:gd name="T5" fmla="*/ 104 h 112"/>
                  <a:gd name="T6" fmla="*/ 24 w 96"/>
                  <a:gd name="T7" fmla="*/ 112 h 112"/>
                  <a:gd name="T8" fmla="*/ 24 w 96"/>
                  <a:gd name="T9" fmla="*/ 64 h 112"/>
                  <a:gd name="T10" fmla="*/ 32 w 96"/>
                  <a:gd name="T11" fmla="*/ 56 h 112"/>
                  <a:gd name="T12" fmla="*/ 32 w 96"/>
                  <a:gd name="T13" fmla="*/ 72 h 112"/>
                  <a:gd name="T14" fmla="*/ 48 w 96"/>
                  <a:gd name="T15" fmla="*/ 96 h 112"/>
                  <a:gd name="T16" fmla="*/ 64 w 96"/>
                  <a:gd name="T17" fmla="*/ 88 h 112"/>
                  <a:gd name="T18" fmla="*/ 32 w 96"/>
                  <a:gd name="T19" fmla="*/ 48 h 112"/>
                  <a:gd name="T20" fmla="*/ 72 w 96"/>
                  <a:gd name="T21" fmla="*/ 32 h 112"/>
                  <a:gd name="T22" fmla="*/ 24 w 96"/>
                  <a:gd name="T23" fmla="*/ 48 h 112"/>
                  <a:gd name="T24" fmla="*/ 16 w 96"/>
                  <a:gd name="T25" fmla="*/ 16 h 112"/>
                  <a:gd name="T26" fmla="*/ 80 w 96"/>
                  <a:gd name="T27" fmla="*/ 16 h 112"/>
                  <a:gd name="T28" fmla="*/ 96 w 96"/>
                  <a:gd name="T29" fmla="*/ 0 h 112"/>
                  <a:gd name="T30" fmla="*/ 80 w 96"/>
                  <a:gd name="T31" fmla="*/ 8 h 112"/>
                  <a:gd name="T32" fmla="*/ 32 w 96"/>
                  <a:gd name="T33" fmla="*/ 0 h 112"/>
                  <a:gd name="T34" fmla="*/ 16 w 96"/>
                  <a:gd name="T35" fmla="*/ 8 h 112"/>
                  <a:gd name="T36" fmla="*/ 0 w 96"/>
                  <a:gd name="T37" fmla="*/ 56 h 112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0" t="0" r="r" b="b"/>
                <a:pathLst>
                  <a:path w="96" h="112">
                    <a:moveTo>
                      <a:pt x="0" y="56"/>
                    </a:moveTo>
                    <a:lnTo>
                      <a:pt x="8" y="80"/>
                    </a:lnTo>
                    <a:lnTo>
                      <a:pt x="8" y="104"/>
                    </a:lnTo>
                    <a:lnTo>
                      <a:pt x="24" y="112"/>
                    </a:lnTo>
                    <a:lnTo>
                      <a:pt x="24" y="64"/>
                    </a:lnTo>
                    <a:lnTo>
                      <a:pt x="32" y="56"/>
                    </a:lnTo>
                    <a:lnTo>
                      <a:pt x="32" y="72"/>
                    </a:lnTo>
                    <a:lnTo>
                      <a:pt x="48" y="96"/>
                    </a:lnTo>
                    <a:lnTo>
                      <a:pt x="64" y="88"/>
                    </a:lnTo>
                    <a:lnTo>
                      <a:pt x="32" y="48"/>
                    </a:lnTo>
                    <a:lnTo>
                      <a:pt x="72" y="32"/>
                    </a:lnTo>
                    <a:lnTo>
                      <a:pt x="24" y="48"/>
                    </a:lnTo>
                    <a:lnTo>
                      <a:pt x="16" y="16"/>
                    </a:lnTo>
                    <a:lnTo>
                      <a:pt x="80" y="16"/>
                    </a:lnTo>
                    <a:lnTo>
                      <a:pt x="96" y="0"/>
                    </a:lnTo>
                    <a:lnTo>
                      <a:pt x="80" y="8"/>
                    </a:lnTo>
                    <a:lnTo>
                      <a:pt x="32" y="0"/>
                    </a:lnTo>
                    <a:lnTo>
                      <a:pt x="16" y="8"/>
                    </a:lnTo>
                    <a:lnTo>
                      <a:pt x="0" y="56"/>
                    </a:lnTo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520" name="Freeform 241"/>
              <p:cNvSpPr>
                <a:spLocks noChangeAspect="1"/>
              </p:cNvSpPr>
              <p:nvPr/>
            </p:nvSpPr>
            <p:spPr bwMode="auto">
              <a:xfrm>
                <a:off x="2413" y="2595"/>
                <a:ext cx="48" cy="24"/>
              </a:xfrm>
              <a:custGeom>
                <a:avLst/>
                <a:gdLst>
                  <a:gd name="T0" fmla="*/ 0 w 48"/>
                  <a:gd name="T1" fmla="*/ 16 h 24"/>
                  <a:gd name="T2" fmla="*/ 8 w 48"/>
                  <a:gd name="T3" fmla="*/ 24 h 24"/>
                  <a:gd name="T4" fmla="*/ 48 w 48"/>
                  <a:gd name="T5" fmla="*/ 0 h 24"/>
                  <a:gd name="T6" fmla="*/ 16 w 48"/>
                  <a:gd name="T7" fmla="*/ 8 h 24"/>
                  <a:gd name="T8" fmla="*/ 0 w 48"/>
                  <a:gd name="T9" fmla="*/ 16 h 2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8" h="24">
                    <a:moveTo>
                      <a:pt x="0" y="16"/>
                    </a:moveTo>
                    <a:lnTo>
                      <a:pt x="8" y="24"/>
                    </a:lnTo>
                    <a:lnTo>
                      <a:pt x="48" y="0"/>
                    </a:lnTo>
                    <a:lnTo>
                      <a:pt x="16" y="8"/>
                    </a:lnTo>
                    <a:lnTo>
                      <a:pt x="0" y="16"/>
                    </a:lnTo>
                    <a:close/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521" name="Freeform 242"/>
              <p:cNvSpPr>
                <a:spLocks noChangeAspect="1"/>
              </p:cNvSpPr>
              <p:nvPr/>
            </p:nvSpPr>
            <p:spPr bwMode="auto">
              <a:xfrm>
                <a:off x="2413" y="2595"/>
                <a:ext cx="48" cy="24"/>
              </a:xfrm>
              <a:custGeom>
                <a:avLst/>
                <a:gdLst>
                  <a:gd name="T0" fmla="*/ 0 w 48"/>
                  <a:gd name="T1" fmla="*/ 16 h 24"/>
                  <a:gd name="T2" fmla="*/ 8 w 48"/>
                  <a:gd name="T3" fmla="*/ 24 h 24"/>
                  <a:gd name="T4" fmla="*/ 48 w 48"/>
                  <a:gd name="T5" fmla="*/ 0 h 24"/>
                  <a:gd name="T6" fmla="*/ 16 w 48"/>
                  <a:gd name="T7" fmla="*/ 8 h 24"/>
                  <a:gd name="T8" fmla="*/ 0 w 48"/>
                  <a:gd name="T9" fmla="*/ 16 h 2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8" h="24">
                    <a:moveTo>
                      <a:pt x="0" y="16"/>
                    </a:moveTo>
                    <a:lnTo>
                      <a:pt x="8" y="24"/>
                    </a:lnTo>
                    <a:lnTo>
                      <a:pt x="48" y="0"/>
                    </a:lnTo>
                    <a:lnTo>
                      <a:pt x="16" y="8"/>
                    </a:lnTo>
                    <a:lnTo>
                      <a:pt x="0" y="16"/>
                    </a:lnTo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522" name="Freeform 243"/>
              <p:cNvSpPr>
                <a:spLocks noChangeAspect="1"/>
              </p:cNvSpPr>
              <p:nvPr/>
            </p:nvSpPr>
            <p:spPr bwMode="auto">
              <a:xfrm>
                <a:off x="2469" y="2435"/>
                <a:ext cx="16" cy="40"/>
              </a:xfrm>
              <a:custGeom>
                <a:avLst/>
                <a:gdLst>
                  <a:gd name="T0" fmla="*/ 0 w 16"/>
                  <a:gd name="T1" fmla="*/ 8 h 40"/>
                  <a:gd name="T2" fmla="*/ 0 w 16"/>
                  <a:gd name="T3" fmla="*/ 32 h 40"/>
                  <a:gd name="T4" fmla="*/ 8 w 16"/>
                  <a:gd name="T5" fmla="*/ 40 h 40"/>
                  <a:gd name="T6" fmla="*/ 0 w 16"/>
                  <a:gd name="T7" fmla="*/ 24 h 40"/>
                  <a:gd name="T8" fmla="*/ 16 w 16"/>
                  <a:gd name="T9" fmla="*/ 16 h 40"/>
                  <a:gd name="T10" fmla="*/ 8 w 16"/>
                  <a:gd name="T11" fmla="*/ 8 h 40"/>
                  <a:gd name="T12" fmla="*/ 0 w 16"/>
                  <a:gd name="T13" fmla="*/ 16 h 40"/>
                  <a:gd name="T14" fmla="*/ 0 w 16"/>
                  <a:gd name="T15" fmla="*/ 0 h 40"/>
                  <a:gd name="T16" fmla="*/ 0 w 16"/>
                  <a:gd name="T17" fmla="*/ 8 h 40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6" h="40">
                    <a:moveTo>
                      <a:pt x="0" y="8"/>
                    </a:moveTo>
                    <a:lnTo>
                      <a:pt x="0" y="32"/>
                    </a:lnTo>
                    <a:lnTo>
                      <a:pt x="8" y="40"/>
                    </a:lnTo>
                    <a:lnTo>
                      <a:pt x="0" y="24"/>
                    </a:lnTo>
                    <a:lnTo>
                      <a:pt x="16" y="16"/>
                    </a:lnTo>
                    <a:lnTo>
                      <a:pt x="8" y="8"/>
                    </a:lnTo>
                    <a:lnTo>
                      <a:pt x="0" y="16"/>
                    </a:lnTo>
                    <a:lnTo>
                      <a:pt x="0" y="0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523" name="Freeform 244"/>
              <p:cNvSpPr>
                <a:spLocks noChangeAspect="1"/>
              </p:cNvSpPr>
              <p:nvPr/>
            </p:nvSpPr>
            <p:spPr bwMode="auto">
              <a:xfrm>
                <a:off x="2469" y="2435"/>
                <a:ext cx="16" cy="40"/>
              </a:xfrm>
              <a:custGeom>
                <a:avLst/>
                <a:gdLst>
                  <a:gd name="T0" fmla="*/ 0 w 16"/>
                  <a:gd name="T1" fmla="*/ 8 h 40"/>
                  <a:gd name="T2" fmla="*/ 0 w 16"/>
                  <a:gd name="T3" fmla="*/ 32 h 40"/>
                  <a:gd name="T4" fmla="*/ 8 w 16"/>
                  <a:gd name="T5" fmla="*/ 40 h 40"/>
                  <a:gd name="T6" fmla="*/ 0 w 16"/>
                  <a:gd name="T7" fmla="*/ 24 h 40"/>
                  <a:gd name="T8" fmla="*/ 16 w 16"/>
                  <a:gd name="T9" fmla="*/ 16 h 40"/>
                  <a:gd name="T10" fmla="*/ 8 w 16"/>
                  <a:gd name="T11" fmla="*/ 8 h 40"/>
                  <a:gd name="T12" fmla="*/ 0 w 16"/>
                  <a:gd name="T13" fmla="*/ 16 h 40"/>
                  <a:gd name="T14" fmla="*/ 0 w 16"/>
                  <a:gd name="T15" fmla="*/ 0 h 40"/>
                  <a:gd name="T16" fmla="*/ 0 w 16"/>
                  <a:gd name="T17" fmla="*/ 8 h 40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6" h="40">
                    <a:moveTo>
                      <a:pt x="0" y="8"/>
                    </a:moveTo>
                    <a:lnTo>
                      <a:pt x="0" y="32"/>
                    </a:lnTo>
                    <a:lnTo>
                      <a:pt x="8" y="40"/>
                    </a:lnTo>
                    <a:lnTo>
                      <a:pt x="0" y="24"/>
                    </a:lnTo>
                    <a:lnTo>
                      <a:pt x="16" y="16"/>
                    </a:lnTo>
                    <a:lnTo>
                      <a:pt x="8" y="8"/>
                    </a:lnTo>
                    <a:lnTo>
                      <a:pt x="0" y="16"/>
                    </a:lnTo>
                    <a:lnTo>
                      <a:pt x="0" y="0"/>
                    </a:lnTo>
                    <a:lnTo>
                      <a:pt x="0" y="8"/>
                    </a:lnTo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524" name="Freeform 245"/>
              <p:cNvSpPr>
                <a:spLocks noChangeAspect="1"/>
              </p:cNvSpPr>
              <p:nvPr/>
            </p:nvSpPr>
            <p:spPr bwMode="auto">
              <a:xfrm>
                <a:off x="2469" y="2499"/>
                <a:ext cx="40" cy="24"/>
              </a:xfrm>
              <a:custGeom>
                <a:avLst/>
                <a:gdLst>
                  <a:gd name="T0" fmla="*/ 0 w 40"/>
                  <a:gd name="T1" fmla="*/ 8 h 24"/>
                  <a:gd name="T2" fmla="*/ 24 w 40"/>
                  <a:gd name="T3" fmla="*/ 0 h 24"/>
                  <a:gd name="T4" fmla="*/ 40 w 40"/>
                  <a:gd name="T5" fmla="*/ 24 h 24"/>
                  <a:gd name="T6" fmla="*/ 0 w 40"/>
                  <a:gd name="T7" fmla="*/ 8 h 24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40" h="24">
                    <a:moveTo>
                      <a:pt x="0" y="8"/>
                    </a:moveTo>
                    <a:lnTo>
                      <a:pt x="24" y="0"/>
                    </a:lnTo>
                    <a:lnTo>
                      <a:pt x="40" y="24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525" name="Freeform 246"/>
              <p:cNvSpPr>
                <a:spLocks noChangeAspect="1"/>
              </p:cNvSpPr>
              <p:nvPr/>
            </p:nvSpPr>
            <p:spPr bwMode="auto">
              <a:xfrm>
                <a:off x="2469" y="2499"/>
                <a:ext cx="40" cy="24"/>
              </a:xfrm>
              <a:custGeom>
                <a:avLst/>
                <a:gdLst>
                  <a:gd name="T0" fmla="*/ 0 w 40"/>
                  <a:gd name="T1" fmla="*/ 8 h 24"/>
                  <a:gd name="T2" fmla="*/ 24 w 40"/>
                  <a:gd name="T3" fmla="*/ 0 h 24"/>
                  <a:gd name="T4" fmla="*/ 40 w 40"/>
                  <a:gd name="T5" fmla="*/ 24 h 24"/>
                  <a:gd name="T6" fmla="*/ 0 w 40"/>
                  <a:gd name="T7" fmla="*/ 8 h 24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40" h="24">
                    <a:moveTo>
                      <a:pt x="0" y="8"/>
                    </a:moveTo>
                    <a:lnTo>
                      <a:pt x="24" y="0"/>
                    </a:lnTo>
                    <a:lnTo>
                      <a:pt x="40" y="24"/>
                    </a:lnTo>
                    <a:lnTo>
                      <a:pt x="0" y="8"/>
                    </a:lnTo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526" name="Freeform 247"/>
              <p:cNvSpPr>
                <a:spLocks noChangeAspect="1"/>
              </p:cNvSpPr>
              <p:nvPr/>
            </p:nvSpPr>
            <p:spPr bwMode="auto">
              <a:xfrm>
                <a:off x="2509" y="2467"/>
                <a:ext cx="151" cy="136"/>
              </a:xfrm>
              <a:custGeom>
                <a:avLst/>
                <a:gdLst>
                  <a:gd name="T0" fmla="*/ 0 w 151"/>
                  <a:gd name="T1" fmla="*/ 24 h 136"/>
                  <a:gd name="T2" fmla="*/ 32 w 151"/>
                  <a:gd name="T3" fmla="*/ 32 h 136"/>
                  <a:gd name="T4" fmla="*/ 56 w 151"/>
                  <a:gd name="T5" fmla="*/ 32 h 136"/>
                  <a:gd name="T6" fmla="*/ 16 w 151"/>
                  <a:gd name="T7" fmla="*/ 32 h 136"/>
                  <a:gd name="T8" fmla="*/ 40 w 151"/>
                  <a:gd name="T9" fmla="*/ 64 h 136"/>
                  <a:gd name="T10" fmla="*/ 56 w 151"/>
                  <a:gd name="T11" fmla="*/ 40 h 136"/>
                  <a:gd name="T12" fmla="*/ 63 w 151"/>
                  <a:gd name="T13" fmla="*/ 64 h 136"/>
                  <a:gd name="T14" fmla="*/ 111 w 151"/>
                  <a:gd name="T15" fmla="*/ 80 h 136"/>
                  <a:gd name="T16" fmla="*/ 127 w 151"/>
                  <a:gd name="T17" fmla="*/ 112 h 136"/>
                  <a:gd name="T18" fmla="*/ 119 w 151"/>
                  <a:gd name="T19" fmla="*/ 112 h 136"/>
                  <a:gd name="T20" fmla="*/ 103 w 151"/>
                  <a:gd name="T21" fmla="*/ 128 h 136"/>
                  <a:gd name="T22" fmla="*/ 135 w 151"/>
                  <a:gd name="T23" fmla="*/ 120 h 136"/>
                  <a:gd name="T24" fmla="*/ 151 w 151"/>
                  <a:gd name="T25" fmla="*/ 136 h 136"/>
                  <a:gd name="T26" fmla="*/ 151 w 151"/>
                  <a:gd name="T27" fmla="*/ 32 h 136"/>
                  <a:gd name="T28" fmla="*/ 111 w 151"/>
                  <a:gd name="T29" fmla="*/ 24 h 136"/>
                  <a:gd name="T30" fmla="*/ 71 w 151"/>
                  <a:gd name="T31" fmla="*/ 48 h 136"/>
                  <a:gd name="T32" fmla="*/ 56 w 151"/>
                  <a:gd name="T33" fmla="*/ 32 h 136"/>
                  <a:gd name="T34" fmla="*/ 56 w 151"/>
                  <a:gd name="T35" fmla="*/ 8 h 136"/>
                  <a:gd name="T36" fmla="*/ 32 w 151"/>
                  <a:gd name="T37" fmla="*/ 0 h 136"/>
                  <a:gd name="T38" fmla="*/ 0 w 151"/>
                  <a:gd name="T39" fmla="*/ 24 h 1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0" t="0" r="r" b="b"/>
                <a:pathLst>
                  <a:path w="151" h="136">
                    <a:moveTo>
                      <a:pt x="0" y="24"/>
                    </a:moveTo>
                    <a:lnTo>
                      <a:pt x="32" y="32"/>
                    </a:lnTo>
                    <a:lnTo>
                      <a:pt x="56" y="32"/>
                    </a:lnTo>
                    <a:lnTo>
                      <a:pt x="16" y="32"/>
                    </a:lnTo>
                    <a:lnTo>
                      <a:pt x="40" y="64"/>
                    </a:lnTo>
                    <a:lnTo>
                      <a:pt x="56" y="40"/>
                    </a:lnTo>
                    <a:lnTo>
                      <a:pt x="63" y="64"/>
                    </a:lnTo>
                    <a:lnTo>
                      <a:pt x="111" y="80"/>
                    </a:lnTo>
                    <a:lnTo>
                      <a:pt x="127" y="112"/>
                    </a:lnTo>
                    <a:lnTo>
                      <a:pt x="119" y="112"/>
                    </a:lnTo>
                    <a:lnTo>
                      <a:pt x="103" y="128"/>
                    </a:lnTo>
                    <a:lnTo>
                      <a:pt x="135" y="120"/>
                    </a:lnTo>
                    <a:lnTo>
                      <a:pt x="151" y="136"/>
                    </a:lnTo>
                    <a:lnTo>
                      <a:pt x="151" y="32"/>
                    </a:lnTo>
                    <a:lnTo>
                      <a:pt x="111" y="24"/>
                    </a:lnTo>
                    <a:lnTo>
                      <a:pt x="71" y="48"/>
                    </a:lnTo>
                    <a:lnTo>
                      <a:pt x="56" y="32"/>
                    </a:lnTo>
                    <a:lnTo>
                      <a:pt x="56" y="8"/>
                    </a:lnTo>
                    <a:lnTo>
                      <a:pt x="32" y="0"/>
                    </a:lnTo>
                    <a:lnTo>
                      <a:pt x="0" y="24"/>
                    </a:lnTo>
                    <a:close/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527" name="Freeform 248"/>
              <p:cNvSpPr>
                <a:spLocks noChangeAspect="1"/>
              </p:cNvSpPr>
              <p:nvPr/>
            </p:nvSpPr>
            <p:spPr bwMode="auto">
              <a:xfrm>
                <a:off x="2509" y="2467"/>
                <a:ext cx="151" cy="136"/>
              </a:xfrm>
              <a:custGeom>
                <a:avLst/>
                <a:gdLst>
                  <a:gd name="T0" fmla="*/ 0 w 151"/>
                  <a:gd name="T1" fmla="*/ 24 h 136"/>
                  <a:gd name="T2" fmla="*/ 32 w 151"/>
                  <a:gd name="T3" fmla="*/ 32 h 136"/>
                  <a:gd name="T4" fmla="*/ 56 w 151"/>
                  <a:gd name="T5" fmla="*/ 32 h 136"/>
                  <a:gd name="T6" fmla="*/ 16 w 151"/>
                  <a:gd name="T7" fmla="*/ 32 h 136"/>
                  <a:gd name="T8" fmla="*/ 40 w 151"/>
                  <a:gd name="T9" fmla="*/ 64 h 136"/>
                  <a:gd name="T10" fmla="*/ 56 w 151"/>
                  <a:gd name="T11" fmla="*/ 40 h 136"/>
                  <a:gd name="T12" fmla="*/ 63 w 151"/>
                  <a:gd name="T13" fmla="*/ 64 h 136"/>
                  <a:gd name="T14" fmla="*/ 111 w 151"/>
                  <a:gd name="T15" fmla="*/ 80 h 136"/>
                  <a:gd name="T16" fmla="*/ 127 w 151"/>
                  <a:gd name="T17" fmla="*/ 112 h 136"/>
                  <a:gd name="T18" fmla="*/ 119 w 151"/>
                  <a:gd name="T19" fmla="*/ 112 h 136"/>
                  <a:gd name="T20" fmla="*/ 103 w 151"/>
                  <a:gd name="T21" fmla="*/ 128 h 136"/>
                  <a:gd name="T22" fmla="*/ 135 w 151"/>
                  <a:gd name="T23" fmla="*/ 120 h 136"/>
                  <a:gd name="T24" fmla="*/ 151 w 151"/>
                  <a:gd name="T25" fmla="*/ 136 h 136"/>
                  <a:gd name="T26" fmla="*/ 151 w 151"/>
                  <a:gd name="T27" fmla="*/ 32 h 136"/>
                  <a:gd name="T28" fmla="*/ 111 w 151"/>
                  <a:gd name="T29" fmla="*/ 24 h 136"/>
                  <a:gd name="T30" fmla="*/ 71 w 151"/>
                  <a:gd name="T31" fmla="*/ 48 h 136"/>
                  <a:gd name="T32" fmla="*/ 56 w 151"/>
                  <a:gd name="T33" fmla="*/ 32 h 136"/>
                  <a:gd name="T34" fmla="*/ 56 w 151"/>
                  <a:gd name="T35" fmla="*/ 8 h 136"/>
                  <a:gd name="T36" fmla="*/ 32 w 151"/>
                  <a:gd name="T37" fmla="*/ 0 h 136"/>
                  <a:gd name="T38" fmla="*/ 0 w 151"/>
                  <a:gd name="T39" fmla="*/ 24 h 1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0" t="0" r="r" b="b"/>
                <a:pathLst>
                  <a:path w="151" h="136">
                    <a:moveTo>
                      <a:pt x="0" y="24"/>
                    </a:moveTo>
                    <a:lnTo>
                      <a:pt x="32" y="32"/>
                    </a:lnTo>
                    <a:lnTo>
                      <a:pt x="56" y="32"/>
                    </a:lnTo>
                    <a:lnTo>
                      <a:pt x="16" y="32"/>
                    </a:lnTo>
                    <a:lnTo>
                      <a:pt x="40" y="64"/>
                    </a:lnTo>
                    <a:lnTo>
                      <a:pt x="56" y="40"/>
                    </a:lnTo>
                    <a:lnTo>
                      <a:pt x="63" y="64"/>
                    </a:lnTo>
                    <a:lnTo>
                      <a:pt x="111" y="80"/>
                    </a:lnTo>
                    <a:lnTo>
                      <a:pt x="127" y="112"/>
                    </a:lnTo>
                    <a:lnTo>
                      <a:pt x="119" y="112"/>
                    </a:lnTo>
                    <a:lnTo>
                      <a:pt x="103" y="128"/>
                    </a:lnTo>
                    <a:lnTo>
                      <a:pt x="135" y="120"/>
                    </a:lnTo>
                    <a:lnTo>
                      <a:pt x="151" y="136"/>
                    </a:lnTo>
                    <a:lnTo>
                      <a:pt x="151" y="32"/>
                    </a:lnTo>
                    <a:lnTo>
                      <a:pt x="111" y="24"/>
                    </a:lnTo>
                    <a:lnTo>
                      <a:pt x="71" y="48"/>
                    </a:lnTo>
                    <a:lnTo>
                      <a:pt x="56" y="32"/>
                    </a:lnTo>
                    <a:lnTo>
                      <a:pt x="56" y="8"/>
                    </a:lnTo>
                    <a:lnTo>
                      <a:pt x="32" y="0"/>
                    </a:lnTo>
                    <a:lnTo>
                      <a:pt x="0" y="24"/>
                    </a:lnTo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528" name="Freeform 249"/>
              <p:cNvSpPr>
                <a:spLocks noChangeAspect="1"/>
              </p:cNvSpPr>
              <p:nvPr/>
            </p:nvSpPr>
            <p:spPr bwMode="auto">
              <a:xfrm>
                <a:off x="2517" y="2571"/>
                <a:ext cx="8" cy="8"/>
              </a:xfrm>
              <a:custGeom>
                <a:avLst/>
                <a:gdLst>
                  <a:gd name="T0" fmla="*/ 0 w 8"/>
                  <a:gd name="T1" fmla="*/ 8 h 8"/>
                  <a:gd name="T2" fmla="*/ 8 w 8"/>
                  <a:gd name="T3" fmla="*/ 0 h 8"/>
                  <a:gd name="T4" fmla="*/ 8 w 8"/>
                  <a:gd name="T5" fmla="*/ 8 h 8"/>
                  <a:gd name="T6" fmla="*/ 0 w 8"/>
                  <a:gd name="T7" fmla="*/ 8 h 8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8" h="8">
                    <a:moveTo>
                      <a:pt x="0" y="8"/>
                    </a:moveTo>
                    <a:lnTo>
                      <a:pt x="8" y="0"/>
                    </a:lnTo>
                    <a:lnTo>
                      <a:pt x="8" y="8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529" name="Freeform 250"/>
              <p:cNvSpPr>
                <a:spLocks noChangeAspect="1"/>
              </p:cNvSpPr>
              <p:nvPr/>
            </p:nvSpPr>
            <p:spPr bwMode="auto">
              <a:xfrm>
                <a:off x="2517" y="2571"/>
                <a:ext cx="8" cy="8"/>
              </a:xfrm>
              <a:custGeom>
                <a:avLst/>
                <a:gdLst>
                  <a:gd name="T0" fmla="*/ 0 w 8"/>
                  <a:gd name="T1" fmla="*/ 8 h 8"/>
                  <a:gd name="T2" fmla="*/ 8 w 8"/>
                  <a:gd name="T3" fmla="*/ 0 h 8"/>
                  <a:gd name="T4" fmla="*/ 8 w 8"/>
                  <a:gd name="T5" fmla="*/ 8 h 8"/>
                  <a:gd name="T6" fmla="*/ 0 w 8"/>
                  <a:gd name="T7" fmla="*/ 8 h 8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8" h="8">
                    <a:moveTo>
                      <a:pt x="0" y="8"/>
                    </a:moveTo>
                    <a:lnTo>
                      <a:pt x="8" y="0"/>
                    </a:lnTo>
                    <a:lnTo>
                      <a:pt x="8" y="8"/>
                    </a:lnTo>
                    <a:lnTo>
                      <a:pt x="0" y="8"/>
                    </a:lnTo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530" name="Freeform 251"/>
              <p:cNvSpPr>
                <a:spLocks noChangeAspect="1"/>
              </p:cNvSpPr>
              <p:nvPr/>
            </p:nvSpPr>
            <p:spPr bwMode="auto">
              <a:xfrm>
                <a:off x="3036" y="3113"/>
                <a:ext cx="112" cy="104"/>
              </a:xfrm>
              <a:custGeom>
                <a:avLst/>
                <a:gdLst>
                  <a:gd name="T0" fmla="*/ 0 w 112"/>
                  <a:gd name="T1" fmla="*/ 96 h 104"/>
                  <a:gd name="T2" fmla="*/ 16 w 112"/>
                  <a:gd name="T3" fmla="*/ 64 h 104"/>
                  <a:gd name="T4" fmla="*/ 56 w 112"/>
                  <a:gd name="T5" fmla="*/ 32 h 104"/>
                  <a:gd name="T6" fmla="*/ 80 w 112"/>
                  <a:gd name="T7" fmla="*/ 0 h 104"/>
                  <a:gd name="T8" fmla="*/ 88 w 112"/>
                  <a:gd name="T9" fmla="*/ 8 h 104"/>
                  <a:gd name="T10" fmla="*/ 112 w 112"/>
                  <a:gd name="T11" fmla="*/ 8 h 104"/>
                  <a:gd name="T12" fmla="*/ 112 w 112"/>
                  <a:gd name="T13" fmla="*/ 16 h 104"/>
                  <a:gd name="T14" fmla="*/ 80 w 112"/>
                  <a:gd name="T15" fmla="*/ 40 h 104"/>
                  <a:gd name="T16" fmla="*/ 88 w 112"/>
                  <a:gd name="T17" fmla="*/ 56 h 104"/>
                  <a:gd name="T18" fmla="*/ 64 w 112"/>
                  <a:gd name="T19" fmla="*/ 64 h 104"/>
                  <a:gd name="T20" fmla="*/ 56 w 112"/>
                  <a:gd name="T21" fmla="*/ 96 h 104"/>
                  <a:gd name="T22" fmla="*/ 32 w 112"/>
                  <a:gd name="T23" fmla="*/ 104 h 104"/>
                  <a:gd name="T24" fmla="*/ 0 w 112"/>
                  <a:gd name="T25" fmla="*/ 96 h 104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112" h="104">
                    <a:moveTo>
                      <a:pt x="0" y="96"/>
                    </a:moveTo>
                    <a:lnTo>
                      <a:pt x="16" y="64"/>
                    </a:lnTo>
                    <a:lnTo>
                      <a:pt x="56" y="32"/>
                    </a:lnTo>
                    <a:lnTo>
                      <a:pt x="80" y="0"/>
                    </a:lnTo>
                    <a:lnTo>
                      <a:pt x="88" y="8"/>
                    </a:lnTo>
                    <a:lnTo>
                      <a:pt x="112" y="8"/>
                    </a:lnTo>
                    <a:lnTo>
                      <a:pt x="112" y="16"/>
                    </a:lnTo>
                    <a:lnTo>
                      <a:pt x="80" y="40"/>
                    </a:lnTo>
                    <a:lnTo>
                      <a:pt x="88" y="56"/>
                    </a:lnTo>
                    <a:lnTo>
                      <a:pt x="64" y="64"/>
                    </a:lnTo>
                    <a:lnTo>
                      <a:pt x="56" y="96"/>
                    </a:lnTo>
                    <a:lnTo>
                      <a:pt x="32" y="104"/>
                    </a:lnTo>
                    <a:lnTo>
                      <a:pt x="0" y="96"/>
                    </a:lnTo>
                    <a:close/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531" name="Freeform 252"/>
              <p:cNvSpPr>
                <a:spLocks noChangeAspect="1"/>
              </p:cNvSpPr>
              <p:nvPr/>
            </p:nvSpPr>
            <p:spPr bwMode="auto">
              <a:xfrm>
                <a:off x="3036" y="3113"/>
                <a:ext cx="112" cy="104"/>
              </a:xfrm>
              <a:custGeom>
                <a:avLst/>
                <a:gdLst>
                  <a:gd name="T0" fmla="*/ 0 w 112"/>
                  <a:gd name="T1" fmla="*/ 96 h 104"/>
                  <a:gd name="T2" fmla="*/ 16 w 112"/>
                  <a:gd name="T3" fmla="*/ 64 h 104"/>
                  <a:gd name="T4" fmla="*/ 56 w 112"/>
                  <a:gd name="T5" fmla="*/ 32 h 104"/>
                  <a:gd name="T6" fmla="*/ 80 w 112"/>
                  <a:gd name="T7" fmla="*/ 0 h 104"/>
                  <a:gd name="T8" fmla="*/ 88 w 112"/>
                  <a:gd name="T9" fmla="*/ 8 h 104"/>
                  <a:gd name="T10" fmla="*/ 112 w 112"/>
                  <a:gd name="T11" fmla="*/ 8 h 104"/>
                  <a:gd name="T12" fmla="*/ 112 w 112"/>
                  <a:gd name="T13" fmla="*/ 16 h 104"/>
                  <a:gd name="T14" fmla="*/ 80 w 112"/>
                  <a:gd name="T15" fmla="*/ 40 h 104"/>
                  <a:gd name="T16" fmla="*/ 88 w 112"/>
                  <a:gd name="T17" fmla="*/ 56 h 104"/>
                  <a:gd name="T18" fmla="*/ 64 w 112"/>
                  <a:gd name="T19" fmla="*/ 64 h 104"/>
                  <a:gd name="T20" fmla="*/ 56 w 112"/>
                  <a:gd name="T21" fmla="*/ 96 h 104"/>
                  <a:gd name="T22" fmla="*/ 32 w 112"/>
                  <a:gd name="T23" fmla="*/ 104 h 104"/>
                  <a:gd name="T24" fmla="*/ 0 w 112"/>
                  <a:gd name="T25" fmla="*/ 96 h 104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112" h="104">
                    <a:moveTo>
                      <a:pt x="0" y="96"/>
                    </a:moveTo>
                    <a:lnTo>
                      <a:pt x="16" y="64"/>
                    </a:lnTo>
                    <a:lnTo>
                      <a:pt x="56" y="32"/>
                    </a:lnTo>
                    <a:lnTo>
                      <a:pt x="80" y="0"/>
                    </a:lnTo>
                    <a:lnTo>
                      <a:pt x="88" y="8"/>
                    </a:lnTo>
                    <a:lnTo>
                      <a:pt x="112" y="8"/>
                    </a:lnTo>
                    <a:lnTo>
                      <a:pt x="112" y="16"/>
                    </a:lnTo>
                    <a:lnTo>
                      <a:pt x="80" y="40"/>
                    </a:lnTo>
                    <a:lnTo>
                      <a:pt x="88" y="56"/>
                    </a:lnTo>
                    <a:lnTo>
                      <a:pt x="64" y="64"/>
                    </a:lnTo>
                    <a:lnTo>
                      <a:pt x="56" y="96"/>
                    </a:lnTo>
                    <a:lnTo>
                      <a:pt x="32" y="104"/>
                    </a:lnTo>
                    <a:lnTo>
                      <a:pt x="0" y="96"/>
                    </a:lnTo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532" name="Freeform 253"/>
              <p:cNvSpPr>
                <a:spLocks noChangeAspect="1"/>
              </p:cNvSpPr>
              <p:nvPr/>
            </p:nvSpPr>
            <p:spPr bwMode="auto">
              <a:xfrm>
                <a:off x="3116" y="3001"/>
                <a:ext cx="87" cy="128"/>
              </a:xfrm>
              <a:custGeom>
                <a:avLst/>
                <a:gdLst>
                  <a:gd name="T0" fmla="*/ 0 w 87"/>
                  <a:gd name="T1" fmla="*/ 0 h 128"/>
                  <a:gd name="T2" fmla="*/ 32 w 87"/>
                  <a:gd name="T3" fmla="*/ 16 h 128"/>
                  <a:gd name="T4" fmla="*/ 32 w 87"/>
                  <a:gd name="T5" fmla="*/ 40 h 128"/>
                  <a:gd name="T6" fmla="*/ 48 w 87"/>
                  <a:gd name="T7" fmla="*/ 48 h 128"/>
                  <a:gd name="T8" fmla="*/ 48 w 87"/>
                  <a:gd name="T9" fmla="*/ 40 h 128"/>
                  <a:gd name="T10" fmla="*/ 56 w 87"/>
                  <a:gd name="T11" fmla="*/ 56 h 128"/>
                  <a:gd name="T12" fmla="*/ 87 w 87"/>
                  <a:gd name="T13" fmla="*/ 56 h 128"/>
                  <a:gd name="T14" fmla="*/ 79 w 87"/>
                  <a:gd name="T15" fmla="*/ 80 h 128"/>
                  <a:gd name="T16" fmla="*/ 64 w 87"/>
                  <a:gd name="T17" fmla="*/ 88 h 128"/>
                  <a:gd name="T18" fmla="*/ 48 w 87"/>
                  <a:gd name="T19" fmla="*/ 128 h 128"/>
                  <a:gd name="T20" fmla="*/ 40 w 87"/>
                  <a:gd name="T21" fmla="*/ 128 h 128"/>
                  <a:gd name="T22" fmla="*/ 40 w 87"/>
                  <a:gd name="T23" fmla="*/ 112 h 128"/>
                  <a:gd name="T24" fmla="*/ 24 w 87"/>
                  <a:gd name="T25" fmla="*/ 80 h 128"/>
                  <a:gd name="T26" fmla="*/ 40 w 87"/>
                  <a:gd name="T27" fmla="*/ 64 h 128"/>
                  <a:gd name="T28" fmla="*/ 40 w 87"/>
                  <a:gd name="T29" fmla="*/ 48 h 128"/>
                  <a:gd name="T30" fmla="*/ 0 w 87"/>
                  <a:gd name="T31" fmla="*/ 0 h 128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87" h="128">
                    <a:moveTo>
                      <a:pt x="0" y="0"/>
                    </a:moveTo>
                    <a:lnTo>
                      <a:pt x="32" y="16"/>
                    </a:lnTo>
                    <a:lnTo>
                      <a:pt x="32" y="40"/>
                    </a:lnTo>
                    <a:lnTo>
                      <a:pt x="48" y="48"/>
                    </a:lnTo>
                    <a:lnTo>
                      <a:pt x="48" y="40"/>
                    </a:lnTo>
                    <a:lnTo>
                      <a:pt x="56" y="56"/>
                    </a:lnTo>
                    <a:lnTo>
                      <a:pt x="87" y="56"/>
                    </a:lnTo>
                    <a:lnTo>
                      <a:pt x="79" y="80"/>
                    </a:lnTo>
                    <a:lnTo>
                      <a:pt x="64" y="88"/>
                    </a:lnTo>
                    <a:lnTo>
                      <a:pt x="48" y="128"/>
                    </a:lnTo>
                    <a:lnTo>
                      <a:pt x="40" y="128"/>
                    </a:lnTo>
                    <a:lnTo>
                      <a:pt x="40" y="112"/>
                    </a:lnTo>
                    <a:lnTo>
                      <a:pt x="24" y="80"/>
                    </a:lnTo>
                    <a:lnTo>
                      <a:pt x="40" y="64"/>
                    </a:lnTo>
                    <a:lnTo>
                      <a:pt x="40" y="4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533" name="Freeform 254"/>
              <p:cNvSpPr>
                <a:spLocks noChangeAspect="1"/>
              </p:cNvSpPr>
              <p:nvPr/>
            </p:nvSpPr>
            <p:spPr bwMode="auto">
              <a:xfrm>
                <a:off x="3116" y="3001"/>
                <a:ext cx="87" cy="128"/>
              </a:xfrm>
              <a:custGeom>
                <a:avLst/>
                <a:gdLst>
                  <a:gd name="T0" fmla="*/ 0 w 87"/>
                  <a:gd name="T1" fmla="*/ 0 h 128"/>
                  <a:gd name="T2" fmla="*/ 32 w 87"/>
                  <a:gd name="T3" fmla="*/ 16 h 128"/>
                  <a:gd name="T4" fmla="*/ 32 w 87"/>
                  <a:gd name="T5" fmla="*/ 40 h 128"/>
                  <a:gd name="T6" fmla="*/ 48 w 87"/>
                  <a:gd name="T7" fmla="*/ 48 h 128"/>
                  <a:gd name="T8" fmla="*/ 48 w 87"/>
                  <a:gd name="T9" fmla="*/ 40 h 128"/>
                  <a:gd name="T10" fmla="*/ 56 w 87"/>
                  <a:gd name="T11" fmla="*/ 56 h 128"/>
                  <a:gd name="T12" fmla="*/ 87 w 87"/>
                  <a:gd name="T13" fmla="*/ 56 h 128"/>
                  <a:gd name="T14" fmla="*/ 79 w 87"/>
                  <a:gd name="T15" fmla="*/ 80 h 128"/>
                  <a:gd name="T16" fmla="*/ 64 w 87"/>
                  <a:gd name="T17" fmla="*/ 88 h 128"/>
                  <a:gd name="T18" fmla="*/ 48 w 87"/>
                  <a:gd name="T19" fmla="*/ 128 h 128"/>
                  <a:gd name="T20" fmla="*/ 40 w 87"/>
                  <a:gd name="T21" fmla="*/ 128 h 128"/>
                  <a:gd name="T22" fmla="*/ 40 w 87"/>
                  <a:gd name="T23" fmla="*/ 112 h 128"/>
                  <a:gd name="T24" fmla="*/ 24 w 87"/>
                  <a:gd name="T25" fmla="*/ 80 h 128"/>
                  <a:gd name="T26" fmla="*/ 40 w 87"/>
                  <a:gd name="T27" fmla="*/ 64 h 128"/>
                  <a:gd name="T28" fmla="*/ 40 w 87"/>
                  <a:gd name="T29" fmla="*/ 48 h 128"/>
                  <a:gd name="T30" fmla="*/ 0 w 87"/>
                  <a:gd name="T31" fmla="*/ 0 h 128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87" h="128">
                    <a:moveTo>
                      <a:pt x="0" y="0"/>
                    </a:moveTo>
                    <a:lnTo>
                      <a:pt x="32" y="16"/>
                    </a:lnTo>
                    <a:lnTo>
                      <a:pt x="32" y="40"/>
                    </a:lnTo>
                    <a:lnTo>
                      <a:pt x="48" y="48"/>
                    </a:lnTo>
                    <a:lnTo>
                      <a:pt x="48" y="40"/>
                    </a:lnTo>
                    <a:lnTo>
                      <a:pt x="56" y="56"/>
                    </a:lnTo>
                    <a:lnTo>
                      <a:pt x="87" y="56"/>
                    </a:lnTo>
                    <a:lnTo>
                      <a:pt x="79" y="80"/>
                    </a:lnTo>
                    <a:lnTo>
                      <a:pt x="64" y="88"/>
                    </a:lnTo>
                    <a:lnTo>
                      <a:pt x="48" y="128"/>
                    </a:lnTo>
                    <a:lnTo>
                      <a:pt x="40" y="128"/>
                    </a:lnTo>
                    <a:lnTo>
                      <a:pt x="40" y="112"/>
                    </a:lnTo>
                    <a:lnTo>
                      <a:pt x="24" y="80"/>
                    </a:lnTo>
                    <a:lnTo>
                      <a:pt x="40" y="64"/>
                    </a:lnTo>
                    <a:lnTo>
                      <a:pt x="40" y="48"/>
                    </a:lnTo>
                    <a:lnTo>
                      <a:pt x="0" y="0"/>
                    </a:lnTo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534" name="Freeform 255"/>
              <p:cNvSpPr>
                <a:spLocks noChangeAspect="1"/>
              </p:cNvSpPr>
              <p:nvPr/>
            </p:nvSpPr>
            <p:spPr bwMode="auto">
              <a:xfrm>
                <a:off x="2660" y="2499"/>
                <a:ext cx="144" cy="120"/>
              </a:xfrm>
              <a:custGeom>
                <a:avLst/>
                <a:gdLst>
                  <a:gd name="T0" fmla="*/ 0 w 144"/>
                  <a:gd name="T1" fmla="*/ 0 h 120"/>
                  <a:gd name="T2" fmla="*/ 0 w 144"/>
                  <a:gd name="T3" fmla="*/ 104 h 120"/>
                  <a:gd name="T4" fmla="*/ 32 w 144"/>
                  <a:gd name="T5" fmla="*/ 112 h 120"/>
                  <a:gd name="T6" fmla="*/ 56 w 144"/>
                  <a:gd name="T7" fmla="*/ 80 h 120"/>
                  <a:gd name="T8" fmla="*/ 80 w 144"/>
                  <a:gd name="T9" fmla="*/ 88 h 120"/>
                  <a:gd name="T10" fmla="*/ 104 w 144"/>
                  <a:gd name="T11" fmla="*/ 120 h 120"/>
                  <a:gd name="T12" fmla="*/ 144 w 144"/>
                  <a:gd name="T13" fmla="*/ 120 h 120"/>
                  <a:gd name="T14" fmla="*/ 96 w 144"/>
                  <a:gd name="T15" fmla="*/ 80 h 120"/>
                  <a:gd name="T16" fmla="*/ 96 w 144"/>
                  <a:gd name="T17" fmla="*/ 64 h 120"/>
                  <a:gd name="T18" fmla="*/ 72 w 144"/>
                  <a:gd name="T19" fmla="*/ 48 h 120"/>
                  <a:gd name="T20" fmla="*/ 56 w 144"/>
                  <a:gd name="T21" fmla="*/ 24 h 120"/>
                  <a:gd name="T22" fmla="*/ 0 w 144"/>
                  <a:gd name="T23" fmla="*/ 0 h 120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144" h="120">
                    <a:moveTo>
                      <a:pt x="0" y="0"/>
                    </a:moveTo>
                    <a:lnTo>
                      <a:pt x="0" y="104"/>
                    </a:lnTo>
                    <a:lnTo>
                      <a:pt x="32" y="112"/>
                    </a:lnTo>
                    <a:lnTo>
                      <a:pt x="56" y="80"/>
                    </a:lnTo>
                    <a:lnTo>
                      <a:pt x="80" y="88"/>
                    </a:lnTo>
                    <a:lnTo>
                      <a:pt x="104" y="120"/>
                    </a:lnTo>
                    <a:lnTo>
                      <a:pt x="144" y="120"/>
                    </a:lnTo>
                    <a:lnTo>
                      <a:pt x="96" y="80"/>
                    </a:lnTo>
                    <a:lnTo>
                      <a:pt x="96" y="64"/>
                    </a:lnTo>
                    <a:lnTo>
                      <a:pt x="72" y="48"/>
                    </a:lnTo>
                    <a:lnTo>
                      <a:pt x="56" y="2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535" name="Freeform 256"/>
              <p:cNvSpPr>
                <a:spLocks noChangeAspect="1"/>
              </p:cNvSpPr>
              <p:nvPr/>
            </p:nvSpPr>
            <p:spPr bwMode="auto">
              <a:xfrm>
                <a:off x="2660" y="2499"/>
                <a:ext cx="144" cy="120"/>
              </a:xfrm>
              <a:custGeom>
                <a:avLst/>
                <a:gdLst>
                  <a:gd name="T0" fmla="*/ 0 w 144"/>
                  <a:gd name="T1" fmla="*/ 0 h 120"/>
                  <a:gd name="T2" fmla="*/ 0 w 144"/>
                  <a:gd name="T3" fmla="*/ 104 h 120"/>
                  <a:gd name="T4" fmla="*/ 32 w 144"/>
                  <a:gd name="T5" fmla="*/ 112 h 120"/>
                  <a:gd name="T6" fmla="*/ 56 w 144"/>
                  <a:gd name="T7" fmla="*/ 80 h 120"/>
                  <a:gd name="T8" fmla="*/ 80 w 144"/>
                  <a:gd name="T9" fmla="*/ 88 h 120"/>
                  <a:gd name="T10" fmla="*/ 104 w 144"/>
                  <a:gd name="T11" fmla="*/ 120 h 120"/>
                  <a:gd name="T12" fmla="*/ 144 w 144"/>
                  <a:gd name="T13" fmla="*/ 120 h 120"/>
                  <a:gd name="T14" fmla="*/ 96 w 144"/>
                  <a:gd name="T15" fmla="*/ 80 h 120"/>
                  <a:gd name="T16" fmla="*/ 96 w 144"/>
                  <a:gd name="T17" fmla="*/ 64 h 120"/>
                  <a:gd name="T18" fmla="*/ 72 w 144"/>
                  <a:gd name="T19" fmla="*/ 48 h 120"/>
                  <a:gd name="T20" fmla="*/ 56 w 144"/>
                  <a:gd name="T21" fmla="*/ 24 h 120"/>
                  <a:gd name="T22" fmla="*/ 0 w 144"/>
                  <a:gd name="T23" fmla="*/ 0 h 120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144" h="120">
                    <a:moveTo>
                      <a:pt x="0" y="0"/>
                    </a:moveTo>
                    <a:lnTo>
                      <a:pt x="0" y="104"/>
                    </a:lnTo>
                    <a:lnTo>
                      <a:pt x="32" y="112"/>
                    </a:lnTo>
                    <a:lnTo>
                      <a:pt x="56" y="80"/>
                    </a:lnTo>
                    <a:lnTo>
                      <a:pt x="80" y="88"/>
                    </a:lnTo>
                    <a:lnTo>
                      <a:pt x="104" y="120"/>
                    </a:lnTo>
                    <a:lnTo>
                      <a:pt x="144" y="120"/>
                    </a:lnTo>
                    <a:lnTo>
                      <a:pt x="96" y="80"/>
                    </a:lnTo>
                    <a:lnTo>
                      <a:pt x="96" y="64"/>
                    </a:lnTo>
                    <a:lnTo>
                      <a:pt x="72" y="48"/>
                    </a:lnTo>
                    <a:lnTo>
                      <a:pt x="56" y="24"/>
                    </a:lnTo>
                    <a:lnTo>
                      <a:pt x="0" y="0"/>
                    </a:lnTo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536" name="Freeform 257"/>
              <p:cNvSpPr>
                <a:spLocks noChangeAspect="1"/>
              </p:cNvSpPr>
              <p:nvPr/>
            </p:nvSpPr>
            <p:spPr bwMode="auto">
              <a:xfrm>
                <a:off x="2764" y="2531"/>
                <a:ext cx="72" cy="32"/>
              </a:xfrm>
              <a:custGeom>
                <a:avLst/>
                <a:gdLst>
                  <a:gd name="T0" fmla="*/ 0 w 72"/>
                  <a:gd name="T1" fmla="*/ 16 h 32"/>
                  <a:gd name="T2" fmla="*/ 40 w 72"/>
                  <a:gd name="T3" fmla="*/ 32 h 32"/>
                  <a:gd name="T4" fmla="*/ 72 w 72"/>
                  <a:gd name="T5" fmla="*/ 8 h 32"/>
                  <a:gd name="T6" fmla="*/ 48 w 72"/>
                  <a:gd name="T7" fmla="*/ 0 h 32"/>
                  <a:gd name="T8" fmla="*/ 40 w 72"/>
                  <a:gd name="T9" fmla="*/ 16 h 32"/>
                  <a:gd name="T10" fmla="*/ 0 w 72"/>
                  <a:gd name="T11" fmla="*/ 16 h 3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72" h="32">
                    <a:moveTo>
                      <a:pt x="0" y="16"/>
                    </a:moveTo>
                    <a:lnTo>
                      <a:pt x="40" y="32"/>
                    </a:lnTo>
                    <a:lnTo>
                      <a:pt x="72" y="8"/>
                    </a:lnTo>
                    <a:lnTo>
                      <a:pt x="48" y="0"/>
                    </a:lnTo>
                    <a:lnTo>
                      <a:pt x="40" y="16"/>
                    </a:lnTo>
                    <a:lnTo>
                      <a:pt x="0" y="16"/>
                    </a:lnTo>
                    <a:close/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537" name="Freeform 258"/>
              <p:cNvSpPr>
                <a:spLocks noChangeAspect="1"/>
              </p:cNvSpPr>
              <p:nvPr/>
            </p:nvSpPr>
            <p:spPr bwMode="auto">
              <a:xfrm>
                <a:off x="2764" y="2531"/>
                <a:ext cx="72" cy="32"/>
              </a:xfrm>
              <a:custGeom>
                <a:avLst/>
                <a:gdLst>
                  <a:gd name="T0" fmla="*/ 0 w 72"/>
                  <a:gd name="T1" fmla="*/ 16 h 32"/>
                  <a:gd name="T2" fmla="*/ 40 w 72"/>
                  <a:gd name="T3" fmla="*/ 32 h 32"/>
                  <a:gd name="T4" fmla="*/ 72 w 72"/>
                  <a:gd name="T5" fmla="*/ 8 h 32"/>
                  <a:gd name="T6" fmla="*/ 48 w 72"/>
                  <a:gd name="T7" fmla="*/ 0 h 32"/>
                  <a:gd name="T8" fmla="*/ 40 w 72"/>
                  <a:gd name="T9" fmla="*/ 16 h 32"/>
                  <a:gd name="T10" fmla="*/ 0 w 72"/>
                  <a:gd name="T11" fmla="*/ 16 h 3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72" h="32">
                    <a:moveTo>
                      <a:pt x="0" y="16"/>
                    </a:moveTo>
                    <a:lnTo>
                      <a:pt x="40" y="32"/>
                    </a:lnTo>
                    <a:lnTo>
                      <a:pt x="72" y="8"/>
                    </a:lnTo>
                    <a:lnTo>
                      <a:pt x="48" y="0"/>
                    </a:lnTo>
                    <a:lnTo>
                      <a:pt x="40" y="16"/>
                    </a:lnTo>
                    <a:lnTo>
                      <a:pt x="0" y="16"/>
                    </a:lnTo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538" name="Freeform 259"/>
              <p:cNvSpPr>
                <a:spLocks noChangeAspect="1"/>
              </p:cNvSpPr>
              <p:nvPr/>
            </p:nvSpPr>
            <p:spPr bwMode="auto">
              <a:xfrm>
                <a:off x="2804" y="2499"/>
                <a:ext cx="40" cy="40"/>
              </a:xfrm>
              <a:custGeom>
                <a:avLst/>
                <a:gdLst>
                  <a:gd name="T0" fmla="*/ 0 w 40"/>
                  <a:gd name="T1" fmla="*/ 0 h 40"/>
                  <a:gd name="T2" fmla="*/ 32 w 40"/>
                  <a:gd name="T3" fmla="*/ 16 h 40"/>
                  <a:gd name="T4" fmla="*/ 40 w 40"/>
                  <a:gd name="T5" fmla="*/ 40 h 40"/>
                  <a:gd name="T6" fmla="*/ 32 w 40"/>
                  <a:gd name="T7" fmla="*/ 24 h 40"/>
                  <a:gd name="T8" fmla="*/ 0 w 40"/>
                  <a:gd name="T9" fmla="*/ 0 h 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0" h="40">
                    <a:moveTo>
                      <a:pt x="0" y="0"/>
                    </a:moveTo>
                    <a:lnTo>
                      <a:pt x="32" y="16"/>
                    </a:lnTo>
                    <a:lnTo>
                      <a:pt x="40" y="40"/>
                    </a:lnTo>
                    <a:lnTo>
                      <a:pt x="32" y="2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539" name="Freeform 260"/>
              <p:cNvSpPr>
                <a:spLocks noChangeAspect="1"/>
              </p:cNvSpPr>
              <p:nvPr/>
            </p:nvSpPr>
            <p:spPr bwMode="auto">
              <a:xfrm>
                <a:off x="2804" y="2499"/>
                <a:ext cx="40" cy="40"/>
              </a:xfrm>
              <a:custGeom>
                <a:avLst/>
                <a:gdLst>
                  <a:gd name="T0" fmla="*/ 0 w 40"/>
                  <a:gd name="T1" fmla="*/ 0 h 40"/>
                  <a:gd name="T2" fmla="*/ 32 w 40"/>
                  <a:gd name="T3" fmla="*/ 16 h 40"/>
                  <a:gd name="T4" fmla="*/ 40 w 40"/>
                  <a:gd name="T5" fmla="*/ 40 h 40"/>
                  <a:gd name="T6" fmla="*/ 32 w 40"/>
                  <a:gd name="T7" fmla="*/ 24 h 40"/>
                  <a:gd name="T8" fmla="*/ 0 w 40"/>
                  <a:gd name="T9" fmla="*/ 0 h 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0" h="40">
                    <a:moveTo>
                      <a:pt x="0" y="0"/>
                    </a:moveTo>
                    <a:lnTo>
                      <a:pt x="32" y="16"/>
                    </a:lnTo>
                    <a:lnTo>
                      <a:pt x="40" y="40"/>
                    </a:lnTo>
                    <a:lnTo>
                      <a:pt x="32" y="24"/>
                    </a:lnTo>
                    <a:lnTo>
                      <a:pt x="0" y="0"/>
                    </a:lnTo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540" name="Freeform 261"/>
              <p:cNvSpPr>
                <a:spLocks noChangeAspect="1"/>
              </p:cNvSpPr>
              <p:nvPr/>
            </p:nvSpPr>
            <p:spPr bwMode="auto">
              <a:xfrm>
                <a:off x="2317" y="2300"/>
                <a:ext cx="32" cy="31"/>
              </a:xfrm>
              <a:custGeom>
                <a:avLst/>
                <a:gdLst>
                  <a:gd name="T0" fmla="*/ 0 w 32"/>
                  <a:gd name="T1" fmla="*/ 31 h 31"/>
                  <a:gd name="T2" fmla="*/ 24 w 32"/>
                  <a:gd name="T3" fmla="*/ 23 h 31"/>
                  <a:gd name="T4" fmla="*/ 32 w 32"/>
                  <a:gd name="T5" fmla="*/ 0 h 31"/>
                  <a:gd name="T6" fmla="*/ 0 w 32"/>
                  <a:gd name="T7" fmla="*/ 31 h 31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32" h="31">
                    <a:moveTo>
                      <a:pt x="0" y="31"/>
                    </a:moveTo>
                    <a:lnTo>
                      <a:pt x="24" y="23"/>
                    </a:lnTo>
                    <a:lnTo>
                      <a:pt x="32" y="0"/>
                    </a:lnTo>
                    <a:lnTo>
                      <a:pt x="0" y="31"/>
                    </a:lnTo>
                    <a:close/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541" name="Freeform 262"/>
              <p:cNvSpPr>
                <a:spLocks noChangeAspect="1"/>
              </p:cNvSpPr>
              <p:nvPr/>
            </p:nvSpPr>
            <p:spPr bwMode="auto">
              <a:xfrm>
                <a:off x="2317" y="2300"/>
                <a:ext cx="32" cy="31"/>
              </a:xfrm>
              <a:custGeom>
                <a:avLst/>
                <a:gdLst>
                  <a:gd name="T0" fmla="*/ 0 w 32"/>
                  <a:gd name="T1" fmla="*/ 31 h 31"/>
                  <a:gd name="T2" fmla="*/ 24 w 32"/>
                  <a:gd name="T3" fmla="*/ 23 h 31"/>
                  <a:gd name="T4" fmla="*/ 32 w 32"/>
                  <a:gd name="T5" fmla="*/ 0 h 31"/>
                  <a:gd name="T6" fmla="*/ 0 w 32"/>
                  <a:gd name="T7" fmla="*/ 31 h 31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32" h="31">
                    <a:moveTo>
                      <a:pt x="0" y="31"/>
                    </a:moveTo>
                    <a:lnTo>
                      <a:pt x="24" y="23"/>
                    </a:lnTo>
                    <a:lnTo>
                      <a:pt x="32" y="0"/>
                    </a:lnTo>
                    <a:lnTo>
                      <a:pt x="0" y="31"/>
                    </a:lnTo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542" name="Freeform 263"/>
              <p:cNvSpPr>
                <a:spLocks noChangeAspect="1"/>
              </p:cNvSpPr>
              <p:nvPr/>
            </p:nvSpPr>
            <p:spPr bwMode="auto">
              <a:xfrm>
                <a:off x="2357" y="2180"/>
                <a:ext cx="64" cy="96"/>
              </a:xfrm>
              <a:custGeom>
                <a:avLst/>
                <a:gdLst>
                  <a:gd name="T0" fmla="*/ 0 w 64"/>
                  <a:gd name="T1" fmla="*/ 40 h 96"/>
                  <a:gd name="T2" fmla="*/ 8 w 64"/>
                  <a:gd name="T3" fmla="*/ 0 h 96"/>
                  <a:gd name="T4" fmla="*/ 40 w 64"/>
                  <a:gd name="T5" fmla="*/ 8 h 96"/>
                  <a:gd name="T6" fmla="*/ 40 w 64"/>
                  <a:gd name="T7" fmla="*/ 32 h 96"/>
                  <a:gd name="T8" fmla="*/ 16 w 64"/>
                  <a:gd name="T9" fmla="*/ 48 h 96"/>
                  <a:gd name="T10" fmla="*/ 32 w 64"/>
                  <a:gd name="T11" fmla="*/ 72 h 96"/>
                  <a:gd name="T12" fmla="*/ 56 w 64"/>
                  <a:gd name="T13" fmla="*/ 80 h 96"/>
                  <a:gd name="T14" fmla="*/ 64 w 64"/>
                  <a:gd name="T15" fmla="*/ 96 h 96"/>
                  <a:gd name="T16" fmla="*/ 48 w 64"/>
                  <a:gd name="T17" fmla="*/ 80 h 96"/>
                  <a:gd name="T18" fmla="*/ 48 w 64"/>
                  <a:gd name="T19" fmla="*/ 88 h 96"/>
                  <a:gd name="T20" fmla="*/ 8 w 64"/>
                  <a:gd name="T21" fmla="*/ 80 h 96"/>
                  <a:gd name="T22" fmla="*/ 0 w 64"/>
                  <a:gd name="T23" fmla="*/ 40 h 9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64" h="96">
                    <a:moveTo>
                      <a:pt x="0" y="40"/>
                    </a:moveTo>
                    <a:lnTo>
                      <a:pt x="8" y="0"/>
                    </a:lnTo>
                    <a:lnTo>
                      <a:pt x="40" y="8"/>
                    </a:lnTo>
                    <a:lnTo>
                      <a:pt x="40" y="32"/>
                    </a:lnTo>
                    <a:lnTo>
                      <a:pt x="16" y="48"/>
                    </a:lnTo>
                    <a:lnTo>
                      <a:pt x="32" y="72"/>
                    </a:lnTo>
                    <a:lnTo>
                      <a:pt x="56" y="80"/>
                    </a:lnTo>
                    <a:lnTo>
                      <a:pt x="64" y="96"/>
                    </a:lnTo>
                    <a:lnTo>
                      <a:pt x="48" y="80"/>
                    </a:lnTo>
                    <a:lnTo>
                      <a:pt x="48" y="88"/>
                    </a:lnTo>
                    <a:lnTo>
                      <a:pt x="8" y="80"/>
                    </a:lnTo>
                    <a:lnTo>
                      <a:pt x="0" y="40"/>
                    </a:lnTo>
                    <a:close/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543" name="Freeform 264"/>
              <p:cNvSpPr>
                <a:spLocks noChangeAspect="1"/>
              </p:cNvSpPr>
              <p:nvPr/>
            </p:nvSpPr>
            <p:spPr bwMode="auto">
              <a:xfrm>
                <a:off x="2357" y="2180"/>
                <a:ext cx="64" cy="96"/>
              </a:xfrm>
              <a:custGeom>
                <a:avLst/>
                <a:gdLst>
                  <a:gd name="T0" fmla="*/ 0 w 64"/>
                  <a:gd name="T1" fmla="*/ 40 h 96"/>
                  <a:gd name="T2" fmla="*/ 8 w 64"/>
                  <a:gd name="T3" fmla="*/ 0 h 96"/>
                  <a:gd name="T4" fmla="*/ 40 w 64"/>
                  <a:gd name="T5" fmla="*/ 8 h 96"/>
                  <a:gd name="T6" fmla="*/ 40 w 64"/>
                  <a:gd name="T7" fmla="*/ 32 h 96"/>
                  <a:gd name="T8" fmla="*/ 16 w 64"/>
                  <a:gd name="T9" fmla="*/ 48 h 96"/>
                  <a:gd name="T10" fmla="*/ 32 w 64"/>
                  <a:gd name="T11" fmla="*/ 72 h 96"/>
                  <a:gd name="T12" fmla="*/ 56 w 64"/>
                  <a:gd name="T13" fmla="*/ 80 h 96"/>
                  <a:gd name="T14" fmla="*/ 64 w 64"/>
                  <a:gd name="T15" fmla="*/ 96 h 96"/>
                  <a:gd name="T16" fmla="*/ 48 w 64"/>
                  <a:gd name="T17" fmla="*/ 80 h 96"/>
                  <a:gd name="T18" fmla="*/ 48 w 64"/>
                  <a:gd name="T19" fmla="*/ 88 h 96"/>
                  <a:gd name="T20" fmla="*/ 8 w 64"/>
                  <a:gd name="T21" fmla="*/ 80 h 96"/>
                  <a:gd name="T22" fmla="*/ 0 w 64"/>
                  <a:gd name="T23" fmla="*/ 40 h 9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64" h="96">
                    <a:moveTo>
                      <a:pt x="0" y="40"/>
                    </a:moveTo>
                    <a:lnTo>
                      <a:pt x="8" y="0"/>
                    </a:lnTo>
                    <a:lnTo>
                      <a:pt x="40" y="8"/>
                    </a:lnTo>
                    <a:lnTo>
                      <a:pt x="40" y="32"/>
                    </a:lnTo>
                    <a:lnTo>
                      <a:pt x="16" y="48"/>
                    </a:lnTo>
                    <a:lnTo>
                      <a:pt x="32" y="72"/>
                    </a:lnTo>
                    <a:lnTo>
                      <a:pt x="56" y="80"/>
                    </a:lnTo>
                    <a:lnTo>
                      <a:pt x="64" y="96"/>
                    </a:lnTo>
                    <a:lnTo>
                      <a:pt x="48" y="80"/>
                    </a:lnTo>
                    <a:lnTo>
                      <a:pt x="48" y="88"/>
                    </a:lnTo>
                    <a:lnTo>
                      <a:pt x="8" y="80"/>
                    </a:lnTo>
                    <a:lnTo>
                      <a:pt x="0" y="40"/>
                    </a:lnTo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544" name="Freeform 265"/>
              <p:cNvSpPr>
                <a:spLocks noChangeAspect="1"/>
              </p:cNvSpPr>
              <p:nvPr/>
            </p:nvSpPr>
            <p:spPr bwMode="auto">
              <a:xfrm>
                <a:off x="2357" y="2260"/>
                <a:ext cx="16" cy="16"/>
              </a:xfrm>
              <a:custGeom>
                <a:avLst/>
                <a:gdLst>
                  <a:gd name="T0" fmla="*/ 0 w 16"/>
                  <a:gd name="T1" fmla="*/ 0 h 16"/>
                  <a:gd name="T2" fmla="*/ 8 w 16"/>
                  <a:gd name="T3" fmla="*/ 0 h 16"/>
                  <a:gd name="T4" fmla="*/ 16 w 16"/>
                  <a:gd name="T5" fmla="*/ 8 h 16"/>
                  <a:gd name="T6" fmla="*/ 16 w 16"/>
                  <a:gd name="T7" fmla="*/ 16 h 16"/>
                  <a:gd name="T8" fmla="*/ 0 w 16"/>
                  <a:gd name="T9" fmla="*/ 0 h 1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6" h="16">
                    <a:moveTo>
                      <a:pt x="0" y="0"/>
                    </a:moveTo>
                    <a:lnTo>
                      <a:pt x="8" y="0"/>
                    </a:lnTo>
                    <a:lnTo>
                      <a:pt x="16" y="8"/>
                    </a:lnTo>
                    <a:lnTo>
                      <a:pt x="16" y="16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545" name="Freeform 266"/>
              <p:cNvSpPr>
                <a:spLocks noChangeAspect="1"/>
              </p:cNvSpPr>
              <p:nvPr/>
            </p:nvSpPr>
            <p:spPr bwMode="auto">
              <a:xfrm>
                <a:off x="2357" y="2260"/>
                <a:ext cx="16" cy="16"/>
              </a:xfrm>
              <a:custGeom>
                <a:avLst/>
                <a:gdLst>
                  <a:gd name="T0" fmla="*/ 0 w 16"/>
                  <a:gd name="T1" fmla="*/ 0 h 16"/>
                  <a:gd name="T2" fmla="*/ 8 w 16"/>
                  <a:gd name="T3" fmla="*/ 0 h 16"/>
                  <a:gd name="T4" fmla="*/ 16 w 16"/>
                  <a:gd name="T5" fmla="*/ 8 h 16"/>
                  <a:gd name="T6" fmla="*/ 16 w 16"/>
                  <a:gd name="T7" fmla="*/ 16 h 16"/>
                  <a:gd name="T8" fmla="*/ 0 w 16"/>
                  <a:gd name="T9" fmla="*/ 0 h 1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6" h="16">
                    <a:moveTo>
                      <a:pt x="0" y="0"/>
                    </a:moveTo>
                    <a:lnTo>
                      <a:pt x="8" y="0"/>
                    </a:lnTo>
                    <a:lnTo>
                      <a:pt x="16" y="8"/>
                    </a:lnTo>
                    <a:lnTo>
                      <a:pt x="16" y="16"/>
                    </a:lnTo>
                    <a:lnTo>
                      <a:pt x="0" y="0"/>
                    </a:lnTo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546" name="Freeform 267"/>
              <p:cNvSpPr>
                <a:spLocks noChangeAspect="1"/>
              </p:cNvSpPr>
              <p:nvPr/>
            </p:nvSpPr>
            <p:spPr bwMode="auto">
              <a:xfrm>
                <a:off x="2389" y="2284"/>
                <a:ext cx="16" cy="32"/>
              </a:xfrm>
              <a:custGeom>
                <a:avLst/>
                <a:gdLst>
                  <a:gd name="T0" fmla="*/ 0 w 16"/>
                  <a:gd name="T1" fmla="*/ 0 h 32"/>
                  <a:gd name="T2" fmla="*/ 0 w 16"/>
                  <a:gd name="T3" fmla="*/ 32 h 32"/>
                  <a:gd name="T4" fmla="*/ 16 w 16"/>
                  <a:gd name="T5" fmla="*/ 16 h 32"/>
                  <a:gd name="T6" fmla="*/ 0 w 16"/>
                  <a:gd name="T7" fmla="*/ 0 h 32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6" h="32">
                    <a:moveTo>
                      <a:pt x="0" y="0"/>
                    </a:moveTo>
                    <a:lnTo>
                      <a:pt x="0" y="32"/>
                    </a:lnTo>
                    <a:lnTo>
                      <a:pt x="16" y="16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547" name="Freeform 268"/>
              <p:cNvSpPr>
                <a:spLocks noChangeAspect="1"/>
              </p:cNvSpPr>
              <p:nvPr/>
            </p:nvSpPr>
            <p:spPr bwMode="auto">
              <a:xfrm>
                <a:off x="2389" y="2284"/>
                <a:ext cx="16" cy="32"/>
              </a:xfrm>
              <a:custGeom>
                <a:avLst/>
                <a:gdLst>
                  <a:gd name="T0" fmla="*/ 0 w 16"/>
                  <a:gd name="T1" fmla="*/ 0 h 32"/>
                  <a:gd name="T2" fmla="*/ 0 w 16"/>
                  <a:gd name="T3" fmla="*/ 32 h 32"/>
                  <a:gd name="T4" fmla="*/ 16 w 16"/>
                  <a:gd name="T5" fmla="*/ 16 h 32"/>
                  <a:gd name="T6" fmla="*/ 0 w 16"/>
                  <a:gd name="T7" fmla="*/ 0 h 32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6" h="32">
                    <a:moveTo>
                      <a:pt x="0" y="0"/>
                    </a:moveTo>
                    <a:lnTo>
                      <a:pt x="0" y="32"/>
                    </a:lnTo>
                    <a:lnTo>
                      <a:pt x="16" y="16"/>
                    </a:lnTo>
                    <a:lnTo>
                      <a:pt x="0" y="0"/>
                    </a:lnTo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548" name="Freeform 269"/>
              <p:cNvSpPr>
                <a:spLocks noChangeAspect="1"/>
              </p:cNvSpPr>
              <p:nvPr/>
            </p:nvSpPr>
            <p:spPr bwMode="auto">
              <a:xfrm>
                <a:off x="2389" y="2323"/>
                <a:ext cx="64" cy="64"/>
              </a:xfrm>
              <a:custGeom>
                <a:avLst/>
                <a:gdLst>
                  <a:gd name="T0" fmla="*/ 0 w 64"/>
                  <a:gd name="T1" fmla="*/ 40 h 64"/>
                  <a:gd name="T2" fmla="*/ 16 w 64"/>
                  <a:gd name="T3" fmla="*/ 16 h 64"/>
                  <a:gd name="T4" fmla="*/ 32 w 64"/>
                  <a:gd name="T5" fmla="*/ 16 h 64"/>
                  <a:gd name="T6" fmla="*/ 56 w 64"/>
                  <a:gd name="T7" fmla="*/ 0 h 64"/>
                  <a:gd name="T8" fmla="*/ 64 w 64"/>
                  <a:gd name="T9" fmla="*/ 8 h 64"/>
                  <a:gd name="T10" fmla="*/ 56 w 64"/>
                  <a:gd name="T11" fmla="*/ 48 h 64"/>
                  <a:gd name="T12" fmla="*/ 56 w 64"/>
                  <a:gd name="T13" fmla="*/ 32 h 64"/>
                  <a:gd name="T14" fmla="*/ 48 w 64"/>
                  <a:gd name="T15" fmla="*/ 64 h 64"/>
                  <a:gd name="T16" fmla="*/ 32 w 64"/>
                  <a:gd name="T17" fmla="*/ 48 h 64"/>
                  <a:gd name="T18" fmla="*/ 24 w 64"/>
                  <a:gd name="T19" fmla="*/ 24 h 64"/>
                  <a:gd name="T20" fmla="*/ 0 w 64"/>
                  <a:gd name="T21" fmla="*/ 40 h 64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64" h="64">
                    <a:moveTo>
                      <a:pt x="0" y="40"/>
                    </a:moveTo>
                    <a:lnTo>
                      <a:pt x="16" y="16"/>
                    </a:lnTo>
                    <a:lnTo>
                      <a:pt x="32" y="16"/>
                    </a:lnTo>
                    <a:lnTo>
                      <a:pt x="56" y="0"/>
                    </a:lnTo>
                    <a:lnTo>
                      <a:pt x="64" y="8"/>
                    </a:lnTo>
                    <a:lnTo>
                      <a:pt x="56" y="48"/>
                    </a:lnTo>
                    <a:lnTo>
                      <a:pt x="56" y="32"/>
                    </a:lnTo>
                    <a:lnTo>
                      <a:pt x="48" y="64"/>
                    </a:lnTo>
                    <a:lnTo>
                      <a:pt x="32" y="48"/>
                    </a:lnTo>
                    <a:lnTo>
                      <a:pt x="24" y="24"/>
                    </a:lnTo>
                    <a:lnTo>
                      <a:pt x="0" y="40"/>
                    </a:lnTo>
                    <a:close/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549" name="Freeform 270"/>
              <p:cNvSpPr>
                <a:spLocks noChangeAspect="1"/>
              </p:cNvSpPr>
              <p:nvPr/>
            </p:nvSpPr>
            <p:spPr bwMode="auto">
              <a:xfrm>
                <a:off x="2389" y="2323"/>
                <a:ext cx="64" cy="64"/>
              </a:xfrm>
              <a:custGeom>
                <a:avLst/>
                <a:gdLst>
                  <a:gd name="T0" fmla="*/ 0 w 64"/>
                  <a:gd name="T1" fmla="*/ 40 h 64"/>
                  <a:gd name="T2" fmla="*/ 16 w 64"/>
                  <a:gd name="T3" fmla="*/ 16 h 64"/>
                  <a:gd name="T4" fmla="*/ 32 w 64"/>
                  <a:gd name="T5" fmla="*/ 16 h 64"/>
                  <a:gd name="T6" fmla="*/ 56 w 64"/>
                  <a:gd name="T7" fmla="*/ 0 h 64"/>
                  <a:gd name="T8" fmla="*/ 64 w 64"/>
                  <a:gd name="T9" fmla="*/ 8 h 64"/>
                  <a:gd name="T10" fmla="*/ 56 w 64"/>
                  <a:gd name="T11" fmla="*/ 48 h 64"/>
                  <a:gd name="T12" fmla="*/ 56 w 64"/>
                  <a:gd name="T13" fmla="*/ 32 h 64"/>
                  <a:gd name="T14" fmla="*/ 48 w 64"/>
                  <a:gd name="T15" fmla="*/ 64 h 64"/>
                  <a:gd name="T16" fmla="*/ 32 w 64"/>
                  <a:gd name="T17" fmla="*/ 48 h 64"/>
                  <a:gd name="T18" fmla="*/ 24 w 64"/>
                  <a:gd name="T19" fmla="*/ 24 h 64"/>
                  <a:gd name="T20" fmla="*/ 0 w 64"/>
                  <a:gd name="T21" fmla="*/ 40 h 64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64" h="64">
                    <a:moveTo>
                      <a:pt x="0" y="40"/>
                    </a:moveTo>
                    <a:lnTo>
                      <a:pt x="16" y="16"/>
                    </a:lnTo>
                    <a:lnTo>
                      <a:pt x="32" y="16"/>
                    </a:lnTo>
                    <a:lnTo>
                      <a:pt x="56" y="0"/>
                    </a:lnTo>
                    <a:lnTo>
                      <a:pt x="64" y="8"/>
                    </a:lnTo>
                    <a:lnTo>
                      <a:pt x="56" y="48"/>
                    </a:lnTo>
                    <a:lnTo>
                      <a:pt x="56" y="32"/>
                    </a:lnTo>
                    <a:lnTo>
                      <a:pt x="48" y="64"/>
                    </a:lnTo>
                    <a:lnTo>
                      <a:pt x="32" y="48"/>
                    </a:lnTo>
                    <a:lnTo>
                      <a:pt x="24" y="24"/>
                    </a:lnTo>
                    <a:lnTo>
                      <a:pt x="0" y="40"/>
                    </a:lnTo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550" name="Freeform 271"/>
              <p:cNvSpPr>
                <a:spLocks noChangeAspect="1"/>
              </p:cNvSpPr>
              <p:nvPr/>
            </p:nvSpPr>
            <p:spPr bwMode="auto">
              <a:xfrm>
                <a:off x="2397" y="2308"/>
                <a:ext cx="16" cy="23"/>
              </a:xfrm>
              <a:custGeom>
                <a:avLst/>
                <a:gdLst>
                  <a:gd name="T0" fmla="*/ 0 w 16"/>
                  <a:gd name="T1" fmla="*/ 15 h 23"/>
                  <a:gd name="T2" fmla="*/ 8 w 16"/>
                  <a:gd name="T3" fmla="*/ 8 h 23"/>
                  <a:gd name="T4" fmla="*/ 16 w 16"/>
                  <a:gd name="T5" fmla="*/ 0 h 23"/>
                  <a:gd name="T6" fmla="*/ 8 w 16"/>
                  <a:gd name="T7" fmla="*/ 23 h 23"/>
                  <a:gd name="T8" fmla="*/ 0 w 16"/>
                  <a:gd name="T9" fmla="*/ 15 h 2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6" h="23">
                    <a:moveTo>
                      <a:pt x="0" y="15"/>
                    </a:moveTo>
                    <a:lnTo>
                      <a:pt x="8" y="8"/>
                    </a:lnTo>
                    <a:lnTo>
                      <a:pt x="16" y="0"/>
                    </a:lnTo>
                    <a:lnTo>
                      <a:pt x="8" y="23"/>
                    </a:lnTo>
                    <a:lnTo>
                      <a:pt x="0" y="15"/>
                    </a:lnTo>
                    <a:close/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551" name="Freeform 272"/>
              <p:cNvSpPr>
                <a:spLocks noChangeAspect="1"/>
              </p:cNvSpPr>
              <p:nvPr/>
            </p:nvSpPr>
            <p:spPr bwMode="auto">
              <a:xfrm>
                <a:off x="2397" y="2308"/>
                <a:ext cx="16" cy="23"/>
              </a:xfrm>
              <a:custGeom>
                <a:avLst/>
                <a:gdLst>
                  <a:gd name="T0" fmla="*/ 0 w 16"/>
                  <a:gd name="T1" fmla="*/ 15 h 23"/>
                  <a:gd name="T2" fmla="*/ 8 w 16"/>
                  <a:gd name="T3" fmla="*/ 8 h 23"/>
                  <a:gd name="T4" fmla="*/ 16 w 16"/>
                  <a:gd name="T5" fmla="*/ 0 h 23"/>
                  <a:gd name="T6" fmla="*/ 8 w 16"/>
                  <a:gd name="T7" fmla="*/ 23 h 23"/>
                  <a:gd name="T8" fmla="*/ 0 w 16"/>
                  <a:gd name="T9" fmla="*/ 15 h 2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6" h="23">
                    <a:moveTo>
                      <a:pt x="0" y="15"/>
                    </a:moveTo>
                    <a:lnTo>
                      <a:pt x="8" y="8"/>
                    </a:lnTo>
                    <a:lnTo>
                      <a:pt x="16" y="0"/>
                    </a:lnTo>
                    <a:lnTo>
                      <a:pt x="8" y="23"/>
                    </a:lnTo>
                    <a:lnTo>
                      <a:pt x="0" y="15"/>
                    </a:lnTo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552" name="Freeform 273"/>
              <p:cNvSpPr>
                <a:spLocks noChangeAspect="1"/>
              </p:cNvSpPr>
              <p:nvPr/>
            </p:nvSpPr>
            <p:spPr bwMode="auto">
              <a:xfrm>
                <a:off x="2421" y="1781"/>
                <a:ext cx="88" cy="96"/>
              </a:xfrm>
              <a:custGeom>
                <a:avLst/>
                <a:gdLst>
                  <a:gd name="T0" fmla="*/ 0 w 88"/>
                  <a:gd name="T1" fmla="*/ 48 h 96"/>
                  <a:gd name="T2" fmla="*/ 16 w 88"/>
                  <a:gd name="T3" fmla="*/ 56 h 96"/>
                  <a:gd name="T4" fmla="*/ 8 w 88"/>
                  <a:gd name="T5" fmla="*/ 88 h 96"/>
                  <a:gd name="T6" fmla="*/ 32 w 88"/>
                  <a:gd name="T7" fmla="*/ 96 h 96"/>
                  <a:gd name="T8" fmla="*/ 56 w 88"/>
                  <a:gd name="T9" fmla="*/ 80 h 96"/>
                  <a:gd name="T10" fmla="*/ 48 w 88"/>
                  <a:gd name="T11" fmla="*/ 48 h 96"/>
                  <a:gd name="T12" fmla="*/ 80 w 88"/>
                  <a:gd name="T13" fmla="*/ 32 h 96"/>
                  <a:gd name="T14" fmla="*/ 88 w 88"/>
                  <a:gd name="T15" fmla="*/ 8 h 96"/>
                  <a:gd name="T16" fmla="*/ 80 w 88"/>
                  <a:gd name="T17" fmla="*/ 0 h 96"/>
                  <a:gd name="T18" fmla="*/ 56 w 88"/>
                  <a:gd name="T19" fmla="*/ 16 h 96"/>
                  <a:gd name="T20" fmla="*/ 56 w 88"/>
                  <a:gd name="T21" fmla="*/ 32 h 96"/>
                  <a:gd name="T22" fmla="*/ 40 w 88"/>
                  <a:gd name="T23" fmla="*/ 24 h 96"/>
                  <a:gd name="T24" fmla="*/ 0 w 88"/>
                  <a:gd name="T25" fmla="*/ 48 h 9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88" h="96">
                    <a:moveTo>
                      <a:pt x="0" y="48"/>
                    </a:moveTo>
                    <a:lnTo>
                      <a:pt x="16" y="56"/>
                    </a:lnTo>
                    <a:lnTo>
                      <a:pt x="8" y="88"/>
                    </a:lnTo>
                    <a:lnTo>
                      <a:pt x="32" y="96"/>
                    </a:lnTo>
                    <a:lnTo>
                      <a:pt x="56" y="80"/>
                    </a:lnTo>
                    <a:lnTo>
                      <a:pt x="48" y="48"/>
                    </a:lnTo>
                    <a:lnTo>
                      <a:pt x="80" y="32"/>
                    </a:lnTo>
                    <a:lnTo>
                      <a:pt x="88" y="8"/>
                    </a:lnTo>
                    <a:lnTo>
                      <a:pt x="80" y="0"/>
                    </a:lnTo>
                    <a:lnTo>
                      <a:pt x="56" y="16"/>
                    </a:lnTo>
                    <a:lnTo>
                      <a:pt x="56" y="32"/>
                    </a:lnTo>
                    <a:lnTo>
                      <a:pt x="40" y="24"/>
                    </a:lnTo>
                    <a:lnTo>
                      <a:pt x="0" y="48"/>
                    </a:lnTo>
                    <a:close/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553" name="Freeform 274"/>
              <p:cNvSpPr>
                <a:spLocks noChangeAspect="1"/>
              </p:cNvSpPr>
              <p:nvPr/>
            </p:nvSpPr>
            <p:spPr bwMode="auto">
              <a:xfrm>
                <a:off x="2421" y="1781"/>
                <a:ext cx="88" cy="96"/>
              </a:xfrm>
              <a:custGeom>
                <a:avLst/>
                <a:gdLst>
                  <a:gd name="T0" fmla="*/ 0 w 88"/>
                  <a:gd name="T1" fmla="*/ 48 h 96"/>
                  <a:gd name="T2" fmla="*/ 16 w 88"/>
                  <a:gd name="T3" fmla="*/ 56 h 96"/>
                  <a:gd name="T4" fmla="*/ 8 w 88"/>
                  <a:gd name="T5" fmla="*/ 88 h 96"/>
                  <a:gd name="T6" fmla="*/ 32 w 88"/>
                  <a:gd name="T7" fmla="*/ 96 h 96"/>
                  <a:gd name="T8" fmla="*/ 56 w 88"/>
                  <a:gd name="T9" fmla="*/ 80 h 96"/>
                  <a:gd name="T10" fmla="*/ 48 w 88"/>
                  <a:gd name="T11" fmla="*/ 48 h 96"/>
                  <a:gd name="T12" fmla="*/ 80 w 88"/>
                  <a:gd name="T13" fmla="*/ 32 h 96"/>
                  <a:gd name="T14" fmla="*/ 88 w 88"/>
                  <a:gd name="T15" fmla="*/ 8 h 96"/>
                  <a:gd name="T16" fmla="*/ 80 w 88"/>
                  <a:gd name="T17" fmla="*/ 0 h 96"/>
                  <a:gd name="T18" fmla="*/ 56 w 88"/>
                  <a:gd name="T19" fmla="*/ 16 h 96"/>
                  <a:gd name="T20" fmla="*/ 56 w 88"/>
                  <a:gd name="T21" fmla="*/ 32 h 96"/>
                  <a:gd name="T22" fmla="*/ 40 w 88"/>
                  <a:gd name="T23" fmla="*/ 24 h 96"/>
                  <a:gd name="T24" fmla="*/ 0 w 88"/>
                  <a:gd name="T25" fmla="*/ 48 h 9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88" h="96">
                    <a:moveTo>
                      <a:pt x="0" y="48"/>
                    </a:moveTo>
                    <a:lnTo>
                      <a:pt x="16" y="56"/>
                    </a:lnTo>
                    <a:lnTo>
                      <a:pt x="8" y="88"/>
                    </a:lnTo>
                    <a:lnTo>
                      <a:pt x="32" y="96"/>
                    </a:lnTo>
                    <a:lnTo>
                      <a:pt x="56" y="80"/>
                    </a:lnTo>
                    <a:lnTo>
                      <a:pt x="48" y="48"/>
                    </a:lnTo>
                    <a:lnTo>
                      <a:pt x="80" y="32"/>
                    </a:lnTo>
                    <a:lnTo>
                      <a:pt x="88" y="8"/>
                    </a:lnTo>
                    <a:lnTo>
                      <a:pt x="80" y="0"/>
                    </a:lnTo>
                    <a:lnTo>
                      <a:pt x="56" y="16"/>
                    </a:lnTo>
                    <a:lnTo>
                      <a:pt x="56" y="32"/>
                    </a:lnTo>
                    <a:lnTo>
                      <a:pt x="40" y="24"/>
                    </a:lnTo>
                    <a:lnTo>
                      <a:pt x="0" y="48"/>
                    </a:lnTo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554" name="Freeform 275"/>
              <p:cNvSpPr>
                <a:spLocks noChangeAspect="1"/>
              </p:cNvSpPr>
              <p:nvPr/>
            </p:nvSpPr>
            <p:spPr bwMode="auto">
              <a:xfrm>
                <a:off x="2445" y="1861"/>
                <a:ext cx="48" cy="72"/>
              </a:xfrm>
              <a:custGeom>
                <a:avLst/>
                <a:gdLst>
                  <a:gd name="T0" fmla="*/ 0 w 48"/>
                  <a:gd name="T1" fmla="*/ 72 h 72"/>
                  <a:gd name="T2" fmla="*/ 8 w 48"/>
                  <a:gd name="T3" fmla="*/ 16 h 72"/>
                  <a:gd name="T4" fmla="*/ 32 w 48"/>
                  <a:gd name="T5" fmla="*/ 0 h 72"/>
                  <a:gd name="T6" fmla="*/ 48 w 48"/>
                  <a:gd name="T7" fmla="*/ 40 h 72"/>
                  <a:gd name="T8" fmla="*/ 32 w 48"/>
                  <a:gd name="T9" fmla="*/ 64 h 72"/>
                  <a:gd name="T10" fmla="*/ 0 w 48"/>
                  <a:gd name="T11" fmla="*/ 72 h 7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48" h="72">
                    <a:moveTo>
                      <a:pt x="0" y="72"/>
                    </a:moveTo>
                    <a:lnTo>
                      <a:pt x="8" y="16"/>
                    </a:lnTo>
                    <a:lnTo>
                      <a:pt x="32" y="0"/>
                    </a:lnTo>
                    <a:lnTo>
                      <a:pt x="48" y="40"/>
                    </a:lnTo>
                    <a:lnTo>
                      <a:pt x="32" y="64"/>
                    </a:lnTo>
                    <a:lnTo>
                      <a:pt x="0" y="72"/>
                    </a:lnTo>
                    <a:close/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555" name="Freeform 276"/>
              <p:cNvSpPr>
                <a:spLocks noChangeAspect="1"/>
              </p:cNvSpPr>
              <p:nvPr/>
            </p:nvSpPr>
            <p:spPr bwMode="auto">
              <a:xfrm>
                <a:off x="2445" y="1861"/>
                <a:ext cx="48" cy="72"/>
              </a:xfrm>
              <a:custGeom>
                <a:avLst/>
                <a:gdLst>
                  <a:gd name="T0" fmla="*/ 0 w 48"/>
                  <a:gd name="T1" fmla="*/ 72 h 72"/>
                  <a:gd name="T2" fmla="*/ 8 w 48"/>
                  <a:gd name="T3" fmla="*/ 16 h 72"/>
                  <a:gd name="T4" fmla="*/ 32 w 48"/>
                  <a:gd name="T5" fmla="*/ 0 h 72"/>
                  <a:gd name="T6" fmla="*/ 48 w 48"/>
                  <a:gd name="T7" fmla="*/ 40 h 72"/>
                  <a:gd name="T8" fmla="*/ 32 w 48"/>
                  <a:gd name="T9" fmla="*/ 64 h 72"/>
                  <a:gd name="T10" fmla="*/ 0 w 48"/>
                  <a:gd name="T11" fmla="*/ 72 h 7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48" h="72">
                    <a:moveTo>
                      <a:pt x="0" y="72"/>
                    </a:moveTo>
                    <a:lnTo>
                      <a:pt x="8" y="16"/>
                    </a:lnTo>
                    <a:lnTo>
                      <a:pt x="32" y="0"/>
                    </a:lnTo>
                    <a:lnTo>
                      <a:pt x="48" y="40"/>
                    </a:lnTo>
                    <a:lnTo>
                      <a:pt x="32" y="64"/>
                    </a:lnTo>
                    <a:lnTo>
                      <a:pt x="0" y="72"/>
                    </a:lnTo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556" name="Freeform 277"/>
              <p:cNvSpPr>
                <a:spLocks noChangeAspect="1"/>
              </p:cNvSpPr>
              <p:nvPr/>
            </p:nvSpPr>
            <p:spPr bwMode="auto">
              <a:xfrm>
                <a:off x="1894" y="1598"/>
                <a:ext cx="455" cy="207"/>
              </a:xfrm>
              <a:custGeom>
                <a:avLst/>
                <a:gdLst>
                  <a:gd name="T0" fmla="*/ 0 w 455"/>
                  <a:gd name="T1" fmla="*/ 72 h 207"/>
                  <a:gd name="T2" fmla="*/ 8 w 455"/>
                  <a:gd name="T3" fmla="*/ 88 h 207"/>
                  <a:gd name="T4" fmla="*/ 40 w 455"/>
                  <a:gd name="T5" fmla="*/ 95 h 207"/>
                  <a:gd name="T6" fmla="*/ 47 w 455"/>
                  <a:gd name="T7" fmla="*/ 143 h 207"/>
                  <a:gd name="T8" fmla="*/ 103 w 455"/>
                  <a:gd name="T9" fmla="*/ 159 h 207"/>
                  <a:gd name="T10" fmla="*/ 135 w 455"/>
                  <a:gd name="T11" fmla="*/ 183 h 207"/>
                  <a:gd name="T12" fmla="*/ 191 w 455"/>
                  <a:gd name="T13" fmla="*/ 183 h 207"/>
                  <a:gd name="T14" fmla="*/ 247 w 455"/>
                  <a:gd name="T15" fmla="*/ 207 h 207"/>
                  <a:gd name="T16" fmla="*/ 319 w 455"/>
                  <a:gd name="T17" fmla="*/ 183 h 207"/>
                  <a:gd name="T18" fmla="*/ 351 w 455"/>
                  <a:gd name="T19" fmla="*/ 167 h 207"/>
                  <a:gd name="T20" fmla="*/ 351 w 455"/>
                  <a:gd name="T21" fmla="*/ 143 h 207"/>
                  <a:gd name="T22" fmla="*/ 375 w 455"/>
                  <a:gd name="T23" fmla="*/ 151 h 207"/>
                  <a:gd name="T24" fmla="*/ 415 w 455"/>
                  <a:gd name="T25" fmla="*/ 111 h 207"/>
                  <a:gd name="T26" fmla="*/ 455 w 455"/>
                  <a:gd name="T27" fmla="*/ 111 h 207"/>
                  <a:gd name="T28" fmla="*/ 439 w 455"/>
                  <a:gd name="T29" fmla="*/ 88 h 207"/>
                  <a:gd name="T30" fmla="*/ 399 w 455"/>
                  <a:gd name="T31" fmla="*/ 95 h 207"/>
                  <a:gd name="T32" fmla="*/ 399 w 455"/>
                  <a:gd name="T33" fmla="*/ 64 h 207"/>
                  <a:gd name="T34" fmla="*/ 415 w 455"/>
                  <a:gd name="T35" fmla="*/ 48 h 207"/>
                  <a:gd name="T36" fmla="*/ 391 w 455"/>
                  <a:gd name="T37" fmla="*/ 48 h 207"/>
                  <a:gd name="T38" fmla="*/ 311 w 455"/>
                  <a:gd name="T39" fmla="*/ 64 h 207"/>
                  <a:gd name="T40" fmla="*/ 255 w 455"/>
                  <a:gd name="T41" fmla="*/ 40 h 207"/>
                  <a:gd name="T42" fmla="*/ 215 w 455"/>
                  <a:gd name="T43" fmla="*/ 48 h 207"/>
                  <a:gd name="T44" fmla="*/ 207 w 455"/>
                  <a:gd name="T45" fmla="*/ 24 h 207"/>
                  <a:gd name="T46" fmla="*/ 159 w 455"/>
                  <a:gd name="T47" fmla="*/ 0 h 207"/>
                  <a:gd name="T48" fmla="*/ 143 w 455"/>
                  <a:gd name="T49" fmla="*/ 24 h 207"/>
                  <a:gd name="T50" fmla="*/ 143 w 455"/>
                  <a:gd name="T51" fmla="*/ 48 h 207"/>
                  <a:gd name="T52" fmla="*/ 55 w 455"/>
                  <a:gd name="T53" fmla="*/ 40 h 207"/>
                  <a:gd name="T54" fmla="*/ 0 w 455"/>
                  <a:gd name="T55" fmla="*/ 72 h 207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</a:gdLst>
                <a:ahLst/>
                <a:cxnLst>
                  <a:cxn ang="T56">
                    <a:pos x="T0" y="T1"/>
                  </a:cxn>
                  <a:cxn ang="T57">
                    <a:pos x="T2" y="T3"/>
                  </a:cxn>
                  <a:cxn ang="T58">
                    <a:pos x="T4" y="T5"/>
                  </a:cxn>
                  <a:cxn ang="T59">
                    <a:pos x="T6" y="T7"/>
                  </a:cxn>
                  <a:cxn ang="T60">
                    <a:pos x="T8" y="T9"/>
                  </a:cxn>
                  <a:cxn ang="T61">
                    <a:pos x="T10" y="T11"/>
                  </a:cxn>
                  <a:cxn ang="T62">
                    <a:pos x="T12" y="T13"/>
                  </a:cxn>
                  <a:cxn ang="T63">
                    <a:pos x="T14" y="T15"/>
                  </a:cxn>
                  <a:cxn ang="T64">
                    <a:pos x="T16" y="T17"/>
                  </a:cxn>
                  <a:cxn ang="T65">
                    <a:pos x="T18" y="T19"/>
                  </a:cxn>
                  <a:cxn ang="T66">
                    <a:pos x="T20" y="T21"/>
                  </a:cxn>
                  <a:cxn ang="T67">
                    <a:pos x="T22" y="T23"/>
                  </a:cxn>
                  <a:cxn ang="T68">
                    <a:pos x="T24" y="T25"/>
                  </a:cxn>
                  <a:cxn ang="T69">
                    <a:pos x="T26" y="T27"/>
                  </a:cxn>
                  <a:cxn ang="T70">
                    <a:pos x="T28" y="T29"/>
                  </a:cxn>
                  <a:cxn ang="T71">
                    <a:pos x="T30" y="T31"/>
                  </a:cxn>
                  <a:cxn ang="T72">
                    <a:pos x="T32" y="T33"/>
                  </a:cxn>
                  <a:cxn ang="T73">
                    <a:pos x="T34" y="T35"/>
                  </a:cxn>
                  <a:cxn ang="T74">
                    <a:pos x="T36" y="T37"/>
                  </a:cxn>
                  <a:cxn ang="T75">
                    <a:pos x="T38" y="T39"/>
                  </a:cxn>
                  <a:cxn ang="T76">
                    <a:pos x="T40" y="T41"/>
                  </a:cxn>
                  <a:cxn ang="T77">
                    <a:pos x="T42" y="T43"/>
                  </a:cxn>
                  <a:cxn ang="T78">
                    <a:pos x="T44" y="T45"/>
                  </a:cxn>
                  <a:cxn ang="T79">
                    <a:pos x="T46" y="T47"/>
                  </a:cxn>
                  <a:cxn ang="T80">
                    <a:pos x="T48" y="T49"/>
                  </a:cxn>
                  <a:cxn ang="T81">
                    <a:pos x="T50" y="T51"/>
                  </a:cxn>
                  <a:cxn ang="T82">
                    <a:pos x="T52" y="T53"/>
                  </a:cxn>
                  <a:cxn ang="T83">
                    <a:pos x="T54" y="T55"/>
                  </a:cxn>
                </a:cxnLst>
                <a:rect l="0" t="0" r="r" b="b"/>
                <a:pathLst>
                  <a:path w="455" h="207">
                    <a:moveTo>
                      <a:pt x="0" y="72"/>
                    </a:moveTo>
                    <a:lnTo>
                      <a:pt x="8" y="88"/>
                    </a:lnTo>
                    <a:lnTo>
                      <a:pt x="40" y="95"/>
                    </a:lnTo>
                    <a:lnTo>
                      <a:pt x="47" y="143"/>
                    </a:lnTo>
                    <a:lnTo>
                      <a:pt x="103" y="159"/>
                    </a:lnTo>
                    <a:lnTo>
                      <a:pt x="135" y="183"/>
                    </a:lnTo>
                    <a:lnTo>
                      <a:pt x="191" y="183"/>
                    </a:lnTo>
                    <a:lnTo>
                      <a:pt x="247" y="207"/>
                    </a:lnTo>
                    <a:lnTo>
                      <a:pt x="319" y="183"/>
                    </a:lnTo>
                    <a:lnTo>
                      <a:pt x="351" y="167"/>
                    </a:lnTo>
                    <a:lnTo>
                      <a:pt x="351" y="143"/>
                    </a:lnTo>
                    <a:lnTo>
                      <a:pt x="375" y="151"/>
                    </a:lnTo>
                    <a:lnTo>
                      <a:pt x="415" y="111"/>
                    </a:lnTo>
                    <a:lnTo>
                      <a:pt x="455" y="111"/>
                    </a:lnTo>
                    <a:lnTo>
                      <a:pt x="439" y="88"/>
                    </a:lnTo>
                    <a:lnTo>
                      <a:pt x="399" y="95"/>
                    </a:lnTo>
                    <a:lnTo>
                      <a:pt x="399" y="64"/>
                    </a:lnTo>
                    <a:lnTo>
                      <a:pt x="415" y="48"/>
                    </a:lnTo>
                    <a:lnTo>
                      <a:pt x="391" y="48"/>
                    </a:lnTo>
                    <a:lnTo>
                      <a:pt x="311" y="64"/>
                    </a:lnTo>
                    <a:lnTo>
                      <a:pt x="255" y="40"/>
                    </a:lnTo>
                    <a:lnTo>
                      <a:pt x="215" y="48"/>
                    </a:lnTo>
                    <a:lnTo>
                      <a:pt x="207" y="24"/>
                    </a:lnTo>
                    <a:lnTo>
                      <a:pt x="159" y="0"/>
                    </a:lnTo>
                    <a:lnTo>
                      <a:pt x="143" y="24"/>
                    </a:lnTo>
                    <a:lnTo>
                      <a:pt x="143" y="48"/>
                    </a:lnTo>
                    <a:lnTo>
                      <a:pt x="55" y="40"/>
                    </a:lnTo>
                    <a:lnTo>
                      <a:pt x="0" y="72"/>
                    </a:lnTo>
                    <a:close/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557" name="Freeform 278"/>
              <p:cNvSpPr>
                <a:spLocks noChangeAspect="1"/>
              </p:cNvSpPr>
              <p:nvPr/>
            </p:nvSpPr>
            <p:spPr bwMode="auto">
              <a:xfrm>
                <a:off x="1894" y="1598"/>
                <a:ext cx="455" cy="207"/>
              </a:xfrm>
              <a:custGeom>
                <a:avLst/>
                <a:gdLst>
                  <a:gd name="T0" fmla="*/ 0 w 455"/>
                  <a:gd name="T1" fmla="*/ 72 h 207"/>
                  <a:gd name="T2" fmla="*/ 8 w 455"/>
                  <a:gd name="T3" fmla="*/ 88 h 207"/>
                  <a:gd name="T4" fmla="*/ 40 w 455"/>
                  <a:gd name="T5" fmla="*/ 95 h 207"/>
                  <a:gd name="T6" fmla="*/ 47 w 455"/>
                  <a:gd name="T7" fmla="*/ 143 h 207"/>
                  <a:gd name="T8" fmla="*/ 103 w 455"/>
                  <a:gd name="T9" fmla="*/ 159 h 207"/>
                  <a:gd name="T10" fmla="*/ 135 w 455"/>
                  <a:gd name="T11" fmla="*/ 183 h 207"/>
                  <a:gd name="T12" fmla="*/ 191 w 455"/>
                  <a:gd name="T13" fmla="*/ 183 h 207"/>
                  <a:gd name="T14" fmla="*/ 247 w 455"/>
                  <a:gd name="T15" fmla="*/ 207 h 207"/>
                  <a:gd name="T16" fmla="*/ 319 w 455"/>
                  <a:gd name="T17" fmla="*/ 183 h 207"/>
                  <a:gd name="T18" fmla="*/ 351 w 455"/>
                  <a:gd name="T19" fmla="*/ 167 h 207"/>
                  <a:gd name="T20" fmla="*/ 351 w 455"/>
                  <a:gd name="T21" fmla="*/ 143 h 207"/>
                  <a:gd name="T22" fmla="*/ 375 w 455"/>
                  <a:gd name="T23" fmla="*/ 151 h 207"/>
                  <a:gd name="T24" fmla="*/ 415 w 455"/>
                  <a:gd name="T25" fmla="*/ 111 h 207"/>
                  <a:gd name="T26" fmla="*/ 455 w 455"/>
                  <a:gd name="T27" fmla="*/ 111 h 207"/>
                  <a:gd name="T28" fmla="*/ 439 w 455"/>
                  <a:gd name="T29" fmla="*/ 88 h 207"/>
                  <a:gd name="T30" fmla="*/ 399 w 455"/>
                  <a:gd name="T31" fmla="*/ 95 h 207"/>
                  <a:gd name="T32" fmla="*/ 399 w 455"/>
                  <a:gd name="T33" fmla="*/ 64 h 207"/>
                  <a:gd name="T34" fmla="*/ 415 w 455"/>
                  <a:gd name="T35" fmla="*/ 48 h 207"/>
                  <a:gd name="T36" fmla="*/ 391 w 455"/>
                  <a:gd name="T37" fmla="*/ 48 h 207"/>
                  <a:gd name="T38" fmla="*/ 311 w 455"/>
                  <a:gd name="T39" fmla="*/ 64 h 207"/>
                  <a:gd name="T40" fmla="*/ 255 w 455"/>
                  <a:gd name="T41" fmla="*/ 40 h 207"/>
                  <a:gd name="T42" fmla="*/ 215 w 455"/>
                  <a:gd name="T43" fmla="*/ 48 h 207"/>
                  <a:gd name="T44" fmla="*/ 207 w 455"/>
                  <a:gd name="T45" fmla="*/ 24 h 207"/>
                  <a:gd name="T46" fmla="*/ 159 w 455"/>
                  <a:gd name="T47" fmla="*/ 0 h 207"/>
                  <a:gd name="T48" fmla="*/ 143 w 455"/>
                  <a:gd name="T49" fmla="*/ 24 h 207"/>
                  <a:gd name="T50" fmla="*/ 143 w 455"/>
                  <a:gd name="T51" fmla="*/ 48 h 207"/>
                  <a:gd name="T52" fmla="*/ 55 w 455"/>
                  <a:gd name="T53" fmla="*/ 40 h 207"/>
                  <a:gd name="T54" fmla="*/ 0 w 455"/>
                  <a:gd name="T55" fmla="*/ 72 h 207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</a:gdLst>
                <a:ahLst/>
                <a:cxnLst>
                  <a:cxn ang="T56">
                    <a:pos x="T0" y="T1"/>
                  </a:cxn>
                  <a:cxn ang="T57">
                    <a:pos x="T2" y="T3"/>
                  </a:cxn>
                  <a:cxn ang="T58">
                    <a:pos x="T4" y="T5"/>
                  </a:cxn>
                  <a:cxn ang="T59">
                    <a:pos x="T6" y="T7"/>
                  </a:cxn>
                  <a:cxn ang="T60">
                    <a:pos x="T8" y="T9"/>
                  </a:cxn>
                  <a:cxn ang="T61">
                    <a:pos x="T10" y="T11"/>
                  </a:cxn>
                  <a:cxn ang="T62">
                    <a:pos x="T12" y="T13"/>
                  </a:cxn>
                  <a:cxn ang="T63">
                    <a:pos x="T14" y="T15"/>
                  </a:cxn>
                  <a:cxn ang="T64">
                    <a:pos x="T16" y="T17"/>
                  </a:cxn>
                  <a:cxn ang="T65">
                    <a:pos x="T18" y="T19"/>
                  </a:cxn>
                  <a:cxn ang="T66">
                    <a:pos x="T20" y="T21"/>
                  </a:cxn>
                  <a:cxn ang="T67">
                    <a:pos x="T22" y="T23"/>
                  </a:cxn>
                  <a:cxn ang="T68">
                    <a:pos x="T24" y="T25"/>
                  </a:cxn>
                  <a:cxn ang="T69">
                    <a:pos x="T26" y="T27"/>
                  </a:cxn>
                  <a:cxn ang="T70">
                    <a:pos x="T28" y="T29"/>
                  </a:cxn>
                  <a:cxn ang="T71">
                    <a:pos x="T30" y="T31"/>
                  </a:cxn>
                  <a:cxn ang="T72">
                    <a:pos x="T32" y="T33"/>
                  </a:cxn>
                  <a:cxn ang="T73">
                    <a:pos x="T34" y="T35"/>
                  </a:cxn>
                  <a:cxn ang="T74">
                    <a:pos x="T36" y="T37"/>
                  </a:cxn>
                  <a:cxn ang="T75">
                    <a:pos x="T38" y="T39"/>
                  </a:cxn>
                  <a:cxn ang="T76">
                    <a:pos x="T40" y="T41"/>
                  </a:cxn>
                  <a:cxn ang="T77">
                    <a:pos x="T42" y="T43"/>
                  </a:cxn>
                  <a:cxn ang="T78">
                    <a:pos x="T44" y="T45"/>
                  </a:cxn>
                  <a:cxn ang="T79">
                    <a:pos x="T46" y="T47"/>
                  </a:cxn>
                  <a:cxn ang="T80">
                    <a:pos x="T48" y="T49"/>
                  </a:cxn>
                  <a:cxn ang="T81">
                    <a:pos x="T50" y="T51"/>
                  </a:cxn>
                  <a:cxn ang="T82">
                    <a:pos x="T52" y="T53"/>
                  </a:cxn>
                  <a:cxn ang="T83">
                    <a:pos x="T54" y="T55"/>
                  </a:cxn>
                </a:cxnLst>
                <a:rect l="0" t="0" r="r" b="b"/>
                <a:pathLst>
                  <a:path w="455" h="207">
                    <a:moveTo>
                      <a:pt x="0" y="72"/>
                    </a:moveTo>
                    <a:lnTo>
                      <a:pt x="8" y="88"/>
                    </a:lnTo>
                    <a:lnTo>
                      <a:pt x="40" y="95"/>
                    </a:lnTo>
                    <a:lnTo>
                      <a:pt x="47" y="143"/>
                    </a:lnTo>
                    <a:lnTo>
                      <a:pt x="103" y="159"/>
                    </a:lnTo>
                    <a:lnTo>
                      <a:pt x="135" y="183"/>
                    </a:lnTo>
                    <a:lnTo>
                      <a:pt x="191" y="183"/>
                    </a:lnTo>
                    <a:lnTo>
                      <a:pt x="247" y="207"/>
                    </a:lnTo>
                    <a:lnTo>
                      <a:pt x="319" y="183"/>
                    </a:lnTo>
                    <a:lnTo>
                      <a:pt x="351" y="167"/>
                    </a:lnTo>
                    <a:lnTo>
                      <a:pt x="351" y="143"/>
                    </a:lnTo>
                    <a:lnTo>
                      <a:pt x="375" y="151"/>
                    </a:lnTo>
                    <a:lnTo>
                      <a:pt x="415" y="111"/>
                    </a:lnTo>
                    <a:lnTo>
                      <a:pt x="455" y="111"/>
                    </a:lnTo>
                    <a:lnTo>
                      <a:pt x="439" y="88"/>
                    </a:lnTo>
                    <a:lnTo>
                      <a:pt x="399" y="95"/>
                    </a:lnTo>
                    <a:lnTo>
                      <a:pt x="399" y="64"/>
                    </a:lnTo>
                    <a:lnTo>
                      <a:pt x="415" y="48"/>
                    </a:lnTo>
                    <a:lnTo>
                      <a:pt x="391" y="48"/>
                    </a:lnTo>
                    <a:lnTo>
                      <a:pt x="311" y="64"/>
                    </a:lnTo>
                    <a:lnTo>
                      <a:pt x="255" y="40"/>
                    </a:lnTo>
                    <a:lnTo>
                      <a:pt x="215" y="48"/>
                    </a:lnTo>
                    <a:lnTo>
                      <a:pt x="207" y="24"/>
                    </a:lnTo>
                    <a:lnTo>
                      <a:pt x="159" y="0"/>
                    </a:lnTo>
                    <a:lnTo>
                      <a:pt x="143" y="24"/>
                    </a:lnTo>
                    <a:lnTo>
                      <a:pt x="143" y="48"/>
                    </a:lnTo>
                    <a:lnTo>
                      <a:pt x="55" y="40"/>
                    </a:lnTo>
                    <a:lnTo>
                      <a:pt x="0" y="72"/>
                    </a:lnTo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558" name="Freeform 279"/>
              <p:cNvSpPr>
                <a:spLocks noChangeAspect="1"/>
              </p:cNvSpPr>
              <p:nvPr/>
            </p:nvSpPr>
            <p:spPr bwMode="auto">
              <a:xfrm>
                <a:off x="1390" y="1781"/>
                <a:ext cx="184" cy="136"/>
              </a:xfrm>
              <a:custGeom>
                <a:avLst/>
                <a:gdLst>
                  <a:gd name="T0" fmla="*/ 184 w 184"/>
                  <a:gd name="T1" fmla="*/ 96 h 136"/>
                  <a:gd name="T2" fmla="*/ 96 w 184"/>
                  <a:gd name="T3" fmla="*/ 32 h 136"/>
                  <a:gd name="T4" fmla="*/ 96 w 184"/>
                  <a:gd name="T5" fmla="*/ 8 h 136"/>
                  <a:gd name="T6" fmla="*/ 64 w 184"/>
                  <a:gd name="T7" fmla="*/ 8 h 136"/>
                  <a:gd name="T8" fmla="*/ 64 w 184"/>
                  <a:gd name="T9" fmla="*/ 16 h 136"/>
                  <a:gd name="T10" fmla="*/ 56 w 184"/>
                  <a:gd name="T11" fmla="*/ 16 h 136"/>
                  <a:gd name="T12" fmla="*/ 56 w 184"/>
                  <a:gd name="T13" fmla="*/ 32 h 136"/>
                  <a:gd name="T14" fmla="*/ 40 w 184"/>
                  <a:gd name="T15" fmla="*/ 24 h 136"/>
                  <a:gd name="T16" fmla="*/ 32 w 184"/>
                  <a:gd name="T17" fmla="*/ 24 h 136"/>
                  <a:gd name="T18" fmla="*/ 24 w 184"/>
                  <a:gd name="T19" fmla="*/ 0 h 136"/>
                  <a:gd name="T20" fmla="*/ 8 w 184"/>
                  <a:gd name="T21" fmla="*/ 0 h 136"/>
                  <a:gd name="T22" fmla="*/ 0 w 184"/>
                  <a:gd name="T23" fmla="*/ 8 h 136"/>
                  <a:gd name="T24" fmla="*/ 0 w 184"/>
                  <a:gd name="T25" fmla="*/ 32 h 136"/>
                  <a:gd name="T26" fmla="*/ 8 w 184"/>
                  <a:gd name="T27" fmla="*/ 16 h 136"/>
                  <a:gd name="T28" fmla="*/ 24 w 184"/>
                  <a:gd name="T29" fmla="*/ 32 h 136"/>
                  <a:gd name="T30" fmla="*/ 16 w 184"/>
                  <a:gd name="T31" fmla="*/ 32 h 136"/>
                  <a:gd name="T32" fmla="*/ 0 w 184"/>
                  <a:gd name="T33" fmla="*/ 32 h 136"/>
                  <a:gd name="T34" fmla="*/ 0 w 184"/>
                  <a:gd name="T35" fmla="*/ 48 h 136"/>
                  <a:gd name="T36" fmla="*/ 16 w 184"/>
                  <a:gd name="T37" fmla="*/ 48 h 136"/>
                  <a:gd name="T38" fmla="*/ 8 w 184"/>
                  <a:gd name="T39" fmla="*/ 56 h 136"/>
                  <a:gd name="T40" fmla="*/ 16 w 184"/>
                  <a:gd name="T41" fmla="*/ 72 h 136"/>
                  <a:gd name="T42" fmla="*/ 16 w 184"/>
                  <a:gd name="T43" fmla="*/ 96 h 136"/>
                  <a:gd name="T44" fmla="*/ 56 w 184"/>
                  <a:gd name="T45" fmla="*/ 80 h 136"/>
                  <a:gd name="T46" fmla="*/ 120 w 184"/>
                  <a:gd name="T47" fmla="*/ 112 h 136"/>
                  <a:gd name="T48" fmla="*/ 120 w 184"/>
                  <a:gd name="T49" fmla="*/ 120 h 136"/>
                  <a:gd name="T50" fmla="*/ 144 w 184"/>
                  <a:gd name="T51" fmla="*/ 136 h 136"/>
                  <a:gd name="T52" fmla="*/ 176 w 184"/>
                  <a:gd name="T53" fmla="*/ 96 h 136"/>
                  <a:gd name="T54" fmla="*/ 184 w 184"/>
                  <a:gd name="T55" fmla="*/ 96 h 1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</a:gdLst>
                <a:ahLst/>
                <a:cxnLst>
                  <a:cxn ang="T56">
                    <a:pos x="T0" y="T1"/>
                  </a:cxn>
                  <a:cxn ang="T57">
                    <a:pos x="T2" y="T3"/>
                  </a:cxn>
                  <a:cxn ang="T58">
                    <a:pos x="T4" y="T5"/>
                  </a:cxn>
                  <a:cxn ang="T59">
                    <a:pos x="T6" y="T7"/>
                  </a:cxn>
                  <a:cxn ang="T60">
                    <a:pos x="T8" y="T9"/>
                  </a:cxn>
                  <a:cxn ang="T61">
                    <a:pos x="T10" y="T11"/>
                  </a:cxn>
                  <a:cxn ang="T62">
                    <a:pos x="T12" y="T13"/>
                  </a:cxn>
                  <a:cxn ang="T63">
                    <a:pos x="T14" y="T15"/>
                  </a:cxn>
                  <a:cxn ang="T64">
                    <a:pos x="T16" y="T17"/>
                  </a:cxn>
                  <a:cxn ang="T65">
                    <a:pos x="T18" y="T19"/>
                  </a:cxn>
                  <a:cxn ang="T66">
                    <a:pos x="T20" y="T21"/>
                  </a:cxn>
                  <a:cxn ang="T67">
                    <a:pos x="T22" y="T23"/>
                  </a:cxn>
                  <a:cxn ang="T68">
                    <a:pos x="T24" y="T25"/>
                  </a:cxn>
                  <a:cxn ang="T69">
                    <a:pos x="T26" y="T27"/>
                  </a:cxn>
                  <a:cxn ang="T70">
                    <a:pos x="T28" y="T29"/>
                  </a:cxn>
                  <a:cxn ang="T71">
                    <a:pos x="T30" y="T31"/>
                  </a:cxn>
                  <a:cxn ang="T72">
                    <a:pos x="T32" y="T33"/>
                  </a:cxn>
                  <a:cxn ang="T73">
                    <a:pos x="T34" y="T35"/>
                  </a:cxn>
                  <a:cxn ang="T74">
                    <a:pos x="T36" y="T37"/>
                  </a:cxn>
                  <a:cxn ang="T75">
                    <a:pos x="T38" y="T39"/>
                  </a:cxn>
                  <a:cxn ang="T76">
                    <a:pos x="T40" y="T41"/>
                  </a:cxn>
                  <a:cxn ang="T77">
                    <a:pos x="T42" y="T43"/>
                  </a:cxn>
                  <a:cxn ang="T78">
                    <a:pos x="T44" y="T45"/>
                  </a:cxn>
                  <a:cxn ang="T79">
                    <a:pos x="T46" y="T47"/>
                  </a:cxn>
                  <a:cxn ang="T80">
                    <a:pos x="T48" y="T49"/>
                  </a:cxn>
                  <a:cxn ang="T81">
                    <a:pos x="T50" y="T51"/>
                  </a:cxn>
                  <a:cxn ang="T82">
                    <a:pos x="T52" y="T53"/>
                  </a:cxn>
                  <a:cxn ang="T83">
                    <a:pos x="T54" y="T55"/>
                  </a:cxn>
                </a:cxnLst>
                <a:rect l="0" t="0" r="r" b="b"/>
                <a:pathLst>
                  <a:path w="184" h="136">
                    <a:moveTo>
                      <a:pt x="184" y="96"/>
                    </a:moveTo>
                    <a:lnTo>
                      <a:pt x="96" y="32"/>
                    </a:lnTo>
                    <a:lnTo>
                      <a:pt x="96" y="8"/>
                    </a:lnTo>
                    <a:lnTo>
                      <a:pt x="64" y="8"/>
                    </a:lnTo>
                    <a:lnTo>
                      <a:pt x="64" y="16"/>
                    </a:lnTo>
                    <a:lnTo>
                      <a:pt x="56" y="16"/>
                    </a:lnTo>
                    <a:lnTo>
                      <a:pt x="56" y="32"/>
                    </a:lnTo>
                    <a:lnTo>
                      <a:pt x="40" y="24"/>
                    </a:lnTo>
                    <a:lnTo>
                      <a:pt x="32" y="24"/>
                    </a:lnTo>
                    <a:lnTo>
                      <a:pt x="24" y="0"/>
                    </a:lnTo>
                    <a:lnTo>
                      <a:pt x="8" y="0"/>
                    </a:lnTo>
                    <a:lnTo>
                      <a:pt x="0" y="8"/>
                    </a:lnTo>
                    <a:lnTo>
                      <a:pt x="0" y="32"/>
                    </a:lnTo>
                    <a:lnTo>
                      <a:pt x="8" y="16"/>
                    </a:lnTo>
                    <a:lnTo>
                      <a:pt x="24" y="32"/>
                    </a:lnTo>
                    <a:lnTo>
                      <a:pt x="16" y="32"/>
                    </a:lnTo>
                    <a:lnTo>
                      <a:pt x="0" y="32"/>
                    </a:lnTo>
                    <a:lnTo>
                      <a:pt x="0" y="48"/>
                    </a:lnTo>
                    <a:lnTo>
                      <a:pt x="16" y="48"/>
                    </a:lnTo>
                    <a:lnTo>
                      <a:pt x="8" y="56"/>
                    </a:lnTo>
                    <a:lnTo>
                      <a:pt x="16" y="72"/>
                    </a:lnTo>
                    <a:lnTo>
                      <a:pt x="16" y="96"/>
                    </a:lnTo>
                    <a:lnTo>
                      <a:pt x="56" y="80"/>
                    </a:lnTo>
                    <a:lnTo>
                      <a:pt x="120" y="112"/>
                    </a:lnTo>
                    <a:lnTo>
                      <a:pt x="120" y="120"/>
                    </a:lnTo>
                    <a:lnTo>
                      <a:pt x="144" y="136"/>
                    </a:lnTo>
                    <a:lnTo>
                      <a:pt x="176" y="96"/>
                    </a:lnTo>
                    <a:lnTo>
                      <a:pt x="184" y="96"/>
                    </a:lnTo>
                    <a:close/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559" name="Freeform 280"/>
              <p:cNvSpPr>
                <a:spLocks noChangeAspect="1"/>
              </p:cNvSpPr>
              <p:nvPr/>
            </p:nvSpPr>
            <p:spPr bwMode="auto">
              <a:xfrm>
                <a:off x="1390" y="1781"/>
                <a:ext cx="184" cy="136"/>
              </a:xfrm>
              <a:custGeom>
                <a:avLst/>
                <a:gdLst>
                  <a:gd name="T0" fmla="*/ 184 w 184"/>
                  <a:gd name="T1" fmla="*/ 96 h 136"/>
                  <a:gd name="T2" fmla="*/ 96 w 184"/>
                  <a:gd name="T3" fmla="*/ 32 h 136"/>
                  <a:gd name="T4" fmla="*/ 96 w 184"/>
                  <a:gd name="T5" fmla="*/ 8 h 136"/>
                  <a:gd name="T6" fmla="*/ 64 w 184"/>
                  <a:gd name="T7" fmla="*/ 8 h 136"/>
                  <a:gd name="T8" fmla="*/ 64 w 184"/>
                  <a:gd name="T9" fmla="*/ 16 h 136"/>
                  <a:gd name="T10" fmla="*/ 56 w 184"/>
                  <a:gd name="T11" fmla="*/ 16 h 136"/>
                  <a:gd name="T12" fmla="*/ 56 w 184"/>
                  <a:gd name="T13" fmla="*/ 32 h 136"/>
                  <a:gd name="T14" fmla="*/ 40 w 184"/>
                  <a:gd name="T15" fmla="*/ 24 h 136"/>
                  <a:gd name="T16" fmla="*/ 32 w 184"/>
                  <a:gd name="T17" fmla="*/ 24 h 136"/>
                  <a:gd name="T18" fmla="*/ 24 w 184"/>
                  <a:gd name="T19" fmla="*/ 0 h 136"/>
                  <a:gd name="T20" fmla="*/ 8 w 184"/>
                  <a:gd name="T21" fmla="*/ 0 h 136"/>
                  <a:gd name="T22" fmla="*/ 0 w 184"/>
                  <a:gd name="T23" fmla="*/ 8 h 136"/>
                  <a:gd name="T24" fmla="*/ 0 w 184"/>
                  <a:gd name="T25" fmla="*/ 32 h 136"/>
                  <a:gd name="T26" fmla="*/ 8 w 184"/>
                  <a:gd name="T27" fmla="*/ 16 h 136"/>
                  <a:gd name="T28" fmla="*/ 24 w 184"/>
                  <a:gd name="T29" fmla="*/ 32 h 136"/>
                  <a:gd name="T30" fmla="*/ 16 w 184"/>
                  <a:gd name="T31" fmla="*/ 32 h 136"/>
                  <a:gd name="T32" fmla="*/ 0 w 184"/>
                  <a:gd name="T33" fmla="*/ 32 h 136"/>
                  <a:gd name="T34" fmla="*/ 0 w 184"/>
                  <a:gd name="T35" fmla="*/ 48 h 136"/>
                  <a:gd name="T36" fmla="*/ 16 w 184"/>
                  <a:gd name="T37" fmla="*/ 48 h 136"/>
                  <a:gd name="T38" fmla="*/ 8 w 184"/>
                  <a:gd name="T39" fmla="*/ 56 h 136"/>
                  <a:gd name="T40" fmla="*/ 16 w 184"/>
                  <a:gd name="T41" fmla="*/ 72 h 136"/>
                  <a:gd name="T42" fmla="*/ 16 w 184"/>
                  <a:gd name="T43" fmla="*/ 96 h 136"/>
                  <a:gd name="T44" fmla="*/ 56 w 184"/>
                  <a:gd name="T45" fmla="*/ 80 h 136"/>
                  <a:gd name="T46" fmla="*/ 120 w 184"/>
                  <a:gd name="T47" fmla="*/ 112 h 136"/>
                  <a:gd name="T48" fmla="*/ 120 w 184"/>
                  <a:gd name="T49" fmla="*/ 120 h 136"/>
                  <a:gd name="T50" fmla="*/ 144 w 184"/>
                  <a:gd name="T51" fmla="*/ 136 h 136"/>
                  <a:gd name="T52" fmla="*/ 176 w 184"/>
                  <a:gd name="T53" fmla="*/ 96 h 136"/>
                  <a:gd name="T54" fmla="*/ 184 w 184"/>
                  <a:gd name="T55" fmla="*/ 96 h 1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</a:gdLst>
                <a:ahLst/>
                <a:cxnLst>
                  <a:cxn ang="T56">
                    <a:pos x="T0" y="T1"/>
                  </a:cxn>
                  <a:cxn ang="T57">
                    <a:pos x="T2" y="T3"/>
                  </a:cxn>
                  <a:cxn ang="T58">
                    <a:pos x="T4" y="T5"/>
                  </a:cxn>
                  <a:cxn ang="T59">
                    <a:pos x="T6" y="T7"/>
                  </a:cxn>
                  <a:cxn ang="T60">
                    <a:pos x="T8" y="T9"/>
                  </a:cxn>
                  <a:cxn ang="T61">
                    <a:pos x="T10" y="T11"/>
                  </a:cxn>
                  <a:cxn ang="T62">
                    <a:pos x="T12" y="T13"/>
                  </a:cxn>
                  <a:cxn ang="T63">
                    <a:pos x="T14" y="T15"/>
                  </a:cxn>
                  <a:cxn ang="T64">
                    <a:pos x="T16" y="T17"/>
                  </a:cxn>
                  <a:cxn ang="T65">
                    <a:pos x="T18" y="T19"/>
                  </a:cxn>
                  <a:cxn ang="T66">
                    <a:pos x="T20" y="T21"/>
                  </a:cxn>
                  <a:cxn ang="T67">
                    <a:pos x="T22" y="T23"/>
                  </a:cxn>
                  <a:cxn ang="T68">
                    <a:pos x="T24" y="T25"/>
                  </a:cxn>
                  <a:cxn ang="T69">
                    <a:pos x="T26" y="T27"/>
                  </a:cxn>
                  <a:cxn ang="T70">
                    <a:pos x="T28" y="T29"/>
                  </a:cxn>
                  <a:cxn ang="T71">
                    <a:pos x="T30" y="T31"/>
                  </a:cxn>
                  <a:cxn ang="T72">
                    <a:pos x="T32" y="T33"/>
                  </a:cxn>
                  <a:cxn ang="T73">
                    <a:pos x="T34" y="T35"/>
                  </a:cxn>
                  <a:cxn ang="T74">
                    <a:pos x="T36" y="T37"/>
                  </a:cxn>
                  <a:cxn ang="T75">
                    <a:pos x="T38" y="T39"/>
                  </a:cxn>
                  <a:cxn ang="T76">
                    <a:pos x="T40" y="T41"/>
                  </a:cxn>
                  <a:cxn ang="T77">
                    <a:pos x="T42" y="T43"/>
                  </a:cxn>
                  <a:cxn ang="T78">
                    <a:pos x="T44" y="T45"/>
                  </a:cxn>
                  <a:cxn ang="T79">
                    <a:pos x="T46" y="T47"/>
                  </a:cxn>
                  <a:cxn ang="T80">
                    <a:pos x="T48" y="T49"/>
                  </a:cxn>
                  <a:cxn ang="T81">
                    <a:pos x="T50" y="T51"/>
                  </a:cxn>
                  <a:cxn ang="T82">
                    <a:pos x="T52" y="T53"/>
                  </a:cxn>
                  <a:cxn ang="T83">
                    <a:pos x="T54" y="T55"/>
                  </a:cxn>
                </a:cxnLst>
                <a:rect l="0" t="0" r="r" b="b"/>
                <a:pathLst>
                  <a:path w="184" h="136">
                    <a:moveTo>
                      <a:pt x="184" y="96"/>
                    </a:moveTo>
                    <a:lnTo>
                      <a:pt x="96" y="32"/>
                    </a:lnTo>
                    <a:lnTo>
                      <a:pt x="96" y="8"/>
                    </a:lnTo>
                    <a:lnTo>
                      <a:pt x="64" y="8"/>
                    </a:lnTo>
                    <a:lnTo>
                      <a:pt x="64" y="16"/>
                    </a:lnTo>
                    <a:lnTo>
                      <a:pt x="56" y="16"/>
                    </a:lnTo>
                    <a:lnTo>
                      <a:pt x="56" y="32"/>
                    </a:lnTo>
                    <a:lnTo>
                      <a:pt x="40" y="24"/>
                    </a:lnTo>
                    <a:lnTo>
                      <a:pt x="32" y="24"/>
                    </a:lnTo>
                    <a:lnTo>
                      <a:pt x="24" y="0"/>
                    </a:lnTo>
                    <a:lnTo>
                      <a:pt x="8" y="0"/>
                    </a:lnTo>
                    <a:lnTo>
                      <a:pt x="0" y="8"/>
                    </a:lnTo>
                    <a:lnTo>
                      <a:pt x="0" y="32"/>
                    </a:lnTo>
                    <a:lnTo>
                      <a:pt x="8" y="16"/>
                    </a:lnTo>
                    <a:lnTo>
                      <a:pt x="24" y="32"/>
                    </a:lnTo>
                    <a:lnTo>
                      <a:pt x="16" y="32"/>
                    </a:lnTo>
                    <a:lnTo>
                      <a:pt x="0" y="32"/>
                    </a:lnTo>
                    <a:lnTo>
                      <a:pt x="0" y="48"/>
                    </a:lnTo>
                    <a:lnTo>
                      <a:pt x="16" y="48"/>
                    </a:lnTo>
                    <a:lnTo>
                      <a:pt x="8" y="56"/>
                    </a:lnTo>
                    <a:lnTo>
                      <a:pt x="16" y="72"/>
                    </a:lnTo>
                    <a:lnTo>
                      <a:pt x="16" y="96"/>
                    </a:lnTo>
                    <a:lnTo>
                      <a:pt x="56" y="80"/>
                    </a:lnTo>
                    <a:lnTo>
                      <a:pt x="120" y="112"/>
                    </a:lnTo>
                    <a:lnTo>
                      <a:pt x="120" y="120"/>
                    </a:lnTo>
                    <a:lnTo>
                      <a:pt x="144" y="136"/>
                    </a:lnTo>
                    <a:lnTo>
                      <a:pt x="176" y="96"/>
                    </a:lnTo>
                    <a:lnTo>
                      <a:pt x="184" y="96"/>
                    </a:lnTo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560" name="Freeform 281"/>
              <p:cNvSpPr>
                <a:spLocks noChangeAspect="1"/>
              </p:cNvSpPr>
              <p:nvPr/>
            </p:nvSpPr>
            <p:spPr bwMode="auto">
              <a:xfrm>
                <a:off x="1782" y="2323"/>
                <a:ext cx="24" cy="56"/>
              </a:xfrm>
              <a:custGeom>
                <a:avLst/>
                <a:gdLst>
                  <a:gd name="T0" fmla="*/ 0 w 24"/>
                  <a:gd name="T1" fmla="*/ 0 h 56"/>
                  <a:gd name="T2" fmla="*/ 8 w 24"/>
                  <a:gd name="T3" fmla="*/ 56 h 56"/>
                  <a:gd name="T4" fmla="*/ 24 w 24"/>
                  <a:gd name="T5" fmla="*/ 40 h 56"/>
                  <a:gd name="T6" fmla="*/ 16 w 24"/>
                  <a:gd name="T7" fmla="*/ 8 h 56"/>
                  <a:gd name="T8" fmla="*/ 0 w 24"/>
                  <a:gd name="T9" fmla="*/ 0 h 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4" h="56">
                    <a:moveTo>
                      <a:pt x="0" y="0"/>
                    </a:moveTo>
                    <a:lnTo>
                      <a:pt x="8" y="56"/>
                    </a:lnTo>
                    <a:lnTo>
                      <a:pt x="24" y="40"/>
                    </a:lnTo>
                    <a:lnTo>
                      <a:pt x="16" y="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561" name="Freeform 282"/>
              <p:cNvSpPr>
                <a:spLocks noChangeAspect="1"/>
              </p:cNvSpPr>
              <p:nvPr/>
            </p:nvSpPr>
            <p:spPr bwMode="auto">
              <a:xfrm>
                <a:off x="1782" y="2323"/>
                <a:ext cx="24" cy="56"/>
              </a:xfrm>
              <a:custGeom>
                <a:avLst/>
                <a:gdLst>
                  <a:gd name="T0" fmla="*/ 0 w 24"/>
                  <a:gd name="T1" fmla="*/ 0 h 56"/>
                  <a:gd name="T2" fmla="*/ 8 w 24"/>
                  <a:gd name="T3" fmla="*/ 56 h 56"/>
                  <a:gd name="T4" fmla="*/ 24 w 24"/>
                  <a:gd name="T5" fmla="*/ 40 h 56"/>
                  <a:gd name="T6" fmla="*/ 16 w 24"/>
                  <a:gd name="T7" fmla="*/ 8 h 56"/>
                  <a:gd name="T8" fmla="*/ 0 w 24"/>
                  <a:gd name="T9" fmla="*/ 0 h 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4" h="56">
                    <a:moveTo>
                      <a:pt x="0" y="0"/>
                    </a:moveTo>
                    <a:lnTo>
                      <a:pt x="8" y="56"/>
                    </a:lnTo>
                    <a:lnTo>
                      <a:pt x="24" y="40"/>
                    </a:lnTo>
                    <a:lnTo>
                      <a:pt x="16" y="8"/>
                    </a:lnTo>
                    <a:lnTo>
                      <a:pt x="0" y="0"/>
                    </a:lnTo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562" name="Freeform 283"/>
              <p:cNvSpPr>
                <a:spLocks noChangeAspect="1"/>
              </p:cNvSpPr>
              <p:nvPr/>
            </p:nvSpPr>
            <p:spPr bwMode="auto">
              <a:xfrm>
                <a:off x="1374" y="2084"/>
                <a:ext cx="120" cy="136"/>
              </a:xfrm>
              <a:custGeom>
                <a:avLst/>
                <a:gdLst>
                  <a:gd name="T0" fmla="*/ 0 w 120"/>
                  <a:gd name="T1" fmla="*/ 88 h 136"/>
                  <a:gd name="T2" fmla="*/ 16 w 120"/>
                  <a:gd name="T3" fmla="*/ 136 h 136"/>
                  <a:gd name="T4" fmla="*/ 40 w 120"/>
                  <a:gd name="T5" fmla="*/ 128 h 136"/>
                  <a:gd name="T6" fmla="*/ 80 w 120"/>
                  <a:gd name="T7" fmla="*/ 88 h 136"/>
                  <a:gd name="T8" fmla="*/ 80 w 120"/>
                  <a:gd name="T9" fmla="*/ 72 h 136"/>
                  <a:gd name="T10" fmla="*/ 112 w 120"/>
                  <a:gd name="T11" fmla="*/ 48 h 136"/>
                  <a:gd name="T12" fmla="*/ 120 w 120"/>
                  <a:gd name="T13" fmla="*/ 40 h 136"/>
                  <a:gd name="T14" fmla="*/ 104 w 120"/>
                  <a:gd name="T15" fmla="*/ 16 h 136"/>
                  <a:gd name="T16" fmla="*/ 64 w 120"/>
                  <a:gd name="T17" fmla="*/ 0 h 136"/>
                  <a:gd name="T18" fmla="*/ 48 w 120"/>
                  <a:gd name="T19" fmla="*/ 0 h 136"/>
                  <a:gd name="T20" fmla="*/ 56 w 120"/>
                  <a:gd name="T21" fmla="*/ 16 h 136"/>
                  <a:gd name="T22" fmla="*/ 48 w 120"/>
                  <a:gd name="T23" fmla="*/ 32 h 136"/>
                  <a:gd name="T24" fmla="*/ 48 w 120"/>
                  <a:gd name="T25" fmla="*/ 48 h 136"/>
                  <a:gd name="T26" fmla="*/ 40 w 120"/>
                  <a:gd name="T27" fmla="*/ 72 h 136"/>
                  <a:gd name="T28" fmla="*/ 0 w 120"/>
                  <a:gd name="T29" fmla="*/ 88 h 1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120" h="136">
                    <a:moveTo>
                      <a:pt x="0" y="88"/>
                    </a:moveTo>
                    <a:lnTo>
                      <a:pt x="16" y="136"/>
                    </a:lnTo>
                    <a:lnTo>
                      <a:pt x="40" y="128"/>
                    </a:lnTo>
                    <a:lnTo>
                      <a:pt x="80" y="88"/>
                    </a:lnTo>
                    <a:lnTo>
                      <a:pt x="80" y="72"/>
                    </a:lnTo>
                    <a:lnTo>
                      <a:pt x="112" y="48"/>
                    </a:lnTo>
                    <a:lnTo>
                      <a:pt x="120" y="40"/>
                    </a:lnTo>
                    <a:lnTo>
                      <a:pt x="104" y="16"/>
                    </a:lnTo>
                    <a:lnTo>
                      <a:pt x="64" y="0"/>
                    </a:lnTo>
                    <a:lnTo>
                      <a:pt x="48" y="0"/>
                    </a:lnTo>
                    <a:lnTo>
                      <a:pt x="56" y="16"/>
                    </a:lnTo>
                    <a:lnTo>
                      <a:pt x="48" y="32"/>
                    </a:lnTo>
                    <a:lnTo>
                      <a:pt x="48" y="48"/>
                    </a:lnTo>
                    <a:lnTo>
                      <a:pt x="40" y="72"/>
                    </a:lnTo>
                    <a:lnTo>
                      <a:pt x="0" y="88"/>
                    </a:lnTo>
                    <a:close/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563" name="Freeform 284"/>
              <p:cNvSpPr>
                <a:spLocks noChangeAspect="1"/>
              </p:cNvSpPr>
              <p:nvPr/>
            </p:nvSpPr>
            <p:spPr bwMode="auto">
              <a:xfrm>
                <a:off x="1374" y="2084"/>
                <a:ext cx="120" cy="136"/>
              </a:xfrm>
              <a:custGeom>
                <a:avLst/>
                <a:gdLst>
                  <a:gd name="T0" fmla="*/ 0 w 120"/>
                  <a:gd name="T1" fmla="*/ 88 h 136"/>
                  <a:gd name="T2" fmla="*/ 16 w 120"/>
                  <a:gd name="T3" fmla="*/ 136 h 136"/>
                  <a:gd name="T4" fmla="*/ 40 w 120"/>
                  <a:gd name="T5" fmla="*/ 128 h 136"/>
                  <a:gd name="T6" fmla="*/ 80 w 120"/>
                  <a:gd name="T7" fmla="*/ 88 h 136"/>
                  <a:gd name="T8" fmla="*/ 80 w 120"/>
                  <a:gd name="T9" fmla="*/ 72 h 136"/>
                  <a:gd name="T10" fmla="*/ 112 w 120"/>
                  <a:gd name="T11" fmla="*/ 48 h 136"/>
                  <a:gd name="T12" fmla="*/ 120 w 120"/>
                  <a:gd name="T13" fmla="*/ 40 h 136"/>
                  <a:gd name="T14" fmla="*/ 104 w 120"/>
                  <a:gd name="T15" fmla="*/ 16 h 136"/>
                  <a:gd name="T16" fmla="*/ 64 w 120"/>
                  <a:gd name="T17" fmla="*/ 0 h 136"/>
                  <a:gd name="T18" fmla="*/ 48 w 120"/>
                  <a:gd name="T19" fmla="*/ 0 h 136"/>
                  <a:gd name="T20" fmla="*/ 56 w 120"/>
                  <a:gd name="T21" fmla="*/ 16 h 136"/>
                  <a:gd name="T22" fmla="*/ 48 w 120"/>
                  <a:gd name="T23" fmla="*/ 32 h 136"/>
                  <a:gd name="T24" fmla="*/ 48 w 120"/>
                  <a:gd name="T25" fmla="*/ 48 h 136"/>
                  <a:gd name="T26" fmla="*/ 40 w 120"/>
                  <a:gd name="T27" fmla="*/ 72 h 136"/>
                  <a:gd name="T28" fmla="*/ 0 w 120"/>
                  <a:gd name="T29" fmla="*/ 88 h 1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120" h="136">
                    <a:moveTo>
                      <a:pt x="0" y="88"/>
                    </a:moveTo>
                    <a:lnTo>
                      <a:pt x="16" y="136"/>
                    </a:lnTo>
                    <a:lnTo>
                      <a:pt x="40" y="128"/>
                    </a:lnTo>
                    <a:lnTo>
                      <a:pt x="80" y="88"/>
                    </a:lnTo>
                    <a:lnTo>
                      <a:pt x="80" y="72"/>
                    </a:lnTo>
                    <a:lnTo>
                      <a:pt x="112" y="48"/>
                    </a:lnTo>
                    <a:lnTo>
                      <a:pt x="120" y="40"/>
                    </a:lnTo>
                    <a:lnTo>
                      <a:pt x="104" y="16"/>
                    </a:lnTo>
                    <a:lnTo>
                      <a:pt x="64" y="0"/>
                    </a:lnTo>
                    <a:lnTo>
                      <a:pt x="48" y="0"/>
                    </a:lnTo>
                    <a:lnTo>
                      <a:pt x="56" y="16"/>
                    </a:lnTo>
                    <a:lnTo>
                      <a:pt x="48" y="32"/>
                    </a:lnTo>
                    <a:lnTo>
                      <a:pt x="48" y="48"/>
                    </a:lnTo>
                    <a:lnTo>
                      <a:pt x="40" y="72"/>
                    </a:lnTo>
                    <a:lnTo>
                      <a:pt x="0" y="88"/>
                    </a:lnTo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564" name="Freeform 285"/>
              <p:cNvSpPr>
                <a:spLocks noChangeAspect="1"/>
              </p:cNvSpPr>
              <p:nvPr/>
            </p:nvSpPr>
            <p:spPr bwMode="auto">
              <a:xfrm>
                <a:off x="1255" y="2172"/>
                <a:ext cx="135" cy="104"/>
              </a:xfrm>
              <a:custGeom>
                <a:avLst/>
                <a:gdLst>
                  <a:gd name="T0" fmla="*/ 0 w 135"/>
                  <a:gd name="T1" fmla="*/ 104 h 104"/>
                  <a:gd name="T2" fmla="*/ 32 w 135"/>
                  <a:gd name="T3" fmla="*/ 80 h 104"/>
                  <a:gd name="T4" fmla="*/ 24 w 135"/>
                  <a:gd name="T5" fmla="*/ 72 h 104"/>
                  <a:gd name="T6" fmla="*/ 32 w 135"/>
                  <a:gd name="T7" fmla="*/ 56 h 104"/>
                  <a:gd name="T8" fmla="*/ 79 w 135"/>
                  <a:gd name="T9" fmla="*/ 16 h 104"/>
                  <a:gd name="T10" fmla="*/ 119 w 135"/>
                  <a:gd name="T11" fmla="*/ 0 h 104"/>
                  <a:gd name="T12" fmla="*/ 135 w 135"/>
                  <a:gd name="T13" fmla="*/ 48 h 104"/>
                  <a:gd name="T14" fmla="*/ 127 w 135"/>
                  <a:gd name="T15" fmla="*/ 56 h 104"/>
                  <a:gd name="T16" fmla="*/ 71 w 135"/>
                  <a:gd name="T17" fmla="*/ 88 h 104"/>
                  <a:gd name="T18" fmla="*/ 0 w 135"/>
                  <a:gd name="T19" fmla="*/ 104 h 104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35" h="104">
                    <a:moveTo>
                      <a:pt x="0" y="104"/>
                    </a:moveTo>
                    <a:lnTo>
                      <a:pt x="32" y="80"/>
                    </a:lnTo>
                    <a:lnTo>
                      <a:pt x="24" y="72"/>
                    </a:lnTo>
                    <a:lnTo>
                      <a:pt x="32" y="56"/>
                    </a:lnTo>
                    <a:lnTo>
                      <a:pt x="79" y="16"/>
                    </a:lnTo>
                    <a:lnTo>
                      <a:pt x="119" y="0"/>
                    </a:lnTo>
                    <a:lnTo>
                      <a:pt x="135" y="48"/>
                    </a:lnTo>
                    <a:lnTo>
                      <a:pt x="127" y="56"/>
                    </a:lnTo>
                    <a:lnTo>
                      <a:pt x="71" y="88"/>
                    </a:lnTo>
                    <a:lnTo>
                      <a:pt x="0" y="104"/>
                    </a:lnTo>
                    <a:close/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565" name="Freeform 286"/>
              <p:cNvSpPr>
                <a:spLocks noChangeAspect="1"/>
              </p:cNvSpPr>
              <p:nvPr/>
            </p:nvSpPr>
            <p:spPr bwMode="auto">
              <a:xfrm>
                <a:off x="1255" y="2172"/>
                <a:ext cx="135" cy="104"/>
              </a:xfrm>
              <a:custGeom>
                <a:avLst/>
                <a:gdLst>
                  <a:gd name="T0" fmla="*/ 0 w 135"/>
                  <a:gd name="T1" fmla="*/ 104 h 104"/>
                  <a:gd name="T2" fmla="*/ 32 w 135"/>
                  <a:gd name="T3" fmla="*/ 80 h 104"/>
                  <a:gd name="T4" fmla="*/ 24 w 135"/>
                  <a:gd name="T5" fmla="*/ 72 h 104"/>
                  <a:gd name="T6" fmla="*/ 32 w 135"/>
                  <a:gd name="T7" fmla="*/ 56 h 104"/>
                  <a:gd name="T8" fmla="*/ 79 w 135"/>
                  <a:gd name="T9" fmla="*/ 16 h 104"/>
                  <a:gd name="T10" fmla="*/ 119 w 135"/>
                  <a:gd name="T11" fmla="*/ 0 h 104"/>
                  <a:gd name="T12" fmla="*/ 135 w 135"/>
                  <a:gd name="T13" fmla="*/ 48 h 104"/>
                  <a:gd name="T14" fmla="*/ 127 w 135"/>
                  <a:gd name="T15" fmla="*/ 56 h 104"/>
                  <a:gd name="T16" fmla="*/ 71 w 135"/>
                  <a:gd name="T17" fmla="*/ 88 h 104"/>
                  <a:gd name="T18" fmla="*/ 0 w 135"/>
                  <a:gd name="T19" fmla="*/ 104 h 104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35" h="104">
                    <a:moveTo>
                      <a:pt x="0" y="104"/>
                    </a:moveTo>
                    <a:lnTo>
                      <a:pt x="32" y="80"/>
                    </a:lnTo>
                    <a:lnTo>
                      <a:pt x="24" y="72"/>
                    </a:lnTo>
                    <a:lnTo>
                      <a:pt x="32" y="56"/>
                    </a:lnTo>
                    <a:lnTo>
                      <a:pt x="79" y="16"/>
                    </a:lnTo>
                    <a:lnTo>
                      <a:pt x="119" y="0"/>
                    </a:lnTo>
                    <a:lnTo>
                      <a:pt x="135" y="48"/>
                    </a:lnTo>
                    <a:lnTo>
                      <a:pt x="127" y="56"/>
                    </a:lnTo>
                    <a:lnTo>
                      <a:pt x="71" y="88"/>
                    </a:lnTo>
                    <a:lnTo>
                      <a:pt x="0" y="104"/>
                    </a:lnTo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566" name="Freeform 287"/>
              <p:cNvSpPr>
                <a:spLocks noChangeAspect="1"/>
              </p:cNvSpPr>
              <p:nvPr/>
            </p:nvSpPr>
            <p:spPr bwMode="auto">
              <a:xfrm>
                <a:off x="1239" y="2204"/>
                <a:ext cx="48" cy="72"/>
              </a:xfrm>
              <a:custGeom>
                <a:avLst/>
                <a:gdLst>
                  <a:gd name="T0" fmla="*/ 0 w 48"/>
                  <a:gd name="T1" fmla="*/ 16 h 72"/>
                  <a:gd name="T2" fmla="*/ 16 w 48"/>
                  <a:gd name="T3" fmla="*/ 72 h 72"/>
                  <a:gd name="T4" fmla="*/ 48 w 48"/>
                  <a:gd name="T5" fmla="*/ 48 h 72"/>
                  <a:gd name="T6" fmla="*/ 40 w 48"/>
                  <a:gd name="T7" fmla="*/ 40 h 72"/>
                  <a:gd name="T8" fmla="*/ 48 w 48"/>
                  <a:gd name="T9" fmla="*/ 24 h 72"/>
                  <a:gd name="T10" fmla="*/ 48 w 48"/>
                  <a:gd name="T11" fmla="*/ 16 h 72"/>
                  <a:gd name="T12" fmla="*/ 24 w 48"/>
                  <a:gd name="T13" fmla="*/ 0 h 72"/>
                  <a:gd name="T14" fmla="*/ 0 w 48"/>
                  <a:gd name="T15" fmla="*/ 16 h 7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48" h="72">
                    <a:moveTo>
                      <a:pt x="0" y="16"/>
                    </a:moveTo>
                    <a:lnTo>
                      <a:pt x="16" y="72"/>
                    </a:lnTo>
                    <a:lnTo>
                      <a:pt x="48" y="48"/>
                    </a:lnTo>
                    <a:lnTo>
                      <a:pt x="40" y="40"/>
                    </a:lnTo>
                    <a:lnTo>
                      <a:pt x="48" y="24"/>
                    </a:lnTo>
                    <a:lnTo>
                      <a:pt x="48" y="16"/>
                    </a:lnTo>
                    <a:lnTo>
                      <a:pt x="24" y="0"/>
                    </a:lnTo>
                    <a:lnTo>
                      <a:pt x="0" y="16"/>
                    </a:lnTo>
                    <a:close/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567" name="Freeform 288"/>
              <p:cNvSpPr>
                <a:spLocks noChangeAspect="1"/>
              </p:cNvSpPr>
              <p:nvPr/>
            </p:nvSpPr>
            <p:spPr bwMode="auto">
              <a:xfrm>
                <a:off x="1239" y="2204"/>
                <a:ext cx="48" cy="72"/>
              </a:xfrm>
              <a:custGeom>
                <a:avLst/>
                <a:gdLst>
                  <a:gd name="T0" fmla="*/ 0 w 48"/>
                  <a:gd name="T1" fmla="*/ 16 h 72"/>
                  <a:gd name="T2" fmla="*/ 16 w 48"/>
                  <a:gd name="T3" fmla="*/ 72 h 72"/>
                  <a:gd name="T4" fmla="*/ 48 w 48"/>
                  <a:gd name="T5" fmla="*/ 48 h 72"/>
                  <a:gd name="T6" fmla="*/ 40 w 48"/>
                  <a:gd name="T7" fmla="*/ 40 h 72"/>
                  <a:gd name="T8" fmla="*/ 48 w 48"/>
                  <a:gd name="T9" fmla="*/ 24 h 72"/>
                  <a:gd name="T10" fmla="*/ 48 w 48"/>
                  <a:gd name="T11" fmla="*/ 16 h 72"/>
                  <a:gd name="T12" fmla="*/ 24 w 48"/>
                  <a:gd name="T13" fmla="*/ 0 h 72"/>
                  <a:gd name="T14" fmla="*/ 0 w 48"/>
                  <a:gd name="T15" fmla="*/ 16 h 7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48" h="72">
                    <a:moveTo>
                      <a:pt x="0" y="16"/>
                    </a:moveTo>
                    <a:lnTo>
                      <a:pt x="16" y="72"/>
                    </a:lnTo>
                    <a:lnTo>
                      <a:pt x="48" y="48"/>
                    </a:lnTo>
                    <a:lnTo>
                      <a:pt x="40" y="40"/>
                    </a:lnTo>
                    <a:lnTo>
                      <a:pt x="48" y="24"/>
                    </a:lnTo>
                    <a:lnTo>
                      <a:pt x="48" y="16"/>
                    </a:lnTo>
                    <a:lnTo>
                      <a:pt x="24" y="0"/>
                    </a:lnTo>
                    <a:lnTo>
                      <a:pt x="0" y="16"/>
                    </a:lnTo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568" name="Freeform 289"/>
              <p:cNvSpPr>
                <a:spLocks noChangeAspect="1"/>
              </p:cNvSpPr>
              <p:nvPr/>
            </p:nvSpPr>
            <p:spPr bwMode="auto">
              <a:xfrm>
                <a:off x="1263" y="1829"/>
                <a:ext cx="279" cy="255"/>
              </a:xfrm>
              <a:custGeom>
                <a:avLst/>
                <a:gdLst>
                  <a:gd name="T0" fmla="*/ 0 w 279"/>
                  <a:gd name="T1" fmla="*/ 8 h 255"/>
                  <a:gd name="T2" fmla="*/ 8 w 279"/>
                  <a:gd name="T3" fmla="*/ 0 h 255"/>
                  <a:gd name="T4" fmla="*/ 24 w 279"/>
                  <a:gd name="T5" fmla="*/ 24 h 255"/>
                  <a:gd name="T6" fmla="*/ 63 w 279"/>
                  <a:gd name="T7" fmla="*/ 8 h 255"/>
                  <a:gd name="T8" fmla="*/ 63 w 279"/>
                  <a:gd name="T9" fmla="*/ 24 h 255"/>
                  <a:gd name="T10" fmla="*/ 71 w 279"/>
                  <a:gd name="T11" fmla="*/ 32 h 255"/>
                  <a:gd name="T12" fmla="*/ 79 w 279"/>
                  <a:gd name="T13" fmla="*/ 48 h 255"/>
                  <a:gd name="T14" fmla="*/ 111 w 279"/>
                  <a:gd name="T15" fmla="*/ 64 h 255"/>
                  <a:gd name="T16" fmla="*/ 143 w 279"/>
                  <a:gd name="T17" fmla="*/ 56 h 255"/>
                  <a:gd name="T18" fmla="*/ 143 w 279"/>
                  <a:gd name="T19" fmla="*/ 48 h 255"/>
                  <a:gd name="T20" fmla="*/ 183 w 279"/>
                  <a:gd name="T21" fmla="*/ 32 h 255"/>
                  <a:gd name="T22" fmla="*/ 247 w 279"/>
                  <a:gd name="T23" fmla="*/ 64 h 255"/>
                  <a:gd name="T24" fmla="*/ 247 w 279"/>
                  <a:gd name="T25" fmla="*/ 72 h 255"/>
                  <a:gd name="T26" fmla="*/ 239 w 279"/>
                  <a:gd name="T27" fmla="*/ 104 h 255"/>
                  <a:gd name="T28" fmla="*/ 239 w 279"/>
                  <a:gd name="T29" fmla="*/ 144 h 255"/>
                  <a:gd name="T30" fmla="*/ 255 w 279"/>
                  <a:gd name="T31" fmla="*/ 160 h 255"/>
                  <a:gd name="T32" fmla="*/ 247 w 279"/>
                  <a:gd name="T33" fmla="*/ 175 h 255"/>
                  <a:gd name="T34" fmla="*/ 279 w 279"/>
                  <a:gd name="T35" fmla="*/ 215 h 255"/>
                  <a:gd name="T36" fmla="*/ 255 w 279"/>
                  <a:gd name="T37" fmla="*/ 255 h 255"/>
                  <a:gd name="T38" fmla="*/ 183 w 279"/>
                  <a:gd name="T39" fmla="*/ 239 h 255"/>
                  <a:gd name="T40" fmla="*/ 175 w 279"/>
                  <a:gd name="T41" fmla="*/ 215 h 255"/>
                  <a:gd name="T42" fmla="*/ 135 w 279"/>
                  <a:gd name="T43" fmla="*/ 223 h 255"/>
                  <a:gd name="T44" fmla="*/ 103 w 279"/>
                  <a:gd name="T45" fmla="*/ 207 h 255"/>
                  <a:gd name="T46" fmla="*/ 87 w 279"/>
                  <a:gd name="T47" fmla="*/ 168 h 255"/>
                  <a:gd name="T48" fmla="*/ 71 w 279"/>
                  <a:gd name="T49" fmla="*/ 160 h 255"/>
                  <a:gd name="T50" fmla="*/ 63 w 279"/>
                  <a:gd name="T51" fmla="*/ 168 h 255"/>
                  <a:gd name="T52" fmla="*/ 40 w 279"/>
                  <a:gd name="T53" fmla="*/ 136 h 255"/>
                  <a:gd name="T54" fmla="*/ 16 w 279"/>
                  <a:gd name="T55" fmla="*/ 104 h 255"/>
                  <a:gd name="T56" fmla="*/ 24 w 279"/>
                  <a:gd name="T57" fmla="*/ 72 h 255"/>
                  <a:gd name="T58" fmla="*/ 16 w 279"/>
                  <a:gd name="T59" fmla="*/ 72 h 255"/>
                  <a:gd name="T60" fmla="*/ 8 w 279"/>
                  <a:gd name="T61" fmla="*/ 48 h 255"/>
                  <a:gd name="T62" fmla="*/ 0 w 279"/>
                  <a:gd name="T63" fmla="*/ 8 h 255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</a:gdLst>
                <a:ahLst/>
                <a:cxnLst>
                  <a:cxn ang="T64">
                    <a:pos x="T0" y="T1"/>
                  </a:cxn>
                  <a:cxn ang="T65">
                    <a:pos x="T2" y="T3"/>
                  </a:cxn>
                  <a:cxn ang="T66">
                    <a:pos x="T4" y="T5"/>
                  </a:cxn>
                  <a:cxn ang="T67">
                    <a:pos x="T6" y="T7"/>
                  </a:cxn>
                  <a:cxn ang="T68">
                    <a:pos x="T8" y="T9"/>
                  </a:cxn>
                  <a:cxn ang="T69">
                    <a:pos x="T10" y="T11"/>
                  </a:cxn>
                  <a:cxn ang="T70">
                    <a:pos x="T12" y="T13"/>
                  </a:cxn>
                  <a:cxn ang="T71">
                    <a:pos x="T14" y="T15"/>
                  </a:cxn>
                  <a:cxn ang="T72">
                    <a:pos x="T16" y="T17"/>
                  </a:cxn>
                  <a:cxn ang="T73">
                    <a:pos x="T18" y="T19"/>
                  </a:cxn>
                  <a:cxn ang="T74">
                    <a:pos x="T20" y="T21"/>
                  </a:cxn>
                  <a:cxn ang="T75">
                    <a:pos x="T22" y="T23"/>
                  </a:cxn>
                  <a:cxn ang="T76">
                    <a:pos x="T24" y="T25"/>
                  </a:cxn>
                  <a:cxn ang="T77">
                    <a:pos x="T26" y="T27"/>
                  </a:cxn>
                  <a:cxn ang="T78">
                    <a:pos x="T28" y="T29"/>
                  </a:cxn>
                  <a:cxn ang="T79">
                    <a:pos x="T30" y="T31"/>
                  </a:cxn>
                  <a:cxn ang="T80">
                    <a:pos x="T32" y="T33"/>
                  </a:cxn>
                  <a:cxn ang="T81">
                    <a:pos x="T34" y="T35"/>
                  </a:cxn>
                  <a:cxn ang="T82">
                    <a:pos x="T36" y="T37"/>
                  </a:cxn>
                  <a:cxn ang="T83">
                    <a:pos x="T38" y="T39"/>
                  </a:cxn>
                  <a:cxn ang="T84">
                    <a:pos x="T40" y="T41"/>
                  </a:cxn>
                  <a:cxn ang="T85">
                    <a:pos x="T42" y="T43"/>
                  </a:cxn>
                  <a:cxn ang="T86">
                    <a:pos x="T44" y="T45"/>
                  </a:cxn>
                  <a:cxn ang="T87">
                    <a:pos x="T46" y="T47"/>
                  </a:cxn>
                  <a:cxn ang="T88">
                    <a:pos x="T48" y="T49"/>
                  </a:cxn>
                  <a:cxn ang="T89">
                    <a:pos x="T50" y="T51"/>
                  </a:cxn>
                  <a:cxn ang="T90">
                    <a:pos x="T52" y="T53"/>
                  </a:cxn>
                  <a:cxn ang="T91">
                    <a:pos x="T54" y="T55"/>
                  </a:cxn>
                  <a:cxn ang="T92">
                    <a:pos x="T56" y="T57"/>
                  </a:cxn>
                  <a:cxn ang="T93">
                    <a:pos x="T58" y="T59"/>
                  </a:cxn>
                  <a:cxn ang="T94">
                    <a:pos x="T60" y="T61"/>
                  </a:cxn>
                  <a:cxn ang="T95">
                    <a:pos x="T62" y="T63"/>
                  </a:cxn>
                </a:cxnLst>
                <a:rect l="0" t="0" r="r" b="b"/>
                <a:pathLst>
                  <a:path w="279" h="255">
                    <a:moveTo>
                      <a:pt x="0" y="8"/>
                    </a:moveTo>
                    <a:lnTo>
                      <a:pt x="8" y="0"/>
                    </a:lnTo>
                    <a:lnTo>
                      <a:pt x="24" y="24"/>
                    </a:lnTo>
                    <a:lnTo>
                      <a:pt x="63" y="8"/>
                    </a:lnTo>
                    <a:lnTo>
                      <a:pt x="63" y="24"/>
                    </a:lnTo>
                    <a:lnTo>
                      <a:pt x="71" y="32"/>
                    </a:lnTo>
                    <a:lnTo>
                      <a:pt x="79" y="48"/>
                    </a:lnTo>
                    <a:lnTo>
                      <a:pt x="111" y="64"/>
                    </a:lnTo>
                    <a:lnTo>
                      <a:pt x="143" y="56"/>
                    </a:lnTo>
                    <a:lnTo>
                      <a:pt x="143" y="48"/>
                    </a:lnTo>
                    <a:lnTo>
                      <a:pt x="183" y="32"/>
                    </a:lnTo>
                    <a:lnTo>
                      <a:pt x="247" y="64"/>
                    </a:lnTo>
                    <a:lnTo>
                      <a:pt x="247" y="72"/>
                    </a:lnTo>
                    <a:lnTo>
                      <a:pt x="239" y="104"/>
                    </a:lnTo>
                    <a:lnTo>
                      <a:pt x="239" y="144"/>
                    </a:lnTo>
                    <a:lnTo>
                      <a:pt x="255" y="160"/>
                    </a:lnTo>
                    <a:lnTo>
                      <a:pt x="247" y="175"/>
                    </a:lnTo>
                    <a:lnTo>
                      <a:pt x="279" y="215"/>
                    </a:lnTo>
                    <a:lnTo>
                      <a:pt x="255" y="255"/>
                    </a:lnTo>
                    <a:lnTo>
                      <a:pt x="183" y="239"/>
                    </a:lnTo>
                    <a:lnTo>
                      <a:pt x="175" y="215"/>
                    </a:lnTo>
                    <a:lnTo>
                      <a:pt x="135" y="223"/>
                    </a:lnTo>
                    <a:lnTo>
                      <a:pt x="103" y="207"/>
                    </a:lnTo>
                    <a:lnTo>
                      <a:pt x="87" y="168"/>
                    </a:lnTo>
                    <a:lnTo>
                      <a:pt x="71" y="160"/>
                    </a:lnTo>
                    <a:lnTo>
                      <a:pt x="63" y="168"/>
                    </a:lnTo>
                    <a:lnTo>
                      <a:pt x="40" y="136"/>
                    </a:lnTo>
                    <a:lnTo>
                      <a:pt x="16" y="104"/>
                    </a:lnTo>
                    <a:lnTo>
                      <a:pt x="24" y="72"/>
                    </a:lnTo>
                    <a:lnTo>
                      <a:pt x="16" y="72"/>
                    </a:lnTo>
                    <a:lnTo>
                      <a:pt x="8" y="48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569" name="Freeform 290"/>
              <p:cNvSpPr>
                <a:spLocks noChangeAspect="1"/>
              </p:cNvSpPr>
              <p:nvPr/>
            </p:nvSpPr>
            <p:spPr bwMode="auto">
              <a:xfrm>
                <a:off x="1263" y="1829"/>
                <a:ext cx="279" cy="255"/>
              </a:xfrm>
              <a:custGeom>
                <a:avLst/>
                <a:gdLst>
                  <a:gd name="T0" fmla="*/ 0 w 279"/>
                  <a:gd name="T1" fmla="*/ 8 h 255"/>
                  <a:gd name="T2" fmla="*/ 8 w 279"/>
                  <a:gd name="T3" fmla="*/ 0 h 255"/>
                  <a:gd name="T4" fmla="*/ 24 w 279"/>
                  <a:gd name="T5" fmla="*/ 24 h 255"/>
                  <a:gd name="T6" fmla="*/ 63 w 279"/>
                  <a:gd name="T7" fmla="*/ 8 h 255"/>
                  <a:gd name="T8" fmla="*/ 63 w 279"/>
                  <a:gd name="T9" fmla="*/ 24 h 255"/>
                  <a:gd name="T10" fmla="*/ 71 w 279"/>
                  <a:gd name="T11" fmla="*/ 32 h 255"/>
                  <a:gd name="T12" fmla="*/ 79 w 279"/>
                  <a:gd name="T13" fmla="*/ 48 h 255"/>
                  <a:gd name="T14" fmla="*/ 111 w 279"/>
                  <a:gd name="T15" fmla="*/ 64 h 255"/>
                  <a:gd name="T16" fmla="*/ 143 w 279"/>
                  <a:gd name="T17" fmla="*/ 56 h 255"/>
                  <a:gd name="T18" fmla="*/ 143 w 279"/>
                  <a:gd name="T19" fmla="*/ 48 h 255"/>
                  <a:gd name="T20" fmla="*/ 183 w 279"/>
                  <a:gd name="T21" fmla="*/ 32 h 255"/>
                  <a:gd name="T22" fmla="*/ 247 w 279"/>
                  <a:gd name="T23" fmla="*/ 64 h 255"/>
                  <a:gd name="T24" fmla="*/ 247 w 279"/>
                  <a:gd name="T25" fmla="*/ 72 h 255"/>
                  <a:gd name="T26" fmla="*/ 239 w 279"/>
                  <a:gd name="T27" fmla="*/ 104 h 255"/>
                  <a:gd name="T28" fmla="*/ 239 w 279"/>
                  <a:gd name="T29" fmla="*/ 144 h 255"/>
                  <a:gd name="T30" fmla="*/ 255 w 279"/>
                  <a:gd name="T31" fmla="*/ 160 h 255"/>
                  <a:gd name="T32" fmla="*/ 247 w 279"/>
                  <a:gd name="T33" fmla="*/ 175 h 255"/>
                  <a:gd name="T34" fmla="*/ 279 w 279"/>
                  <a:gd name="T35" fmla="*/ 215 h 255"/>
                  <a:gd name="T36" fmla="*/ 255 w 279"/>
                  <a:gd name="T37" fmla="*/ 255 h 255"/>
                  <a:gd name="T38" fmla="*/ 183 w 279"/>
                  <a:gd name="T39" fmla="*/ 239 h 255"/>
                  <a:gd name="T40" fmla="*/ 175 w 279"/>
                  <a:gd name="T41" fmla="*/ 215 h 255"/>
                  <a:gd name="T42" fmla="*/ 135 w 279"/>
                  <a:gd name="T43" fmla="*/ 223 h 255"/>
                  <a:gd name="T44" fmla="*/ 103 w 279"/>
                  <a:gd name="T45" fmla="*/ 207 h 255"/>
                  <a:gd name="T46" fmla="*/ 87 w 279"/>
                  <a:gd name="T47" fmla="*/ 168 h 255"/>
                  <a:gd name="T48" fmla="*/ 71 w 279"/>
                  <a:gd name="T49" fmla="*/ 160 h 255"/>
                  <a:gd name="T50" fmla="*/ 63 w 279"/>
                  <a:gd name="T51" fmla="*/ 168 h 255"/>
                  <a:gd name="T52" fmla="*/ 40 w 279"/>
                  <a:gd name="T53" fmla="*/ 136 h 255"/>
                  <a:gd name="T54" fmla="*/ 16 w 279"/>
                  <a:gd name="T55" fmla="*/ 104 h 255"/>
                  <a:gd name="T56" fmla="*/ 24 w 279"/>
                  <a:gd name="T57" fmla="*/ 72 h 255"/>
                  <a:gd name="T58" fmla="*/ 16 w 279"/>
                  <a:gd name="T59" fmla="*/ 72 h 255"/>
                  <a:gd name="T60" fmla="*/ 8 w 279"/>
                  <a:gd name="T61" fmla="*/ 48 h 255"/>
                  <a:gd name="T62" fmla="*/ 0 w 279"/>
                  <a:gd name="T63" fmla="*/ 8 h 255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</a:gdLst>
                <a:ahLst/>
                <a:cxnLst>
                  <a:cxn ang="T64">
                    <a:pos x="T0" y="T1"/>
                  </a:cxn>
                  <a:cxn ang="T65">
                    <a:pos x="T2" y="T3"/>
                  </a:cxn>
                  <a:cxn ang="T66">
                    <a:pos x="T4" y="T5"/>
                  </a:cxn>
                  <a:cxn ang="T67">
                    <a:pos x="T6" y="T7"/>
                  </a:cxn>
                  <a:cxn ang="T68">
                    <a:pos x="T8" y="T9"/>
                  </a:cxn>
                  <a:cxn ang="T69">
                    <a:pos x="T10" y="T11"/>
                  </a:cxn>
                  <a:cxn ang="T70">
                    <a:pos x="T12" y="T13"/>
                  </a:cxn>
                  <a:cxn ang="T71">
                    <a:pos x="T14" y="T15"/>
                  </a:cxn>
                  <a:cxn ang="T72">
                    <a:pos x="T16" y="T17"/>
                  </a:cxn>
                  <a:cxn ang="T73">
                    <a:pos x="T18" y="T19"/>
                  </a:cxn>
                  <a:cxn ang="T74">
                    <a:pos x="T20" y="T21"/>
                  </a:cxn>
                  <a:cxn ang="T75">
                    <a:pos x="T22" y="T23"/>
                  </a:cxn>
                  <a:cxn ang="T76">
                    <a:pos x="T24" y="T25"/>
                  </a:cxn>
                  <a:cxn ang="T77">
                    <a:pos x="T26" y="T27"/>
                  </a:cxn>
                  <a:cxn ang="T78">
                    <a:pos x="T28" y="T29"/>
                  </a:cxn>
                  <a:cxn ang="T79">
                    <a:pos x="T30" y="T31"/>
                  </a:cxn>
                  <a:cxn ang="T80">
                    <a:pos x="T32" y="T33"/>
                  </a:cxn>
                  <a:cxn ang="T81">
                    <a:pos x="T34" y="T35"/>
                  </a:cxn>
                  <a:cxn ang="T82">
                    <a:pos x="T36" y="T37"/>
                  </a:cxn>
                  <a:cxn ang="T83">
                    <a:pos x="T38" y="T39"/>
                  </a:cxn>
                  <a:cxn ang="T84">
                    <a:pos x="T40" y="T41"/>
                  </a:cxn>
                  <a:cxn ang="T85">
                    <a:pos x="T42" y="T43"/>
                  </a:cxn>
                  <a:cxn ang="T86">
                    <a:pos x="T44" y="T45"/>
                  </a:cxn>
                  <a:cxn ang="T87">
                    <a:pos x="T46" y="T47"/>
                  </a:cxn>
                  <a:cxn ang="T88">
                    <a:pos x="T48" y="T49"/>
                  </a:cxn>
                  <a:cxn ang="T89">
                    <a:pos x="T50" y="T51"/>
                  </a:cxn>
                  <a:cxn ang="T90">
                    <a:pos x="T52" y="T53"/>
                  </a:cxn>
                  <a:cxn ang="T91">
                    <a:pos x="T54" y="T55"/>
                  </a:cxn>
                  <a:cxn ang="T92">
                    <a:pos x="T56" y="T57"/>
                  </a:cxn>
                  <a:cxn ang="T93">
                    <a:pos x="T58" y="T59"/>
                  </a:cxn>
                  <a:cxn ang="T94">
                    <a:pos x="T60" y="T61"/>
                  </a:cxn>
                  <a:cxn ang="T95">
                    <a:pos x="T62" y="T63"/>
                  </a:cxn>
                </a:cxnLst>
                <a:rect l="0" t="0" r="r" b="b"/>
                <a:pathLst>
                  <a:path w="279" h="255">
                    <a:moveTo>
                      <a:pt x="0" y="8"/>
                    </a:moveTo>
                    <a:lnTo>
                      <a:pt x="8" y="0"/>
                    </a:lnTo>
                    <a:lnTo>
                      <a:pt x="24" y="24"/>
                    </a:lnTo>
                    <a:lnTo>
                      <a:pt x="63" y="8"/>
                    </a:lnTo>
                    <a:lnTo>
                      <a:pt x="63" y="24"/>
                    </a:lnTo>
                    <a:lnTo>
                      <a:pt x="71" y="32"/>
                    </a:lnTo>
                    <a:lnTo>
                      <a:pt x="79" y="48"/>
                    </a:lnTo>
                    <a:lnTo>
                      <a:pt x="111" y="64"/>
                    </a:lnTo>
                    <a:lnTo>
                      <a:pt x="143" y="56"/>
                    </a:lnTo>
                    <a:lnTo>
                      <a:pt x="143" y="48"/>
                    </a:lnTo>
                    <a:lnTo>
                      <a:pt x="183" y="32"/>
                    </a:lnTo>
                    <a:lnTo>
                      <a:pt x="247" y="64"/>
                    </a:lnTo>
                    <a:lnTo>
                      <a:pt x="247" y="72"/>
                    </a:lnTo>
                    <a:lnTo>
                      <a:pt x="239" y="104"/>
                    </a:lnTo>
                    <a:lnTo>
                      <a:pt x="239" y="144"/>
                    </a:lnTo>
                    <a:lnTo>
                      <a:pt x="255" y="160"/>
                    </a:lnTo>
                    <a:lnTo>
                      <a:pt x="247" y="175"/>
                    </a:lnTo>
                    <a:lnTo>
                      <a:pt x="279" y="215"/>
                    </a:lnTo>
                    <a:lnTo>
                      <a:pt x="255" y="255"/>
                    </a:lnTo>
                    <a:lnTo>
                      <a:pt x="183" y="239"/>
                    </a:lnTo>
                    <a:lnTo>
                      <a:pt x="175" y="215"/>
                    </a:lnTo>
                    <a:lnTo>
                      <a:pt x="135" y="223"/>
                    </a:lnTo>
                    <a:lnTo>
                      <a:pt x="103" y="207"/>
                    </a:lnTo>
                    <a:lnTo>
                      <a:pt x="87" y="168"/>
                    </a:lnTo>
                    <a:lnTo>
                      <a:pt x="71" y="160"/>
                    </a:lnTo>
                    <a:lnTo>
                      <a:pt x="63" y="168"/>
                    </a:lnTo>
                    <a:lnTo>
                      <a:pt x="40" y="136"/>
                    </a:lnTo>
                    <a:lnTo>
                      <a:pt x="16" y="104"/>
                    </a:lnTo>
                    <a:lnTo>
                      <a:pt x="24" y="72"/>
                    </a:lnTo>
                    <a:lnTo>
                      <a:pt x="16" y="72"/>
                    </a:lnTo>
                    <a:lnTo>
                      <a:pt x="8" y="48"/>
                    </a:lnTo>
                    <a:lnTo>
                      <a:pt x="0" y="8"/>
                    </a:lnTo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570" name="Freeform 291"/>
              <p:cNvSpPr>
                <a:spLocks noChangeAspect="1"/>
              </p:cNvSpPr>
              <p:nvPr/>
            </p:nvSpPr>
            <p:spPr bwMode="auto">
              <a:xfrm>
                <a:off x="1502" y="1861"/>
                <a:ext cx="200" cy="151"/>
              </a:xfrm>
              <a:custGeom>
                <a:avLst/>
                <a:gdLst>
                  <a:gd name="T0" fmla="*/ 0 w 200"/>
                  <a:gd name="T1" fmla="*/ 72 h 151"/>
                  <a:gd name="T2" fmla="*/ 0 w 200"/>
                  <a:gd name="T3" fmla="*/ 112 h 151"/>
                  <a:gd name="T4" fmla="*/ 16 w 200"/>
                  <a:gd name="T5" fmla="*/ 128 h 151"/>
                  <a:gd name="T6" fmla="*/ 8 w 200"/>
                  <a:gd name="T7" fmla="*/ 143 h 151"/>
                  <a:gd name="T8" fmla="*/ 24 w 200"/>
                  <a:gd name="T9" fmla="*/ 151 h 151"/>
                  <a:gd name="T10" fmla="*/ 72 w 200"/>
                  <a:gd name="T11" fmla="*/ 143 h 151"/>
                  <a:gd name="T12" fmla="*/ 88 w 200"/>
                  <a:gd name="T13" fmla="*/ 120 h 151"/>
                  <a:gd name="T14" fmla="*/ 128 w 200"/>
                  <a:gd name="T15" fmla="*/ 112 h 151"/>
                  <a:gd name="T16" fmla="*/ 136 w 200"/>
                  <a:gd name="T17" fmla="*/ 88 h 151"/>
                  <a:gd name="T18" fmla="*/ 144 w 200"/>
                  <a:gd name="T19" fmla="*/ 80 h 151"/>
                  <a:gd name="T20" fmla="*/ 136 w 200"/>
                  <a:gd name="T21" fmla="*/ 72 h 151"/>
                  <a:gd name="T22" fmla="*/ 152 w 200"/>
                  <a:gd name="T23" fmla="*/ 72 h 151"/>
                  <a:gd name="T24" fmla="*/ 160 w 200"/>
                  <a:gd name="T25" fmla="*/ 56 h 151"/>
                  <a:gd name="T26" fmla="*/ 152 w 200"/>
                  <a:gd name="T27" fmla="*/ 40 h 151"/>
                  <a:gd name="T28" fmla="*/ 200 w 200"/>
                  <a:gd name="T29" fmla="*/ 16 h 151"/>
                  <a:gd name="T30" fmla="*/ 184 w 200"/>
                  <a:gd name="T31" fmla="*/ 16 h 151"/>
                  <a:gd name="T32" fmla="*/ 160 w 200"/>
                  <a:gd name="T33" fmla="*/ 24 h 151"/>
                  <a:gd name="T34" fmla="*/ 152 w 200"/>
                  <a:gd name="T35" fmla="*/ 0 h 151"/>
                  <a:gd name="T36" fmla="*/ 128 w 200"/>
                  <a:gd name="T37" fmla="*/ 16 h 151"/>
                  <a:gd name="T38" fmla="*/ 64 w 200"/>
                  <a:gd name="T39" fmla="*/ 16 h 151"/>
                  <a:gd name="T40" fmla="*/ 32 w 200"/>
                  <a:gd name="T41" fmla="*/ 56 h 151"/>
                  <a:gd name="T42" fmla="*/ 8 w 200"/>
                  <a:gd name="T43" fmla="*/ 40 h 151"/>
                  <a:gd name="T44" fmla="*/ 0 w 200"/>
                  <a:gd name="T45" fmla="*/ 72 h 151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200" h="151">
                    <a:moveTo>
                      <a:pt x="0" y="72"/>
                    </a:moveTo>
                    <a:lnTo>
                      <a:pt x="0" y="112"/>
                    </a:lnTo>
                    <a:lnTo>
                      <a:pt x="16" y="128"/>
                    </a:lnTo>
                    <a:lnTo>
                      <a:pt x="8" y="143"/>
                    </a:lnTo>
                    <a:lnTo>
                      <a:pt x="24" y="151"/>
                    </a:lnTo>
                    <a:lnTo>
                      <a:pt x="72" y="143"/>
                    </a:lnTo>
                    <a:lnTo>
                      <a:pt x="88" y="120"/>
                    </a:lnTo>
                    <a:lnTo>
                      <a:pt x="128" y="112"/>
                    </a:lnTo>
                    <a:lnTo>
                      <a:pt x="136" y="88"/>
                    </a:lnTo>
                    <a:lnTo>
                      <a:pt x="144" y="80"/>
                    </a:lnTo>
                    <a:lnTo>
                      <a:pt x="136" y="72"/>
                    </a:lnTo>
                    <a:lnTo>
                      <a:pt x="152" y="72"/>
                    </a:lnTo>
                    <a:lnTo>
                      <a:pt x="160" y="56"/>
                    </a:lnTo>
                    <a:lnTo>
                      <a:pt x="152" y="40"/>
                    </a:lnTo>
                    <a:lnTo>
                      <a:pt x="200" y="16"/>
                    </a:lnTo>
                    <a:lnTo>
                      <a:pt x="184" y="16"/>
                    </a:lnTo>
                    <a:lnTo>
                      <a:pt x="160" y="24"/>
                    </a:lnTo>
                    <a:lnTo>
                      <a:pt x="152" y="0"/>
                    </a:lnTo>
                    <a:lnTo>
                      <a:pt x="128" y="16"/>
                    </a:lnTo>
                    <a:lnTo>
                      <a:pt x="64" y="16"/>
                    </a:lnTo>
                    <a:lnTo>
                      <a:pt x="32" y="56"/>
                    </a:lnTo>
                    <a:lnTo>
                      <a:pt x="8" y="40"/>
                    </a:lnTo>
                    <a:lnTo>
                      <a:pt x="0" y="72"/>
                    </a:lnTo>
                    <a:close/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571" name="Freeform 292"/>
              <p:cNvSpPr>
                <a:spLocks noChangeAspect="1"/>
              </p:cNvSpPr>
              <p:nvPr/>
            </p:nvSpPr>
            <p:spPr bwMode="auto">
              <a:xfrm>
                <a:off x="1502" y="1861"/>
                <a:ext cx="200" cy="151"/>
              </a:xfrm>
              <a:custGeom>
                <a:avLst/>
                <a:gdLst>
                  <a:gd name="T0" fmla="*/ 0 w 200"/>
                  <a:gd name="T1" fmla="*/ 72 h 151"/>
                  <a:gd name="T2" fmla="*/ 0 w 200"/>
                  <a:gd name="T3" fmla="*/ 112 h 151"/>
                  <a:gd name="T4" fmla="*/ 16 w 200"/>
                  <a:gd name="T5" fmla="*/ 128 h 151"/>
                  <a:gd name="T6" fmla="*/ 8 w 200"/>
                  <a:gd name="T7" fmla="*/ 143 h 151"/>
                  <a:gd name="T8" fmla="*/ 24 w 200"/>
                  <a:gd name="T9" fmla="*/ 151 h 151"/>
                  <a:gd name="T10" fmla="*/ 72 w 200"/>
                  <a:gd name="T11" fmla="*/ 143 h 151"/>
                  <a:gd name="T12" fmla="*/ 88 w 200"/>
                  <a:gd name="T13" fmla="*/ 120 h 151"/>
                  <a:gd name="T14" fmla="*/ 128 w 200"/>
                  <a:gd name="T15" fmla="*/ 112 h 151"/>
                  <a:gd name="T16" fmla="*/ 136 w 200"/>
                  <a:gd name="T17" fmla="*/ 88 h 151"/>
                  <a:gd name="T18" fmla="*/ 144 w 200"/>
                  <a:gd name="T19" fmla="*/ 80 h 151"/>
                  <a:gd name="T20" fmla="*/ 136 w 200"/>
                  <a:gd name="T21" fmla="*/ 72 h 151"/>
                  <a:gd name="T22" fmla="*/ 152 w 200"/>
                  <a:gd name="T23" fmla="*/ 72 h 151"/>
                  <a:gd name="T24" fmla="*/ 160 w 200"/>
                  <a:gd name="T25" fmla="*/ 56 h 151"/>
                  <a:gd name="T26" fmla="*/ 152 w 200"/>
                  <a:gd name="T27" fmla="*/ 40 h 151"/>
                  <a:gd name="T28" fmla="*/ 200 w 200"/>
                  <a:gd name="T29" fmla="*/ 16 h 151"/>
                  <a:gd name="T30" fmla="*/ 184 w 200"/>
                  <a:gd name="T31" fmla="*/ 16 h 151"/>
                  <a:gd name="T32" fmla="*/ 160 w 200"/>
                  <a:gd name="T33" fmla="*/ 24 h 151"/>
                  <a:gd name="T34" fmla="*/ 152 w 200"/>
                  <a:gd name="T35" fmla="*/ 0 h 151"/>
                  <a:gd name="T36" fmla="*/ 128 w 200"/>
                  <a:gd name="T37" fmla="*/ 16 h 151"/>
                  <a:gd name="T38" fmla="*/ 64 w 200"/>
                  <a:gd name="T39" fmla="*/ 16 h 151"/>
                  <a:gd name="T40" fmla="*/ 32 w 200"/>
                  <a:gd name="T41" fmla="*/ 56 h 151"/>
                  <a:gd name="T42" fmla="*/ 8 w 200"/>
                  <a:gd name="T43" fmla="*/ 40 h 151"/>
                  <a:gd name="T44" fmla="*/ 0 w 200"/>
                  <a:gd name="T45" fmla="*/ 72 h 151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200" h="151">
                    <a:moveTo>
                      <a:pt x="0" y="72"/>
                    </a:moveTo>
                    <a:lnTo>
                      <a:pt x="0" y="112"/>
                    </a:lnTo>
                    <a:lnTo>
                      <a:pt x="16" y="128"/>
                    </a:lnTo>
                    <a:lnTo>
                      <a:pt x="8" y="143"/>
                    </a:lnTo>
                    <a:lnTo>
                      <a:pt x="24" y="151"/>
                    </a:lnTo>
                    <a:lnTo>
                      <a:pt x="72" y="143"/>
                    </a:lnTo>
                    <a:lnTo>
                      <a:pt x="88" y="120"/>
                    </a:lnTo>
                    <a:lnTo>
                      <a:pt x="128" y="112"/>
                    </a:lnTo>
                    <a:lnTo>
                      <a:pt x="136" y="88"/>
                    </a:lnTo>
                    <a:lnTo>
                      <a:pt x="144" y="80"/>
                    </a:lnTo>
                    <a:lnTo>
                      <a:pt x="136" y="72"/>
                    </a:lnTo>
                    <a:lnTo>
                      <a:pt x="152" y="72"/>
                    </a:lnTo>
                    <a:lnTo>
                      <a:pt x="160" y="56"/>
                    </a:lnTo>
                    <a:lnTo>
                      <a:pt x="152" y="40"/>
                    </a:lnTo>
                    <a:lnTo>
                      <a:pt x="200" y="16"/>
                    </a:lnTo>
                    <a:lnTo>
                      <a:pt x="184" y="16"/>
                    </a:lnTo>
                    <a:lnTo>
                      <a:pt x="160" y="24"/>
                    </a:lnTo>
                    <a:lnTo>
                      <a:pt x="152" y="0"/>
                    </a:lnTo>
                    <a:lnTo>
                      <a:pt x="128" y="16"/>
                    </a:lnTo>
                    <a:lnTo>
                      <a:pt x="64" y="16"/>
                    </a:lnTo>
                    <a:lnTo>
                      <a:pt x="32" y="56"/>
                    </a:lnTo>
                    <a:lnTo>
                      <a:pt x="8" y="40"/>
                    </a:lnTo>
                    <a:lnTo>
                      <a:pt x="0" y="72"/>
                    </a:lnTo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572" name="Freeform 293"/>
              <p:cNvSpPr>
                <a:spLocks noChangeAspect="1"/>
              </p:cNvSpPr>
              <p:nvPr/>
            </p:nvSpPr>
            <p:spPr bwMode="auto">
              <a:xfrm>
                <a:off x="1894" y="2052"/>
                <a:ext cx="71" cy="96"/>
              </a:xfrm>
              <a:custGeom>
                <a:avLst/>
                <a:gdLst>
                  <a:gd name="T0" fmla="*/ 0 w 71"/>
                  <a:gd name="T1" fmla="*/ 32 h 96"/>
                  <a:gd name="T2" fmla="*/ 8 w 71"/>
                  <a:gd name="T3" fmla="*/ 48 h 96"/>
                  <a:gd name="T4" fmla="*/ 16 w 71"/>
                  <a:gd name="T5" fmla="*/ 80 h 96"/>
                  <a:gd name="T6" fmla="*/ 40 w 71"/>
                  <a:gd name="T7" fmla="*/ 80 h 96"/>
                  <a:gd name="T8" fmla="*/ 47 w 71"/>
                  <a:gd name="T9" fmla="*/ 56 h 96"/>
                  <a:gd name="T10" fmla="*/ 55 w 71"/>
                  <a:gd name="T11" fmla="*/ 64 h 96"/>
                  <a:gd name="T12" fmla="*/ 63 w 71"/>
                  <a:gd name="T13" fmla="*/ 96 h 96"/>
                  <a:gd name="T14" fmla="*/ 71 w 71"/>
                  <a:gd name="T15" fmla="*/ 80 h 96"/>
                  <a:gd name="T16" fmla="*/ 63 w 71"/>
                  <a:gd name="T17" fmla="*/ 48 h 96"/>
                  <a:gd name="T18" fmla="*/ 55 w 71"/>
                  <a:gd name="T19" fmla="*/ 56 h 96"/>
                  <a:gd name="T20" fmla="*/ 47 w 71"/>
                  <a:gd name="T21" fmla="*/ 48 h 96"/>
                  <a:gd name="T22" fmla="*/ 63 w 71"/>
                  <a:gd name="T23" fmla="*/ 32 h 96"/>
                  <a:gd name="T24" fmla="*/ 24 w 71"/>
                  <a:gd name="T25" fmla="*/ 24 h 96"/>
                  <a:gd name="T26" fmla="*/ 8 w 71"/>
                  <a:gd name="T27" fmla="*/ 0 h 96"/>
                  <a:gd name="T28" fmla="*/ 0 w 71"/>
                  <a:gd name="T29" fmla="*/ 16 h 96"/>
                  <a:gd name="T30" fmla="*/ 8 w 71"/>
                  <a:gd name="T31" fmla="*/ 24 h 96"/>
                  <a:gd name="T32" fmla="*/ 0 w 71"/>
                  <a:gd name="T33" fmla="*/ 32 h 9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71" h="96">
                    <a:moveTo>
                      <a:pt x="0" y="32"/>
                    </a:moveTo>
                    <a:lnTo>
                      <a:pt x="8" y="48"/>
                    </a:lnTo>
                    <a:lnTo>
                      <a:pt x="16" y="80"/>
                    </a:lnTo>
                    <a:lnTo>
                      <a:pt x="40" y="80"/>
                    </a:lnTo>
                    <a:lnTo>
                      <a:pt x="47" y="56"/>
                    </a:lnTo>
                    <a:lnTo>
                      <a:pt x="55" y="64"/>
                    </a:lnTo>
                    <a:lnTo>
                      <a:pt x="63" y="96"/>
                    </a:lnTo>
                    <a:lnTo>
                      <a:pt x="71" y="80"/>
                    </a:lnTo>
                    <a:lnTo>
                      <a:pt x="63" y="48"/>
                    </a:lnTo>
                    <a:lnTo>
                      <a:pt x="55" y="56"/>
                    </a:lnTo>
                    <a:lnTo>
                      <a:pt x="47" y="48"/>
                    </a:lnTo>
                    <a:lnTo>
                      <a:pt x="63" y="32"/>
                    </a:lnTo>
                    <a:lnTo>
                      <a:pt x="24" y="24"/>
                    </a:lnTo>
                    <a:lnTo>
                      <a:pt x="8" y="0"/>
                    </a:lnTo>
                    <a:lnTo>
                      <a:pt x="0" y="16"/>
                    </a:lnTo>
                    <a:lnTo>
                      <a:pt x="8" y="24"/>
                    </a:lnTo>
                    <a:lnTo>
                      <a:pt x="0" y="32"/>
                    </a:lnTo>
                    <a:close/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573" name="Freeform 294"/>
              <p:cNvSpPr>
                <a:spLocks noChangeAspect="1"/>
              </p:cNvSpPr>
              <p:nvPr/>
            </p:nvSpPr>
            <p:spPr bwMode="auto">
              <a:xfrm>
                <a:off x="1894" y="2052"/>
                <a:ext cx="71" cy="96"/>
              </a:xfrm>
              <a:custGeom>
                <a:avLst/>
                <a:gdLst>
                  <a:gd name="T0" fmla="*/ 0 w 71"/>
                  <a:gd name="T1" fmla="*/ 32 h 96"/>
                  <a:gd name="T2" fmla="*/ 8 w 71"/>
                  <a:gd name="T3" fmla="*/ 48 h 96"/>
                  <a:gd name="T4" fmla="*/ 16 w 71"/>
                  <a:gd name="T5" fmla="*/ 80 h 96"/>
                  <a:gd name="T6" fmla="*/ 40 w 71"/>
                  <a:gd name="T7" fmla="*/ 80 h 96"/>
                  <a:gd name="T8" fmla="*/ 47 w 71"/>
                  <a:gd name="T9" fmla="*/ 56 h 96"/>
                  <a:gd name="T10" fmla="*/ 55 w 71"/>
                  <a:gd name="T11" fmla="*/ 64 h 96"/>
                  <a:gd name="T12" fmla="*/ 63 w 71"/>
                  <a:gd name="T13" fmla="*/ 96 h 96"/>
                  <a:gd name="T14" fmla="*/ 71 w 71"/>
                  <a:gd name="T15" fmla="*/ 80 h 96"/>
                  <a:gd name="T16" fmla="*/ 63 w 71"/>
                  <a:gd name="T17" fmla="*/ 48 h 96"/>
                  <a:gd name="T18" fmla="*/ 55 w 71"/>
                  <a:gd name="T19" fmla="*/ 56 h 96"/>
                  <a:gd name="T20" fmla="*/ 47 w 71"/>
                  <a:gd name="T21" fmla="*/ 48 h 96"/>
                  <a:gd name="T22" fmla="*/ 63 w 71"/>
                  <a:gd name="T23" fmla="*/ 32 h 96"/>
                  <a:gd name="T24" fmla="*/ 24 w 71"/>
                  <a:gd name="T25" fmla="*/ 24 h 96"/>
                  <a:gd name="T26" fmla="*/ 8 w 71"/>
                  <a:gd name="T27" fmla="*/ 0 h 96"/>
                  <a:gd name="T28" fmla="*/ 0 w 71"/>
                  <a:gd name="T29" fmla="*/ 16 h 96"/>
                  <a:gd name="T30" fmla="*/ 8 w 71"/>
                  <a:gd name="T31" fmla="*/ 24 h 96"/>
                  <a:gd name="T32" fmla="*/ 0 w 71"/>
                  <a:gd name="T33" fmla="*/ 32 h 9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71" h="96">
                    <a:moveTo>
                      <a:pt x="0" y="32"/>
                    </a:moveTo>
                    <a:lnTo>
                      <a:pt x="8" y="48"/>
                    </a:lnTo>
                    <a:lnTo>
                      <a:pt x="16" y="80"/>
                    </a:lnTo>
                    <a:lnTo>
                      <a:pt x="40" y="80"/>
                    </a:lnTo>
                    <a:lnTo>
                      <a:pt x="47" y="56"/>
                    </a:lnTo>
                    <a:lnTo>
                      <a:pt x="55" y="64"/>
                    </a:lnTo>
                    <a:lnTo>
                      <a:pt x="63" y="96"/>
                    </a:lnTo>
                    <a:lnTo>
                      <a:pt x="71" y="80"/>
                    </a:lnTo>
                    <a:lnTo>
                      <a:pt x="63" y="48"/>
                    </a:lnTo>
                    <a:lnTo>
                      <a:pt x="55" y="56"/>
                    </a:lnTo>
                    <a:lnTo>
                      <a:pt x="47" y="48"/>
                    </a:lnTo>
                    <a:lnTo>
                      <a:pt x="63" y="32"/>
                    </a:lnTo>
                    <a:lnTo>
                      <a:pt x="24" y="24"/>
                    </a:lnTo>
                    <a:lnTo>
                      <a:pt x="8" y="0"/>
                    </a:lnTo>
                    <a:lnTo>
                      <a:pt x="0" y="16"/>
                    </a:lnTo>
                    <a:lnTo>
                      <a:pt x="8" y="24"/>
                    </a:lnTo>
                    <a:lnTo>
                      <a:pt x="0" y="32"/>
                    </a:lnTo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574" name="Freeform 295"/>
              <p:cNvSpPr>
                <a:spLocks noChangeAspect="1"/>
              </p:cNvSpPr>
              <p:nvPr/>
            </p:nvSpPr>
            <p:spPr bwMode="auto">
              <a:xfrm>
                <a:off x="1910" y="2036"/>
                <a:ext cx="47" cy="16"/>
              </a:xfrm>
              <a:custGeom>
                <a:avLst/>
                <a:gdLst>
                  <a:gd name="T0" fmla="*/ 0 w 47"/>
                  <a:gd name="T1" fmla="*/ 8 h 16"/>
                  <a:gd name="T2" fmla="*/ 0 w 47"/>
                  <a:gd name="T3" fmla="*/ 16 h 16"/>
                  <a:gd name="T4" fmla="*/ 47 w 47"/>
                  <a:gd name="T5" fmla="*/ 8 h 16"/>
                  <a:gd name="T6" fmla="*/ 39 w 47"/>
                  <a:gd name="T7" fmla="*/ 0 h 16"/>
                  <a:gd name="T8" fmla="*/ 8 w 47"/>
                  <a:gd name="T9" fmla="*/ 0 h 16"/>
                  <a:gd name="T10" fmla="*/ 0 w 47"/>
                  <a:gd name="T11" fmla="*/ 8 h 1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47" h="16">
                    <a:moveTo>
                      <a:pt x="0" y="8"/>
                    </a:moveTo>
                    <a:lnTo>
                      <a:pt x="0" y="16"/>
                    </a:lnTo>
                    <a:lnTo>
                      <a:pt x="47" y="8"/>
                    </a:lnTo>
                    <a:lnTo>
                      <a:pt x="39" y="0"/>
                    </a:lnTo>
                    <a:lnTo>
                      <a:pt x="8" y="0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575" name="Freeform 296"/>
              <p:cNvSpPr>
                <a:spLocks noChangeAspect="1"/>
              </p:cNvSpPr>
              <p:nvPr/>
            </p:nvSpPr>
            <p:spPr bwMode="auto">
              <a:xfrm>
                <a:off x="1910" y="2036"/>
                <a:ext cx="47" cy="16"/>
              </a:xfrm>
              <a:custGeom>
                <a:avLst/>
                <a:gdLst>
                  <a:gd name="T0" fmla="*/ 0 w 47"/>
                  <a:gd name="T1" fmla="*/ 8 h 16"/>
                  <a:gd name="T2" fmla="*/ 0 w 47"/>
                  <a:gd name="T3" fmla="*/ 16 h 16"/>
                  <a:gd name="T4" fmla="*/ 47 w 47"/>
                  <a:gd name="T5" fmla="*/ 8 h 16"/>
                  <a:gd name="T6" fmla="*/ 39 w 47"/>
                  <a:gd name="T7" fmla="*/ 0 h 16"/>
                  <a:gd name="T8" fmla="*/ 8 w 47"/>
                  <a:gd name="T9" fmla="*/ 0 h 16"/>
                  <a:gd name="T10" fmla="*/ 0 w 47"/>
                  <a:gd name="T11" fmla="*/ 8 h 1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47" h="16">
                    <a:moveTo>
                      <a:pt x="0" y="8"/>
                    </a:moveTo>
                    <a:lnTo>
                      <a:pt x="0" y="16"/>
                    </a:lnTo>
                    <a:lnTo>
                      <a:pt x="47" y="8"/>
                    </a:lnTo>
                    <a:lnTo>
                      <a:pt x="39" y="0"/>
                    </a:lnTo>
                    <a:lnTo>
                      <a:pt x="8" y="0"/>
                    </a:lnTo>
                    <a:lnTo>
                      <a:pt x="0" y="8"/>
                    </a:lnTo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576" name="Freeform 297"/>
              <p:cNvSpPr>
                <a:spLocks noChangeAspect="1"/>
              </p:cNvSpPr>
              <p:nvPr/>
            </p:nvSpPr>
            <p:spPr bwMode="auto">
              <a:xfrm>
                <a:off x="1957" y="2036"/>
                <a:ext cx="136" cy="280"/>
              </a:xfrm>
              <a:custGeom>
                <a:avLst/>
                <a:gdLst>
                  <a:gd name="T0" fmla="*/ 0 w 136"/>
                  <a:gd name="T1" fmla="*/ 112 h 280"/>
                  <a:gd name="T2" fmla="*/ 8 w 136"/>
                  <a:gd name="T3" fmla="*/ 96 h 280"/>
                  <a:gd name="T4" fmla="*/ 40 w 136"/>
                  <a:gd name="T5" fmla="*/ 24 h 280"/>
                  <a:gd name="T6" fmla="*/ 64 w 136"/>
                  <a:gd name="T7" fmla="*/ 8 h 280"/>
                  <a:gd name="T8" fmla="*/ 72 w 136"/>
                  <a:gd name="T9" fmla="*/ 0 h 280"/>
                  <a:gd name="T10" fmla="*/ 88 w 136"/>
                  <a:gd name="T11" fmla="*/ 8 h 280"/>
                  <a:gd name="T12" fmla="*/ 88 w 136"/>
                  <a:gd name="T13" fmla="*/ 16 h 280"/>
                  <a:gd name="T14" fmla="*/ 80 w 136"/>
                  <a:gd name="T15" fmla="*/ 64 h 280"/>
                  <a:gd name="T16" fmla="*/ 88 w 136"/>
                  <a:gd name="T17" fmla="*/ 64 h 280"/>
                  <a:gd name="T18" fmla="*/ 104 w 136"/>
                  <a:gd name="T19" fmla="*/ 88 h 280"/>
                  <a:gd name="T20" fmla="*/ 136 w 136"/>
                  <a:gd name="T21" fmla="*/ 96 h 280"/>
                  <a:gd name="T22" fmla="*/ 112 w 136"/>
                  <a:gd name="T23" fmla="*/ 120 h 280"/>
                  <a:gd name="T24" fmla="*/ 80 w 136"/>
                  <a:gd name="T25" fmla="*/ 128 h 280"/>
                  <a:gd name="T26" fmla="*/ 80 w 136"/>
                  <a:gd name="T27" fmla="*/ 152 h 280"/>
                  <a:gd name="T28" fmla="*/ 88 w 136"/>
                  <a:gd name="T29" fmla="*/ 184 h 280"/>
                  <a:gd name="T30" fmla="*/ 88 w 136"/>
                  <a:gd name="T31" fmla="*/ 208 h 280"/>
                  <a:gd name="T32" fmla="*/ 104 w 136"/>
                  <a:gd name="T33" fmla="*/ 248 h 280"/>
                  <a:gd name="T34" fmla="*/ 88 w 136"/>
                  <a:gd name="T35" fmla="*/ 280 h 280"/>
                  <a:gd name="T36" fmla="*/ 80 w 136"/>
                  <a:gd name="T37" fmla="*/ 184 h 280"/>
                  <a:gd name="T38" fmla="*/ 64 w 136"/>
                  <a:gd name="T39" fmla="*/ 168 h 280"/>
                  <a:gd name="T40" fmla="*/ 48 w 136"/>
                  <a:gd name="T41" fmla="*/ 192 h 280"/>
                  <a:gd name="T42" fmla="*/ 32 w 136"/>
                  <a:gd name="T43" fmla="*/ 184 h 280"/>
                  <a:gd name="T44" fmla="*/ 32 w 136"/>
                  <a:gd name="T45" fmla="*/ 152 h 280"/>
                  <a:gd name="T46" fmla="*/ 0 w 136"/>
                  <a:gd name="T47" fmla="*/ 112 h 280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0" t="0" r="r" b="b"/>
                <a:pathLst>
                  <a:path w="136" h="280">
                    <a:moveTo>
                      <a:pt x="0" y="112"/>
                    </a:moveTo>
                    <a:lnTo>
                      <a:pt x="8" y="96"/>
                    </a:lnTo>
                    <a:lnTo>
                      <a:pt x="40" y="24"/>
                    </a:lnTo>
                    <a:lnTo>
                      <a:pt x="64" y="8"/>
                    </a:lnTo>
                    <a:lnTo>
                      <a:pt x="72" y="0"/>
                    </a:lnTo>
                    <a:lnTo>
                      <a:pt x="88" y="8"/>
                    </a:lnTo>
                    <a:lnTo>
                      <a:pt x="88" y="16"/>
                    </a:lnTo>
                    <a:lnTo>
                      <a:pt x="80" y="64"/>
                    </a:lnTo>
                    <a:lnTo>
                      <a:pt x="88" y="64"/>
                    </a:lnTo>
                    <a:lnTo>
                      <a:pt x="104" y="88"/>
                    </a:lnTo>
                    <a:lnTo>
                      <a:pt x="136" y="96"/>
                    </a:lnTo>
                    <a:lnTo>
                      <a:pt x="112" y="120"/>
                    </a:lnTo>
                    <a:lnTo>
                      <a:pt x="80" y="128"/>
                    </a:lnTo>
                    <a:lnTo>
                      <a:pt x="80" y="152"/>
                    </a:lnTo>
                    <a:lnTo>
                      <a:pt x="88" y="184"/>
                    </a:lnTo>
                    <a:lnTo>
                      <a:pt x="88" y="208"/>
                    </a:lnTo>
                    <a:lnTo>
                      <a:pt x="104" y="248"/>
                    </a:lnTo>
                    <a:lnTo>
                      <a:pt x="88" y="280"/>
                    </a:lnTo>
                    <a:lnTo>
                      <a:pt x="80" y="184"/>
                    </a:lnTo>
                    <a:lnTo>
                      <a:pt x="64" y="168"/>
                    </a:lnTo>
                    <a:lnTo>
                      <a:pt x="48" y="192"/>
                    </a:lnTo>
                    <a:lnTo>
                      <a:pt x="32" y="184"/>
                    </a:lnTo>
                    <a:lnTo>
                      <a:pt x="32" y="152"/>
                    </a:lnTo>
                    <a:lnTo>
                      <a:pt x="0" y="112"/>
                    </a:lnTo>
                    <a:close/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577" name="Freeform 298"/>
              <p:cNvSpPr>
                <a:spLocks noChangeAspect="1"/>
              </p:cNvSpPr>
              <p:nvPr/>
            </p:nvSpPr>
            <p:spPr bwMode="auto">
              <a:xfrm>
                <a:off x="1957" y="2036"/>
                <a:ext cx="136" cy="280"/>
              </a:xfrm>
              <a:custGeom>
                <a:avLst/>
                <a:gdLst>
                  <a:gd name="T0" fmla="*/ 0 w 136"/>
                  <a:gd name="T1" fmla="*/ 112 h 280"/>
                  <a:gd name="T2" fmla="*/ 8 w 136"/>
                  <a:gd name="T3" fmla="*/ 96 h 280"/>
                  <a:gd name="T4" fmla="*/ 40 w 136"/>
                  <a:gd name="T5" fmla="*/ 24 h 280"/>
                  <a:gd name="T6" fmla="*/ 64 w 136"/>
                  <a:gd name="T7" fmla="*/ 8 h 280"/>
                  <a:gd name="T8" fmla="*/ 72 w 136"/>
                  <a:gd name="T9" fmla="*/ 0 h 280"/>
                  <a:gd name="T10" fmla="*/ 88 w 136"/>
                  <a:gd name="T11" fmla="*/ 8 h 280"/>
                  <a:gd name="T12" fmla="*/ 88 w 136"/>
                  <a:gd name="T13" fmla="*/ 16 h 280"/>
                  <a:gd name="T14" fmla="*/ 80 w 136"/>
                  <a:gd name="T15" fmla="*/ 64 h 280"/>
                  <a:gd name="T16" fmla="*/ 88 w 136"/>
                  <a:gd name="T17" fmla="*/ 64 h 280"/>
                  <a:gd name="T18" fmla="*/ 104 w 136"/>
                  <a:gd name="T19" fmla="*/ 88 h 280"/>
                  <a:gd name="T20" fmla="*/ 136 w 136"/>
                  <a:gd name="T21" fmla="*/ 96 h 280"/>
                  <a:gd name="T22" fmla="*/ 112 w 136"/>
                  <a:gd name="T23" fmla="*/ 120 h 280"/>
                  <a:gd name="T24" fmla="*/ 80 w 136"/>
                  <a:gd name="T25" fmla="*/ 128 h 280"/>
                  <a:gd name="T26" fmla="*/ 80 w 136"/>
                  <a:gd name="T27" fmla="*/ 152 h 280"/>
                  <a:gd name="T28" fmla="*/ 88 w 136"/>
                  <a:gd name="T29" fmla="*/ 184 h 280"/>
                  <a:gd name="T30" fmla="*/ 88 w 136"/>
                  <a:gd name="T31" fmla="*/ 208 h 280"/>
                  <a:gd name="T32" fmla="*/ 104 w 136"/>
                  <a:gd name="T33" fmla="*/ 248 h 280"/>
                  <a:gd name="T34" fmla="*/ 88 w 136"/>
                  <a:gd name="T35" fmla="*/ 280 h 280"/>
                  <a:gd name="T36" fmla="*/ 80 w 136"/>
                  <a:gd name="T37" fmla="*/ 184 h 280"/>
                  <a:gd name="T38" fmla="*/ 64 w 136"/>
                  <a:gd name="T39" fmla="*/ 168 h 280"/>
                  <a:gd name="T40" fmla="*/ 48 w 136"/>
                  <a:gd name="T41" fmla="*/ 192 h 280"/>
                  <a:gd name="T42" fmla="*/ 32 w 136"/>
                  <a:gd name="T43" fmla="*/ 184 h 280"/>
                  <a:gd name="T44" fmla="*/ 32 w 136"/>
                  <a:gd name="T45" fmla="*/ 152 h 280"/>
                  <a:gd name="T46" fmla="*/ 0 w 136"/>
                  <a:gd name="T47" fmla="*/ 112 h 280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0" t="0" r="r" b="b"/>
                <a:pathLst>
                  <a:path w="136" h="280">
                    <a:moveTo>
                      <a:pt x="0" y="112"/>
                    </a:moveTo>
                    <a:lnTo>
                      <a:pt x="8" y="96"/>
                    </a:lnTo>
                    <a:lnTo>
                      <a:pt x="40" y="24"/>
                    </a:lnTo>
                    <a:lnTo>
                      <a:pt x="64" y="8"/>
                    </a:lnTo>
                    <a:lnTo>
                      <a:pt x="72" y="0"/>
                    </a:lnTo>
                    <a:lnTo>
                      <a:pt x="88" y="8"/>
                    </a:lnTo>
                    <a:lnTo>
                      <a:pt x="88" y="16"/>
                    </a:lnTo>
                    <a:lnTo>
                      <a:pt x="80" y="64"/>
                    </a:lnTo>
                    <a:lnTo>
                      <a:pt x="88" y="64"/>
                    </a:lnTo>
                    <a:lnTo>
                      <a:pt x="104" y="88"/>
                    </a:lnTo>
                    <a:lnTo>
                      <a:pt x="136" y="96"/>
                    </a:lnTo>
                    <a:lnTo>
                      <a:pt x="112" y="120"/>
                    </a:lnTo>
                    <a:lnTo>
                      <a:pt x="80" y="128"/>
                    </a:lnTo>
                    <a:lnTo>
                      <a:pt x="80" y="152"/>
                    </a:lnTo>
                    <a:lnTo>
                      <a:pt x="88" y="184"/>
                    </a:lnTo>
                    <a:lnTo>
                      <a:pt x="88" y="208"/>
                    </a:lnTo>
                    <a:lnTo>
                      <a:pt x="104" y="248"/>
                    </a:lnTo>
                    <a:lnTo>
                      <a:pt x="88" y="280"/>
                    </a:lnTo>
                    <a:lnTo>
                      <a:pt x="80" y="184"/>
                    </a:lnTo>
                    <a:lnTo>
                      <a:pt x="64" y="168"/>
                    </a:lnTo>
                    <a:lnTo>
                      <a:pt x="48" y="192"/>
                    </a:lnTo>
                    <a:lnTo>
                      <a:pt x="32" y="184"/>
                    </a:lnTo>
                    <a:lnTo>
                      <a:pt x="32" y="152"/>
                    </a:lnTo>
                    <a:lnTo>
                      <a:pt x="0" y="112"/>
                    </a:lnTo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578" name="Freeform 299"/>
              <p:cNvSpPr>
                <a:spLocks noChangeAspect="1"/>
              </p:cNvSpPr>
              <p:nvPr/>
            </p:nvSpPr>
            <p:spPr bwMode="auto">
              <a:xfrm>
                <a:off x="1694" y="1582"/>
                <a:ext cx="878" cy="574"/>
              </a:xfrm>
              <a:custGeom>
                <a:avLst/>
                <a:gdLst>
                  <a:gd name="T0" fmla="*/ 0 w 878"/>
                  <a:gd name="T1" fmla="*/ 247 h 574"/>
                  <a:gd name="T2" fmla="*/ 88 w 878"/>
                  <a:gd name="T3" fmla="*/ 215 h 574"/>
                  <a:gd name="T4" fmla="*/ 88 w 878"/>
                  <a:gd name="T5" fmla="*/ 167 h 574"/>
                  <a:gd name="T6" fmla="*/ 128 w 878"/>
                  <a:gd name="T7" fmla="*/ 119 h 574"/>
                  <a:gd name="T8" fmla="*/ 168 w 878"/>
                  <a:gd name="T9" fmla="*/ 96 h 574"/>
                  <a:gd name="T10" fmla="*/ 208 w 878"/>
                  <a:gd name="T11" fmla="*/ 104 h 574"/>
                  <a:gd name="T12" fmla="*/ 247 w 878"/>
                  <a:gd name="T13" fmla="*/ 159 h 574"/>
                  <a:gd name="T14" fmla="*/ 335 w 878"/>
                  <a:gd name="T15" fmla="*/ 199 h 574"/>
                  <a:gd name="T16" fmla="*/ 447 w 878"/>
                  <a:gd name="T17" fmla="*/ 223 h 574"/>
                  <a:gd name="T18" fmla="*/ 551 w 878"/>
                  <a:gd name="T19" fmla="*/ 183 h 574"/>
                  <a:gd name="T20" fmla="*/ 575 w 878"/>
                  <a:gd name="T21" fmla="*/ 167 h 574"/>
                  <a:gd name="T22" fmla="*/ 655 w 878"/>
                  <a:gd name="T23" fmla="*/ 127 h 574"/>
                  <a:gd name="T24" fmla="*/ 599 w 878"/>
                  <a:gd name="T25" fmla="*/ 111 h 574"/>
                  <a:gd name="T26" fmla="*/ 615 w 878"/>
                  <a:gd name="T27" fmla="*/ 64 h 574"/>
                  <a:gd name="T28" fmla="*/ 647 w 878"/>
                  <a:gd name="T29" fmla="*/ 64 h 574"/>
                  <a:gd name="T30" fmla="*/ 663 w 878"/>
                  <a:gd name="T31" fmla="*/ 8 h 574"/>
                  <a:gd name="T32" fmla="*/ 751 w 878"/>
                  <a:gd name="T33" fmla="*/ 8 h 574"/>
                  <a:gd name="T34" fmla="*/ 815 w 878"/>
                  <a:gd name="T35" fmla="*/ 88 h 574"/>
                  <a:gd name="T36" fmla="*/ 878 w 878"/>
                  <a:gd name="T37" fmla="*/ 96 h 574"/>
                  <a:gd name="T38" fmla="*/ 823 w 878"/>
                  <a:gd name="T39" fmla="*/ 167 h 574"/>
                  <a:gd name="T40" fmla="*/ 815 w 878"/>
                  <a:gd name="T41" fmla="*/ 207 h 574"/>
                  <a:gd name="T42" fmla="*/ 783 w 878"/>
                  <a:gd name="T43" fmla="*/ 215 h 574"/>
                  <a:gd name="T44" fmla="*/ 767 w 878"/>
                  <a:gd name="T45" fmla="*/ 223 h 574"/>
                  <a:gd name="T46" fmla="*/ 679 w 878"/>
                  <a:gd name="T47" fmla="*/ 279 h 574"/>
                  <a:gd name="T48" fmla="*/ 695 w 878"/>
                  <a:gd name="T49" fmla="*/ 231 h 574"/>
                  <a:gd name="T50" fmla="*/ 631 w 878"/>
                  <a:gd name="T51" fmla="*/ 279 h 574"/>
                  <a:gd name="T52" fmla="*/ 671 w 878"/>
                  <a:gd name="T53" fmla="*/ 295 h 574"/>
                  <a:gd name="T54" fmla="*/ 663 w 878"/>
                  <a:gd name="T55" fmla="*/ 319 h 574"/>
                  <a:gd name="T56" fmla="*/ 695 w 878"/>
                  <a:gd name="T57" fmla="*/ 399 h 574"/>
                  <a:gd name="T58" fmla="*/ 695 w 878"/>
                  <a:gd name="T59" fmla="*/ 407 h 574"/>
                  <a:gd name="T60" fmla="*/ 695 w 878"/>
                  <a:gd name="T61" fmla="*/ 422 h 574"/>
                  <a:gd name="T62" fmla="*/ 615 w 878"/>
                  <a:gd name="T63" fmla="*/ 526 h 574"/>
                  <a:gd name="T64" fmla="*/ 575 w 878"/>
                  <a:gd name="T65" fmla="*/ 534 h 574"/>
                  <a:gd name="T66" fmla="*/ 519 w 878"/>
                  <a:gd name="T67" fmla="*/ 558 h 574"/>
                  <a:gd name="T68" fmla="*/ 511 w 878"/>
                  <a:gd name="T69" fmla="*/ 558 h 574"/>
                  <a:gd name="T70" fmla="*/ 447 w 878"/>
                  <a:gd name="T71" fmla="*/ 526 h 574"/>
                  <a:gd name="T72" fmla="*/ 399 w 878"/>
                  <a:gd name="T73" fmla="*/ 542 h 574"/>
                  <a:gd name="T74" fmla="*/ 399 w 878"/>
                  <a:gd name="T75" fmla="*/ 550 h 574"/>
                  <a:gd name="T76" fmla="*/ 351 w 878"/>
                  <a:gd name="T77" fmla="*/ 518 h 574"/>
                  <a:gd name="T78" fmla="*/ 351 w 878"/>
                  <a:gd name="T79" fmla="*/ 470 h 574"/>
                  <a:gd name="T80" fmla="*/ 335 w 878"/>
                  <a:gd name="T81" fmla="*/ 454 h 574"/>
                  <a:gd name="T82" fmla="*/ 319 w 878"/>
                  <a:gd name="T83" fmla="*/ 430 h 574"/>
                  <a:gd name="T84" fmla="*/ 224 w 878"/>
                  <a:gd name="T85" fmla="*/ 454 h 574"/>
                  <a:gd name="T86" fmla="*/ 208 w 878"/>
                  <a:gd name="T87" fmla="*/ 454 h 574"/>
                  <a:gd name="T88" fmla="*/ 168 w 878"/>
                  <a:gd name="T89" fmla="*/ 454 h 574"/>
                  <a:gd name="T90" fmla="*/ 104 w 878"/>
                  <a:gd name="T91" fmla="*/ 415 h 574"/>
                  <a:gd name="T92" fmla="*/ 64 w 878"/>
                  <a:gd name="T93" fmla="*/ 383 h 574"/>
                  <a:gd name="T94" fmla="*/ 72 w 878"/>
                  <a:gd name="T95" fmla="*/ 351 h 574"/>
                  <a:gd name="T96" fmla="*/ 72 w 878"/>
                  <a:gd name="T97" fmla="*/ 319 h 574"/>
                  <a:gd name="T98" fmla="*/ 8 w 878"/>
                  <a:gd name="T99" fmla="*/ 295 h 574"/>
                  <a:gd name="T100" fmla="*/ 0 w 878"/>
                  <a:gd name="T101" fmla="*/ 271 h 574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878" h="574">
                    <a:moveTo>
                      <a:pt x="0" y="271"/>
                    </a:moveTo>
                    <a:lnTo>
                      <a:pt x="0" y="247"/>
                    </a:lnTo>
                    <a:lnTo>
                      <a:pt x="32" y="239"/>
                    </a:lnTo>
                    <a:lnTo>
                      <a:pt x="88" y="215"/>
                    </a:lnTo>
                    <a:lnTo>
                      <a:pt x="96" y="183"/>
                    </a:lnTo>
                    <a:lnTo>
                      <a:pt x="88" y="167"/>
                    </a:lnTo>
                    <a:lnTo>
                      <a:pt x="120" y="159"/>
                    </a:lnTo>
                    <a:lnTo>
                      <a:pt x="128" y="119"/>
                    </a:lnTo>
                    <a:lnTo>
                      <a:pt x="168" y="119"/>
                    </a:lnTo>
                    <a:lnTo>
                      <a:pt x="168" y="96"/>
                    </a:lnTo>
                    <a:lnTo>
                      <a:pt x="200" y="88"/>
                    </a:lnTo>
                    <a:lnTo>
                      <a:pt x="208" y="104"/>
                    </a:lnTo>
                    <a:lnTo>
                      <a:pt x="240" y="111"/>
                    </a:lnTo>
                    <a:lnTo>
                      <a:pt x="247" y="159"/>
                    </a:lnTo>
                    <a:lnTo>
                      <a:pt x="303" y="175"/>
                    </a:lnTo>
                    <a:lnTo>
                      <a:pt x="335" y="199"/>
                    </a:lnTo>
                    <a:lnTo>
                      <a:pt x="391" y="199"/>
                    </a:lnTo>
                    <a:lnTo>
                      <a:pt x="447" y="223"/>
                    </a:lnTo>
                    <a:lnTo>
                      <a:pt x="519" y="199"/>
                    </a:lnTo>
                    <a:lnTo>
                      <a:pt x="551" y="183"/>
                    </a:lnTo>
                    <a:lnTo>
                      <a:pt x="551" y="159"/>
                    </a:lnTo>
                    <a:lnTo>
                      <a:pt x="575" y="167"/>
                    </a:lnTo>
                    <a:lnTo>
                      <a:pt x="615" y="127"/>
                    </a:lnTo>
                    <a:lnTo>
                      <a:pt x="655" y="127"/>
                    </a:lnTo>
                    <a:lnTo>
                      <a:pt x="639" y="104"/>
                    </a:lnTo>
                    <a:lnTo>
                      <a:pt x="599" y="111"/>
                    </a:lnTo>
                    <a:lnTo>
                      <a:pt x="599" y="80"/>
                    </a:lnTo>
                    <a:lnTo>
                      <a:pt x="615" y="64"/>
                    </a:lnTo>
                    <a:lnTo>
                      <a:pt x="631" y="72"/>
                    </a:lnTo>
                    <a:lnTo>
                      <a:pt x="647" y="64"/>
                    </a:lnTo>
                    <a:lnTo>
                      <a:pt x="671" y="24"/>
                    </a:lnTo>
                    <a:lnTo>
                      <a:pt x="663" y="8"/>
                    </a:lnTo>
                    <a:lnTo>
                      <a:pt x="719" y="0"/>
                    </a:lnTo>
                    <a:lnTo>
                      <a:pt x="751" y="8"/>
                    </a:lnTo>
                    <a:lnTo>
                      <a:pt x="775" y="72"/>
                    </a:lnTo>
                    <a:lnTo>
                      <a:pt x="815" y="88"/>
                    </a:lnTo>
                    <a:lnTo>
                      <a:pt x="823" y="111"/>
                    </a:lnTo>
                    <a:lnTo>
                      <a:pt x="878" y="96"/>
                    </a:lnTo>
                    <a:lnTo>
                      <a:pt x="855" y="159"/>
                    </a:lnTo>
                    <a:lnTo>
                      <a:pt x="823" y="167"/>
                    </a:lnTo>
                    <a:lnTo>
                      <a:pt x="823" y="183"/>
                    </a:lnTo>
                    <a:lnTo>
                      <a:pt x="815" y="207"/>
                    </a:lnTo>
                    <a:lnTo>
                      <a:pt x="807" y="199"/>
                    </a:lnTo>
                    <a:lnTo>
                      <a:pt x="783" y="215"/>
                    </a:lnTo>
                    <a:lnTo>
                      <a:pt x="783" y="231"/>
                    </a:lnTo>
                    <a:lnTo>
                      <a:pt x="767" y="223"/>
                    </a:lnTo>
                    <a:lnTo>
                      <a:pt x="727" y="247"/>
                    </a:lnTo>
                    <a:lnTo>
                      <a:pt x="679" y="279"/>
                    </a:lnTo>
                    <a:lnTo>
                      <a:pt x="703" y="239"/>
                    </a:lnTo>
                    <a:lnTo>
                      <a:pt x="695" y="231"/>
                    </a:lnTo>
                    <a:lnTo>
                      <a:pt x="631" y="271"/>
                    </a:lnTo>
                    <a:lnTo>
                      <a:pt x="631" y="279"/>
                    </a:lnTo>
                    <a:lnTo>
                      <a:pt x="647" y="295"/>
                    </a:lnTo>
                    <a:lnTo>
                      <a:pt x="671" y="295"/>
                    </a:lnTo>
                    <a:lnTo>
                      <a:pt x="703" y="295"/>
                    </a:lnTo>
                    <a:lnTo>
                      <a:pt x="663" y="319"/>
                    </a:lnTo>
                    <a:lnTo>
                      <a:pt x="655" y="343"/>
                    </a:lnTo>
                    <a:lnTo>
                      <a:pt x="695" y="399"/>
                    </a:lnTo>
                    <a:lnTo>
                      <a:pt x="663" y="391"/>
                    </a:lnTo>
                    <a:lnTo>
                      <a:pt x="695" y="407"/>
                    </a:lnTo>
                    <a:lnTo>
                      <a:pt x="663" y="415"/>
                    </a:lnTo>
                    <a:lnTo>
                      <a:pt x="695" y="422"/>
                    </a:lnTo>
                    <a:lnTo>
                      <a:pt x="647" y="510"/>
                    </a:lnTo>
                    <a:lnTo>
                      <a:pt x="615" y="526"/>
                    </a:lnTo>
                    <a:lnTo>
                      <a:pt x="583" y="534"/>
                    </a:lnTo>
                    <a:lnTo>
                      <a:pt x="575" y="534"/>
                    </a:lnTo>
                    <a:lnTo>
                      <a:pt x="567" y="550"/>
                    </a:lnTo>
                    <a:lnTo>
                      <a:pt x="519" y="558"/>
                    </a:lnTo>
                    <a:lnTo>
                      <a:pt x="519" y="574"/>
                    </a:lnTo>
                    <a:lnTo>
                      <a:pt x="511" y="558"/>
                    </a:lnTo>
                    <a:lnTo>
                      <a:pt x="487" y="558"/>
                    </a:lnTo>
                    <a:lnTo>
                      <a:pt x="447" y="526"/>
                    </a:lnTo>
                    <a:lnTo>
                      <a:pt x="407" y="542"/>
                    </a:lnTo>
                    <a:lnTo>
                      <a:pt x="399" y="542"/>
                    </a:lnTo>
                    <a:lnTo>
                      <a:pt x="399" y="558"/>
                    </a:lnTo>
                    <a:lnTo>
                      <a:pt x="399" y="550"/>
                    </a:lnTo>
                    <a:lnTo>
                      <a:pt x="367" y="542"/>
                    </a:lnTo>
                    <a:lnTo>
                      <a:pt x="351" y="518"/>
                    </a:lnTo>
                    <a:lnTo>
                      <a:pt x="343" y="518"/>
                    </a:lnTo>
                    <a:lnTo>
                      <a:pt x="351" y="470"/>
                    </a:lnTo>
                    <a:lnTo>
                      <a:pt x="351" y="462"/>
                    </a:lnTo>
                    <a:lnTo>
                      <a:pt x="335" y="454"/>
                    </a:lnTo>
                    <a:lnTo>
                      <a:pt x="319" y="446"/>
                    </a:lnTo>
                    <a:lnTo>
                      <a:pt x="319" y="430"/>
                    </a:lnTo>
                    <a:lnTo>
                      <a:pt x="255" y="454"/>
                    </a:lnTo>
                    <a:lnTo>
                      <a:pt x="224" y="454"/>
                    </a:lnTo>
                    <a:lnTo>
                      <a:pt x="216" y="462"/>
                    </a:lnTo>
                    <a:lnTo>
                      <a:pt x="208" y="454"/>
                    </a:lnTo>
                    <a:lnTo>
                      <a:pt x="200" y="454"/>
                    </a:lnTo>
                    <a:lnTo>
                      <a:pt x="168" y="454"/>
                    </a:lnTo>
                    <a:lnTo>
                      <a:pt x="152" y="430"/>
                    </a:lnTo>
                    <a:lnTo>
                      <a:pt x="104" y="415"/>
                    </a:lnTo>
                    <a:lnTo>
                      <a:pt x="72" y="407"/>
                    </a:lnTo>
                    <a:lnTo>
                      <a:pt x="64" y="383"/>
                    </a:lnTo>
                    <a:lnTo>
                      <a:pt x="72" y="375"/>
                    </a:lnTo>
                    <a:lnTo>
                      <a:pt x="72" y="351"/>
                    </a:lnTo>
                    <a:lnTo>
                      <a:pt x="96" y="327"/>
                    </a:lnTo>
                    <a:lnTo>
                      <a:pt x="72" y="319"/>
                    </a:lnTo>
                    <a:lnTo>
                      <a:pt x="48" y="327"/>
                    </a:lnTo>
                    <a:lnTo>
                      <a:pt x="8" y="295"/>
                    </a:lnTo>
                    <a:lnTo>
                      <a:pt x="8" y="279"/>
                    </a:lnTo>
                    <a:lnTo>
                      <a:pt x="0" y="271"/>
                    </a:lnTo>
                    <a:close/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579" name="Freeform 300"/>
              <p:cNvSpPr>
                <a:spLocks noChangeAspect="1"/>
              </p:cNvSpPr>
              <p:nvPr/>
            </p:nvSpPr>
            <p:spPr bwMode="auto">
              <a:xfrm>
                <a:off x="1694" y="1582"/>
                <a:ext cx="878" cy="574"/>
              </a:xfrm>
              <a:custGeom>
                <a:avLst/>
                <a:gdLst>
                  <a:gd name="T0" fmla="*/ 0 w 878"/>
                  <a:gd name="T1" fmla="*/ 247 h 574"/>
                  <a:gd name="T2" fmla="*/ 88 w 878"/>
                  <a:gd name="T3" fmla="*/ 215 h 574"/>
                  <a:gd name="T4" fmla="*/ 88 w 878"/>
                  <a:gd name="T5" fmla="*/ 167 h 574"/>
                  <a:gd name="T6" fmla="*/ 128 w 878"/>
                  <a:gd name="T7" fmla="*/ 119 h 574"/>
                  <a:gd name="T8" fmla="*/ 168 w 878"/>
                  <a:gd name="T9" fmla="*/ 96 h 574"/>
                  <a:gd name="T10" fmla="*/ 208 w 878"/>
                  <a:gd name="T11" fmla="*/ 104 h 574"/>
                  <a:gd name="T12" fmla="*/ 247 w 878"/>
                  <a:gd name="T13" fmla="*/ 159 h 574"/>
                  <a:gd name="T14" fmla="*/ 335 w 878"/>
                  <a:gd name="T15" fmla="*/ 199 h 574"/>
                  <a:gd name="T16" fmla="*/ 447 w 878"/>
                  <a:gd name="T17" fmla="*/ 223 h 574"/>
                  <a:gd name="T18" fmla="*/ 551 w 878"/>
                  <a:gd name="T19" fmla="*/ 183 h 574"/>
                  <a:gd name="T20" fmla="*/ 575 w 878"/>
                  <a:gd name="T21" fmla="*/ 167 h 574"/>
                  <a:gd name="T22" fmla="*/ 655 w 878"/>
                  <a:gd name="T23" fmla="*/ 127 h 574"/>
                  <a:gd name="T24" fmla="*/ 599 w 878"/>
                  <a:gd name="T25" fmla="*/ 111 h 574"/>
                  <a:gd name="T26" fmla="*/ 615 w 878"/>
                  <a:gd name="T27" fmla="*/ 64 h 574"/>
                  <a:gd name="T28" fmla="*/ 647 w 878"/>
                  <a:gd name="T29" fmla="*/ 64 h 574"/>
                  <a:gd name="T30" fmla="*/ 663 w 878"/>
                  <a:gd name="T31" fmla="*/ 8 h 574"/>
                  <a:gd name="T32" fmla="*/ 751 w 878"/>
                  <a:gd name="T33" fmla="*/ 8 h 574"/>
                  <a:gd name="T34" fmla="*/ 815 w 878"/>
                  <a:gd name="T35" fmla="*/ 88 h 574"/>
                  <a:gd name="T36" fmla="*/ 878 w 878"/>
                  <a:gd name="T37" fmla="*/ 96 h 574"/>
                  <a:gd name="T38" fmla="*/ 823 w 878"/>
                  <a:gd name="T39" fmla="*/ 167 h 574"/>
                  <a:gd name="T40" fmla="*/ 815 w 878"/>
                  <a:gd name="T41" fmla="*/ 207 h 574"/>
                  <a:gd name="T42" fmla="*/ 783 w 878"/>
                  <a:gd name="T43" fmla="*/ 215 h 574"/>
                  <a:gd name="T44" fmla="*/ 767 w 878"/>
                  <a:gd name="T45" fmla="*/ 223 h 574"/>
                  <a:gd name="T46" fmla="*/ 679 w 878"/>
                  <a:gd name="T47" fmla="*/ 279 h 574"/>
                  <a:gd name="T48" fmla="*/ 695 w 878"/>
                  <a:gd name="T49" fmla="*/ 231 h 574"/>
                  <a:gd name="T50" fmla="*/ 631 w 878"/>
                  <a:gd name="T51" fmla="*/ 279 h 574"/>
                  <a:gd name="T52" fmla="*/ 671 w 878"/>
                  <a:gd name="T53" fmla="*/ 295 h 574"/>
                  <a:gd name="T54" fmla="*/ 663 w 878"/>
                  <a:gd name="T55" fmla="*/ 319 h 574"/>
                  <a:gd name="T56" fmla="*/ 695 w 878"/>
                  <a:gd name="T57" fmla="*/ 399 h 574"/>
                  <a:gd name="T58" fmla="*/ 695 w 878"/>
                  <a:gd name="T59" fmla="*/ 407 h 574"/>
                  <a:gd name="T60" fmla="*/ 695 w 878"/>
                  <a:gd name="T61" fmla="*/ 422 h 574"/>
                  <a:gd name="T62" fmla="*/ 615 w 878"/>
                  <a:gd name="T63" fmla="*/ 526 h 574"/>
                  <a:gd name="T64" fmla="*/ 575 w 878"/>
                  <a:gd name="T65" fmla="*/ 534 h 574"/>
                  <a:gd name="T66" fmla="*/ 519 w 878"/>
                  <a:gd name="T67" fmla="*/ 558 h 574"/>
                  <a:gd name="T68" fmla="*/ 511 w 878"/>
                  <a:gd name="T69" fmla="*/ 558 h 574"/>
                  <a:gd name="T70" fmla="*/ 447 w 878"/>
                  <a:gd name="T71" fmla="*/ 526 h 574"/>
                  <a:gd name="T72" fmla="*/ 399 w 878"/>
                  <a:gd name="T73" fmla="*/ 542 h 574"/>
                  <a:gd name="T74" fmla="*/ 399 w 878"/>
                  <a:gd name="T75" fmla="*/ 550 h 574"/>
                  <a:gd name="T76" fmla="*/ 351 w 878"/>
                  <a:gd name="T77" fmla="*/ 518 h 574"/>
                  <a:gd name="T78" fmla="*/ 351 w 878"/>
                  <a:gd name="T79" fmla="*/ 470 h 574"/>
                  <a:gd name="T80" fmla="*/ 335 w 878"/>
                  <a:gd name="T81" fmla="*/ 454 h 574"/>
                  <a:gd name="T82" fmla="*/ 319 w 878"/>
                  <a:gd name="T83" fmla="*/ 430 h 574"/>
                  <a:gd name="T84" fmla="*/ 224 w 878"/>
                  <a:gd name="T85" fmla="*/ 454 h 574"/>
                  <a:gd name="T86" fmla="*/ 208 w 878"/>
                  <a:gd name="T87" fmla="*/ 454 h 574"/>
                  <a:gd name="T88" fmla="*/ 168 w 878"/>
                  <a:gd name="T89" fmla="*/ 454 h 574"/>
                  <a:gd name="T90" fmla="*/ 104 w 878"/>
                  <a:gd name="T91" fmla="*/ 415 h 574"/>
                  <a:gd name="T92" fmla="*/ 64 w 878"/>
                  <a:gd name="T93" fmla="*/ 383 h 574"/>
                  <a:gd name="T94" fmla="*/ 72 w 878"/>
                  <a:gd name="T95" fmla="*/ 351 h 574"/>
                  <a:gd name="T96" fmla="*/ 72 w 878"/>
                  <a:gd name="T97" fmla="*/ 319 h 574"/>
                  <a:gd name="T98" fmla="*/ 8 w 878"/>
                  <a:gd name="T99" fmla="*/ 295 h 574"/>
                  <a:gd name="T100" fmla="*/ 0 w 878"/>
                  <a:gd name="T101" fmla="*/ 271 h 574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878" h="574">
                    <a:moveTo>
                      <a:pt x="0" y="271"/>
                    </a:moveTo>
                    <a:lnTo>
                      <a:pt x="0" y="247"/>
                    </a:lnTo>
                    <a:lnTo>
                      <a:pt x="32" y="239"/>
                    </a:lnTo>
                    <a:lnTo>
                      <a:pt x="88" y="215"/>
                    </a:lnTo>
                    <a:lnTo>
                      <a:pt x="96" y="183"/>
                    </a:lnTo>
                    <a:lnTo>
                      <a:pt x="88" y="167"/>
                    </a:lnTo>
                    <a:lnTo>
                      <a:pt x="120" y="159"/>
                    </a:lnTo>
                    <a:lnTo>
                      <a:pt x="128" y="119"/>
                    </a:lnTo>
                    <a:lnTo>
                      <a:pt x="168" y="119"/>
                    </a:lnTo>
                    <a:lnTo>
                      <a:pt x="168" y="96"/>
                    </a:lnTo>
                    <a:lnTo>
                      <a:pt x="200" y="88"/>
                    </a:lnTo>
                    <a:lnTo>
                      <a:pt x="208" y="104"/>
                    </a:lnTo>
                    <a:lnTo>
                      <a:pt x="240" y="111"/>
                    </a:lnTo>
                    <a:lnTo>
                      <a:pt x="247" y="159"/>
                    </a:lnTo>
                    <a:lnTo>
                      <a:pt x="303" y="175"/>
                    </a:lnTo>
                    <a:lnTo>
                      <a:pt x="335" y="199"/>
                    </a:lnTo>
                    <a:lnTo>
                      <a:pt x="391" y="199"/>
                    </a:lnTo>
                    <a:lnTo>
                      <a:pt x="447" y="223"/>
                    </a:lnTo>
                    <a:lnTo>
                      <a:pt x="519" y="199"/>
                    </a:lnTo>
                    <a:lnTo>
                      <a:pt x="551" y="183"/>
                    </a:lnTo>
                    <a:lnTo>
                      <a:pt x="551" y="159"/>
                    </a:lnTo>
                    <a:lnTo>
                      <a:pt x="575" y="167"/>
                    </a:lnTo>
                    <a:lnTo>
                      <a:pt x="615" y="127"/>
                    </a:lnTo>
                    <a:lnTo>
                      <a:pt x="655" y="127"/>
                    </a:lnTo>
                    <a:lnTo>
                      <a:pt x="639" y="104"/>
                    </a:lnTo>
                    <a:lnTo>
                      <a:pt x="599" y="111"/>
                    </a:lnTo>
                    <a:lnTo>
                      <a:pt x="599" y="80"/>
                    </a:lnTo>
                    <a:lnTo>
                      <a:pt x="615" y="64"/>
                    </a:lnTo>
                    <a:lnTo>
                      <a:pt x="631" y="72"/>
                    </a:lnTo>
                    <a:lnTo>
                      <a:pt x="647" y="64"/>
                    </a:lnTo>
                    <a:lnTo>
                      <a:pt x="671" y="24"/>
                    </a:lnTo>
                    <a:lnTo>
                      <a:pt x="663" y="8"/>
                    </a:lnTo>
                    <a:lnTo>
                      <a:pt x="719" y="0"/>
                    </a:lnTo>
                    <a:lnTo>
                      <a:pt x="751" y="8"/>
                    </a:lnTo>
                    <a:lnTo>
                      <a:pt x="775" y="72"/>
                    </a:lnTo>
                    <a:lnTo>
                      <a:pt x="815" y="88"/>
                    </a:lnTo>
                    <a:lnTo>
                      <a:pt x="823" y="111"/>
                    </a:lnTo>
                    <a:lnTo>
                      <a:pt x="878" y="96"/>
                    </a:lnTo>
                    <a:lnTo>
                      <a:pt x="855" y="159"/>
                    </a:lnTo>
                    <a:lnTo>
                      <a:pt x="823" y="167"/>
                    </a:lnTo>
                    <a:lnTo>
                      <a:pt x="823" y="183"/>
                    </a:lnTo>
                    <a:lnTo>
                      <a:pt x="815" y="207"/>
                    </a:lnTo>
                    <a:lnTo>
                      <a:pt x="807" y="199"/>
                    </a:lnTo>
                    <a:lnTo>
                      <a:pt x="783" y="215"/>
                    </a:lnTo>
                    <a:lnTo>
                      <a:pt x="783" y="231"/>
                    </a:lnTo>
                    <a:lnTo>
                      <a:pt x="767" y="223"/>
                    </a:lnTo>
                    <a:lnTo>
                      <a:pt x="727" y="247"/>
                    </a:lnTo>
                    <a:lnTo>
                      <a:pt x="679" y="279"/>
                    </a:lnTo>
                    <a:lnTo>
                      <a:pt x="703" y="239"/>
                    </a:lnTo>
                    <a:lnTo>
                      <a:pt x="695" y="231"/>
                    </a:lnTo>
                    <a:lnTo>
                      <a:pt x="631" y="271"/>
                    </a:lnTo>
                    <a:lnTo>
                      <a:pt x="631" y="279"/>
                    </a:lnTo>
                    <a:lnTo>
                      <a:pt x="647" y="295"/>
                    </a:lnTo>
                    <a:lnTo>
                      <a:pt x="671" y="295"/>
                    </a:lnTo>
                    <a:lnTo>
                      <a:pt x="703" y="295"/>
                    </a:lnTo>
                    <a:lnTo>
                      <a:pt x="663" y="319"/>
                    </a:lnTo>
                    <a:lnTo>
                      <a:pt x="655" y="343"/>
                    </a:lnTo>
                    <a:lnTo>
                      <a:pt x="695" y="399"/>
                    </a:lnTo>
                    <a:lnTo>
                      <a:pt x="663" y="391"/>
                    </a:lnTo>
                    <a:lnTo>
                      <a:pt x="695" y="407"/>
                    </a:lnTo>
                    <a:lnTo>
                      <a:pt x="663" y="415"/>
                    </a:lnTo>
                    <a:lnTo>
                      <a:pt x="695" y="422"/>
                    </a:lnTo>
                    <a:lnTo>
                      <a:pt x="647" y="510"/>
                    </a:lnTo>
                    <a:lnTo>
                      <a:pt x="615" y="526"/>
                    </a:lnTo>
                    <a:lnTo>
                      <a:pt x="583" y="534"/>
                    </a:lnTo>
                    <a:lnTo>
                      <a:pt x="575" y="534"/>
                    </a:lnTo>
                    <a:lnTo>
                      <a:pt x="567" y="550"/>
                    </a:lnTo>
                    <a:lnTo>
                      <a:pt x="519" y="558"/>
                    </a:lnTo>
                    <a:lnTo>
                      <a:pt x="519" y="574"/>
                    </a:lnTo>
                    <a:lnTo>
                      <a:pt x="511" y="558"/>
                    </a:lnTo>
                    <a:lnTo>
                      <a:pt x="487" y="558"/>
                    </a:lnTo>
                    <a:lnTo>
                      <a:pt x="447" y="526"/>
                    </a:lnTo>
                    <a:lnTo>
                      <a:pt x="407" y="542"/>
                    </a:lnTo>
                    <a:lnTo>
                      <a:pt x="399" y="542"/>
                    </a:lnTo>
                    <a:lnTo>
                      <a:pt x="399" y="558"/>
                    </a:lnTo>
                    <a:lnTo>
                      <a:pt x="399" y="550"/>
                    </a:lnTo>
                    <a:lnTo>
                      <a:pt x="367" y="542"/>
                    </a:lnTo>
                    <a:lnTo>
                      <a:pt x="351" y="518"/>
                    </a:lnTo>
                    <a:lnTo>
                      <a:pt x="343" y="518"/>
                    </a:lnTo>
                    <a:lnTo>
                      <a:pt x="351" y="470"/>
                    </a:lnTo>
                    <a:lnTo>
                      <a:pt x="351" y="462"/>
                    </a:lnTo>
                    <a:lnTo>
                      <a:pt x="335" y="454"/>
                    </a:lnTo>
                    <a:lnTo>
                      <a:pt x="319" y="446"/>
                    </a:lnTo>
                    <a:lnTo>
                      <a:pt x="319" y="430"/>
                    </a:lnTo>
                    <a:lnTo>
                      <a:pt x="255" y="454"/>
                    </a:lnTo>
                    <a:lnTo>
                      <a:pt x="224" y="454"/>
                    </a:lnTo>
                    <a:lnTo>
                      <a:pt x="216" y="462"/>
                    </a:lnTo>
                    <a:lnTo>
                      <a:pt x="208" y="454"/>
                    </a:lnTo>
                    <a:lnTo>
                      <a:pt x="200" y="454"/>
                    </a:lnTo>
                    <a:lnTo>
                      <a:pt x="168" y="454"/>
                    </a:lnTo>
                    <a:lnTo>
                      <a:pt x="152" y="430"/>
                    </a:lnTo>
                    <a:lnTo>
                      <a:pt x="104" y="415"/>
                    </a:lnTo>
                    <a:lnTo>
                      <a:pt x="72" y="407"/>
                    </a:lnTo>
                    <a:lnTo>
                      <a:pt x="64" y="383"/>
                    </a:lnTo>
                    <a:lnTo>
                      <a:pt x="72" y="375"/>
                    </a:lnTo>
                    <a:lnTo>
                      <a:pt x="72" y="351"/>
                    </a:lnTo>
                    <a:lnTo>
                      <a:pt x="96" y="327"/>
                    </a:lnTo>
                    <a:lnTo>
                      <a:pt x="72" y="319"/>
                    </a:lnTo>
                    <a:lnTo>
                      <a:pt x="48" y="327"/>
                    </a:lnTo>
                    <a:lnTo>
                      <a:pt x="8" y="295"/>
                    </a:lnTo>
                    <a:lnTo>
                      <a:pt x="8" y="279"/>
                    </a:lnTo>
                    <a:lnTo>
                      <a:pt x="0" y="271"/>
                    </a:lnTo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580" name="Freeform 301"/>
              <p:cNvSpPr>
                <a:spLocks noChangeAspect="1"/>
              </p:cNvSpPr>
              <p:nvPr/>
            </p:nvSpPr>
            <p:spPr bwMode="auto">
              <a:xfrm>
                <a:off x="2189" y="2156"/>
                <a:ext cx="32" cy="32"/>
              </a:xfrm>
              <a:custGeom>
                <a:avLst/>
                <a:gdLst>
                  <a:gd name="T0" fmla="*/ 0 w 32"/>
                  <a:gd name="T1" fmla="*/ 24 h 32"/>
                  <a:gd name="T2" fmla="*/ 16 w 32"/>
                  <a:gd name="T3" fmla="*/ 0 h 32"/>
                  <a:gd name="T4" fmla="*/ 32 w 32"/>
                  <a:gd name="T5" fmla="*/ 8 h 32"/>
                  <a:gd name="T6" fmla="*/ 16 w 32"/>
                  <a:gd name="T7" fmla="*/ 32 h 32"/>
                  <a:gd name="T8" fmla="*/ 0 w 32"/>
                  <a:gd name="T9" fmla="*/ 24 h 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2" h="32">
                    <a:moveTo>
                      <a:pt x="0" y="24"/>
                    </a:moveTo>
                    <a:lnTo>
                      <a:pt x="16" y="0"/>
                    </a:lnTo>
                    <a:lnTo>
                      <a:pt x="32" y="8"/>
                    </a:lnTo>
                    <a:lnTo>
                      <a:pt x="16" y="32"/>
                    </a:lnTo>
                    <a:lnTo>
                      <a:pt x="0" y="24"/>
                    </a:lnTo>
                    <a:close/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581" name="Freeform 302"/>
              <p:cNvSpPr>
                <a:spLocks noChangeAspect="1"/>
              </p:cNvSpPr>
              <p:nvPr/>
            </p:nvSpPr>
            <p:spPr bwMode="auto">
              <a:xfrm>
                <a:off x="2189" y="2156"/>
                <a:ext cx="32" cy="32"/>
              </a:xfrm>
              <a:custGeom>
                <a:avLst/>
                <a:gdLst>
                  <a:gd name="T0" fmla="*/ 0 w 32"/>
                  <a:gd name="T1" fmla="*/ 24 h 32"/>
                  <a:gd name="T2" fmla="*/ 16 w 32"/>
                  <a:gd name="T3" fmla="*/ 0 h 32"/>
                  <a:gd name="T4" fmla="*/ 32 w 32"/>
                  <a:gd name="T5" fmla="*/ 8 h 32"/>
                  <a:gd name="T6" fmla="*/ 16 w 32"/>
                  <a:gd name="T7" fmla="*/ 32 h 32"/>
                  <a:gd name="T8" fmla="*/ 0 w 32"/>
                  <a:gd name="T9" fmla="*/ 24 h 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2" h="32">
                    <a:moveTo>
                      <a:pt x="0" y="24"/>
                    </a:moveTo>
                    <a:lnTo>
                      <a:pt x="16" y="0"/>
                    </a:lnTo>
                    <a:lnTo>
                      <a:pt x="32" y="8"/>
                    </a:lnTo>
                    <a:lnTo>
                      <a:pt x="16" y="32"/>
                    </a:lnTo>
                    <a:lnTo>
                      <a:pt x="0" y="24"/>
                    </a:lnTo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582" name="Freeform 303"/>
              <p:cNvSpPr>
                <a:spLocks noChangeAspect="1"/>
              </p:cNvSpPr>
              <p:nvPr/>
            </p:nvSpPr>
            <p:spPr bwMode="auto">
              <a:xfrm>
                <a:off x="1606" y="1901"/>
                <a:ext cx="423" cy="438"/>
              </a:xfrm>
              <a:custGeom>
                <a:avLst/>
                <a:gdLst>
                  <a:gd name="T0" fmla="*/ 0 w 423"/>
                  <a:gd name="T1" fmla="*/ 199 h 438"/>
                  <a:gd name="T2" fmla="*/ 8 w 423"/>
                  <a:gd name="T3" fmla="*/ 191 h 438"/>
                  <a:gd name="T4" fmla="*/ 48 w 423"/>
                  <a:gd name="T5" fmla="*/ 191 h 438"/>
                  <a:gd name="T6" fmla="*/ 32 w 423"/>
                  <a:gd name="T7" fmla="*/ 143 h 438"/>
                  <a:gd name="T8" fmla="*/ 40 w 423"/>
                  <a:gd name="T9" fmla="*/ 135 h 438"/>
                  <a:gd name="T10" fmla="*/ 56 w 423"/>
                  <a:gd name="T11" fmla="*/ 135 h 438"/>
                  <a:gd name="T12" fmla="*/ 96 w 423"/>
                  <a:gd name="T13" fmla="*/ 88 h 438"/>
                  <a:gd name="T14" fmla="*/ 96 w 423"/>
                  <a:gd name="T15" fmla="*/ 72 h 438"/>
                  <a:gd name="T16" fmla="*/ 104 w 423"/>
                  <a:gd name="T17" fmla="*/ 64 h 438"/>
                  <a:gd name="T18" fmla="*/ 88 w 423"/>
                  <a:gd name="T19" fmla="*/ 48 h 438"/>
                  <a:gd name="T20" fmla="*/ 88 w 423"/>
                  <a:gd name="T21" fmla="*/ 24 h 438"/>
                  <a:gd name="T22" fmla="*/ 128 w 423"/>
                  <a:gd name="T23" fmla="*/ 24 h 438"/>
                  <a:gd name="T24" fmla="*/ 136 w 423"/>
                  <a:gd name="T25" fmla="*/ 8 h 438"/>
                  <a:gd name="T26" fmla="*/ 160 w 423"/>
                  <a:gd name="T27" fmla="*/ 0 h 438"/>
                  <a:gd name="T28" fmla="*/ 184 w 423"/>
                  <a:gd name="T29" fmla="*/ 8 h 438"/>
                  <a:gd name="T30" fmla="*/ 160 w 423"/>
                  <a:gd name="T31" fmla="*/ 32 h 438"/>
                  <a:gd name="T32" fmla="*/ 160 w 423"/>
                  <a:gd name="T33" fmla="*/ 56 h 438"/>
                  <a:gd name="T34" fmla="*/ 152 w 423"/>
                  <a:gd name="T35" fmla="*/ 64 h 438"/>
                  <a:gd name="T36" fmla="*/ 160 w 423"/>
                  <a:gd name="T37" fmla="*/ 88 h 438"/>
                  <a:gd name="T38" fmla="*/ 192 w 423"/>
                  <a:gd name="T39" fmla="*/ 96 h 438"/>
                  <a:gd name="T40" fmla="*/ 176 w 423"/>
                  <a:gd name="T41" fmla="*/ 119 h 438"/>
                  <a:gd name="T42" fmla="*/ 216 w 423"/>
                  <a:gd name="T43" fmla="*/ 143 h 438"/>
                  <a:gd name="T44" fmla="*/ 288 w 423"/>
                  <a:gd name="T45" fmla="*/ 159 h 438"/>
                  <a:gd name="T46" fmla="*/ 288 w 423"/>
                  <a:gd name="T47" fmla="*/ 135 h 438"/>
                  <a:gd name="T48" fmla="*/ 296 w 423"/>
                  <a:gd name="T49" fmla="*/ 135 h 438"/>
                  <a:gd name="T50" fmla="*/ 304 w 423"/>
                  <a:gd name="T51" fmla="*/ 143 h 438"/>
                  <a:gd name="T52" fmla="*/ 304 w 423"/>
                  <a:gd name="T53" fmla="*/ 151 h 438"/>
                  <a:gd name="T54" fmla="*/ 351 w 423"/>
                  <a:gd name="T55" fmla="*/ 143 h 438"/>
                  <a:gd name="T56" fmla="*/ 343 w 423"/>
                  <a:gd name="T57" fmla="*/ 135 h 438"/>
                  <a:gd name="T58" fmla="*/ 407 w 423"/>
                  <a:gd name="T59" fmla="*/ 111 h 438"/>
                  <a:gd name="T60" fmla="*/ 407 w 423"/>
                  <a:gd name="T61" fmla="*/ 127 h 438"/>
                  <a:gd name="T62" fmla="*/ 423 w 423"/>
                  <a:gd name="T63" fmla="*/ 135 h 438"/>
                  <a:gd name="T64" fmla="*/ 415 w 423"/>
                  <a:gd name="T65" fmla="*/ 143 h 438"/>
                  <a:gd name="T66" fmla="*/ 391 w 423"/>
                  <a:gd name="T67" fmla="*/ 159 h 438"/>
                  <a:gd name="T68" fmla="*/ 359 w 423"/>
                  <a:gd name="T69" fmla="*/ 231 h 438"/>
                  <a:gd name="T70" fmla="*/ 351 w 423"/>
                  <a:gd name="T71" fmla="*/ 199 h 438"/>
                  <a:gd name="T72" fmla="*/ 343 w 423"/>
                  <a:gd name="T73" fmla="*/ 207 h 438"/>
                  <a:gd name="T74" fmla="*/ 335 w 423"/>
                  <a:gd name="T75" fmla="*/ 199 h 438"/>
                  <a:gd name="T76" fmla="*/ 351 w 423"/>
                  <a:gd name="T77" fmla="*/ 183 h 438"/>
                  <a:gd name="T78" fmla="*/ 312 w 423"/>
                  <a:gd name="T79" fmla="*/ 175 h 438"/>
                  <a:gd name="T80" fmla="*/ 296 w 423"/>
                  <a:gd name="T81" fmla="*/ 151 h 438"/>
                  <a:gd name="T82" fmla="*/ 288 w 423"/>
                  <a:gd name="T83" fmla="*/ 167 h 438"/>
                  <a:gd name="T84" fmla="*/ 296 w 423"/>
                  <a:gd name="T85" fmla="*/ 175 h 438"/>
                  <a:gd name="T86" fmla="*/ 288 w 423"/>
                  <a:gd name="T87" fmla="*/ 183 h 438"/>
                  <a:gd name="T88" fmla="*/ 296 w 423"/>
                  <a:gd name="T89" fmla="*/ 199 h 438"/>
                  <a:gd name="T90" fmla="*/ 304 w 423"/>
                  <a:gd name="T91" fmla="*/ 231 h 438"/>
                  <a:gd name="T92" fmla="*/ 288 w 423"/>
                  <a:gd name="T93" fmla="*/ 223 h 438"/>
                  <a:gd name="T94" fmla="*/ 264 w 423"/>
                  <a:gd name="T95" fmla="*/ 255 h 438"/>
                  <a:gd name="T96" fmla="*/ 184 w 423"/>
                  <a:gd name="T97" fmla="*/ 327 h 438"/>
                  <a:gd name="T98" fmla="*/ 176 w 423"/>
                  <a:gd name="T99" fmla="*/ 415 h 438"/>
                  <a:gd name="T100" fmla="*/ 136 w 423"/>
                  <a:gd name="T101" fmla="*/ 438 h 438"/>
                  <a:gd name="T102" fmla="*/ 104 w 423"/>
                  <a:gd name="T103" fmla="*/ 375 h 438"/>
                  <a:gd name="T104" fmla="*/ 88 w 423"/>
                  <a:gd name="T105" fmla="*/ 327 h 438"/>
                  <a:gd name="T106" fmla="*/ 80 w 423"/>
                  <a:gd name="T107" fmla="*/ 319 h 438"/>
                  <a:gd name="T108" fmla="*/ 72 w 423"/>
                  <a:gd name="T109" fmla="*/ 223 h 438"/>
                  <a:gd name="T110" fmla="*/ 64 w 423"/>
                  <a:gd name="T111" fmla="*/ 223 h 438"/>
                  <a:gd name="T112" fmla="*/ 56 w 423"/>
                  <a:gd name="T113" fmla="*/ 247 h 438"/>
                  <a:gd name="T114" fmla="*/ 40 w 423"/>
                  <a:gd name="T115" fmla="*/ 255 h 438"/>
                  <a:gd name="T116" fmla="*/ 8 w 423"/>
                  <a:gd name="T117" fmla="*/ 223 h 438"/>
                  <a:gd name="T118" fmla="*/ 40 w 423"/>
                  <a:gd name="T119" fmla="*/ 207 h 438"/>
                  <a:gd name="T120" fmla="*/ 8 w 423"/>
                  <a:gd name="T121" fmla="*/ 215 h 438"/>
                  <a:gd name="T122" fmla="*/ 0 w 423"/>
                  <a:gd name="T123" fmla="*/ 199 h 438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</a:gdLst>
                <a:ahLst/>
                <a:cxnLst>
                  <a:cxn ang="T124">
                    <a:pos x="T0" y="T1"/>
                  </a:cxn>
                  <a:cxn ang="T125">
                    <a:pos x="T2" y="T3"/>
                  </a:cxn>
                  <a:cxn ang="T126">
                    <a:pos x="T4" y="T5"/>
                  </a:cxn>
                  <a:cxn ang="T127">
                    <a:pos x="T6" y="T7"/>
                  </a:cxn>
                  <a:cxn ang="T128">
                    <a:pos x="T8" y="T9"/>
                  </a:cxn>
                  <a:cxn ang="T129">
                    <a:pos x="T10" y="T11"/>
                  </a:cxn>
                  <a:cxn ang="T130">
                    <a:pos x="T12" y="T13"/>
                  </a:cxn>
                  <a:cxn ang="T131">
                    <a:pos x="T14" y="T15"/>
                  </a:cxn>
                  <a:cxn ang="T132">
                    <a:pos x="T16" y="T17"/>
                  </a:cxn>
                  <a:cxn ang="T133">
                    <a:pos x="T18" y="T19"/>
                  </a:cxn>
                  <a:cxn ang="T134">
                    <a:pos x="T20" y="T21"/>
                  </a:cxn>
                  <a:cxn ang="T135">
                    <a:pos x="T22" y="T23"/>
                  </a:cxn>
                  <a:cxn ang="T136">
                    <a:pos x="T24" y="T25"/>
                  </a:cxn>
                  <a:cxn ang="T137">
                    <a:pos x="T26" y="T27"/>
                  </a:cxn>
                  <a:cxn ang="T138">
                    <a:pos x="T28" y="T29"/>
                  </a:cxn>
                  <a:cxn ang="T139">
                    <a:pos x="T30" y="T31"/>
                  </a:cxn>
                  <a:cxn ang="T140">
                    <a:pos x="T32" y="T33"/>
                  </a:cxn>
                  <a:cxn ang="T141">
                    <a:pos x="T34" y="T35"/>
                  </a:cxn>
                  <a:cxn ang="T142">
                    <a:pos x="T36" y="T37"/>
                  </a:cxn>
                  <a:cxn ang="T143">
                    <a:pos x="T38" y="T39"/>
                  </a:cxn>
                  <a:cxn ang="T144">
                    <a:pos x="T40" y="T41"/>
                  </a:cxn>
                  <a:cxn ang="T145">
                    <a:pos x="T42" y="T43"/>
                  </a:cxn>
                  <a:cxn ang="T146">
                    <a:pos x="T44" y="T45"/>
                  </a:cxn>
                  <a:cxn ang="T147">
                    <a:pos x="T46" y="T47"/>
                  </a:cxn>
                  <a:cxn ang="T148">
                    <a:pos x="T48" y="T49"/>
                  </a:cxn>
                  <a:cxn ang="T149">
                    <a:pos x="T50" y="T51"/>
                  </a:cxn>
                  <a:cxn ang="T150">
                    <a:pos x="T52" y="T53"/>
                  </a:cxn>
                  <a:cxn ang="T151">
                    <a:pos x="T54" y="T55"/>
                  </a:cxn>
                  <a:cxn ang="T152">
                    <a:pos x="T56" y="T57"/>
                  </a:cxn>
                  <a:cxn ang="T153">
                    <a:pos x="T58" y="T59"/>
                  </a:cxn>
                  <a:cxn ang="T154">
                    <a:pos x="T60" y="T61"/>
                  </a:cxn>
                  <a:cxn ang="T155">
                    <a:pos x="T62" y="T63"/>
                  </a:cxn>
                  <a:cxn ang="T156">
                    <a:pos x="T64" y="T65"/>
                  </a:cxn>
                  <a:cxn ang="T157">
                    <a:pos x="T66" y="T67"/>
                  </a:cxn>
                  <a:cxn ang="T158">
                    <a:pos x="T68" y="T69"/>
                  </a:cxn>
                  <a:cxn ang="T159">
                    <a:pos x="T70" y="T71"/>
                  </a:cxn>
                  <a:cxn ang="T160">
                    <a:pos x="T72" y="T73"/>
                  </a:cxn>
                  <a:cxn ang="T161">
                    <a:pos x="T74" y="T75"/>
                  </a:cxn>
                  <a:cxn ang="T162">
                    <a:pos x="T76" y="T77"/>
                  </a:cxn>
                  <a:cxn ang="T163">
                    <a:pos x="T78" y="T79"/>
                  </a:cxn>
                  <a:cxn ang="T164">
                    <a:pos x="T80" y="T81"/>
                  </a:cxn>
                  <a:cxn ang="T165">
                    <a:pos x="T82" y="T83"/>
                  </a:cxn>
                  <a:cxn ang="T166">
                    <a:pos x="T84" y="T85"/>
                  </a:cxn>
                  <a:cxn ang="T167">
                    <a:pos x="T86" y="T87"/>
                  </a:cxn>
                  <a:cxn ang="T168">
                    <a:pos x="T88" y="T89"/>
                  </a:cxn>
                  <a:cxn ang="T169">
                    <a:pos x="T90" y="T91"/>
                  </a:cxn>
                  <a:cxn ang="T170">
                    <a:pos x="T92" y="T93"/>
                  </a:cxn>
                  <a:cxn ang="T171">
                    <a:pos x="T94" y="T95"/>
                  </a:cxn>
                  <a:cxn ang="T172">
                    <a:pos x="T96" y="T97"/>
                  </a:cxn>
                  <a:cxn ang="T173">
                    <a:pos x="T98" y="T99"/>
                  </a:cxn>
                  <a:cxn ang="T174">
                    <a:pos x="T100" y="T101"/>
                  </a:cxn>
                  <a:cxn ang="T175">
                    <a:pos x="T102" y="T103"/>
                  </a:cxn>
                  <a:cxn ang="T176">
                    <a:pos x="T104" y="T105"/>
                  </a:cxn>
                  <a:cxn ang="T177">
                    <a:pos x="T106" y="T107"/>
                  </a:cxn>
                  <a:cxn ang="T178">
                    <a:pos x="T108" y="T109"/>
                  </a:cxn>
                  <a:cxn ang="T179">
                    <a:pos x="T110" y="T111"/>
                  </a:cxn>
                  <a:cxn ang="T180">
                    <a:pos x="T112" y="T113"/>
                  </a:cxn>
                  <a:cxn ang="T181">
                    <a:pos x="T114" y="T115"/>
                  </a:cxn>
                  <a:cxn ang="T182">
                    <a:pos x="T116" y="T117"/>
                  </a:cxn>
                  <a:cxn ang="T183">
                    <a:pos x="T118" y="T119"/>
                  </a:cxn>
                  <a:cxn ang="T184">
                    <a:pos x="T120" y="T121"/>
                  </a:cxn>
                  <a:cxn ang="T185">
                    <a:pos x="T122" y="T123"/>
                  </a:cxn>
                </a:cxnLst>
                <a:rect l="0" t="0" r="r" b="b"/>
                <a:pathLst>
                  <a:path w="423" h="438">
                    <a:moveTo>
                      <a:pt x="0" y="199"/>
                    </a:moveTo>
                    <a:lnTo>
                      <a:pt x="8" y="191"/>
                    </a:lnTo>
                    <a:lnTo>
                      <a:pt x="48" y="191"/>
                    </a:lnTo>
                    <a:lnTo>
                      <a:pt x="32" y="143"/>
                    </a:lnTo>
                    <a:lnTo>
                      <a:pt x="40" y="135"/>
                    </a:lnTo>
                    <a:lnTo>
                      <a:pt x="56" y="135"/>
                    </a:lnTo>
                    <a:lnTo>
                      <a:pt x="96" y="88"/>
                    </a:lnTo>
                    <a:lnTo>
                      <a:pt x="96" y="72"/>
                    </a:lnTo>
                    <a:lnTo>
                      <a:pt x="104" y="64"/>
                    </a:lnTo>
                    <a:lnTo>
                      <a:pt x="88" y="48"/>
                    </a:lnTo>
                    <a:lnTo>
                      <a:pt x="88" y="24"/>
                    </a:lnTo>
                    <a:lnTo>
                      <a:pt x="128" y="24"/>
                    </a:lnTo>
                    <a:lnTo>
                      <a:pt x="136" y="8"/>
                    </a:lnTo>
                    <a:lnTo>
                      <a:pt x="160" y="0"/>
                    </a:lnTo>
                    <a:lnTo>
                      <a:pt x="184" y="8"/>
                    </a:lnTo>
                    <a:lnTo>
                      <a:pt x="160" y="32"/>
                    </a:lnTo>
                    <a:lnTo>
                      <a:pt x="160" y="56"/>
                    </a:lnTo>
                    <a:lnTo>
                      <a:pt x="152" y="64"/>
                    </a:lnTo>
                    <a:lnTo>
                      <a:pt x="160" y="88"/>
                    </a:lnTo>
                    <a:lnTo>
                      <a:pt x="192" y="96"/>
                    </a:lnTo>
                    <a:lnTo>
                      <a:pt x="176" y="119"/>
                    </a:lnTo>
                    <a:lnTo>
                      <a:pt x="216" y="143"/>
                    </a:lnTo>
                    <a:lnTo>
                      <a:pt x="288" y="159"/>
                    </a:lnTo>
                    <a:lnTo>
                      <a:pt x="288" y="135"/>
                    </a:lnTo>
                    <a:lnTo>
                      <a:pt x="296" y="135"/>
                    </a:lnTo>
                    <a:lnTo>
                      <a:pt x="304" y="143"/>
                    </a:lnTo>
                    <a:lnTo>
                      <a:pt x="304" y="151"/>
                    </a:lnTo>
                    <a:lnTo>
                      <a:pt x="351" y="143"/>
                    </a:lnTo>
                    <a:lnTo>
                      <a:pt x="343" y="135"/>
                    </a:lnTo>
                    <a:lnTo>
                      <a:pt x="407" y="111"/>
                    </a:lnTo>
                    <a:lnTo>
                      <a:pt x="407" y="127"/>
                    </a:lnTo>
                    <a:lnTo>
                      <a:pt x="423" y="135"/>
                    </a:lnTo>
                    <a:lnTo>
                      <a:pt x="415" y="143"/>
                    </a:lnTo>
                    <a:lnTo>
                      <a:pt x="391" y="159"/>
                    </a:lnTo>
                    <a:lnTo>
                      <a:pt x="359" y="231"/>
                    </a:lnTo>
                    <a:lnTo>
                      <a:pt x="351" y="199"/>
                    </a:lnTo>
                    <a:lnTo>
                      <a:pt x="343" y="207"/>
                    </a:lnTo>
                    <a:lnTo>
                      <a:pt x="335" y="199"/>
                    </a:lnTo>
                    <a:lnTo>
                      <a:pt x="351" y="183"/>
                    </a:lnTo>
                    <a:lnTo>
                      <a:pt x="312" y="175"/>
                    </a:lnTo>
                    <a:lnTo>
                      <a:pt x="296" y="151"/>
                    </a:lnTo>
                    <a:lnTo>
                      <a:pt x="288" y="167"/>
                    </a:lnTo>
                    <a:lnTo>
                      <a:pt x="296" y="175"/>
                    </a:lnTo>
                    <a:lnTo>
                      <a:pt x="288" y="183"/>
                    </a:lnTo>
                    <a:lnTo>
                      <a:pt x="296" y="199"/>
                    </a:lnTo>
                    <a:lnTo>
                      <a:pt x="304" y="231"/>
                    </a:lnTo>
                    <a:lnTo>
                      <a:pt x="288" y="223"/>
                    </a:lnTo>
                    <a:lnTo>
                      <a:pt x="264" y="255"/>
                    </a:lnTo>
                    <a:lnTo>
                      <a:pt x="184" y="327"/>
                    </a:lnTo>
                    <a:lnTo>
                      <a:pt x="176" y="415"/>
                    </a:lnTo>
                    <a:lnTo>
                      <a:pt x="136" y="438"/>
                    </a:lnTo>
                    <a:lnTo>
                      <a:pt x="104" y="375"/>
                    </a:lnTo>
                    <a:lnTo>
                      <a:pt x="88" y="327"/>
                    </a:lnTo>
                    <a:lnTo>
                      <a:pt x="80" y="319"/>
                    </a:lnTo>
                    <a:lnTo>
                      <a:pt x="72" y="223"/>
                    </a:lnTo>
                    <a:lnTo>
                      <a:pt x="64" y="223"/>
                    </a:lnTo>
                    <a:lnTo>
                      <a:pt x="56" y="247"/>
                    </a:lnTo>
                    <a:lnTo>
                      <a:pt x="40" y="255"/>
                    </a:lnTo>
                    <a:lnTo>
                      <a:pt x="8" y="223"/>
                    </a:lnTo>
                    <a:lnTo>
                      <a:pt x="40" y="207"/>
                    </a:lnTo>
                    <a:lnTo>
                      <a:pt x="8" y="215"/>
                    </a:lnTo>
                    <a:lnTo>
                      <a:pt x="0" y="199"/>
                    </a:lnTo>
                    <a:close/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583" name="Freeform 304"/>
              <p:cNvSpPr>
                <a:spLocks noChangeAspect="1"/>
              </p:cNvSpPr>
              <p:nvPr/>
            </p:nvSpPr>
            <p:spPr bwMode="auto">
              <a:xfrm>
                <a:off x="1606" y="1901"/>
                <a:ext cx="423" cy="438"/>
              </a:xfrm>
              <a:custGeom>
                <a:avLst/>
                <a:gdLst>
                  <a:gd name="T0" fmla="*/ 0 w 423"/>
                  <a:gd name="T1" fmla="*/ 199 h 438"/>
                  <a:gd name="T2" fmla="*/ 8 w 423"/>
                  <a:gd name="T3" fmla="*/ 191 h 438"/>
                  <a:gd name="T4" fmla="*/ 48 w 423"/>
                  <a:gd name="T5" fmla="*/ 191 h 438"/>
                  <a:gd name="T6" fmla="*/ 32 w 423"/>
                  <a:gd name="T7" fmla="*/ 143 h 438"/>
                  <a:gd name="T8" fmla="*/ 40 w 423"/>
                  <a:gd name="T9" fmla="*/ 135 h 438"/>
                  <a:gd name="T10" fmla="*/ 56 w 423"/>
                  <a:gd name="T11" fmla="*/ 135 h 438"/>
                  <a:gd name="T12" fmla="*/ 96 w 423"/>
                  <a:gd name="T13" fmla="*/ 88 h 438"/>
                  <a:gd name="T14" fmla="*/ 96 w 423"/>
                  <a:gd name="T15" fmla="*/ 72 h 438"/>
                  <a:gd name="T16" fmla="*/ 104 w 423"/>
                  <a:gd name="T17" fmla="*/ 64 h 438"/>
                  <a:gd name="T18" fmla="*/ 88 w 423"/>
                  <a:gd name="T19" fmla="*/ 48 h 438"/>
                  <a:gd name="T20" fmla="*/ 88 w 423"/>
                  <a:gd name="T21" fmla="*/ 24 h 438"/>
                  <a:gd name="T22" fmla="*/ 128 w 423"/>
                  <a:gd name="T23" fmla="*/ 24 h 438"/>
                  <a:gd name="T24" fmla="*/ 136 w 423"/>
                  <a:gd name="T25" fmla="*/ 8 h 438"/>
                  <a:gd name="T26" fmla="*/ 160 w 423"/>
                  <a:gd name="T27" fmla="*/ 0 h 438"/>
                  <a:gd name="T28" fmla="*/ 184 w 423"/>
                  <a:gd name="T29" fmla="*/ 8 h 438"/>
                  <a:gd name="T30" fmla="*/ 160 w 423"/>
                  <a:gd name="T31" fmla="*/ 32 h 438"/>
                  <a:gd name="T32" fmla="*/ 160 w 423"/>
                  <a:gd name="T33" fmla="*/ 56 h 438"/>
                  <a:gd name="T34" fmla="*/ 152 w 423"/>
                  <a:gd name="T35" fmla="*/ 64 h 438"/>
                  <a:gd name="T36" fmla="*/ 160 w 423"/>
                  <a:gd name="T37" fmla="*/ 88 h 438"/>
                  <a:gd name="T38" fmla="*/ 192 w 423"/>
                  <a:gd name="T39" fmla="*/ 96 h 438"/>
                  <a:gd name="T40" fmla="*/ 176 w 423"/>
                  <a:gd name="T41" fmla="*/ 119 h 438"/>
                  <a:gd name="T42" fmla="*/ 216 w 423"/>
                  <a:gd name="T43" fmla="*/ 143 h 438"/>
                  <a:gd name="T44" fmla="*/ 288 w 423"/>
                  <a:gd name="T45" fmla="*/ 159 h 438"/>
                  <a:gd name="T46" fmla="*/ 288 w 423"/>
                  <a:gd name="T47" fmla="*/ 135 h 438"/>
                  <a:gd name="T48" fmla="*/ 296 w 423"/>
                  <a:gd name="T49" fmla="*/ 135 h 438"/>
                  <a:gd name="T50" fmla="*/ 304 w 423"/>
                  <a:gd name="T51" fmla="*/ 143 h 438"/>
                  <a:gd name="T52" fmla="*/ 304 w 423"/>
                  <a:gd name="T53" fmla="*/ 151 h 438"/>
                  <a:gd name="T54" fmla="*/ 351 w 423"/>
                  <a:gd name="T55" fmla="*/ 143 h 438"/>
                  <a:gd name="T56" fmla="*/ 343 w 423"/>
                  <a:gd name="T57" fmla="*/ 135 h 438"/>
                  <a:gd name="T58" fmla="*/ 407 w 423"/>
                  <a:gd name="T59" fmla="*/ 111 h 438"/>
                  <a:gd name="T60" fmla="*/ 407 w 423"/>
                  <a:gd name="T61" fmla="*/ 127 h 438"/>
                  <a:gd name="T62" fmla="*/ 423 w 423"/>
                  <a:gd name="T63" fmla="*/ 135 h 438"/>
                  <a:gd name="T64" fmla="*/ 415 w 423"/>
                  <a:gd name="T65" fmla="*/ 143 h 438"/>
                  <a:gd name="T66" fmla="*/ 391 w 423"/>
                  <a:gd name="T67" fmla="*/ 159 h 438"/>
                  <a:gd name="T68" fmla="*/ 359 w 423"/>
                  <a:gd name="T69" fmla="*/ 231 h 438"/>
                  <a:gd name="T70" fmla="*/ 351 w 423"/>
                  <a:gd name="T71" fmla="*/ 199 h 438"/>
                  <a:gd name="T72" fmla="*/ 343 w 423"/>
                  <a:gd name="T73" fmla="*/ 207 h 438"/>
                  <a:gd name="T74" fmla="*/ 335 w 423"/>
                  <a:gd name="T75" fmla="*/ 199 h 438"/>
                  <a:gd name="T76" fmla="*/ 351 w 423"/>
                  <a:gd name="T77" fmla="*/ 183 h 438"/>
                  <a:gd name="T78" fmla="*/ 312 w 423"/>
                  <a:gd name="T79" fmla="*/ 175 h 438"/>
                  <a:gd name="T80" fmla="*/ 296 w 423"/>
                  <a:gd name="T81" fmla="*/ 151 h 438"/>
                  <a:gd name="T82" fmla="*/ 288 w 423"/>
                  <a:gd name="T83" fmla="*/ 167 h 438"/>
                  <a:gd name="T84" fmla="*/ 296 w 423"/>
                  <a:gd name="T85" fmla="*/ 175 h 438"/>
                  <a:gd name="T86" fmla="*/ 288 w 423"/>
                  <a:gd name="T87" fmla="*/ 183 h 438"/>
                  <a:gd name="T88" fmla="*/ 296 w 423"/>
                  <a:gd name="T89" fmla="*/ 199 h 438"/>
                  <a:gd name="T90" fmla="*/ 304 w 423"/>
                  <a:gd name="T91" fmla="*/ 231 h 438"/>
                  <a:gd name="T92" fmla="*/ 288 w 423"/>
                  <a:gd name="T93" fmla="*/ 223 h 438"/>
                  <a:gd name="T94" fmla="*/ 264 w 423"/>
                  <a:gd name="T95" fmla="*/ 255 h 438"/>
                  <a:gd name="T96" fmla="*/ 184 w 423"/>
                  <a:gd name="T97" fmla="*/ 327 h 438"/>
                  <a:gd name="T98" fmla="*/ 176 w 423"/>
                  <a:gd name="T99" fmla="*/ 415 h 438"/>
                  <a:gd name="T100" fmla="*/ 136 w 423"/>
                  <a:gd name="T101" fmla="*/ 438 h 438"/>
                  <a:gd name="T102" fmla="*/ 104 w 423"/>
                  <a:gd name="T103" fmla="*/ 375 h 438"/>
                  <a:gd name="T104" fmla="*/ 88 w 423"/>
                  <a:gd name="T105" fmla="*/ 327 h 438"/>
                  <a:gd name="T106" fmla="*/ 80 w 423"/>
                  <a:gd name="T107" fmla="*/ 319 h 438"/>
                  <a:gd name="T108" fmla="*/ 72 w 423"/>
                  <a:gd name="T109" fmla="*/ 223 h 438"/>
                  <a:gd name="T110" fmla="*/ 64 w 423"/>
                  <a:gd name="T111" fmla="*/ 223 h 438"/>
                  <a:gd name="T112" fmla="*/ 56 w 423"/>
                  <a:gd name="T113" fmla="*/ 247 h 438"/>
                  <a:gd name="T114" fmla="*/ 40 w 423"/>
                  <a:gd name="T115" fmla="*/ 255 h 438"/>
                  <a:gd name="T116" fmla="*/ 8 w 423"/>
                  <a:gd name="T117" fmla="*/ 223 h 438"/>
                  <a:gd name="T118" fmla="*/ 40 w 423"/>
                  <a:gd name="T119" fmla="*/ 207 h 438"/>
                  <a:gd name="T120" fmla="*/ 8 w 423"/>
                  <a:gd name="T121" fmla="*/ 215 h 438"/>
                  <a:gd name="T122" fmla="*/ 0 w 423"/>
                  <a:gd name="T123" fmla="*/ 199 h 438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</a:gdLst>
                <a:ahLst/>
                <a:cxnLst>
                  <a:cxn ang="T124">
                    <a:pos x="T0" y="T1"/>
                  </a:cxn>
                  <a:cxn ang="T125">
                    <a:pos x="T2" y="T3"/>
                  </a:cxn>
                  <a:cxn ang="T126">
                    <a:pos x="T4" y="T5"/>
                  </a:cxn>
                  <a:cxn ang="T127">
                    <a:pos x="T6" y="T7"/>
                  </a:cxn>
                  <a:cxn ang="T128">
                    <a:pos x="T8" y="T9"/>
                  </a:cxn>
                  <a:cxn ang="T129">
                    <a:pos x="T10" y="T11"/>
                  </a:cxn>
                  <a:cxn ang="T130">
                    <a:pos x="T12" y="T13"/>
                  </a:cxn>
                  <a:cxn ang="T131">
                    <a:pos x="T14" y="T15"/>
                  </a:cxn>
                  <a:cxn ang="T132">
                    <a:pos x="T16" y="T17"/>
                  </a:cxn>
                  <a:cxn ang="T133">
                    <a:pos x="T18" y="T19"/>
                  </a:cxn>
                  <a:cxn ang="T134">
                    <a:pos x="T20" y="T21"/>
                  </a:cxn>
                  <a:cxn ang="T135">
                    <a:pos x="T22" y="T23"/>
                  </a:cxn>
                  <a:cxn ang="T136">
                    <a:pos x="T24" y="T25"/>
                  </a:cxn>
                  <a:cxn ang="T137">
                    <a:pos x="T26" y="T27"/>
                  </a:cxn>
                  <a:cxn ang="T138">
                    <a:pos x="T28" y="T29"/>
                  </a:cxn>
                  <a:cxn ang="T139">
                    <a:pos x="T30" y="T31"/>
                  </a:cxn>
                  <a:cxn ang="T140">
                    <a:pos x="T32" y="T33"/>
                  </a:cxn>
                  <a:cxn ang="T141">
                    <a:pos x="T34" y="T35"/>
                  </a:cxn>
                  <a:cxn ang="T142">
                    <a:pos x="T36" y="T37"/>
                  </a:cxn>
                  <a:cxn ang="T143">
                    <a:pos x="T38" y="T39"/>
                  </a:cxn>
                  <a:cxn ang="T144">
                    <a:pos x="T40" y="T41"/>
                  </a:cxn>
                  <a:cxn ang="T145">
                    <a:pos x="T42" y="T43"/>
                  </a:cxn>
                  <a:cxn ang="T146">
                    <a:pos x="T44" y="T45"/>
                  </a:cxn>
                  <a:cxn ang="T147">
                    <a:pos x="T46" y="T47"/>
                  </a:cxn>
                  <a:cxn ang="T148">
                    <a:pos x="T48" y="T49"/>
                  </a:cxn>
                  <a:cxn ang="T149">
                    <a:pos x="T50" y="T51"/>
                  </a:cxn>
                  <a:cxn ang="T150">
                    <a:pos x="T52" y="T53"/>
                  </a:cxn>
                  <a:cxn ang="T151">
                    <a:pos x="T54" y="T55"/>
                  </a:cxn>
                  <a:cxn ang="T152">
                    <a:pos x="T56" y="T57"/>
                  </a:cxn>
                  <a:cxn ang="T153">
                    <a:pos x="T58" y="T59"/>
                  </a:cxn>
                  <a:cxn ang="T154">
                    <a:pos x="T60" y="T61"/>
                  </a:cxn>
                  <a:cxn ang="T155">
                    <a:pos x="T62" y="T63"/>
                  </a:cxn>
                  <a:cxn ang="T156">
                    <a:pos x="T64" y="T65"/>
                  </a:cxn>
                  <a:cxn ang="T157">
                    <a:pos x="T66" y="T67"/>
                  </a:cxn>
                  <a:cxn ang="T158">
                    <a:pos x="T68" y="T69"/>
                  </a:cxn>
                  <a:cxn ang="T159">
                    <a:pos x="T70" y="T71"/>
                  </a:cxn>
                  <a:cxn ang="T160">
                    <a:pos x="T72" y="T73"/>
                  </a:cxn>
                  <a:cxn ang="T161">
                    <a:pos x="T74" y="T75"/>
                  </a:cxn>
                  <a:cxn ang="T162">
                    <a:pos x="T76" y="T77"/>
                  </a:cxn>
                  <a:cxn ang="T163">
                    <a:pos x="T78" y="T79"/>
                  </a:cxn>
                  <a:cxn ang="T164">
                    <a:pos x="T80" y="T81"/>
                  </a:cxn>
                  <a:cxn ang="T165">
                    <a:pos x="T82" y="T83"/>
                  </a:cxn>
                  <a:cxn ang="T166">
                    <a:pos x="T84" y="T85"/>
                  </a:cxn>
                  <a:cxn ang="T167">
                    <a:pos x="T86" y="T87"/>
                  </a:cxn>
                  <a:cxn ang="T168">
                    <a:pos x="T88" y="T89"/>
                  </a:cxn>
                  <a:cxn ang="T169">
                    <a:pos x="T90" y="T91"/>
                  </a:cxn>
                  <a:cxn ang="T170">
                    <a:pos x="T92" y="T93"/>
                  </a:cxn>
                  <a:cxn ang="T171">
                    <a:pos x="T94" y="T95"/>
                  </a:cxn>
                  <a:cxn ang="T172">
                    <a:pos x="T96" y="T97"/>
                  </a:cxn>
                  <a:cxn ang="T173">
                    <a:pos x="T98" y="T99"/>
                  </a:cxn>
                  <a:cxn ang="T174">
                    <a:pos x="T100" y="T101"/>
                  </a:cxn>
                  <a:cxn ang="T175">
                    <a:pos x="T102" y="T103"/>
                  </a:cxn>
                  <a:cxn ang="T176">
                    <a:pos x="T104" y="T105"/>
                  </a:cxn>
                  <a:cxn ang="T177">
                    <a:pos x="T106" y="T107"/>
                  </a:cxn>
                  <a:cxn ang="T178">
                    <a:pos x="T108" y="T109"/>
                  </a:cxn>
                  <a:cxn ang="T179">
                    <a:pos x="T110" y="T111"/>
                  </a:cxn>
                  <a:cxn ang="T180">
                    <a:pos x="T112" y="T113"/>
                  </a:cxn>
                  <a:cxn ang="T181">
                    <a:pos x="T114" y="T115"/>
                  </a:cxn>
                  <a:cxn ang="T182">
                    <a:pos x="T116" y="T117"/>
                  </a:cxn>
                  <a:cxn ang="T183">
                    <a:pos x="T118" y="T119"/>
                  </a:cxn>
                  <a:cxn ang="T184">
                    <a:pos x="T120" y="T121"/>
                  </a:cxn>
                  <a:cxn ang="T185">
                    <a:pos x="T122" y="T123"/>
                  </a:cxn>
                </a:cxnLst>
                <a:rect l="0" t="0" r="r" b="b"/>
                <a:pathLst>
                  <a:path w="423" h="438">
                    <a:moveTo>
                      <a:pt x="0" y="199"/>
                    </a:moveTo>
                    <a:lnTo>
                      <a:pt x="8" y="191"/>
                    </a:lnTo>
                    <a:lnTo>
                      <a:pt x="48" y="191"/>
                    </a:lnTo>
                    <a:lnTo>
                      <a:pt x="32" y="143"/>
                    </a:lnTo>
                    <a:lnTo>
                      <a:pt x="40" y="135"/>
                    </a:lnTo>
                    <a:lnTo>
                      <a:pt x="56" y="135"/>
                    </a:lnTo>
                    <a:lnTo>
                      <a:pt x="96" y="88"/>
                    </a:lnTo>
                    <a:lnTo>
                      <a:pt x="96" y="72"/>
                    </a:lnTo>
                    <a:lnTo>
                      <a:pt x="104" y="64"/>
                    </a:lnTo>
                    <a:lnTo>
                      <a:pt x="88" y="48"/>
                    </a:lnTo>
                    <a:lnTo>
                      <a:pt x="88" y="24"/>
                    </a:lnTo>
                    <a:lnTo>
                      <a:pt x="128" y="24"/>
                    </a:lnTo>
                    <a:lnTo>
                      <a:pt x="136" y="8"/>
                    </a:lnTo>
                    <a:lnTo>
                      <a:pt x="160" y="0"/>
                    </a:lnTo>
                    <a:lnTo>
                      <a:pt x="184" y="8"/>
                    </a:lnTo>
                    <a:lnTo>
                      <a:pt x="160" y="32"/>
                    </a:lnTo>
                    <a:lnTo>
                      <a:pt x="160" y="56"/>
                    </a:lnTo>
                    <a:lnTo>
                      <a:pt x="152" y="64"/>
                    </a:lnTo>
                    <a:lnTo>
                      <a:pt x="160" y="88"/>
                    </a:lnTo>
                    <a:lnTo>
                      <a:pt x="192" y="96"/>
                    </a:lnTo>
                    <a:lnTo>
                      <a:pt x="176" y="119"/>
                    </a:lnTo>
                    <a:lnTo>
                      <a:pt x="216" y="143"/>
                    </a:lnTo>
                    <a:lnTo>
                      <a:pt x="288" y="159"/>
                    </a:lnTo>
                    <a:lnTo>
                      <a:pt x="288" y="135"/>
                    </a:lnTo>
                    <a:lnTo>
                      <a:pt x="296" y="135"/>
                    </a:lnTo>
                    <a:lnTo>
                      <a:pt x="304" y="143"/>
                    </a:lnTo>
                    <a:lnTo>
                      <a:pt x="304" y="151"/>
                    </a:lnTo>
                    <a:lnTo>
                      <a:pt x="351" y="143"/>
                    </a:lnTo>
                    <a:lnTo>
                      <a:pt x="343" y="135"/>
                    </a:lnTo>
                    <a:lnTo>
                      <a:pt x="407" y="111"/>
                    </a:lnTo>
                    <a:lnTo>
                      <a:pt x="407" y="127"/>
                    </a:lnTo>
                    <a:lnTo>
                      <a:pt x="423" y="135"/>
                    </a:lnTo>
                    <a:lnTo>
                      <a:pt x="415" y="143"/>
                    </a:lnTo>
                    <a:lnTo>
                      <a:pt x="391" y="159"/>
                    </a:lnTo>
                    <a:lnTo>
                      <a:pt x="359" y="231"/>
                    </a:lnTo>
                    <a:lnTo>
                      <a:pt x="351" y="199"/>
                    </a:lnTo>
                    <a:lnTo>
                      <a:pt x="343" y="207"/>
                    </a:lnTo>
                    <a:lnTo>
                      <a:pt x="335" y="199"/>
                    </a:lnTo>
                    <a:lnTo>
                      <a:pt x="351" y="183"/>
                    </a:lnTo>
                    <a:lnTo>
                      <a:pt x="312" y="175"/>
                    </a:lnTo>
                    <a:lnTo>
                      <a:pt x="296" y="151"/>
                    </a:lnTo>
                    <a:lnTo>
                      <a:pt x="288" y="167"/>
                    </a:lnTo>
                    <a:lnTo>
                      <a:pt x="296" y="175"/>
                    </a:lnTo>
                    <a:lnTo>
                      <a:pt x="288" y="183"/>
                    </a:lnTo>
                    <a:lnTo>
                      <a:pt x="296" y="199"/>
                    </a:lnTo>
                    <a:lnTo>
                      <a:pt x="304" y="231"/>
                    </a:lnTo>
                    <a:lnTo>
                      <a:pt x="288" y="223"/>
                    </a:lnTo>
                    <a:lnTo>
                      <a:pt x="264" y="255"/>
                    </a:lnTo>
                    <a:lnTo>
                      <a:pt x="184" y="327"/>
                    </a:lnTo>
                    <a:lnTo>
                      <a:pt x="176" y="415"/>
                    </a:lnTo>
                    <a:lnTo>
                      <a:pt x="136" y="438"/>
                    </a:lnTo>
                    <a:lnTo>
                      <a:pt x="104" y="375"/>
                    </a:lnTo>
                    <a:lnTo>
                      <a:pt x="88" y="327"/>
                    </a:lnTo>
                    <a:lnTo>
                      <a:pt x="80" y="319"/>
                    </a:lnTo>
                    <a:lnTo>
                      <a:pt x="72" y="223"/>
                    </a:lnTo>
                    <a:lnTo>
                      <a:pt x="64" y="223"/>
                    </a:lnTo>
                    <a:lnTo>
                      <a:pt x="56" y="247"/>
                    </a:lnTo>
                    <a:lnTo>
                      <a:pt x="40" y="255"/>
                    </a:lnTo>
                    <a:lnTo>
                      <a:pt x="8" y="223"/>
                    </a:lnTo>
                    <a:lnTo>
                      <a:pt x="40" y="207"/>
                    </a:lnTo>
                    <a:lnTo>
                      <a:pt x="8" y="215"/>
                    </a:lnTo>
                    <a:lnTo>
                      <a:pt x="0" y="199"/>
                    </a:lnTo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584" name="Freeform 305"/>
              <p:cNvSpPr>
                <a:spLocks noChangeAspect="1"/>
              </p:cNvSpPr>
              <p:nvPr/>
            </p:nvSpPr>
            <p:spPr bwMode="auto">
              <a:xfrm>
                <a:off x="1183" y="1877"/>
                <a:ext cx="143" cy="135"/>
              </a:xfrm>
              <a:custGeom>
                <a:avLst/>
                <a:gdLst>
                  <a:gd name="T0" fmla="*/ 0 w 143"/>
                  <a:gd name="T1" fmla="*/ 64 h 135"/>
                  <a:gd name="T2" fmla="*/ 8 w 143"/>
                  <a:gd name="T3" fmla="*/ 88 h 135"/>
                  <a:gd name="T4" fmla="*/ 72 w 143"/>
                  <a:gd name="T5" fmla="*/ 120 h 135"/>
                  <a:gd name="T6" fmla="*/ 72 w 143"/>
                  <a:gd name="T7" fmla="*/ 127 h 135"/>
                  <a:gd name="T8" fmla="*/ 88 w 143"/>
                  <a:gd name="T9" fmla="*/ 135 h 135"/>
                  <a:gd name="T10" fmla="*/ 112 w 143"/>
                  <a:gd name="T11" fmla="*/ 135 h 135"/>
                  <a:gd name="T12" fmla="*/ 143 w 143"/>
                  <a:gd name="T13" fmla="*/ 127 h 135"/>
                  <a:gd name="T14" fmla="*/ 143 w 143"/>
                  <a:gd name="T15" fmla="*/ 120 h 135"/>
                  <a:gd name="T16" fmla="*/ 120 w 143"/>
                  <a:gd name="T17" fmla="*/ 88 h 135"/>
                  <a:gd name="T18" fmla="*/ 96 w 143"/>
                  <a:gd name="T19" fmla="*/ 56 h 135"/>
                  <a:gd name="T20" fmla="*/ 104 w 143"/>
                  <a:gd name="T21" fmla="*/ 24 h 135"/>
                  <a:gd name="T22" fmla="*/ 96 w 143"/>
                  <a:gd name="T23" fmla="*/ 24 h 135"/>
                  <a:gd name="T24" fmla="*/ 88 w 143"/>
                  <a:gd name="T25" fmla="*/ 0 h 135"/>
                  <a:gd name="T26" fmla="*/ 56 w 143"/>
                  <a:gd name="T27" fmla="*/ 0 h 135"/>
                  <a:gd name="T28" fmla="*/ 40 w 143"/>
                  <a:gd name="T29" fmla="*/ 16 h 135"/>
                  <a:gd name="T30" fmla="*/ 32 w 143"/>
                  <a:gd name="T31" fmla="*/ 56 h 135"/>
                  <a:gd name="T32" fmla="*/ 0 w 143"/>
                  <a:gd name="T33" fmla="*/ 64 h 135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143" h="135">
                    <a:moveTo>
                      <a:pt x="0" y="64"/>
                    </a:moveTo>
                    <a:lnTo>
                      <a:pt x="8" y="88"/>
                    </a:lnTo>
                    <a:lnTo>
                      <a:pt x="72" y="120"/>
                    </a:lnTo>
                    <a:lnTo>
                      <a:pt x="72" y="127"/>
                    </a:lnTo>
                    <a:lnTo>
                      <a:pt x="88" y="135"/>
                    </a:lnTo>
                    <a:lnTo>
                      <a:pt x="112" y="135"/>
                    </a:lnTo>
                    <a:lnTo>
                      <a:pt x="143" y="127"/>
                    </a:lnTo>
                    <a:lnTo>
                      <a:pt x="143" y="120"/>
                    </a:lnTo>
                    <a:lnTo>
                      <a:pt x="120" y="88"/>
                    </a:lnTo>
                    <a:lnTo>
                      <a:pt x="96" y="56"/>
                    </a:lnTo>
                    <a:lnTo>
                      <a:pt x="104" y="24"/>
                    </a:lnTo>
                    <a:lnTo>
                      <a:pt x="96" y="24"/>
                    </a:lnTo>
                    <a:lnTo>
                      <a:pt x="88" y="0"/>
                    </a:lnTo>
                    <a:lnTo>
                      <a:pt x="56" y="0"/>
                    </a:lnTo>
                    <a:lnTo>
                      <a:pt x="40" y="16"/>
                    </a:lnTo>
                    <a:lnTo>
                      <a:pt x="32" y="56"/>
                    </a:lnTo>
                    <a:lnTo>
                      <a:pt x="0" y="64"/>
                    </a:lnTo>
                    <a:close/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585" name="Freeform 306"/>
              <p:cNvSpPr>
                <a:spLocks noChangeAspect="1"/>
              </p:cNvSpPr>
              <p:nvPr/>
            </p:nvSpPr>
            <p:spPr bwMode="auto">
              <a:xfrm>
                <a:off x="1183" y="1877"/>
                <a:ext cx="143" cy="135"/>
              </a:xfrm>
              <a:custGeom>
                <a:avLst/>
                <a:gdLst>
                  <a:gd name="T0" fmla="*/ 0 w 143"/>
                  <a:gd name="T1" fmla="*/ 64 h 135"/>
                  <a:gd name="T2" fmla="*/ 8 w 143"/>
                  <a:gd name="T3" fmla="*/ 88 h 135"/>
                  <a:gd name="T4" fmla="*/ 72 w 143"/>
                  <a:gd name="T5" fmla="*/ 120 h 135"/>
                  <a:gd name="T6" fmla="*/ 72 w 143"/>
                  <a:gd name="T7" fmla="*/ 127 h 135"/>
                  <a:gd name="T8" fmla="*/ 88 w 143"/>
                  <a:gd name="T9" fmla="*/ 135 h 135"/>
                  <a:gd name="T10" fmla="*/ 112 w 143"/>
                  <a:gd name="T11" fmla="*/ 135 h 135"/>
                  <a:gd name="T12" fmla="*/ 143 w 143"/>
                  <a:gd name="T13" fmla="*/ 127 h 135"/>
                  <a:gd name="T14" fmla="*/ 143 w 143"/>
                  <a:gd name="T15" fmla="*/ 120 h 135"/>
                  <a:gd name="T16" fmla="*/ 120 w 143"/>
                  <a:gd name="T17" fmla="*/ 88 h 135"/>
                  <a:gd name="T18" fmla="*/ 96 w 143"/>
                  <a:gd name="T19" fmla="*/ 56 h 135"/>
                  <a:gd name="T20" fmla="*/ 104 w 143"/>
                  <a:gd name="T21" fmla="*/ 24 h 135"/>
                  <a:gd name="T22" fmla="*/ 96 w 143"/>
                  <a:gd name="T23" fmla="*/ 24 h 135"/>
                  <a:gd name="T24" fmla="*/ 88 w 143"/>
                  <a:gd name="T25" fmla="*/ 0 h 135"/>
                  <a:gd name="T26" fmla="*/ 56 w 143"/>
                  <a:gd name="T27" fmla="*/ 0 h 135"/>
                  <a:gd name="T28" fmla="*/ 40 w 143"/>
                  <a:gd name="T29" fmla="*/ 16 h 135"/>
                  <a:gd name="T30" fmla="*/ 32 w 143"/>
                  <a:gd name="T31" fmla="*/ 56 h 135"/>
                  <a:gd name="T32" fmla="*/ 0 w 143"/>
                  <a:gd name="T33" fmla="*/ 64 h 135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143" h="135">
                    <a:moveTo>
                      <a:pt x="0" y="64"/>
                    </a:moveTo>
                    <a:lnTo>
                      <a:pt x="8" y="88"/>
                    </a:lnTo>
                    <a:lnTo>
                      <a:pt x="72" y="120"/>
                    </a:lnTo>
                    <a:lnTo>
                      <a:pt x="72" y="127"/>
                    </a:lnTo>
                    <a:lnTo>
                      <a:pt x="88" y="135"/>
                    </a:lnTo>
                    <a:lnTo>
                      <a:pt x="112" y="135"/>
                    </a:lnTo>
                    <a:lnTo>
                      <a:pt x="143" y="127"/>
                    </a:lnTo>
                    <a:lnTo>
                      <a:pt x="143" y="120"/>
                    </a:lnTo>
                    <a:lnTo>
                      <a:pt x="120" y="88"/>
                    </a:lnTo>
                    <a:lnTo>
                      <a:pt x="96" y="56"/>
                    </a:lnTo>
                    <a:lnTo>
                      <a:pt x="104" y="24"/>
                    </a:lnTo>
                    <a:lnTo>
                      <a:pt x="96" y="24"/>
                    </a:lnTo>
                    <a:lnTo>
                      <a:pt x="88" y="0"/>
                    </a:lnTo>
                    <a:lnTo>
                      <a:pt x="56" y="0"/>
                    </a:lnTo>
                    <a:lnTo>
                      <a:pt x="40" y="16"/>
                    </a:lnTo>
                    <a:lnTo>
                      <a:pt x="32" y="56"/>
                    </a:lnTo>
                    <a:lnTo>
                      <a:pt x="0" y="64"/>
                    </a:lnTo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586" name="Freeform 307"/>
              <p:cNvSpPr>
                <a:spLocks noChangeAspect="1"/>
              </p:cNvSpPr>
              <p:nvPr/>
            </p:nvSpPr>
            <p:spPr bwMode="auto">
              <a:xfrm>
                <a:off x="1271" y="2012"/>
                <a:ext cx="24" cy="8"/>
              </a:xfrm>
              <a:custGeom>
                <a:avLst/>
                <a:gdLst>
                  <a:gd name="T0" fmla="*/ 0 w 24"/>
                  <a:gd name="T1" fmla="*/ 0 h 8"/>
                  <a:gd name="T2" fmla="*/ 8 w 24"/>
                  <a:gd name="T3" fmla="*/ 8 h 8"/>
                  <a:gd name="T4" fmla="*/ 24 w 24"/>
                  <a:gd name="T5" fmla="*/ 0 h 8"/>
                  <a:gd name="T6" fmla="*/ 0 w 24"/>
                  <a:gd name="T7" fmla="*/ 0 h 8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4" h="8">
                    <a:moveTo>
                      <a:pt x="0" y="0"/>
                    </a:moveTo>
                    <a:lnTo>
                      <a:pt x="8" y="8"/>
                    </a:lnTo>
                    <a:lnTo>
                      <a:pt x="24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587" name="Freeform 308"/>
              <p:cNvSpPr>
                <a:spLocks noChangeAspect="1"/>
              </p:cNvSpPr>
              <p:nvPr/>
            </p:nvSpPr>
            <p:spPr bwMode="auto">
              <a:xfrm>
                <a:off x="1271" y="2012"/>
                <a:ext cx="24" cy="8"/>
              </a:xfrm>
              <a:custGeom>
                <a:avLst/>
                <a:gdLst>
                  <a:gd name="T0" fmla="*/ 0 w 24"/>
                  <a:gd name="T1" fmla="*/ 0 h 8"/>
                  <a:gd name="T2" fmla="*/ 8 w 24"/>
                  <a:gd name="T3" fmla="*/ 8 h 8"/>
                  <a:gd name="T4" fmla="*/ 24 w 24"/>
                  <a:gd name="T5" fmla="*/ 0 h 8"/>
                  <a:gd name="T6" fmla="*/ 0 w 24"/>
                  <a:gd name="T7" fmla="*/ 0 h 8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4" h="8">
                    <a:moveTo>
                      <a:pt x="0" y="0"/>
                    </a:moveTo>
                    <a:lnTo>
                      <a:pt x="8" y="8"/>
                    </a:lnTo>
                    <a:lnTo>
                      <a:pt x="24" y="0"/>
                    </a:lnTo>
                    <a:lnTo>
                      <a:pt x="0" y="0"/>
                    </a:lnTo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588" name="Freeform 309"/>
              <p:cNvSpPr>
                <a:spLocks noChangeAspect="1"/>
              </p:cNvSpPr>
              <p:nvPr/>
            </p:nvSpPr>
            <p:spPr bwMode="auto">
              <a:xfrm>
                <a:off x="1119" y="1949"/>
                <a:ext cx="16" cy="63"/>
              </a:xfrm>
              <a:custGeom>
                <a:avLst/>
                <a:gdLst>
                  <a:gd name="T0" fmla="*/ 0 w 16"/>
                  <a:gd name="T1" fmla="*/ 32 h 63"/>
                  <a:gd name="T2" fmla="*/ 8 w 16"/>
                  <a:gd name="T3" fmla="*/ 63 h 63"/>
                  <a:gd name="T4" fmla="*/ 16 w 16"/>
                  <a:gd name="T5" fmla="*/ 32 h 63"/>
                  <a:gd name="T6" fmla="*/ 8 w 16"/>
                  <a:gd name="T7" fmla="*/ 32 h 63"/>
                  <a:gd name="T8" fmla="*/ 8 w 16"/>
                  <a:gd name="T9" fmla="*/ 16 h 63"/>
                  <a:gd name="T10" fmla="*/ 16 w 16"/>
                  <a:gd name="T11" fmla="*/ 8 h 63"/>
                  <a:gd name="T12" fmla="*/ 16 w 16"/>
                  <a:gd name="T13" fmla="*/ 0 h 63"/>
                  <a:gd name="T14" fmla="*/ 8 w 16"/>
                  <a:gd name="T15" fmla="*/ 0 h 63"/>
                  <a:gd name="T16" fmla="*/ 0 w 16"/>
                  <a:gd name="T17" fmla="*/ 32 h 6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6" h="63">
                    <a:moveTo>
                      <a:pt x="0" y="32"/>
                    </a:moveTo>
                    <a:lnTo>
                      <a:pt x="8" y="63"/>
                    </a:lnTo>
                    <a:lnTo>
                      <a:pt x="16" y="32"/>
                    </a:lnTo>
                    <a:lnTo>
                      <a:pt x="8" y="32"/>
                    </a:lnTo>
                    <a:lnTo>
                      <a:pt x="8" y="16"/>
                    </a:lnTo>
                    <a:lnTo>
                      <a:pt x="16" y="8"/>
                    </a:lnTo>
                    <a:lnTo>
                      <a:pt x="16" y="0"/>
                    </a:lnTo>
                    <a:lnTo>
                      <a:pt x="8" y="0"/>
                    </a:lnTo>
                    <a:lnTo>
                      <a:pt x="0" y="32"/>
                    </a:lnTo>
                    <a:close/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589" name="Freeform 310"/>
              <p:cNvSpPr>
                <a:spLocks noChangeAspect="1"/>
              </p:cNvSpPr>
              <p:nvPr/>
            </p:nvSpPr>
            <p:spPr bwMode="auto">
              <a:xfrm>
                <a:off x="1119" y="1949"/>
                <a:ext cx="16" cy="63"/>
              </a:xfrm>
              <a:custGeom>
                <a:avLst/>
                <a:gdLst>
                  <a:gd name="T0" fmla="*/ 0 w 16"/>
                  <a:gd name="T1" fmla="*/ 32 h 63"/>
                  <a:gd name="T2" fmla="*/ 8 w 16"/>
                  <a:gd name="T3" fmla="*/ 63 h 63"/>
                  <a:gd name="T4" fmla="*/ 16 w 16"/>
                  <a:gd name="T5" fmla="*/ 32 h 63"/>
                  <a:gd name="T6" fmla="*/ 8 w 16"/>
                  <a:gd name="T7" fmla="*/ 32 h 63"/>
                  <a:gd name="T8" fmla="*/ 8 w 16"/>
                  <a:gd name="T9" fmla="*/ 16 h 63"/>
                  <a:gd name="T10" fmla="*/ 16 w 16"/>
                  <a:gd name="T11" fmla="*/ 8 h 63"/>
                  <a:gd name="T12" fmla="*/ 16 w 16"/>
                  <a:gd name="T13" fmla="*/ 0 h 63"/>
                  <a:gd name="T14" fmla="*/ 8 w 16"/>
                  <a:gd name="T15" fmla="*/ 0 h 63"/>
                  <a:gd name="T16" fmla="*/ 0 w 16"/>
                  <a:gd name="T17" fmla="*/ 32 h 6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6" h="63">
                    <a:moveTo>
                      <a:pt x="0" y="32"/>
                    </a:moveTo>
                    <a:lnTo>
                      <a:pt x="8" y="63"/>
                    </a:lnTo>
                    <a:lnTo>
                      <a:pt x="16" y="32"/>
                    </a:lnTo>
                    <a:lnTo>
                      <a:pt x="8" y="32"/>
                    </a:lnTo>
                    <a:lnTo>
                      <a:pt x="8" y="16"/>
                    </a:lnTo>
                    <a:lnTo>
                      <a:pt x="16" y="8"/>
                    </a:lnTo>
                    <a:lnTo>
                      <a:pt x="16" y="0"/>
                    </a:lnTo>
                    <a:lnTo>
                      <a:pt x="8" y="0"/>
                    </a:lnTo>
                    <a:lnTo>
                      <a:pt x="0" y="32"/>
                    </a:lnTo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590" name="Freeform 311"/>
              <p:cNvSpPr>
                <a:spLocks noChangeAspect="1"/>
              </p:cNvSpPr>
              <p:nvPr/>
            </p:nvSpPr>
            <p:spPr bwMode="auto">
              <a:xfrm>
                <a:off x="1127" y="1941"/>
                <a:ext cx="64" cy="71"/>
              </a:xfrm>
              <a:custGeom>
                <a:avLst/>
                <a:gdLst>
                  <a:gd name="T0" fmla="*/ 0 w 64"/>
                  <a:gd name="T1" fmla="*/ 40 h 71"/>
                  <a:gd name="T2" fmla="*/ 0 w 64"/>
                  <a:gd name="T3" fmla="*/ 24 h 71"/>
                  <a:gd name="T4" fmla="*/ 8 w 64"/>
                  <a:gd name="T5" fmla="*/ 16 h 71"/>
                  <a:gd name="T6" fmla="*/ 24 w 64"/>
                  <a:gd name="T7" fmla="*/ 24 h 71"/>
                  <a:gd name="T8" fmla="*/ 56 w 64"/>
                  <a:gd name="T9" fmla="*/ 0 h 71"/>
                  <a:gd name="T10" fmla="*/ 64 w 64"/>
                  <a:gd name="T11" fmla="*/ 24 h 71"/>
                  <a:gd name="T12" fmla="*/ 24 w 64"/>
                  <a:gd name="T13" fmla="*/ 40 h 71"/>
                  <a:gd name="T14" fmla="*/ 48 w 64"/>
                  <a:gd name="T15" fmla="*/ 48 h 71"/>
                  <a:gd name="T16" fmla="*/ 32 w 64"/>
                  <a:gd name="T17" fmla="*/ 63 h 71"/>
                  <a:gd name="T18" fmla="*/ 16 w 64"/>
                  <a:gd name="T19" fmla="*/ 71 h 71"/>
                  <a:gd name="T20" fmla="*/ 0 w 64"/>
                  <a:gd name="T21" fmla="*/ 71 h 71"/>
                  <a:gd name="T22" fmla="*/ 8 w 64"/>
                  <a:gd name="T23" fmla="*/ 40 h 71"/>
                  <a:gd name="T24" fmla="*/ 0 w 64"/>
                  <a:gd name="T25" fmla="*/ 40 h 71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64" h="71">
                    <a:moveTo>
                      <a:pt x="0" y="40"/>
                    </a:moveTo>
                    <a:lnTo>
                      <a:pt x="0" y="24"/>
                    </a:lnTo>
                    <a:lnTo>
                      <a:pt x="8" y="16"/>
                    </a:lnTo>
                    <a:lnTo>
                      <a:pt x="24" y="24"/>
                    </a:lnTo>
                    <a:lnTo>
                      <a:pt x="56" y="0"/>
                    </a:lnTo>
                    <a:lnTo>
                      <a:pt x="64" y="24"/>
                    </a:lnTo>
                    <a:lnTo>
                      <a:pt x="24" y="40"/>
                    </a:lnTo>
                    <a:lnTo>
                      <a:pt x="48" y="48"/>
                    </a:lnTo>
                    <a:lnTo>
                      <a:pt x="32" y="63"/>
                    </a:lnTo>
                    <a:lnTo>
                      <a:pt x="16" y="71"/>
                    </a:lnTo>
                    <a:lnTo>
                      <a:pt x="0" y="71"/>
                    </a:lnTo>
                    <a:lnTo>
                      <a:pt x="8" y="40"/>
                    </a:lnTo>
                    <a:lnTo>
                      <a:pt x="0" y="40"/>
                    </a:lnTo>
                    <a:close/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591" name="Freeform 312"/>
              <p:cNvSpPr>
                <a:spLocks noChangeAspect="1"/>
              </p:cNvSpPr>
              <p:nvPr/>
            </p:nvSpPr>
            <p:spPr bwMode="auto">
              <a:xfrm>
                <a:off x="1127" y="1941"/>
                <a:ext cx="64" cy="71"/>
              </a:xfrm>
              <a:custGeom>
                <a:avLst/>
                <a:gdLst>
                  <a:gd name="T0" fmla="*/ 0 w 64"/>
                  <a:gd name="T1" fmla="*/ 40 h 71"/>
                  <a:gd name="T2" fmla="*/ 0 w 64"/>
                  <a:gd name="T3" fmla="*/ 24 h 71"/>
                  <a:gd name="T4" fmla="*/ 8 w 64"/>
                  <a:gd name="T5" fmla="*/ 16 h 71"/>
                  <a:gd name="T6" fmla="*/ 24 w 64"/>
                  <a:gd name="T7" fmla="*/ 24 h 71"/>
                  <a:gd name="T8" fmla="*/ 56 w 64"/>
                  <a:gd name="T9" fmla="*/ 0 h 71"/>
                  <a:gd name="T10" fmla="*/ 64 w 64"/>
                  <a:gd name="T11" fmla="*/ 24 h 71"/>
                  <a:gd name="T12" fmla="*/ 24 w 64"/>
                  <a:gd name="T13" fmla="*/ 40 h 71"/>
                  <a:gd name="T14" fmla="*/ 48 w 64"/>
                  <a:gd name="T15" fmla="*/ 48 h 71"/>
                  <a:gd name="T16" fmla="*/ 32 w 64"/>
                  <a:gd name="T17" fmla="*/ 63 h 71"/>
                  <a:gd name="T18" fmla="*/ 16 w 64"/>
                  <a:gd name="T19" fmla="*/ 71 h 71"/>
                  <a:gd name="T20" fmla="*/ 0 w 64"/>
                  <a:gd name="T21" fmla="*/ 71 h 71"/>
                  <a:gd name="T22" fmla="*/ 8 w 64"/>
                  <a:gd name="T23" fmla="*/ 40 h 71"/>
                  <a:gd name="T24" fmla="*/ 0 w 64"/>
                  <a:gd name="T25" fmla="*/ 40 h 71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64" h="71">
                    <a:moveTo>
                      <a:pt x="0" y="40"/>
                    </a:moveTo>
                    <a:lnTo>
                      <a:pt x="0" y="24"/>
                    </a:lnTo>
                    <a:lnTo>
                      <a:pt x="8" y="16"/>
                    </a:lnTo>
                    <a:lnTo>
                      <a:pt x="24" y="24"/>
                    </a:lnTo>
                    <a:lnTo>
                      <a:pt x="56" y="0"/>
                    </a:lnTo>
                    <a:lnTo>
                      <a:pt x="64" y="24"/>
                    </a:lnTo>
                    <a:lnTo>
                      <a:pt x="24" y="40"/>
                    </a:lnTo>
                    <a:lnTo>
                      <a:pt x="48" y="48"/>
                    </a:lnTo>
                    <a:lnTo>
                      <a:pt x="32" y="63"/>
                    </a:lnTo>
                    <a:lnTo>
                      <a:pt x="16" y="71"/>
                    </a:lnTo>
                    <a:lnTo>
                      <a:pt x="0" y="71"/>
                    </a:lnTo>
                    <a:lnTo>
                      <a:pt x="8" y="40"/>
                    </a:lnTo>
                    <a:lnTo>
                      <a:pt x="0" y="40"/>
                    </a:lnTo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592" name="Freeform 313"/>
              <p:cNvSpPr>
                <a:spLocks noChangeAspect="1"/>
              </p:cNvSpPr>
              <p:nvPr/>
            </p:nvSpPr>
            <p:spPr bwMode="auto">
              <a:xfrm>
                <a:off x="1295" y="2004"/>
                <a:ext cx="31" cy="24"/>
              </a:xfrm>
              <a:custGeom>
                <a:avLst/>
                <a:gdLst>
                  <a:gd name="T0" fmla="*/ 0 w 31"/>
                  <a:gd name="T1" fmla="*/ 8 h 24"/>
                  <a:gd name="T2" fmla="*/ 31 w 31"/>
                  <a:gd name="T3" fmla="*/ 0 h 24"/>
                  <a:gd name="T4" fmla="*/ 31 w 31"/>
                  <a:gd name="T5" fmla="*/ 24 h 24"/>
                  <a:gd name="T6" fmla="*/ 0 w 31"/>
                  <a:gd name="T7" fmla="*/ 8 h 24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31" h="24">
                    <a:moveTo>
                      <a:pt x="0" y="8"/>
                    </a:moveTo>
                    <a:lnTo>
                      <a:pt x="31" y="0"/>
                    </a:lnTo>
                    <a:lnTo>
                      <a:pt x="31" y="24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593" name="Freeform 314"/>
              <p:cNvSpPr>
                <a:spLocks noChangeAspect="1"/>
              </p:cNvSpPr>
              <p:nvPr/>
            </p:nvSpPr>
            <p:spPr bwMode="auto">
              <a:xfrm>
                <a:off x="1295" y="2004"/>
                <a:ext cx="31" cy="24"/>
              </a:xfrm>
              <a:custGeom>
                <a:avLst/>
                <a:gdLst>
                  <a:gd name="T0" fmla="*/ 0 w 31"/>
                  <a:gd name="T1" fmla="*/ 8 h 24"/>
                  <a:gd name="T2" fmla="*/ 31 w 31"/>
                  <a:gd name="T3" fmla="*/ 0 h 24"/>
                  <a:gd name="T4" fmla="*/ 31 w 31"/>
                  <a:gd name="T5" fmla="*/ 24 h 24"/>
                  <a:gd name="T6" fmla="*/ 0 w 31"/>
                  <a:gd name="T7" fmla="*/ 8 h 24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31" h="24">
                    <a:moveTo>
                      <a:pt x="0" y="8"/>
                    </a:moveTo>
                    <a:lnTo>
                      <a:pt x="31" y="0"/>
                    </a:lnTo>
                    <a:lnTo>
                      <a:pt x="31" y="24"/>
                    </a:lnTo>
                    <a:lnTo>
                      <a:pt x="0" y="8"/>
                    </a:lnTo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594" name="Freeform 315"/>
              <p:cNvSpPr>
                <a:spLocks noChangeAspect="1"/>
              </p:cNvSpPr>
              <p:nvPr/>
            </p:nvSpPr>
            <p:spPr bwMode="auto">
              <a:xfrm>
                <a:off x="1127" y="1925"/>
                <a:ext cx="24" cy="24"/>
              </a:xfrm>
              <a:custGeom>
                <a:avLst/>
                <a:gdLst>
                  <a:gd name="T0" fmla="*/ 0 w 24"/>
                  <a:gd name="T1" fmla="*/ 24 h 24"/>
                  <a:gd name="T2" fmla="*/ 8 w 24"/>
                  <a:gd name="T3" fmla="*/ 24 h 24"/>
                  <a:gd name="T4" fmla="*/ 24 w 24"/>
                  <a:gd name="T5" fmla="*/ 8 h 24"/>
                  <a:gd name="T6" fmla="*/ 16 w 24"/>
                  <a:gd name="T7" fmla="*/ 0 h 24"/>
                  <a:gd name="T8" fmla="*/ 0 w 24"/>
                  <a:gd name="T9" fmla="*/ 24 h 2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4" h="24">
                    <a:moveTo>
                      <a:pt x="0" y="24"/>
                    </a:moveTo>
                    <a:lnTo>
                      <a:pt x="8" y="24"/>
                    </a:lnTo>
                    <a:lnTo>
                      <a:pt x="24" y="8"/>
                    </a:lnTo>
                    <a:lnTo>
                      <a:pt x="16" y="0"/>
                    </a:lnTo>
                    <a:lnTo>
                      <a:pt x="0" y="24"/>
                    </a:lnTo>
                    <a:close/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595" name="Freeform 316"/>
              <p:cNvSpPr>
                <a:spLocks noChangeAspect="1"/>
              </p:cNvSpPr>
              <p:nvPr/>
            </p:nvSpPr>
            <p:spPr bwMode="auto">
              <a:xfrm>
                <a:off x="1127" y="1925"/>
                <a:ext cx="24" cy="24"/>
              </a:xfrm>
              <a:custGeom>
                <a:avLst/>
                <a:gdLst>
                  <a:gd name="T0" fmla="*/ 0 w 24"/>
                  <a:gd name="T1" fmla="*/ 24 h 24"/>
                  <a:gd name="T2" fmla="*/ 8 w 24"/>
                  <a:gd name="T3" fmla="*/ 24 h 24"/>
                  <a:gd name="T4" fmla="*/ 24 w 24"/>
                  <a:gd name="T5" fmla="*/ 8 h 24"/>
                  <a:gd name="T6" fmla="*/ 16 w 24"/>
                  <a:gd name="T7" fmla="*/ 0 h 24"/>
                  <a:gd name="T8" fmla="*/ 0 w 24"/>
                  <a:gd name="T9" fmla="*/ 24 h 2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4" h="24">
                    <a:moveTo>
                      <a:pt x="0" y="24"/>
                    </a:moveTo>
                    <a:lnTo>
                      <a:pt x="8" y="24"/>
                    </a:lnTo>
                    <a:lnTo>
                      <a:pt x="24" y="8"/>
                    </a:lnTo>
                    <a:lnTo>
                      <a:pt x="16" y="0"/>
                    </a:lnTo>
                    <a:lnTo>
                      <a:pt x="0" y="24"/>
                    </a:lnTo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596" name="Freeform 317"/>
              <p:cNvSpPr>
                <a:spLocks noChangeAspect="1"/>
              </p:cNvSpPr>
              <p:nvPr/>
            </p:nvSpPr>
            <p:spPr bwMode="auto">
              <a:xfrm>
                <a:off x="1782" y="1997"/>
                <a:ext cx="112" cy="63"/>
              </a:xfrm>
              <a:custGeom>
                <a:avLst/>
                <a:gdLst>
                  <a:gd name="T0" fmla="*/ 0 w 112"/>
                  <a:gd name="T1" fmla="*/ 23 h 63"/>
                  <a:gd name="T2" fmla="*/ 16 w 112"/>
                  <a:gd name="T3" fmla="*/ 0 h 63"/>
                  <a:gd name="T4" fmla="*/ 64 w 112"/>
                  <a:gd name="T5" fmla="*/ 15 h 63"/>
                  <a:gd name="T6" fmla="*/ 80 w 112"/>
                  <a:gd name="T7" fmla="*/ 39 h 63"/>
                  <a:gd name="T8" fmla="*/ 112 w 112"/>
                  <a:gd name="T9" fmla="*/ 39 h 63"/>
                  <a:gd name="T10" fmla="*/ 112 w 112"/>
                  <a:gd name="T11" fmla="*/ 63 h 63"/>
                  <a:gd name="T12" fmla="*/ 40 w 112"/>
                  <a:gd name="T13" fmla="*/ 47 h 63"/>
                  <a:gd name="T14" fmla="*/ 0 w 112"/>
                  <a:gd name="T15" fmla="*/ 23 h 63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112" h="63">
                    <a:moveTo>
                      <a:pt x="0" y="23"/>
                    </a:moveTo>
                    <a:lnTo>
                      <a:pt x="16" y="0"/>
                    </a:lnTo>
                    <a:lnTo>
                      <a:pt x="64" y="15"/>
                    </a:lnTo>
                    <a:lnTo>
                      <a:pt x="80" y="39"/>
                    </a:lnTo>
                    <a:lnTo>
                      <a:pt x="112" y="39"/>
                    </a:lnTo>
                    <a:lnTo>
                      <a:pt x="112" y="63"/>
                    </a:lnTo>
                    <a:lnTo>
                      <a:pt x="40" y="47"/>
                    </a:lnTo>
                    <a:lnTo>
                      <a:pt x="0" y="23"/>
                    </a:lnTo>
                    <a:close/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597" name="Freeform 318"/>
              <p:cNvSpPr>
                <a:spLocks noChangeAspect="1"/>
              </p:cNvSpPr>
              <p:nvPr/>
            </p:nvSpPr>
            <p:spPr bwMode="auto">
              <a:xfrm>
                <a:off x="1782" y="1997"/>
                <a:ext cx="112" cy="63"/>
              </a:xfrm>
              <a:custGeom>
                <a:avLst/>
                <a:gdLst>
                  <a:gd name="T0" fmla="*/ 0 w 112"/>
                  <a:gd name="T1" fmla="*/ 23 h 63"/>
                  <a:gd name="T2" fmla="*/ 16 w 112"/>
                  <a:gd name="T3" fmla="*/ 0 h 63"/>
                  <a:gd name="T4" fmla="*/ 64 w 112"/>
                  <a:gd name="T5" fmla="*/ 15 h 63"/>
                  <a:gd name="T6" fmla="*/ 80 w 112"/>
                  <a:gd name="T7" fmla="*/ 39 h 63"/>
                  <a:gd name="T8" fmla="*/ 112 w 112"/>
                  <a:gd name="T9" fmla="*/ 39 h 63"/>
                  <a:gd name="T10" fmla="*/ 112 w 112"/>
                  <a:gd name="T11" fmla="*/ 63 h 63"/>
                  <a:gd name="T12" fmla="*/ 40 w 112"/>
                  <a:gd name="T13" fmla="*/ 47 h 63"/>
                  <a:gd name="T14" fmla="*/ 0 w 112"/>
                  <a:gd name="T15" fmla="*/ 23 h 63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112" h="63">
                    <a:moveTo>
                      <a:pt x="0" y="23"/>
                    </a:moveTo>
                    <a:lnTo>
                      <a:pt x="16" y="0"/>
                    </a:lnTo>
                    <a:lnTo>
                      <a:pt x="64" y="15"/>
                    </a:lnTo>
                    <a:lnTo>
                      <a:pt x="80" y="39"/>
                    </a:lnTo>
                    <a:lnTo>
                      <a:pt x="112" y="39"/>
                    </a:lnTo>
                    <a:lnTo>
                      <a:pt x="112" y="63"/>
                    </a:lnTo>
                    <a:lnTo>
                      <a:pt x="40" y="47"/>
                    </a:lnTo>
                    <a:lnTo>
                      <a:pt x="0" y="23"/>
                    </a:lnTo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598" name="Freeform 319"/>
              <p:cNvSpPr>
                <a:spLocks noChangeAspect="1"/>
              </p:cNvSpPr>
              <p:nvPr/>
            </p:nvSpPr>
            <p:spPr bwMode="auto">
              <a:xfrm>
                <a:off x="1510" y="1877"/>
                <a:ext cx="232" cy="223"/>
              </a:xfrm>
              <a:custGeom>
                <a:avLst/>
                <a:gdLst>
                  <a:gd name="T0" fmla="*/ 0 w 232"/>
                  <a:gd name="T1" fmla="*/ 127 h 223"/>
                  <a:gd name="T2" fmla="*/ 16 w 232"/>
                  <a:gd name="T3" fmla="*/ 135 h 223"/>
                  <a:gd name="T4" fmla="*/ 64 w 232"/>
                  <a:gd name="T5" fmla="*/ 127 h 223"/>
                  <a:gd name="T6" fmla="*/ 80 w 232"/>
                  <a:gd name="T7" fmla="*/ 104 h 223"/>
                  <a:gd name="T8" fmla="*/ 120 w 232"/>
                  <a:gd name="T9" fmla="*/ 96 h 223"/>
                  <a:gd name="T10" fmla="*/ 128 w 232"/>
                  <a:gd name="T11" fmla="*/ 72 h 223"/>
                  <a:gd name="T12" fmla="*/ 136 w 232"/>
                  <a:gd name="T13" fmla="*/ 64 h 223"/>
                  <a:gd name="T14" fmla="*/ 128 w 232"/>
                  <a:gd name="T15" fmla="*/ 56 h 223"/>
                  <a:gd name="T16" fmla="*/ 144 w 232"/>
                  <a:gd name="T17" fmla="*/ 56 h 223"/>
                  <a:gd name="T18" fmla="*/ 152 w 232"/>
                  <a:gd name="T19" fmla="*/ 40 h 223"/>
                  <a:gd name="T20" fmla="*/ 144 w 232"/>
                  <a:gd name="T21" fmla="*/ 24 h 223"/>
                  <a:gd name="T22" fmla="*/ 192 w 232"/>
                  <a:gd name="T23" fmla="*/ 0 h 223"/>
                  <a:gd name="T24" fmla="*/ 232 w 232"/>
                  <a:gd name="T25" fmla="*/ 32 h 223"/>
                  <a:gd name="T26" fmla="*/ 224 w 232"/>
                  <a:gd name="T27" fmla="*/ 48 h 223"/>
                  <a:gd name="T28" fmla="*/ 184 w 232"/>
                  <a:gd name="T29" fmla="*/ 48 h 223"/>
                  <a:gd name="T30" fmla="*/ 184 w 232"/>
                  <a:gd name="T31" fmla="*/ 72 h 223"/>
                  <a:gd name="T32" fmla="*/ 200 w 232"/>
                  <a:gd name="T33" fmla="*/ 88 h 223"/>
                  <a:gd name="T34" fmla="*/ 192 w 232"/>
                  <a:gd name="T35" fmla="*/ 96 h 223"/>
                  <a:gd name="T36" fmla="*/ 192 w 232"/>
                  <a:gd name="T37" fmla="*/ 112 h 223"/>
                  <a:gd name="T38" fmla="*/ 152 w 232"/>
                  <a:gd name="T39" fmla="*/ 159 h 223"/>
                  <a:gd name="T40" fmla="*/ 136 w 232"/>
                  <a:gd name="T41" fmla="*/ 159 h 223"/>
                  <a:gd name="T42" fmla="*/ 128 w 232"/>
                  <a:gd name="T43" fmla="*/ 167 h 223"/>
                  <a:gd name="T44" fmla="*/ 144 w 232"/>
                  <a:gd name="T45" fmla="*/ 215 h 223"/>
                  <a:gd name="T46" fmla="*/ 104 w 232"/>
                  <a:gd name="T47" fmla="*/ 215 h 223"/>
                  <a:gd name="T48" fmla="*/ 96 w 232"/>
                  <a:gd name="T49" fmla="*/ 223 h 223"/>
                  <a:gd name="T50" fmla="*/ 72 w 232"/>
                  <a:gd name="T51" fmla="*/ 199 h 223"/>
                  <a:gd name="T52" fmla="*/ 8 w 232"/>
                  <a:gd name="T53" fmla="*/ 207 h 223"/>
                  <a:gd name="T54" fmla="*/ 32 w 232"/>
                  <a:gd name="T55" fmla="*/ 167 h 223"/>
                  <a:gd name="T56" fmla="*/ 0 w 232"/>
                  <a:gd name="T57" fmla="*/ 127 h 223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0" t="0" r="r" b="b"/>
                <a:pathLst>
                  <a:path w="232" h="223">
                    <a:moveTo>
                      <a:pt x="0" y="127"/>
                    </a:moveTo>
                    <a:lnTo>
                      <a:pt x="16" y="135"/>
                    </a:lnTo>
                    <a:lnTo>
                      <a:pt x="64" y="127"/>
                    </a:lnTo>
                    <a:lnTo>
                      <a:pt x="80" y="104"/>
                    </a:lnTo>
                    <a:lnTo>
                      <a:pt x="120" y="96"/>
                    </a:lnTo>
                    <a:lnTo>
                      <a:pt x="128" y="72"/>
                    </a:lnTo>
                    <a:lnTo>
                      <a:pt x="136" y="64"/>
                    </a:lnTo>
                    <a:lnTo>
                      <a:pt x="128" y="56"/>
                    </a:lnTo>
                    <a:lnTo>
                      <a:pt x="144" y="56"/>
                    </a:lnTo>
                    <a:lnTo>
                      <a:pt x="152" y="40"/>
                    </a:lnTo>
                    <a:lnTo>
                      <a:pt x="144" y="24"/>
                    </a:lnTo>
                    <a:lnTo>
                      <a:pt x="192" y="0"/>
                    </a:lnTo>
                    <a:lnTo>
                      <a:pt x="232" y="32"/>
                    </a:lnTo>
                    <a:lnTo>
                      <a:pt x="224" y="48"/>
                    </a:lnTo>
                    <a:lnTo>
                      <a:pt x="184" y="48"/>
                    </a:lnTo>
                    <a:lnTo>
                      <a:pt x="184" y="72"/>
                    </a:lnTo>
                    <a:lnTo>
                      <a:pt x="200" y="88"/>
                    </a:lnTo>
                    <a:lnTo>
                      <a:pt x="192" y="96"/>
                    </a:lnTo>
                    <a:lnTo>
                      <a:pt x="192" y="112"/>
                    </a:lnTo>
                    <a:lnTo>
                      <a:pt x="152" y="159"/>
                    </a:lnTo>
                    <a:lnTo>
                      <a:pt x="136" y="159"/>
                    </a:lnTo>
                    <a:lnTo>
                      <a:pt x="128" y="167"/>
                    </a:lnTo>
                    <a:lnTo>
                      <a:pt x="144" y="215"/>
                    </a:lnTo>
                    <a:lnTo>
                      <a:pt x="104" y="215"/>
                    </a:lnTo>
                    <a:lnTo>
                      <a:pt x="96" y="223"/>
                    </a:lnTo>
                    <a:lnTo>
                      <a:pt x="72" y="199"/>
                    </a:lnTo>
                    <a:lnTo>
                      <a:pt x="8" y="207"/>
                    </a:lnTo>
                    <a:lnTo>
                      <a:pt x="32" y="167"/>
                    </a:lnTo>
                    <a:lnTo>
                      <a:pt x="0" y="127"/>
                    </a:lnTo>
                    <a:close/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599" name="Freeform 320"/>
              <p:cNvSpPr>
                <a:spLocks noChangeAspect="1"/>
              </p:cNvSpPr>
              <p:nvPr/>
            </p:nvSpPr>
            <p:spPr bwMode="auto">
              <a:xfrm>
                <a:off x="1510" y="1877"/>
                <a:ext cx="232" cy="223"/>
              </a:xfrm>
              <a:custGeom>
                <a:avLst/>
                <a:gdLst>
                  <a:gd name="T0" fmla="*/ 0 w 232"/>
                  <a:gd name="T1" fmla="*/ 127 h 223"/>
                  <a:gd name="T2" fmla="*/ 16 w 232"/>
                  <a:gd name="T3" fmla="*/ 135 h 223"/>
                  <a:gd name="T4" fmla="*/ 64 w 232"/>
                  <a:gd name="T5" fmla="*/ 127 h 223"/>
                  <a:gd name="T6" fmla="*/ 80 w 232"/>
                  <a:gd name="T7" fmla="*/ 104 h 223"/>
                  <a:gd name="T8" fmla="*/ 120 w 232"/>
                  <a:gd name="T9" fmla="*/ 96 h 223"/>
                  <a:gd name="T10" fmla="*/ 128 w 232"/>
                  <a:gd name="T11" fmla="*/ 72 h 223"/>
                  <a:gd name="T12" fmla="*/ 136 w 232"/>
                  <a:gd name="T13" fmla="*/ 64 h 223"/>
                  <a:gd name="T14" fmla="*/ 128 w 232"/>
                  <a:gd name="T15" fmla="*/ 56 h 223"/>
                  <a:gd name="T16" fmla="*/ 144 w 232"/>
                  <a:gd name="T17" fmla="*/ 56 h 223"/>
                  <a:gd name="T18" fmla="*/ 152 w 232"/>
                  <a:gd name="T19" fmla="*/ 40 h 223"/>
                  <a:gd name="T20" fmla="*/ 144 w 232"/>
                  <a:gd name="T21" fmla="*/ 24 h 223"/>
                  <a:gd name="T22" fmla="*/ 192 w 232"/>
                  <a:gd name="T23" fmla="*/ 0 h 223"/>
                  <a:gd name="T24" fmla="*/ 232 w 232"/>
                  <a:gd name="T25" fmla="*/ 32 h 223"/>
                  <a:gd name="T26" fmla="*/ 224 w 232"/>
                  <a:gd name="T27" fmla="*/ 48 h 223"/>
                  <a:gd name="T28" fmla="*/ 184 w 232"/>
                  <a:gd name="T29" fmla="*/ 48 h 223"/>
                  <a:gd name="T30" fmla="*/ 184 w 232"/>
                  <a:gd name="T31" fmla="*/ 72 h 223"/>
                  <a:gd name="T32" fmla="*/ 200 w 232"/>
                  <a:gd name="T33" fmla="*/ 88 h 223"/>
                  <a:gd name="T34" fmla="*/ 192 w 232"/>
                  <a:gd name="T35" fmla="*/ 96 h 223"/>
                  <a:gd name="T36" fmla="*/ 192 w 232"/>
                  <a:gd name="T37" fmla="*/ 112 h 223"/>
                  <a:gd name="T38" fmla="*/ 152 w 232"/>
                  <a:gd name="T39" fmla="*/ 159 h 223"/>
                  <a:gd name="T40" fmla="*/ 136 w 232"/>
                  <a:gd name="T41" fmla="*/ 159 h 223"/>
                  <a:gd name="T42" fmla="*/ 128 w 232"/>
                  <a:gd name="T43" fmla="*/ 167 h 223"/>
                  <a:gd name="T44" fmla="*/ 144 w 232"/>
                  <a:gd name="T45" fmla="*/ 215 h 223"/>
                  <a:gd name="T46" fmla="*/ 104 w 232"/>
                  <a:gd name="T47" fmla="*/ 215 h 223"/>
                  <a:gd name="T48" fmla="*/ 96 w 232"/>
                  <a:gd name="T49" fmla="*/ 223 h 223"/>
                  <a:gd name="T50" fmla="*/ 72 w 232"/>
                  <a:gd name="T51" fmla="*/ 199 h 223"/>
                  <a:gd name="T52" fmla="*/ 8 w 232"/>
                  <a:gd name="T53" fmla="*/ 207 h 223"/>
                  <a:gd name="T54" fmla="*/ 32 w 232"/>
                  <a:gd name="T55" fmla="*/ 167 h 223"/>
                  <a:gd name="T56" fmla="*/ 0 w 232"/>
                  <a:gd name="T57" fmla="*/ 127 h 223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0" t="0" r="r" b="b"/>
                <a:pathLst>
                  <a:path w="232" h="223">
                    <a:moveTo>
                      <a:pt x="0" y="127"/>
                    </a:moveTo>
                    <a:lnTo>
                      <a:pt x="16" y="135"/>
                    </a:lnTo>
                    <a:lnTo>
                      <a:pt x="64" y="127"/>
                    </a:lnTo>
                    <a:lnTo>
                      <a:pt x="80" y="104"/>
                    </a:lnTo>
                    <a:lnTo>
                      <a:pt x="120" y="96"/>
                    </a:lnTo>
                    <a:lnTo>
                      <a:pt x="128" y="72"/>
                    </a:lnTo>
                    <a:lnTo>
                      <a:pt x="136" y="64"/>
                    </a:lnTo>
                    <a:lnTo>
                      <a:pt x="128" y="56"/>
                    </a:lnTo>
                    <a:lnTo>
                      <a:pt x="144" y="56"/>
                    </a:lnTo>
                    <a:lnTo>
                      <a:pt x="152" y="40"/>
                    </a:lnTo>
                    <a:lnTo>
                      <a:pt x="144" y="24"/>
                    </a:lnTo>
                    <a:lnTo>
                      <a:pt x="192" y="0"/>
                    </a:lnTo>
                    <a:lnTo>
                      <a:pt x="232" y="32"/>
                    </a:lnTo>
                    <a:lnTo>
                      <a:pt x="224" y="48"/>
                    </a:lnTo>
                    <a:lnTo>
                      <a:pt x="184" y="48"/>
                    </a:lnTo>
                    <a:lnTo>
                      <a:pt x="184" y="72"/>
                    </a:lnTo>
                    <a:lnTo>
                      <a:pt x="200" y="88"/>
                    </a:lnTo>
                    <a:lnTo>
                      <a:pt x="192" y="96"/>
                    </a:lnTo>
                    <a:lnTo>
                      <a:pt x="192" y="112"/>
                    </a:lnTo>
                    <a:lnTo>
                      <a:pt x="152" y="159"/>
                    </a:lnTo>
                    <a:lnTo>
                      <a:pt x="136" y="159"/>
                    </a:lnTo>
                    <a:lnTo>
                      <a:pt x="128" y="167"/>
                    </a:lnTo>
                    <a:lnTo>
                      <a:pt x="144" y="215"/>
                    </a:lnTo>
                    <a:lnTo>
                      <a:pt x="104" y="215"/>
                    </a:lnTo>
                    <a:lnTo>
                      <a:pt x="96" y="223"/>
                    </a:lnTo>
                    <a:lnTo>
                      <a:pt x="72" y="199"/>
                    </a:lnTo>
                    <a:lnTo>
                      <a:pt x="8" y="207"/>
                    </a:lnTo>
                    <a:lnTo>
                      <a:pt x="32" y="167"/>
                    </a:lnTo>
                    <a:lnTo>
                      <a:pt x="0" y="127"/>
                    </a:lnTo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600" name="Freeform 321"/>
              <p:cNvSpPr>
                <a:spLocks noChangeAspect="1"/>
              </p:cNvSpPr>
              <p:nvPr/>
            </p:nvSpPr>
            <p:spPr bwMode="auto">
              <a:xfrm>
                <a:off x="1358" y="2060"/>
                <a:ext cx="8" cy="32"/>
              </a:xfrm>
              <a:custGeom>
                <a:avLst/>
                <a:gdLst>
                  <a:gd name="T0" fmla="*/ 0 w 8"/>
                  <a:gd name="T1" fmla="*/ 24 h 32"/>
                  <a:gd name="T2" fmla="*/ 8 w 8"/>
                  <a:gd name="T3" fmla="*/ 32 h 32"/>
                  <a:gd name="T4" fmla="*/ 8 w 8"/>
                  <a:gd name="T5" fmla="*/ 0 h 32"/>
                  <a:gd name="T6" fmla="*/ 0 w 8"/>
                  <a:gd name="T7" fmla="*/ 24 h 32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8" h="32">
                    <a:moveTo>
                      <a:pt x="0" y="24"/>
                    </a:moveTo>
                    <a:lnTo>
                      <a:pt x="8" y="32"/>
                    </a:lnTo>
                    <a:lnTo>
                      <a:pt x="8" y="0"/>
                    </a:lnTo>
                    <a:lnTo>
                      <a:pt x="0" y="24"/>
                    </a:lnTo>
                    <a:close/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601" name="Freeform 322"/>
              <p:cNvSpPr>
                <a:spLocks noChangeAspect="1"/>
              </p:cNvSpPr>
              <p:nvPr/>
            </p:nvSpPr>
            <p:spPr bwMode="auto">
              <a:xfrm>
                <a:off x="1358" y="2060"/>
                <a:ext cx="8" cy="32"/>
              </a:xfrm>
              <a:custGeom>
                <a:avLst/>
                <a:gdLst>
                  <a:gd name="T0" fmla="*/ 0 w 8"/>
                  <a:gd name="T1" fmla="*/ 24 h 32"/>
                  <a:gd name="T2" fmla="*/ 8 w 8"/>
                  <a:gd name="T3" fmla="*/ 32 h 32"/>
                  <a:gd name="T4" fmla="*/ 8 w 8"/>
                  <a:gd name="T5" fmla="*/ 0 h 32"/>
                  <a:gd name="T6" fmla="*/ 0 w 8"/>
                  <a:gd name="T7" fmla="*/ 24 h 32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8" h="32">
                    <a:moveTo>
                      <a:pt x="0" y="24"/>
                    </a:moveTo>
                    <a:lnTo>
                      <a:pt x="8" y="32"/>
                    </a:lnTo>
                    <a:lnTo>
                      <a:pt x="8" y="0"/>
                    </a:lnTo>
                    <a:lnTo>
                      <a:pt x="0" y="24"/>
                    </a:lnTo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602" name="Freeform 323"/>
              <p:cNvSpPr>
                <a:spLocks noChangeAspect="1"/>
              </p:cNvSpPr>
              <p:nvPr/>
            </p:nvSpPr>
            <p:spPr bwMode="auto">
              <a:xfrm>
                <a:off x="1127" y="1965"/>
                <a:ext cx="295" cy="263"/>
              </a:xfrm>
              <a:custGeom>
                <a:avLst/>
                <a:gdLst>
                  <a:gd name="T0" fmla="*/ 0 w 295"/>
                  <a:gd name="T1" fmla="*/ 71 h 263"/>
                  <a:gd name="T2" fmla="*/ 0 w 295"/>
                  <a:gd name="T3" fmla="*/ 47 h 263"/>
                  <a:gd name="T4" fmla="*/ 16 w 295"/>
                  <a:gd name="T5" fmla="*/ 47 h 263"/>
                  <a:gd name="T6" fmla="*/ 32 w 295"/>
                  <a:gd name="T7" fmla="*/ 39 h 263"/>
                  <a:gd name="T8" fmla="*/ 48 w 295"/>
                  <a:gd name="T9" fmla="*/ 24 h 263"/>
                  <a:gd name="T10" fmla="*/ 24 w 295"/>
                  <a:gd name="T11" fmla="*/ 16 h 263"/>
                  <a:gd name="T12" fmla="*/ 64 w 295"/>
                  <a:gd name="T13" fmla="*/ 0 h 263"/>
                  <a:gd name="T14" fmla="*/ 128 w 295"/>
                  <a:gd name="T15" fmla="*/ 32 h 263"/>
                  <a:gd name="T16" fmla="*/ 128 w 295"/>
                  <a:gd name="T17" fmla="*/ 39 h 263"/>
                  <a:gd name="T18" fmla="*/ 144 w 295"/>
                  <a:gd name="T19" fmla="*/ 47 h 263"/>
                  <a:gd name="T20" fmla="*/ 152 w 295"/>
                  <a:gd name="T21" fmla="*/ 55 h 263"/>
                  <a:gd name="T22" fmla="*/ 168 w 295"/>
                  <a:gd name="T23" fmla="*/ 47 h 263"/>
                  <a:gd name="T24" fmla="*/ 199 w 295"/>
                  <a:gd name="T25" fmla="*/ 63 h 263"/>
                  <a:gd name="T26" fmla="*/ 231 w 295"/>
                  <a:gd name="T27" fmla="*/ 119 h 263"/>
                  <a:gd name="T28" fmla="*/ 239 w 295"/>
                  <a:gd name="T29" fmla="*/ 127 h 263"/>
                  <a:gd name="T30" fmla="*/ 247 w 295"/>
                  <a:gd name="T31" fmla="*/ 143 h 263"/>
                  <a:gd name="T32" fmla="*/ 295 w 295"/>
                  <a:gd name="T33" fmla="*/ 151 h 263"/>
                  <a:gd name="T34" fmla="*/ 295 w 295"/>
                  <a:gd name="T35" fmla="*/ 167 h 263"/>
                  <a:gd name="T36" fmla="*/ 287 w 295"/>
                  <a:gd name="T37" fmla="*/ 191 h 263"/>
                  <a:gd name="T38" fmla="*/ 247 w 295"/>
                  <a:gd name="T39" fmla="*/ 207 h 263"/>
                  <a:gd name="T40" fmla="*/ 207 w 295"/>
                  <a:gd name="T41" fmla="*/ 223 h 263"/>
                  <a:gd name="T42" fmla="*/ 160 w 295"/>
                  <a:gd name="T43" fmla="*/ 263 h 263"/>
                  <a:gd name="T44" fmla="*/ 160 w 295"/>
                  <a:gd name="T45" fmla="*/ 255 h 263"/>
                  <a:gd name="T46" fmla="*/ 136 w 295"/>
                  <a:gd name="T47" fmla="*/ 239 h 263"/>
                  <a:gd name="T48" fmla="*/ 112 w 295"/>
                  <a:gd name="T49" fmla="*/ 255 h 263"/>
                  <a:gd name="T50" fmla="*/ 88 w 295"/>
                  <a:gd name="T51" fmla="*/ 199 h 263"/>
                  <a:gd name="T52" fmla="*/ 72 w 295"/>
                  <a:gd name="T53" fmla="*/ 191 h 263"/>
                  <a:gd name="T54" fmla="*/ 56 w 295"/>
                  <a:gd name="T55" fmla="*/ 135 h 263"/>
                  <a:gd name="T56" fmla="*/ 0 w 295"/>
                  <a:gd name="T57" fmla="*/ 71 h 263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0" t="0" r="r" b="b"/>
                <a:pathLst>
                  <a:path w="295" h="263">
                    <a:moveTo>
                      <a:pt x="0" y="71"/>
                    </a:moveTo>
                    <a:lnTo>
                      <a:pt x="0" y="47"/>
                    </a:lnTo>
                    <a:lnTo>
                      <a:pt x="16" y="47"/>
                    </a:lnTo>
                    <a:lnTo>
                      <a:pt x="32" y="39"/>
                    </a:lnTo>
                    <a:lnTo>
                      <a:pt x="48" y="24"/>
                    </a:lnTo>
                    <a:lnTo>
                      <a:pt x="24" y="16"/>
                    </a:lnTo>
                    <a:lnTo>
                      <a:pt x="64" y="0"/>
                    </a:lnTo>
                    <a:lnTo>
                      <a:pt x="128" y="32"/>
                    </a:lnTo>
                    <a:lnTo>
                      <a:pt x="128" y="39"/>
                    </a:lnTo>
                    <a:lnTo>
                      <a:pt x="144" y="47"/>
                    </a:lnTo>
                    <a:lnTo>
                      <a:pt x="152" y="55"/>
                    </a:lnTo>
                    <a:lnTo>
                      <a:pt x="168" y="47"/>
                    </a:lnTo>
                    <a:lnTo>
                      <a:pt x="199" y="63"/>
                    </a:lnTo>
                    <a:lnTo>
                      <a:pt x="231" y="119"/>
                    </a:lnTo>
                    <a:lnTo>
                      <a:pt x="239" y="127"/>
                    </a:lnTo>
                    <a:lnTo>
                      <a:pt x="247" y="143"/>
                    </a:lnTo>
                    <a:lnTo>
                      <a:pt x="295" y="151"/>
                    </a:lnTo>
                    <a:lnTo>
                      <a:pt x="295" y="167"/>
                    </a:lnTo>
                    <a:lnTo>
                      <a:pt x="287" y="191"/>
                    </a:lnTo>
                    <a:lnTo>
                      <a:pt x="247" y="207"/>
                    </a:lnTo>
                    <a:lnTo>
                      <a:pt x="207" y="223"/>
                    </a:lnTo>
                    <a:lnTo>
                      <a:pt x="160" y="263"/>
                    </a:lnTo>
                    <a:lnTo>
                      <a:pt x="160" y="255"/>
                    </a:lnTo>
                    <a:lnTo>
                      <a:pt x="136" y="239"/>
                    </a:lnTo>
                    <a:lnTo>
                      <a:pt x="112" y="255"/>
                    </a:lnTo>
                    <a:lnTo>
                      <a:pt x="88" y="199"/>
                    </a:lnTo>
                    <a:lnTo>
                      <a:pt x="72" y="191"/>
                    </a:lnTo>
                    <a:lnTo>
                      <a:pt x="56" y="135"/>
                    </a:lnTo>
                    <a:lnTo>
                      <a:pt x="0" y="71"/>
                    </a:lnTo>
                    <a:close/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603" name="Freeform 324"/>
              <p:cNvSpPr>
                <a:spLocks noChangeAspect="1"/>
              </p:cNvSpPr>
              <p:nvPr/>
            </p:nvSpPr>
            <p:spPr bwMode="auto">
              <a:xfrm>
                <a:off x="1127" y="1965"/>
                <a:ext cx="295" cy="263"/>
              </a:xfrm>
              <a:custGeom>
                <a:avLst/>
                <a:gdLst>
                  <a:gd name="T0" fmla="*/ 0 w 295"/>
                  <a:gd name="T1" fmla="*/ 71 h 263"/>
                  <a:gd name="T2" fmla="*/ 0 w 295"/>
                  <a:gd name="T3" fmla="*/ 47 h 263"/>
                  <a:gd name="T4" fmla="*/ 16 w 295"/>
                  <a:gd name="T5" fmla="*/ 47 h 263"/>
                  <a:gd name="T6" fmla="*/ 32 w 295"/>
                  <a:gd name="T7" fmla="*/ 39 h 263"/>
                  <a:gd name="T8" fmla="*/ 48 w 295"/>
                  <a:gd name="T9" fmla="*/ 24 h 263"/>
                  <a:gd name="T10" fmla="*/ 24 w 295"/>
                  <a:gd name="T11" fmla="*/ 16 h 263"/>
                  <a:gd name="T12" fmla="*/ 64 w 295"/>
                  <a:gd name="T13" fmla="*/ 0 h 263"/>
                  <a:gd name="T14" fmla="*/ 128 w 295"/>
                  <a:gd name="T15" fmla="*/ 32 h 263"/>
                  <a:gd name="T16" fmla="*/ 128 w 295"/>
                  <a:gd name="T17" fmla="*/ 39 h 263"/>
                  <a:gd name="T18" fmla="*/ 144 w 295"/>
                  <a:gd name="T19" fmla="*/ 47 h 263"/>
                  <a:gd name="T20" fmla="*/ 152 w 295"/>
                  <a:gd name="T21" fmla="*/ 55 h 263"/>
                  <a:gd name="T22" fmla="*/ 168 w 295"/>
                  <a:gd name="T23" fmla="*/ 47 h 263"/>
                  <a:gd name="T24" fmla="*/ 199 w 295"/>
                  <a:gd name="T25" fmla="*/ 63 h 263"/>
                  <a:gd name="T26" fmla="*/ 231 w 295"/>
                  <a:gd name="T27" fmla="*/ 119 h 263"/>
                  <a:gd name="T28" fmla="*/ 239 w 295"/>
                  <a:gd name="T29" fmla="*/ 127 h 263"/>
                  <a:gd name="T30" fmla="*/ 247 w 295"/>
                  <a:gd name="T31" fmla="*/ 143 h 263"/>
                  <a:gd name="T32" fmla="*/ 295 w 295"/>
                  <a:gd name="T33" fmla="*/ 151 h 263"/>
                  <a:gd name="T34" fmla="*/ 295 w 295"/>
                  <a:gd name="T35" fmla="*/ 167 h 263"/>
                  <a:gd name="T36" fmla="*/ 287 w 295"/>
                  <a:gd name="T37" fmla="*/ 191 h 263"/>
                  <a:gd name="T38" fmla="*/ 247 w 295"/>
                  <a:gd name="T39" fmla="*/ 207 h 263"/>
                  <a:gd name="T40" fmla="*/ 207 w 295"/>
                  <a:gd name="T41" fmla="*/ 223 h 263"/>
                  <a:gd name="T42" fmla="*/ 160 w 295"/>
                  <a:gd name="T43" fmla="*/ 263 h 263"/>
                  <a:gd name="T44" fmla="*/ 160 w 295"/>
                  <a:gd name="T45" fmla="*/ 255 h 263"/>
                  <a:gd name="T46" fmla="*/ 136 w 295"/>
                  <a:gd name="T47" fmla="*/ 239 h 263"/>
                  <a:gd name="T48" fmla="*/ 112 w 295"/>
                  <a:gd name="T49" fmla="*/ 255 h 263"/>
                  <a:gd name="T50" fmla="*/ 88 w 295"/>
                  <a:gd name="T51" fmla="*/ 199 h 263"/>
                  <a:gd name="T52" fmla="*/ 72 w 295"/>
                  <a:gd name="T53" fmla="*/ 191 h 263"/>
                  <a:gd name="T54" fmla="*/ 56 w 295"/>
                  <a:gd name="T55" fmla="*/ 135 h 263"/>
                  <a:gd name="T56" fmla="*/ 0 w 295"/>
                  <a:gd name="T57" fmla="*/ 71 h 263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0" t="0" r="r" b="b"/>
                <a:pathLst>
                  <a:path w="295" h="263">
                    <a:moveTo>
                      <a:pt x="0" y="71"/>
                    </a:moveTo>
                    <a:lnTo>
                      <a:pt x="0" y="47"/>
                    </a:lnTo>
                    <a:lnTo>
                      <a:pt x="16" y="47"/>
                    </a:lnTo>
                    <a:lnTo>
                      <a:pt x="32" y="39"/>
                    </a:lnTo>
                    <a:lnTo>
                      <a:pt x="48" y="24"/>
                    </a:lnTo>
                    <a:lnTo>
                      <a:pt x="24" y="16"/>
                    </a:lnTo>
                    <a:lnTo>
                      <a:pt x="64" y="0"/>
                    </a:lnTo>
                    <a:lnTo>
                      <a:pt x="128" y="32"/>
                    </a:lnTo>
                    <a:lnTo>
                      <a:pt x="128" y="39"/>
                    </a:lnTo>
                    <a:lnTo>
                      <a:pt x="144" y="47"/>
                    </a:lnTo>
                    <a:lnTo>
                      <a:pt x="152" y="55"/>
                    </a:lnTo>
                    <a:lnTo>
                      <a:pt x="168" y="47"/>
                    </a:lnTo>
                    <a:lnTo>
                      <a:pt x="199" y="63"/>
                    </a:lnTo>
                    <a:lnTo>
                      <a:pt x="231" y="119"/>
                    </a:lnTo>
                    <a:lnTo>
                      <a:pt x="239" y="127"/>
                    </a:lnTo>
                    <a:lnTo>
                      <a:pt x="247" y="143"/>
                    </a:lnTo>
                    <a:lnTo>
                      <a:pt x="295" y="151"/>
                    </a:lnTo>
                    <a:lnTo>
                      <a:pt x="295" y="167"/>
                    </a:lnTo>
                    <a:lnTo>
                      <a:pt x="287" y="191"/>
                    </a:lnTo>
                    <a:lnTo>
                      <a:pt x="247" y="207"/>
                    </a:lnTo>
                    <a:lnTo>
                      <a:pt x="207" y="223"/>
                    </a:lnTo>
                    <a:lnTo>
                      <a:pt x="160" y="263"/>
                    </a:lnTo>
                    <a:lnTo>
                      <a:pt x="160" y="255"/>
                    </a:lnTo>
                    <a:lnTo>
                      <a:pt x="136" y="239"/>
                    </a:lnTo>
                    <a:lnTo>
                      <a:pt x="112" y="255"/>
                    </a:lnTo>
                    <a:lnTo>
                      <a:pt x="88" y="199"/>
                    </a:lnTo>
                    <a:lnTo>
                      <a:pt x="72" y="191"/>
                    </a:lnTo>
                    <a:lnTo>
                      <a:pt x="56" y="135"/>
                    </a:lnTo>
                    <a:lnTo>
                      <a:pt x="0" y="71"/>
                    </a:lnTo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604" name="Freeform 325"/>
              <p:cNvSpPr>
                <a:spLocks noChangeAspect="1"/>
              </p:cNvSpPr>
              <p:nvPr/>
            </p:nvSpPr>
            <p:spPr bwMode="auto">
              <a:xfrm>
                <a:off x="1135" y="1877"/>
                <a:ext cx="104" cy="88"/>
              </a:xfrm>
              <a:custGeom>
                <a:avLst/>
                <a:gdLst>
                  <a:gd name="T0" fmla="*/ 0 w 104"/>
                  <a:gd name="T1" fmla="*/ 80 h 88"/>
                  <a:gd name="T2" fmla="*/ 0 w 104"/>
                  <a:gd name="T3" fmla="*/ 72 h 88"/>
                  <a:gd name="T4" fmla="*/ 16 w 104"/>
                  <a:gd name="T5" fmla="*/ 56 h 88"/>
                  <a:gd name="T6" fmla="*/ 8 w 104"/>
                  <a:gd name="T7" fmla="*/ 48 h 88"/>
                  <a:gd name="T8" fmla="*/ 8 w 104"/>
                  <a:gd name="T9" fmla="*/ 24 h 88"/>
                  <a:gd name="T10" fmla="*/ 16 w 104"/>
                  <a:gd name="T11" fmla="*/ 8 h 88"/>
                  <a:gd name="T12" fmla="*/ 104 w 104"/>
                  <a:gd name="T13" fmla="*/ 0 h 88"/>
                  <a:gd name="T14" fmla="*/ 88 w 104"/>
                  <a:gd name="T15" fmla="*/ 16 h 88"/>
                  <a:gd name="T16" fmla="*/ 80 w 104"/>
                  <a:gd name="T17" fmla="*/ 56 h 88"/>
                  <a:gd name="T18" fmla="*/ 48 w 104"/>
                  <a:gd name="T19" fmla="*/ 64 h 88"/>
                  <a:gd name="T20" fmla="*/ 16 w 104"/>
                  <a:gd name="T21" fmla="*/ 88 h 88"/>
                  <a:gd name="T22" fmla="*/ 0 w 104"/>
                  <a:gd name="T23" fmla="*/ 80 h 88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104" h="88">
                    <a:moveTo>
                      <a:pt x="0" y="80"/>
                    </a:moveTo>
                    <a:lnTo>
                      <a:pt x="0" y="72"/>
                    </a:lnTo>
                    <a:lnTo>
                      <a:pt x="16" y="56"/>
                    </a:lnTo>
                    <a:lnTo>
                      <a:pt x="8" y="48"/>
                    </a:lnTo>
                    <a:lnTo>
                      <a:pt x="8" y="24"/>
                    </a:lnTo>
                    <a:lnTo>
                      <a:pt x="16" y="8"/>
                    </a:lnTo>
                    <a:lnTo>
                      <a:pt x="104" y="0"/>
                    </a:lnTo>
                    <a:lnTo>
                      <a:pt x="88" y="16"/>
                    </a:lnTo>
                    <a:lnTo>
                      <a:pt x="80" y="56"/>
                    </a:lnTo>
                    <a:lnTo>
                      <a:pt x="48" y="64"/>
                    </a:lnTo>
                    <a:lnTo>
                      <a:pt x="16" y="88"/>
                    </a:lnTo>
                    <a:lnTo>
                      <a:pt x="0" y="80"/>
                    </a:lnTo>
                    <a:close/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605" name="Freeform 326"/>
              <p:cNvSpPr>
                <a:spLocks noChangeAspect="1"/>
              </p:cNvSpPr>
              <p:nvPr/>
            </p:nvSpPr>
            <p:spPr bwMode="auto">
              <a:xfrm>
                <a:off x="1135" y="1877"/>
                <a:ext cx="104" cy="88"/>
              </a:xfrm>
              <a:custGeom>
                <a:avLst/>
                <a:gdLst>
                  <a:gd name="T0" fmla="*/ 0 w 104"/>
                  <a:gd name="T1" fmla="*/ 80 h 88"/>
                  <a:gd name="T2" fmla="*/ 0 w 104"/>
                  <a:gd name="T3" fmla="*/ 72 h 88"/>
                  <a:gd name="T4" fmla="*/ 16 w 104"/>
                  <a:gd name="T5" fmla="*/ 56 h 88"/>
                  <a:gd name="T6" fmla="*/ 8 w 104"/>
                  <a:gd name="T7" fmla="*/ 48 h 88"/>
                  <a:gd name="T8" fmla="*/ 8 w 104"/>
                  <a:gd name="T9" fmla="*/ 24 h 88"/>
                  <a:gd name="T10" fmla="*/ 16 w 104"/>
                  <a:gd name="T11" fmla="*/ 8 h 88"/>
                  <a:gd name="T12" fmla="*/ 104 w 104"/>
                  <a:gd name="T13" fmla="*/ 0 h 88"/>
                  <a:gd name="T14" fmla="*/ 88 w 104"/>
                  <a:gd name="T15" fmla="*/ 16 h 88"/>
                  <a:gd name="T16" fmla="*/ 80 w 104"/>
                  <a:gd name="T17" fmla="*/ 56 h 88"/>
                  <a:gd name="T18" fmla="*/ 48 w 104"/>
                  <a:gd name="T19" fmla="*/ 64 h 88"/>
                  <a:gd name="T20" fmla="*/ 16 w 104"/>
                  <a:gd name="T21" fmla="*/ 88 h 88"/>
                  <a:gd name="T22" fmla="*/ 0 w 104"/>
                  <a:gd name="T23" fmla="*/ 80 h 88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104" h="88">
                    <a:moveTo>
                      <a:pt x="0" y="80"/>
                    </a:moveTo>
                    <a:lnTo>
                      <a:pt x="0" y="72"/>
                    </a:lnTo>
                    <a:lnTo>
                      <a:pt x="16" y="56"/>
                    </a:lnTo>
                    <a:lnTo>
                      <a:pt x="8" y="48"/>
                    </a:lnTo>
                    <a:lnTo>
                      <a:pt x="8" y="24"/>
                    </a:lnTo>
                    <a:lnTo>
                      <a:pt x="16" y="8"/>
                    </a:lnTo>
                    <a:lnTo>
                      <a:pt x="104" y="0"/>
                    </a:lnTo>
                    <a:lnTo>
                      <a:pt x="88" y="16"/>
                    </a:lnTo>
                    <a:lnTo>
                      <a:pt x="80" y="56"/>
                    </a:lnTo>
                    <a:lnTo>
                      <a:pt x="48" y="64"/>
                    </a:lnTo>
                    <a:lnTo>
                      <a:pt x="16" y="88"/>
                    </a:lnTo>
                    <a:lnTo>
                      <a:pt x="0" y="80"/>
                    </a:lnTo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606" name="Freeform 327"/>
              <p:cNvSpPr>
                <a:spLocks noChangeAspect="1"/>
              </p:cNvSpPr>
              <p:nvPr/>
            </p:nvSpPr>
            <p:spPr bwMode="auto">
              <a:xfrm>
                <a:off x="1366" y="2060"/>
                <a:ext cx="72" cy="56"/>
              </a:xfrm>
              <a:custGeom>
                <a:avLst/>
                <a:gdLst>
                  <a:gd name="T0" fmla="*/ 0 w 72"/>
                  <a:gd name="T1" fmla="*/ 32 h 56"/>
                  <a:gd name="T2" fmla="*/ 8 w 72"/>
                  <a:gd name="T3" fmla="*/ 40 h 56"/>
                  <a:gd name="T4" fmla="*/ 40 w 72"/>
                  <a:gd name="T5" fmla="*/ 40 h 56"/>
                  <a:gd name="T6" fmla="*/ 64 w 72"/>
                  <a:gd name="T7" fmla="*/ 0 h 56"/>
                  <a:gd name="T8" fmla="*/ 72 w 72"/>
                  <a:gd name="T9" fmla="*/ 24 h 56"/>
                  <a:gd name="T10" fmla="*/ 56 w 72"/>
                  <a:gd name="T11" fmla="*/ 24 h 56"/>
                  <a:gd name="T12" fmla="*/ 64 w 72"/>
                  <a:gd name="T13" fmla="*/ 40 h 56"/>
                  <a:gd name="T14" fmla="*/ 56 w 72"/>
                  <a:gd name="T15" fmla="*/ 56 h 56"/>
                  <a:gd name="T16" fmla="*/ 8 w 72"/>
                  <a:gd name="T17" fmla="*/ 48 h 56"/>
                  <a:gd name="T18" fmla="*/ 0 w 72"/>
                  <a:gd name="T19" fmla="*/ 32 h 5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72" h="56">
                    <a:moveTo>
                      <a:pt x="0" y="32"/>
                    </a:moveTo>
                    <a:lnTo>
                      <a:pt x="8" y="40"/>
                    </a:lnTo>
                    <a:lnTo>
                      <a:pt x="40" y="40"/>
                    </a:lnTo>
                    <a:lnTo>
                      <a:pt x="64" y="0"/>
                    </a:lnTo>
                    <a:lnTo>
                      <a:pt x="72" y="24"/>
                    </a:lnTo>
                    <a:lnTo>
                      <a:pt x="56" y="24"/>
                    </a:lnTo>
                    <a:lnTo>
                      <a:pt x="64" y="40"/>
                    </a:lnTo>
                    <a:lnTo>
                      <a:pt x="56" y="56"/>
                    </a:lnTo>
                    <a:lnTo>
                      <a:pt x="8" y="48"/>
                    </a:lnTo>
                    <a:lnTo>
                      <a:pt x="0" y="32"/>
                    </a:lnTo>
                    <a:close/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607" name="Freeform 328"/>
              <p:cNvSpPr>
                <a:spLocks noChangeAspect="1"/>
              </p:cNvSpPr>
              <p:nvPr/>
            </p:nvSpPr>
            <p:spPr bwMode="auto">
              <a:xfrm>
                <a:off x="1366" y="2060"/>
                <a:ext cx="72" cy="56"/>
              </a:xfrm>
              <a:custGeom>
                <a:avLst/>
                <a:gdLst>
                  <a:gd name="T0" fmla="*/ 0 w 72"/>
                  <a:gd name="T1" fmla="*/ 32 h 56"/>
                  <a:gd name="T2" fmla="*/ 8 w 72"/>
                  <a:gd name="T3" fmla="*/ 40 h 56"/>
                  <a:gd name="T4" fmla="*/ 40 w 72"/>
                  <a:gd name="T5" fmla="*/ 40 h 56"/>
                  <a:gd name="T6" fmla="*/ 64 w 72"/>
                  <a:gd name="T7" fmla="*/ 0 h 56"/>
                  <a:gd name="T8" fmla="*/ 72 w 72"/>
                  <a:gd name="T9" fmla="*/ 24 h 56"/>
                  <a:gd name="T10" fmla="*/ 56 w 72"/>
                  <a:gd name="T11" fmla="*/ 24 h 56"/>
                  <a:gd name="T12" fmla="*/ 64 w 72"/>
                  <a:gd name="T13" fmla="*/ 40 h 56"/>
                  <a:gd name="T14" fmla="*/ 56 w 72"/>
                  <a:gd name="T15" fmla="*/ 56 h 56"/>
                  <a:gd name="T16" fmla="*/ 8 w 72"/>
                  <a:gd name="T17" fmla="*/ 48 h 56"/>
                  <a:gd name="T18" fmla="*/ 0 w 72"/>
                  <a:gd name="T19" fmla="*/ 32 h 5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72" h="56">
                    <a:moveTo>
                      <a:pt x="0" y="32"/>
                    </a:moveTo>
                    <a:lnTo>
                      <a:pt x="8" y="40"/>
                    </a:lnTo>
                    <a:lnTo>
                      <a:pt x="40" y="40"/>
                    </a:lnTo>
                    <a:lnTo>
                      <a:pt x="64" y="0"/>
                    </a:lnTo>
                    <a:lnTo>
                      <a:pt x="72" y="24"/>
                    </a:lnTo>
                    <a:lnTo>
                      <a:pt x="56" y="24"/>
                    </a:lnTo>
                    <a:lnTo>
                      <a:pt x="64" y="40"/>
                    </a:lnTo>
                    <a:lnTo>
                      <a:pt x="56" y="56"/>
                    </a:lnTo>
                    <a:lnTo>
                      <a:pt x="8" y="48"/>
                    </a:lnTo>
                    <a:lnTo>
                      <a:pt x="0" y="32"/>
                    </a:lnTo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608" name="Freeform 329"/>
              <p:cNvSpPr>
                <a:spLocks noChangeAspect="1"/>
              </p:cNvSpPr>
              <p:nvPr/>
            </p:nvSpPr>
            <p:spPr bwMode="auto">
              <a:xfrm>
                <a:off x="999" y="1797"/>
                <a:ext cx="48" cy="32"/>
              </a:xfrm>
              <a:custGeom>
                <a:avLst/>
                <a:gdLst>
                  <a:gd name="T0" fmla="*/ 0 w 48"/>
                  <a:gd name="T1" fmla="*/ 16 h 32"/>
                  <a:gd name="T2" fmla="*/ 0 w 48"/>
                  <a:gd name="T3" fmla="*/ 8 h 32"/>
                  <a:gd name="T4" fmla="*/ 32 w 48"/>
                  <a:gd name="T5" fmla="*/ 0 h 32"/>
                  <a:gd name="T6" fmla="*/ 48 w 48"/>
                  <a:gd name="T7" fmla="*/ 16 h 32"/>
                  <a:gd name="T8" fmla="*/ 32 w 48"/>
                  <a:gd name="T9" fmla="*/ 16 h 32"/>
                  <a:gd name="T10" fmla="*/ 0 w 48"/>
                  <a:gd name="T11" fmla="*/ 32 h 32"/>
                  <a:gd name="T12" fmla="*/ 8 w 48"/>
                  <a:gd name="T13" fmla="*/ 16 h 32"/>
                  <a:gd name="T14" fmla="*/ 0 w 48"/>
                  <a:gd name="T15" fmla="*/ 16 h 3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48" h="32">
                    <a:moveTo>
                      <a:pt x="0" y="16"/>
                    </a:moveTo>
                    <a:lnTo>
                      <a:pt x="0" y="8"/>
                    </a:lnTo>
                    <a:lnTo>
                      <a:pt x="32" y="0"/>
                    </a:lnTo>
                    <a:lnTo>
                      <a:pt x="48" y="16"/>
                    </a:lnTo>
                    <a:lnTo>
                      <a:pt x="32" y="16"/>
                    </a:lnTo>
                    <a:lnTo>
                      <a:pt x="0" y="32"/>
                    </a:lnTo>
                    <a:lnTo>
                      <a:pt x="8" y="16"/>
                    </a:lnTo>
                    <a:lnTo>
                      <a:pt x="0" y="16"/>
                    </a:lnTo>
                    <a:close/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609" name="Freeform 330"/>
              <p:cNvSpPr>
                <a:spLocks noChangeAspect="1"/>
              </p:cNvSpPr>
              <p:nvPr/>
            </p:nvSpPr>
            <p:spPr bwMode="auto">
              <a:xfrm>
                <a:off x="999" y="1797"/>
                <a:ext cx="48" cy="32"/>
              </a:xfrm>
              <a:custGeom>
                <a:avLst/>
                <a:gdLst>
                  <a:gd name="T0" fmla="*/ 0 w 48"/>
                  <a:gd name="T1" fmla="*/ 16 h 32"/>
                  <a:gd name="T2" fmla="*/ 0 w 48"/>
                  <a:gd name="T3" fmla="*/ 8 h 32"/>
                  <a:gd name="T4" fmla="*/ 32 w 48"/>
                  <a:gd name="T5" fmla="*/ 0 h 32"/>
                  <a:gd name="T6" fmla="*/ 48 w 48"/>
                  <a:gd name="T7" fmla="*/ 16 h 32"/>
                  <a:gd name="T8" fmla="*/ 32 w 48"/>
                  <a:gd name="T9" fmla="*/ 16 h 32"/>
                  <a:gd name="T10" fmla="*/ 0 w 48"/>
                  <a:gd name="T11" fmla="*/ 32 h 32"/>
                  <a:gd name="T12" fmla="*/ 8 w 48"/>
                  <a:gd name="T13" fmla="*/ 16 h 32"/>
                  <a:gd name="T14" fmla="*/ 0 w 48"/>
                  <a:gd name="T15" fmla="*/ 16 h 3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48" h="32">
                    <a:moveTo>
                      <a:pt x="0" y="16"/>
                    </a:moveTo>
                    <a:lnTo>
                      <a:pt x="0" y="8"/>
                    </a:lnTo>
                    <a:lnTo>
                      <a:pt x="32" y="0"/>
                    </a:lnTo>
                    <a:lnTo>
                      <a:pt x="48" y="16"/>
                    </a:lnTo>
                    <a:lnTo>
                      <a:pt x="32" y="16"/>
                    </a:lnTo>
                    <a:lnTo>
                      <a:pt x="0" y="32"/>
                    </a:lnTo>
                    <a:lnTo>
                      <a:pt x="8" y="16"/>
                    </a:lnTo>
                    <a:lnTo>
                      <a:pt x="0" y="16"/>
                    </a:lnTo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610" name="Freeform 331"/>
              <p:cNvSpPr>
                <a:spLocks noChangeAspect="1"/>
              </p:cNvSpPr>
              <p:nvPr/>
            </p:nvSpPr>
            <p:spPr bwMode="auto">
              <a:xfrm>
                <a:off x="999" y="1797"/>
                <a:ext cx="272" cy="104"/>
              </a:xfrm>
              <a:custGeom>
                <a:avLst/>
                <a:gdLst>
                  <a:gd name="T0" fmla="*/ 0 w 272"/>
                  <a:gd name="T1" fmla="*/ 32 h 104"/>
                  <a:gd name="T2" fmla="*/ 24 w 272"/>
                  <a:gd name="T3" fmla="*/ 64 h 104"/>
                  <a:gd name="T4" fmla="*/ 0 w 272"/>
                  <a:gd name="T5" fmla="*/ 64 h 104"/>
                  <a:gd name="T6" fmla="*/ 24 w 272"/>
                  <a:gd name="T7" fmla="*/ 72 h 104"/>
                  <a:gd name="T8" fmla="*/ 24 w 272"/>
                  <a:gd name="T9" fmla="*/ 80 h 104"/>
                  <a:gd name="T10" fmla="*/ 40 w 272"/>
                  <a:gd name="T11" fmla="*/ 80 h 104"/>
                  <a:gd name="T12" fmla="*/ 24 w 272"/>
                  <a:gd name="T13" fmla="*/ 88 h 104"/>
                  <a:gd name="T14" fmla="*/ 40 w 272"/>
                  <a:gd name="T15" fmla="*/ 88 h 104"/>
                  <a:gd name="T16" fmla="*/ 64 w 272"/>
                  <a:gd name="T17" fmla="*/ 104 h 104"/>
                  <a:gd name="T18" fmla="*/ 80 w 272"/>
                  <a:gd name="T19" fmla="*/ 88 h 104"/>
                  <a:gd name="T20" fmla="*/ 96 w 272"/>
                  <a:gd name="T21" fmla="*/ 104 h 104"/>
                  <a:gd name="T22" fmla="*/ 144 w 272"/>
                  <a:gd name="T23" fmla="*/ 88 h 104"/>
                  <a:gd name="T24" fmla="*/ 144 w 272"/>
                  <a:gd name="T25" fmla="*/ 104 h 104"/>
                  <a:gd name="T26" fmla="*/ 152 w 272"/>
                  <a:gd name="T27" fmla="*/ 88 h 104"/>
                  <a:gd name="T28" fmla="*/ 240 w 272"/>
                  <a:gd name="T29" fmla="*/ 80 h 104"/>
                  <a:gd name="T30" fmla="*/ 272 w 272"/>
                  <a:gd name="T31" fmla="*/ 80 h 104"/>
                  <a:gd name="T32" fmla="*/ 264 w 272"/>
                  <a:gd name="T33" fmla="*/ 40 h 104"/>
                  <a:gd name="T34" fmla="*/ 272 w 272"/>
                  <a:gd name="T35" fmla="*/ 32 h 104"/>
                  <a:gd name="T36" fmla="*/ 248 w 272"/>
                  <a:gd name="T37" fmla="*/ 8 h 104"/>
                  <a:gd name="T38" fmla="*/ 224 w 272"/>
                  <a:gd name="T39" fmla="*/ 8 h 104"/>
                  <a:gd name="T40" fmla="*/ 184 w 272"/>
                  <a:gd name="T41" fmla="*/ 16 h 104"/>
                  <a:gd name="T42" fmla="*/ 128 w 272"/>
                  <a:gd name="T43" fmla="*/ 0 h 104"/>
                  <a:gd name="T44" fmla="*/ 112 w 272"/>
                  <a:gd name="T45" fmla="*/ 0 h 104"/>
                  <a:gd name="T46" fmla="*/ 80 w 272"/>
                  <a:gd name="T47" fmla="*/ 16 h 104"/>
                  <a:gd name="T48" fmla="*/ 48 w 272"/>
                  <a:gd name="T49" fmla="*/ 16 h 104"/>
                  <a:gd name="T50" fmla="*/ 56 w 272"/>
                  <a:gd name="T51" fmla="*/ 16 h 104"/>
                  <a:gd name="T52" fmla="*/ 0 w 272"/>
                  <a:gd name="T53" fmla="*/ 32 h 104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</a:gdLst>
                <a:ahLst/>
                <a:cxnLst>
                  <a:cxn ang="T54">
                    <a:pos x="T0" y="T1"/>
                  </a:cxn>
                  <a:cxn ang="T55">
                    <a:pos x="T2" y="T3"/>
                  </a:cxn>
                  <a:cxn ang="T56">
                    <a:pos x="T4" y="T5"/>
                  </a:cxn>
                  <a:cxn ang="T57">
                    <a:pos x="T6" y="T7"/>
                  </a:cxn>
                  <a:cxn ang="T58">
                    <a:pos x="T8" y="T9"/>
                  </a:cxn>
                  <a:cxn ang="T59">
                    <a:pos x="T10" y="T11"/>
                  </a:cxn>
                  <a:cxn ang="T60">
                    <a:pos x="T12" y="T13"/>
                  </a:cxn>
                  <a:cxn ang="T61">
                    <a:pos x="T14" y="T15"/>
                  </a:cxn>
                  <a:cxn ang="T62">
                    <a:pos x="T16" y="T17"/>
                  </a:cxn>
                  <a:cxn ang="T63">
                    <a:pos x="T18" y="T19"/>
                  </a:cxn>
                  <a:cxn ang="T64">
                    <a:pos x="T20" y="T21"/>
                  </a:cxn>
                  <a:cxn ang="T65">
                    <a:pos x="T22" y="T23"/>
                  </a:cxn>
                  <a:cxn ang="T66">
                    <a:pos x="T24" y="T25"/>
                  </a:cxn>
                  <a:cxn ang="T67">
                    <a:pos x="T26" y="T27"/>
                  </a:cxn>
                  <a:cxn ang="T68">
                    <a:pos x="T28" y="T29"/>
                  </a:cxn>
                  <a:cxn ang="T69">
                    <a:pos x="T30" y="T31"/>
                  </a:cxn>
                  <a:cxn ang="T70">
                    <a:pos x="T32" y="T33"/>
                  </a:cxn>
                  <a:cxn ang="T71">
                    <a:pos x="T34" y="T35"/>
                  </a:cxn>
                  <a:cxn ang="T72">
                    <a:pos x="T36" y="T37"/>
                  </a:cxn>
                  <a:cxn ang="T73">
                    <a:pos x="T38" y="T39"/>
                  </a:cxn>
                  <a:cxn ang="T74">
                    <a:pos x="T40" y="T41"/>
                  </a:cxn>
                  <a:cxn ang="T75">
                    <a:pos x="T42" y="T43"/>
                  </a:cxn>
                  <a:cxn ang="T76">
                    <a:pos x="T44" y="T45"/>
                  </a:cxn>
                  <a:cxn ang="T77">
                    <a:pos x="T46" y="T47"/>
                  </a:cxn>
                  <a:cxn ang="T78">
                    <a:pos x="T48" y="T49"/>
                  </a:cxn>
                  <a:cxn ang="T79">
                    <a:pos x="T50" y="T51"/>
                  </a:cxn>
                  <a:cxn ang="T80">
                    <a:pos x="T52" y="T53"/>
                  </a:cxn>
                </a:cxnLst>
                <a:rect l="0" t="0" r="r" b="b"/>
                <a:pathLst>
                  <a:path w="272" h="104">
                    <a:moveTo>
                      <a:pt x="0" y="32"/>
                    </a:moveTo>
                    <a:lnTo>
                      <a:pt x="24" y="64"/>
                    </a:lnTo>
                    <a:lnTo>
                      <a:pt x="0" y="64"/>
                    </a:lnTo>
                    <a:lnTo>
                      <a:pt x="24" y="72"/>
                    </a:lnTo>
                    <a:lnTo>
                      <a:pt x="24" y="80"/>
                    </a:lnTo>
                    <a:lnTo>
                      <a:pt x="40" y="80"/>
                    </a:lnTo>
                    <a:lnTo>
                      <a:pt x="24" y="88"/>
                    </a:lnTo>
                    <a:lnTo>
                      <a:pt x="40" y="88"/>
                    </a:lnTo>
                    <a:lnTo>
                      <a:pt x="64" y="104"/>
                    </a:lnTo>
                    <a:lnTo>
                      <a:pt x="80" y="88"/>
                    </a:lnTo>
                    <a:lnTo>
                      <a:pt x="96" y="104"/>
                    </a:lnTo>
                    <a:lnTo>
                      <a:pt x="144" y="88"/>
                    </a:lnTo>
                    <a:lnTo>
                      <a:pt x="144" y="104"/>
                    </a:lnTo>
                    <a:lnTo>
                      <a:pt x="152" y="88"/>
                    </a:lnTo>
                    <a:lnTo>
                      <a:pt x="240" y="80"/>
                    </a:lnTo>
                    <a:lnTo>
                      <a:pt x="272" y="80"/>
                    </a:lnTo>
                    <a:lnTo>
                      <a:pt x="264" y="40"/>
                    </a:lnTo>
                    <a:lnTo>
                      <a:pt x="272" y="32"/>
                    </a:lnTo>
                    <a:lnTo>
                      <a:pt x="248" y="8"/>
                    </a:lnTo>
                    <a:lnTo>
                      <a:pt x="224" y="8"/>
                    </a:lnTo>
                    <a:lnTo>
                      <a:pt x="184" y="16"/>
                    </a:lnTo>
                    <a:lnTo>
                      <a:pt x="128" y="0"/>
                    </a:lnTo>
                    <a:lnTo>
                      <a:pt x="112" y="0"/>
                    </a:lnTo>
                    <a:lnTo>
                      <a:pt x="80" y="16"/>
                    </a:lnTo>
                    <a:lnTo>
                      <a:pt x="48" y="16"/>
                    </a:lnTo>
                    <a:lnTo>
                      <a:pt x="56" y="16"/>
                    </a:lnTo>
                    <a:lnTo>
                      <a:pt x="0" y="32"/>
                    </a:lnTo>
                    <a:close/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611" name="Freeform 332"/>
              <p:cNvSpPr>
                <a:spLocks noChangeAspect="1"/>
              </p:cNvSpPr>
              <p:nvPr/>
            </p:nvSpPr>
            <p:spPr bwMode="auto">
              <a:xfrm>
                <a:off x="999" y="1797"/>
                <a:ext cx="272" cy="104"/>
              </a:xfrm>
              <a:custGeom>
                <a:avLst/>
                <a:gdLst>
                  <a:gd name="T0" fmla="*/ 0 w 272"/>
                  <a:gd name="T1" fmla="*/ 32 h 104"/>
                  <a:gd name="T2" fmla="*/ 24 w 272"/>
                  <a:gd name="T3" fmla="*/ 64 h 104"/>
                  <a:gd name="T4" fmla="*/ 0 w 272"/>
                  <a:gd name="T5" fmla="*/ 64 h 104"/>
                  <a:gd name="T6" fmla="*/ 24 w 272"/>
                  <a:gd name="T7" fmla="*/ 72 h 104"/>
                  <a:gd name="T8" fmla="*/ 24 w 272"/>
                  <a:gd name="T9" fmla="*/ 80 h 104"/>
                  <a:gd name="T10" fmla="*/ 40 w 272"/>
                  <a:gd name="T11" fmla="*/ 80 h 104"/>
                  <a:gd name="T12" fmla="*/ 24 w 272"/>
                  <a:gd name="T13" fmla="*/ 88 h 104"/>
                  <a:gd name="T14" fmla="*/ 40 w 272"/>
                  <a:gd name="T15" fmla="*/ 88 h 104"/>
                  <a:gd name="T16" fmla="*/ 64 w 272"/>
                  <a:gd name="T17" fmla="*/ 104 h 104"/>
                  <a:gd name="T18" fmla="*/ 80 w 272"/>
                  <a:gd name="T19" fmla="*/ 88 h 104"/>
                  <a:gd name="T20" fmla="*/ 96 w 272"/>
                  <a:gd name="T21" fmla="*/ 104 h 104"/>
                  <a:gd name="T22" fmla="*/ 144 w 272"/>
                  <a:gd name="T23" fmla="*/ 88 h 104"/>
                  <a:gd name="T24" fmla="*/ 144 w 272"/>
                  <a:gd name="T25" fmla="*/ 104 h 104"/>
                  <a:gd name="T26" fmla="*/ 152 w 272"/>
                  <a:gd name="T27" fmla="*/ 88 h 104"/>
                  <a:gd name="T28" fmla="*/ 240 w 272"/>
                  <a:gd name="T29" fmla="*/ 80 h 104"/>
                  <a:gd name="T30" fmla="*/ 272 w 272"/>
                  <a:gd name="T31" fmla="*/ 80 h 104"/>
                  <a:gd name="T32" fmla="*/ 264 w 272"/>
                  <a:gd name="T33" fmla="*/ 40 h 104"/>
                  <a:gd name="T34" fmla="*/ 272 w 272"/>
                  <a:gd name="T35" fmla="*/ 32 h 104"/>
                  <a:gd name="T36" fmla="*/ 248 w 272"/>
                  <a:gd name="T37" fmla="*/ 8 h 104"/>
                  <a:gd name="T38" fmla="*/ 224 w 272"/>
                  <a:gd name="T39" fmla="*/ 8 h 104"/>
                  <a:gd name="T40" fmla="*/ 184 w 272"/>
                  <a:gd name="T41" fmla="*/ 16 h 104"/>
                  <a:gd name="T42" fmla="*/ 128 w 272"/>
                  <a:gd name="T43" fmla="*/ 0 h 104"/>
                  <a:gd name="T44" fmla="*/ 112 w 272"/>
                  <a:gd name="T45" fmla="*/ 0 h 104"/>
                  <a:gd name="T46" fmla="*/ 80 w 272"/>
                  <a:gd name="T47" fmla="*/ 16 h 104"/>
                  <a:gd name="T48" fmla="*/ 48 w 272"/>
                  <a:gd name="T49" fmla="*/ 16 h 104"/>
                  <a:gd name="T50" fmla="*/ 56 w 272"/>
                  <a:gd name="T51" fmla="*/ 16 h 104"/>
                  <a:gd name="T52" fmla="*/ 0 w 272"/>
                  <a:gd name="T53" fmla="*/ 32 h 104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</a:gdLst>
                <a:ahLst/>
                <a:cxnLst>
                  <a:cxn ang="T54">
                    <a:pos x="T0" y="T1"/>
                  </a:cxn>
                  <a:cxn ang="T55">
                    <a:pos x="T2" y="T3"/>
                  </a:cxn>
                  <a:cxn ang="T56">
                    <a:pos x="T4" y="T5"/>
                  </a:cxn>
                  <a:cxn ang="T57">
                    <a:pos x="T6" y="T7"/>
                  </a:cxn>
                  <a:cxn ang="T58">
                    <a:pos x="T8" y="T9"/>
                  </a:cxn>
                  <a:cxn ang="T59">
                    <a:pos x="T10" y="T11"/>
                  </a:cxn>
                  <a:cxn ang="T60">
                    <a:pos x="T12" y="T13"/>
                  </a:cxn>
                  <a:cxn ang="T61">
                    <a:pos x="T14" y="T15"/>
                  </a:cxn>
                  <a:cxn ang="T62">
                    <a:pos x="T16" y="T17"/>
                  </a:cxn>
                  <a:cxn ang="T63">
                    <a:pos x="T18" y="T19"/>
                  </a:cxn>
                  <a:cxn ang="T64">
                    <a:pos x="T20" y="T21"/>
                  </a:cxn>
                  <a:cxn ang="T65">
                    <a:pos x="T22" y="T23"/>
                  </a:cxn>
                  <a:cxn ang="T66">
                    <a:pos x="T24" y="T25"/>
                  </a:cxn>
                  <a:cxn ang="T67">
                    <a:pos x="T26" y="T27"/>
                  </a:cxn>
                  <a:cxn ang="T68">
                    <a:pos x="T28" y="T29"/>
                  </a:cxn>
                  <a:cxn ang="T69">
                    <a:pos x="T30" y="T31"/>
                  </a:cxn>
                  <a:cxn ang="T70">
                    <a:pos x="T32" y="T33"/>
                  </a:cxn>
                  <a:cxn ang="T71">
                    <a:pos x="T34" y="T35"/>
                  </a:cxn>
                  <a:cxn ang="T72">
                    <a:pos x="T36" y="T37"/>
                  </a:cxn>
                  <a:cxn ang="T73">
                    <a:pos x="T38" y="T39"/>
                  </a:cxn>
                  <a:cxn ang="T74">
                    <a:pos x="T40" y="T41"/>
                  </a:cxn>
                  <a:cxn ang="T75">
                    <a:pos x="T42" y="T43"/>
                  </a:cxn>
                  <a:cxn ang="T76">
                    <a:pos x="T44" y="T45"/>
                  </a:cxn>
                  <a:cxn ang="T77">
                    <a:pos x="T46" y="T47"/>
                  </a:cxn>
                  <a:cxn ang="T78">
                    <a:pos x="T48" y="T49"/>
                  </a:cxn>
                  <a:cxn ang="T79">
                    <a:pos x="T50" y="T51"/>
                  </a:cxn>
                  <a:cxn ang="T80">
                    <a:pos x="T52" y="T53"/>
                  </a:cxn>
                </a:cxnLst>
                <a:rect l="0" t="0" r="r" b="b"/>
                <a:pathLst>
                  <a:path w="272" h="104">
                    <a:moveTo>
                      <a:pt x="0" y="32"/>
                    </a:moveTo>
                    <a:lnTo>
                      <a:pt x="24" y="64"/>
                    </a:lnTo>
                    <a:lnTo>
                      <a:pt x="0" y="64"/>
                    </a:lnTo>
                    <a:lnTo>
                      <a:pt x="24" y="72"/>
                    </a:lnTo>
                    <a:lnTo>
                      <a:pt x="24" y="80"/>
                    </a:lnTo>
                    <a:lnTo>
                      <a:pt x="40" y="80"/>
                    </a:lnTo>
                    <a:lnTo>
                      <a:pt x="24" y="88"/>
                    </a:lnTo>
                    <a:lnTo>
                      <a:pt x="40" y="88"/>
                    </a:lnTo>
                    <a:lnTo>
                      <a:pt x="64" y="104"/>
                    </a:lnTo>
                    <a:lnTo>
                      <a:pt x="80" y="88"/>
                    </a:lnTo>
                    <a:lnTo>
                      <a:pt x="96" y="104"/>
                    </a:lnTo>
                    <a:lnTo>
                      <a:pt x="144" y="88"/>
                    </a:lnTo>
                    <a:lnTo>
                      <a:pt x="144" y="104"/>
                    </a:lnTo>
                    <a:lnTo>
                      <a:pt x="152" y="88"/>
                    </a:lnTo>
                    <a:lnTo>
                      <a:pt x="240" y="80"/>
                    </a:lnTo>
                    <a:lnTo>
                      <a:pt x="272" y="80"/>
                    </a:lnTo>
                    <a:lnTo>
                      <a:pt x="264" y="40"/>
                    </a:lnTo>
                    <a:lnTo>
                      <a:pt x="272" y="32"/>
                    </a:lnTo>
                    <a:lnTo>
                      <a:pt x="248" y="8"/>
                    </a:lnTo>
                    <a:lnTo>
                      <a:pt x="224" y="8"/>
                    </a:lnTo>
                    <a:lnTo>
                      <a:pt x="184" y="16"/>
                    </a:lnTo>
                    <a:lnTo>
                      <a:pt x="128" y="0"/>
                    </a:lnTo>
                    <a:lnTo>
                      <a:pt x="112" y="0"/>
                    </a:lnTo>
                    <a:lnTo>
                      <a:pt x="80" y="16"/>
                    </a:lnTo>
                    <a:lnTo>
                      <a:pt x="48" y="16"/>
                    </a:lnTo>
                    <a:lnTo>
                      <a:pt x="56" y="16"/>
                    </a:lnTo>
                    <a:lnTo>
                      <a:pt x="0" y="32"/>
                    </a:lnTo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612" name="Freeform 333"/>
              <p:cNvSpPr>
                <a:spLocks noChangeAspect="1"/>
              </p:cNvSpPr>
              <p:nvPr/>
            </p:nvSpPr>
            <p:spPr bwMode="auto">
              <a:xfrm>
                <a:off x="2069" y="2371"/>
                <a:ext cx="64" cy="72"/>
              </a:xfrm>
              <a:custGeom>
                <a:avLst/>
                <a:gdLst>
                  <a:gd name="T0" fmla="*/ 0 w 64"/>
                  <a:gd name="T1" fmla="*/ 0 h 72"/>
                  <a:gd name="T2" fmla="*/ 16 w 64"/>
                  <a:gd name="T3" fmla="*/ 0 h 72"/>
                  <a:gd name="T4" fmla="*/ 24 w 64"/>
                  <a:gd name="T5" fmla="*/ 16 h 72"/>
                  <a:gd name="T6" fmla="*/ 32 w 64"/>
                  <a:gd name="T7" fmla="*/ 0 h 72"/>
                  <a:gd name="T8" fmla="*/ 48 w 64"/>
                  <a:gd name="T9" fmla="*/ 16 h 72"/>
                  <a:gd name="T10" fmla="*/ 64 w 64"/>
                  <a:gd name="T11" fmla="*/ 72 h 72"/>
                  <a:gd name="T12" fmla="*/ 24 w 64"/>
                  <a:gd name="T13" fmla="*/ 48 h 72"/>
                  <a:gd name="T14" fmla="*/ 0 w 64"/>
                  <a:gd name="T15" fmla="*/ 0 h 7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64" h="72">
                    <a:moveTo>
                      <a:pt x="0" y="0"/>
                    </a:moveTo>
                    <a:lnTo>
                      <a:pt x="16" y="0"/>
                    </a:lnTo>
                    <a:lnTo>
                      <a:pt x="24" y="16"/>
                    </a:lnTo>
                    <a:lnTo>
                      <a:pt x="32" y="0"/>
                    </a:lnTo>
                    <a:lnTo>
                      <a:pt x="48" y="16"/>
                    </a:lnTo>
                    <a:lnTo>
                      <a:pt x="64" y="72"/>
                    </a:lnTo>
                    <a:lnTo>
                      <a:pt x="24" y="4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613" name="Freeform 334"/>
              <p:cNvSpPr>
                <a:spLocks noChangeAspect="1"/>
              </p:cNvSpPr>
              <p:nvPr/>
            </p:nvSpPr>
            <p:spPr bwMode="auto">
              <a:xfrm>
                <a:off x="2069" y="2371"/>
                <a:ext cx="64" cy="72"/>
              </a:xfrm>
              <a:custGeom>
                <a:avLst/>
                <a:gdLst>
                  <a:gd name="T0" fmla="*/ 0 w 64"/>
                  <a:gd name="T1" fmla="*/ 0 h 72"/>
                  <a:gd name="T2" fmla="*/ 16 w 64"/>
                  <a:gd name="T3" fmla="*/ 0 h 72"/>
                  <a:gd name="T4" fmla="*/ 24 w 64"/>
                  <a:gd name="T5" fmla="*/ 16 h 72"/>
                  <a:gd name="T6" fmla="*/ 32 w 64"/>
                  <a:gd name="T7" fmla="*/ 0 h 72"/>
                  <a:gd name="T8" fmla="*/ 48 w 64"/>
                  <a:gd name="T9" fmla="*/ 16 h 72"/>
                  <a:gd name="T10" fmla="*/ 64 w 64"/>
                  <a:gd name="T11" fmla="*/ 72 h 72"/>
                  <a:gd name="T12" fmla="*/ 24 w 64"/>
                  <a:gd name="T13" fmla="*/ 48 h 72"/>
                  <a:gd name="T14" fmla="*/ 0 w 64"/>
                  <a:gd name="T15" fmla="*/ 0 h 7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64" h="72">
                    <a:moveTo>
                      <a:pt x="0" y="0"/>
                    </a:moveTo>
                    <a:lnTo>
                      <a:pt x="16" y="0"/>
                    </a:lnTo>
                    <a:lnTo>
                      <a:pt x="24" y="16"/>
                    </a:lnTo>
                    <a:lnTo>
                      <a:pt x="32" y="0"/>
                    </a:lnTo>
                    <a:lnTo>
                      <a:pt x="48" y="16"/>
                    </a:lnTo>
                    <a:lnTo>
                      <a:pt x="64" y="72"/>
                    </a:lnTo>
                    <a:lnTo>
                      <a:pt x="24" y="48"/>
                    </a:lnTo>
                    <a:lnTo>
                      <a:pt x="0" y="0"/>
                    </a:lnTo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614" name="Freeform 335"/>
              <p:cNvSpPr>
                <a:spLocks noChangeAspect="1"/>
              </p:cNvSpPr>
              <p:nvPr/>
            </p:nvSpPr>
            <p:spPr bwMode="auto">
              <a:xfrm>
                <a:off x="2205" y="2363"/>
                <a:ext cx="144" cy="88"/>
              </a:xfrm>
              <a:custGeom>
                <a:avLst/>
                <a:gdLst>
                  <a:gd name="T0" fmla="*/ 0 w 144"/>
                  <a:gd name="T1" fmla="*/ 80 h 88"/>
                  <a:gd name="T2" fmla="*/ 16 w 144"/>
                  <a:gd name="T3" fmla="*/ 88 h 88"/>
                  <a:gd name="T4" fmla="*/ 64 w 144"/>
                  <a:gd name="T5" fmla="*/ 80 h 88"/>
                  <a:gd name="T6" fmla="*/ 80 w 144"/>
                  <a:gd name="T7" fmla="*/ 80 h 88"/>
                  <a:gd name="T8" fmla="*/ 96 w 144"/>
                  <a:gd name="T9" fmla="*/ 32 h 88"/>
                  <a:gd name="T10" fmla="*/ 120 w 144"/>
                  <a:gd name="T11" fmla="*/ 40 h 88"/>
                  <a:gd name="T12" fmla="*/ 144 w 144"/>
                  <a:gd name="T13" fmla="*/ 24 h 88"/>
                  <a:gd name="T14" fmla="*/ 120 w 144"/>
                  <a:gd name="T15" fmla="*/ 16 h 88"/>
                  <a:gd name="T16" fmla="*/ 112 w 144"/>
                  <a:gd name="T17" fmla="*/ 0 h 88"/>
                  <a:gd name="T18" fmla="*/ 88 w 144"/>
                  <a:gd name="T19" fmla="*/ 24 h 88"/>
                  <a:gd name="T20" fmla="*/ 80 w 144"/>
                  <a:gd name="T21" fmla="*/ 40 h 88"/>
                  <a:gd name="T22" fmla="*/ 72 w 144"/>
                  <a:gd name="T23" fmla="*/ 32 h 88"/>
                  <a:gd name="T24" fmla="*/ 56 w 144"/>
                  <a:gd name="T25" fmla="*/ 56 h 88"/>
                  <a:gd name="T26" fmla="*/ 32 w 144"/>
                  <a:gd name="T27" fmla="*/ 56 h 88"/>
                  <a:gd name="T28" fmla="*/ 32 w 144"/>
                  <a:gd name="T29" fmla="*/ 80 h 88"/>
                  <a:gd name="T30" fmla="*/ 0 w 144"/>
                  <a:gd name="T31" fmla="*/ 80 h 88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144" h="88">
                    <a:moveTo>
                      <a:pt x="0" y="80"/>
                    </a:moveTo>
                    <a:lnTo>
                      <a:pt x="16" y="88"/>
                    </a:lnTo>
                    <a:lnTo>
                      <a:pt x="64" y="80"/>
                    </a:lnTo>
                    <a:lnTo>
                      <a:pt x="80" y="80"/>
                    </a:lnTo>
                    <a:lnTo>
                      <a:pt x="96" y="32"/>
                    </a:lnTo>
                    <a:lnTo>
                      <a:pt x="120" y="40"/>
                    </a:lnTo>
                    <a:lnTo>
                      <a:pt x="144" y="24"/>
                    </a:lnTo>
                    <a:lnTo>
                      <a:pt x="120" y="16"/>
                    </a:lnTo>
                    <a:lnTo>
                      <a:pt x="112" y="0"/>
                    </a:lnTo>
                    <a:lnTo>
                      <a:pt x="88" y="24"/>
                    </a:lnTo>
                    <a:lnTo>
                      <a:pt x="80" y="40"/>
                    </a:lnTo>
                    <a:lnTo>
                      <a:pt x="72" y="32"/>
                    </a:lnTo>
                    <a:lnTo>
                      <a:pt x="56" y="56"/>
                    </a:lnTo>
                    <a:lnTo>
                      <a:pt x="32" y="56"/>
                    </a:lnTo>
                    <a:lnTo>
                      <a:pt x="32" y="80"/>
                    </a:lnTo>
                    <a:lnTo>
                      <a:pt x="0" y="80"/>
                    </a:lnTo>
                    <a:close/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615" name="Freeform 336"/>
              <p:cNvSpPr>
                <a:spLocks noChangeAspect="1"/>
              </p:cNvSpPr>
              <p:nvPr/>
            </p:nvSpPr>
            <p:spPr bwMode="auto">
              <a:xfrm>
                <a:off x="2205" y="2363"/>
                <a:ext cx="144" cy="88"/>
              </a:xfrm>
              <a:custGeom>
                <a:avLst/>
                <a:gdLst>
                  <a:gd name="T0" fmla="*/ 0 w 144"/>
                  <a:gd name="T1" fmla="*/ 80 h 88"/>
                  <a:gd name="T2" fmla="*/ 16 w 144"/>
                  <a:gd name="T3" fmla="*/ 88 h 88"/>
                  <a:gd name="T4" fmla="*/ 64 w 144"/>
                  <a:gd name="T5" fmla="*/ 80 h 88"/>
                  <a:gd name="T6" fmla="*/ 80 w 144"/>
                  <a:gd name="T7" fmla="*/ 80 h 88"/>
                  <a:gd name="T8" fmla="*/ 96 w 144"/>
                  <a:gd name="T9" fmla="*/ 32 h 88"/>
                  <a:gd name="T10" fmla="*/ 120 w 144"/>
                  <a:gd name="T11" fmla="*/ 40 h 88"/>
                  <a:gd name="T12" fmla="*/ 144 w 144"/>
                  <a:gd name="T13" fmla="*/ 24 h 88"/>
                  <a:gd name="T14" fmla="*/ 120 w 144"/>
                  <a:gd name="T15" fmla="*/ 16 h 88"/>
                  <a:gd name="T16" fmla="*/ 112 w 144"/>
                  <a:gd name="T17" fmla="*/ 0 h 88"/>
                  <a:gd name="T18" fmla="*/ 88 w 144"/>
                  <a:gd name="T19" fmla="*/ 24 h 88"/>
                  <a:gd name="T20" fmla="*/ 80 w 144"/>
                  <a:gd name="T21" fmla="*/ 40 h 88"/>
                  <a:gd name="T22" fmla="*/ 72 w 144"/>
                  <a:gd name="T23" fmla="*/ 32 h 88"/>
                  <a:gd name="T24" fmla="*/ 56 w 144"/>
                  <a:gd name="T25" fmla="*/ 56 h 88"/>
                  <a:gd name="T26" fmla="*/ 32 w 144"/>
                  <a:gd name="T27" fmla="*/ 56 h 88"/>
                  <a:gd name="T28" fmla="*/ 32 w 144"/>
                  <a:gd name="T29" fmla="*/ 80 h 88"/>
                  <a:gd name="T30" fmla="*/ 0 w 144"/>
                  <a:gd name="T31" fmla="*/ 80 h 88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144" h="88">
                    <a:moveTo>
                      <a:pt x="0" y="80"/>
                    </a:moveTo>
                    <a:lnTo>
                      <a:pt x="16" y="88"/>
                    </a:lnTo>
                    <a:lnTo>
                      <a:pt x="64" y="80"/>
                    </a:lnTo>
                    <a:lnTo>
                      <a:pt x="80" y="80"/>
                    </a:lnTo>
                    <a:lnTo>
                      <a:pt x="96" y="32"/>
                    </a:lnTo>
                    <a:lnTo>
                      <a:pt x="120" y="40"/>
                    </a:lnTo>
                    <a:lnTo>
                      <a:pt x="144" y="24"/>
                    </a:lnTo>
                    <a:lnTo>
                      <a:pt x="120" y="16"/>
                    </a:lnTo>
                    <a:lnTo>
                      <a:pt x="112" y="0"/>
                    </a:lnTo>
                    <a:lnTo>
                      <a:pt x="88" y="24"/>
                    </a:lnTo>
                    <a:lnTo>
                      <a:pt x="80" y="40"/>
                    </a:lnTo>
                    <a:lnTo>
                      <a:pt x="72" y="32"/>
                    </a:lnTo>
                    <a:lnTo>
                      <a:pt x="56" y="56"/>
                    </a:lnTo>
                    <a:lnTo>
                      <a:pt x="32" y="56"/>
                    </a:lnTo>
                    <a:lnTo>
                      <a:pt x="32" y="80"/>
                    </a:lnTo>
                    <a:lnTo>
                      <a:pt x="0" y="80"/>
                    </a:lnTo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616" name="Freeform 337"/>
              <p:cNvSpPr>
                <a:spLocks noChangeAspect="1"/>
              </p:cNvSpPr>
              <p:nvPr/>
            </p:nvSpPr>
            <p:spPr bwMode="auto">
              <a:xfrm>
                <a:off x="2109" y="2244"/>
                <a:ext cx="64" cy="64"/>
              </a:xfrm>
              <a:custGeom>
                <a:avLst/>
                <a:gdLst>
                  <a:gd name="T0" fmla="*/ 0 w 64"/>
                  <a:gd name="T1" fmla="*/ 16 h 64"/>
                  <a:gd name="T2" fmla="*/ 0 w 64"/>
                  <a:gd name="T3" fmla="*/ 48 h 64"/>
                  <a:gd name="T4" fmla="*/ 16 w 64"/>
                  <a:gd name="T5" fmla="*/ 64 h 64"/>
                  <a:gd name="T6" fmla="*/ 24 w 64"/>
                  <a:gd name="T7" fmla="*/ 64 h 64"/>
                  <a:gd name="T8" fmla="*/ 64 w 64"/>
                  <a:gd name="T9" fmla="*/ 32 h 64"/>
                  <a:gd name="T10" fmla="*/ 64 w 64"/>
                  <a:gd name="T11" fmla="*/ 0 h 64"/>
                  <a:gd name="T12" fmla="*/ 32 w 64"/>
                  <a:gd name="T13" fmla="*/ 8 h 64"/>
                  <a:gd name="T14" fmla="*/ 8 w 64"/>
                  <a:gd name="T15" fmla="*/ 8 h 64"/>
                  <a:gd name="T16" fmla="*/ 0 w 64"/>
                  <a:gd name="T17" fmla="*/ 16 h 6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64" h="64">
                    <a:moveTo>
                      <a:pt x="0" y="16"/>
                    </a:moveTo>
                    <a:lnTo>
                      <a:pt x="0" y="48"/>
                    </a:lnTo>
                    <a:lnTo>
                      <a:pt x="16" y="64"/>
                    </a:lnTo>
                    <a:lnTo>
                      <a:pt x="24" y="64"/>
                    </a:lnTo>
                    <a:lnTo>
                      <a:pt x="64" y="32"/>
                    </a:lnTo>
                    <a:lnTo>
                      <a:pt x="64" y="0"/>
                    </a:lnTo>
                    <a:lnTo>
                      <a:pt x="32" y="8"/>
                    </a:lnTo>
                    <a:lnTo>
                      <a:pt x="8" y="8"/>
                    </a:lnTo>
                    <a:lnTo>
                      <a:pt x="0" y="16"/>
                    </a:lnTo>
                    <a:close/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617" name="Freeform 338"/>
              <p:cNvSpPr>
                <a:spLocks noChangeAspect="1"/>
              </p:cNvSpPr>
              <p:nvPr/>
            </p:nvSpPr>
            <p:spPr bwMode="auto">
              <a:xfrm>
                <a:off x="2109" y="2244"/>
                <a:ext cx="64" cy="64"/>
              </a:xfrm>
              <a:custGeom>
                <a:avLst/>
                <a:gdLst>
                  <a:gd name="T0" fmla="*/ 0 w 64"/>
                  <a:gd name="T1" fmla="*/ 16 h 64"/>
                  <a:gd name="T2" fmla="*/ 0 w 64"/>
                  <a:gd name="T3" fmla="*/ 48 h 64"/>
                  <a:gd name="T4" fmla="*/ 16 w 64"/>
                  <a:gd name="T5" fmla="*/ 64 h 64"/>
                  <a:gd name="T6" fmla="*/ 24 w 64"/>
                  <a:gd name="T7" fmla="*/ 64 h 64"/>
                  <a:gd name="T8" fmla="*/ 64 w 64"/>
                  <a:gd name="T9" fmla="*/ 32 h 64"/>
                  <a:gd name="T10" fmla="*/ 64 w 64"/>
                  <a:gd name="T11" fmla="*/ 0 h 64"/>
                  <a:gd name="T12" fmla="*/ 32 w 64"/>
                  <a:gd name="T13" fmla="*/ 8 h 64"/>
                  <a:gd name="T14" fmla="*/ 8 w 64"/>
                  <a:gd name="T15" fmla="*/ 8 h 64"/>
                  <a:gd name="T16" fmla="*/ 0 w 64"/>
                  <a:gd name="T17" fmla="*/ 16 h 6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64" h="64">
                    <a:moveTo>
                      <a:pt x="0" y="16"/>
                    </a:moveTo>
                    <a:lnTo>
                      <a:pt x="0" y="48"/>
                    </a:lnTo>
                    <a:lnTo>
                      <a:pt x="16" y="64"/>
                    </a:lnTo>
                    <a:lnTo>
                      <a:pt x="24" y="64"/>
                    </a:lnTo>
                    <a:lnTo>
                      <a:pt x="64" y="32"/>
                    </a:lnTo>
                    <a:lnTo>
                      <a:pt x="64" y="0"/>
                    </a:lnTo>
                    <a:lnTo>
                      <a:pt x="32" y="8"/>
                    </a:lnTo>
                    <a:lnTo>
                      <a:pt x="8" y="8"/>
                    </a:lnTo>
                    <a:lnTo>
                      <a:pt x="0" y="16"/>
                    </a:lnTo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618" name="Freeform 339"/>
              <p:cNvSpPr>
                <a:spLocks noChangeAspect="1"/>
              </p:cNvSpPr>
              <p:nvPr/>
            </p:nvSpPr>
            <p:spPr bwMode="auto">
              <a:xfrm>
                <a:off x="2069" y="2124"/>
                <a:ext cx="104" cy="128"/>
              </a:xfrm>
              <a:custGeom>
                <a:avLst/>
                <a:gdLst>
                  <a:gd name="T0" fmla="*/ 0 w 104"/>
                  <a:gd name="T1" fmla="*/ 32 h 128"/>
                  <a:gd name="T2" fmla="*/ 24 w 104"/>
                  <a:gd name="T3" fmla="*/ 40 h 128"/>
                  <a:gd name="T4" fmla="*/ 16 w 104"/>
                  <a:gd name="T5" fmla="*/ 80 h 128"/>
                  <a:gd name="T6" fmla="*/ 48 w 104"/>
                  <a:gd name="T7" fmla="*/ 64 h 128"/>
                  <a:gd name="T8" fmla="*/ 64 w 104"/>
                  <a:gd name="T9" fmla="*/ 80 h 128"/>
                  <a:gd name="T10" fmla="*/ 80 w 104"/>
                  <a:gd name="T11" fmla="*/ 104 h 128"/>
                  <a:gd name="T12" fmla="*/ 72 w 104"/>
                  <a:gd name="T13" fmla="*/ 128 h 128"/>
                  <a:gd name="T14" fmla="*/ 104 w 104"/>
                  <a:gd name="T15" fmla="*/ 120 h 128"/>
                  <a:gd name="T16" fmla="*/ 88 w 104"/>
                  <a:gd name="T17" fmla="*/ 80 h 128"/>
                  <a:gd name="T18" fmla="*/ 64 w 104"/>
                  <a:gd name="T19" fmla="*/ 48 h 128"/>
                  <a:gd name="T20" fmla="*/ 64 w 104"/>
                  <a:gd name="T21" fmla="*/ 32 h 128"/>
                  <a:gd name="T22" fmla="*/ 48 w 104"/>
                  <a:gd name="T23" fmla="*/ 24 h 128"/>
                  <a:gd name="T24" fmla="*/ 32 w 104"/>
                  <a:gd name="T25" fmla="*/ 0 h 128"/>
                  <a:gd name="T26" fmla="*/ 24 w 104"/>
                  <a:gd name="T27" fmla="*/ 0 h 128"/>
                  <a:gd name="T28" fmla="*/ 24 w 104"/>
                  <a:gd name="T29" fmla="*/ 16 h 128"/>
                  <a:gd name="T30" fmla="*/ 24 w 104"/>
                  <a:gd name="T31" fmla="*/ 8 h 128"/>
                  <a:gd name="T32" fmla="*/ 0 w 104"/>
                  <a:gd name="T33" fmla="*/ 32 h 128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104" h="128">
                    <a:moveTo>
                      <a:pt x="0" y="32"/>
                    </a:moveTo>
                    <a:lnTo>
                      <a:pt x="24" y="40"/>
                    </a:lnTo>
                    <a:lnTo>
                      <a:pt x="16" y="80"/>
                    </a:lnTo>
                    <a:lnTo>
                      <a:pt x="48" y="64"/>
                    </a:lnTo>
                    <a:lnTo>
                      <a:pt x="64" y="80"/>
                    </a:lnTo>
                    <a:lnTo>
                      <a:pt x="80" y="104"/>
                    </a:lnTo>
                    <a:lnTo>
                      <a:pt x="72" y="128"/>
                    </a:lnTo>
                    <a:lnTo>
                      <a:pt x="104" y="120"/>
                    </a:lnTo>
                    <a:lnTo>
                      <a:pt x="88" y="80"/>
                    </a:lnTo>
                    <a:lnTo>
                      <a:pt x="64" y="48"/>
                    </a:lnTo>
                    <a:lnTo>
                      <a:pt x="64" y="32"/>
                    </a:lnTo>
                    <a:lnTo>
                      <a:pt x="48" y="24"/>
                    </a:lnTo>
                    <a:lnTo>
                      <a:pt x="32" y="0"/>
                    </a:lnTo>
                    <a:lnTo>
                      <a:pt x="24" y="0"/>
                    </a:lnTo>
                    <a:lnTo>
                      <a:pt x="24" y="16"/>
                    </a:lnTo>
                    <a:lnTo>
                      <a:pt x="24" y="8"/>
                    </a:lnTo>
                    <a:lnTo>
                      <a:pt x="0" y="32"/>
                    </a:lnTo>
                    <a:close/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619" name="Freeform 340"/>
              <p:cNvSpPr>
                <a:spLocks noChangeAspect="1"/>
              </p:cNvSpPr>
              <p:nvPr/>
            </p:nvSpPr>
            <p:spPr bwMode="auto">
              <a:xfrm>
                <a:off x="2069" y="2124"/>
                <a:ext cx="104" cy="128"/>
              </a:xfrm>
              <a:custGeom>
                <a:avLst/>
                <a:gdLst>
                  <a:gd name="T0" fmla="*/ 0 w 104"/>
                  <a:gd name="T1" fmla="*/ 32 h 128"/>
                  <a:gd name="T2" fmla="*/ 24 w 104"/>
                  <a:gd name="T3" fmla="*/ 40 h 128"/>
                  <a:gd name="T4" fmla="*/ 16 w 104"/>
                  <a:gd name="T5" fmla="*/ 80 h 128"/>
                  <a:gd name="T6" fmla="*/ 48 w 104"/>
                  <a:gd name="T7" fmla="*/ 64 h 128"/>
                  <a:gd name="T8" fmla="*/ 64 w 104"/>
                  <a:gd name="T9" fmla="*/ 80 h 128"/>
                  <a:gd name="T10" fmla="*/ 80 w 104"/>
                  <a:gd name="T11" fmla="*/ 104 h 128"/>
                  <a:gd name="T12" fmla="*/ 72 w 104"/>
                  <a:gd name="T13" fmla="*/ 128 h 128"/>
                  <a:gd name="T14" fmla="*/ 104 w 104"/>
                  <a:gd name="T15" fmla="*/ 120 h 128"/>
                  <a:gd name="T16" fmla="*/ 88 w 104"/>
                  <a:gd name="T17" fmla="*/ 80 h 128"/>
                  <a:gd name="T18" fmla="*/ 64 w 104"/>
                  <a:gd name="T19" fmla="*/ 48 h 128"/>
                  <a:gd name="T20" fmla="*/ 64 w 104"/>
                  <a:gd name="T21" fmla="*/ 32 h 128"/>
                  <a:gd name="T22" fmla="*/ 48 w 104"/>
                  <a:gd name="T23" fmla="*/ 24 h 128"/>
                  <a:gd name="T24" fmla="*/ 32 w 104"/>
                  <a:gd name="T25" fmla="*/ 0 h 128"/>
                  <a:gd name="T26" fmla="*/ 24 w 104"/>
                  <a:gd name="T27" fmla="*/ 0 h 128"/>
                  <a:gd name="T28" fmla="*/ 24 w 104"/>
                  <a:gd name="T29" fmla="*/ 16 h 128"/>
                  <a:gd name="T30" fmla="*/ 24 w 104"/>
                  <a:gd name="T31" fmla="*/ 8 h 128"/>
                  <a:gd name="T32" fmla="*/ 0 w 104"/>
                  <a:gd name="T33" fmla="*/ 32 h 128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104" h="128">
                    <a:moveTo>
                      <a:pt x="0" y="32"/>
                    </a:moveTo>
                    <a:lnTo>
                      <a:pt x="24" y="40"/>
                    </a:lnTo>
                    <a:lnTo>
                      <a:pt x="16" y="80"/>
                    </a:lnTo>
                    <a:lnTo>
                      <a:pt x="48" y="64"/>
                    </a:lnTo>
                    <a:lnTo>
                      <a:pt x="64" y="80"/>
                    </a:lnTo>
                    <a:lnTo>
                      <a:pt x="80" y="104"/>
                    </a:lnTo>
                    <a:lnTo>
                      <a:pt x="72" y="128"/>
                    </a:lnTo>
                    <a:lnTo>
                      <a:pt x="104" y="120"/>
                    </a:lnTo>
                    <a:lnTo>
                      <a:pt x="88" y="80"/>
                    </a:lnTo>
                    <a:lnTo>
                      <a:pt x="64" y="48"/>
                    </a:lnTo>
                    <a:lnTo>
                      <a:pt x="64" y="32"/>
                    </a:lnTo>
                    <a:lnTo>
                      <a:pt x="48" y="24"/>
                    </a:lnTo>
                    <a:lnTo>
                      <a:pt x="32" y="0"/>
                    </a:lnTo>
                    <a:lnTo>
                      <a:pt x="24" y="0"/>
                    </a:lnTo>
                    <a:lnTo>
                      <a:pt x="24" y="16"/>
                    </a:lnTo>
                    <a:lnTo>
                      <a:pt x="24" y="8"/>
                    </a:lnTo>
                    <a:lnTo>
                      <a:pt x="0" y="32"/>
                    </a:lnTo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620" name="Freeform 341"/>
              <p:cNvSpPr>
                <a:spLocks noChangeAspect="1"/>
              </p:cNvSpPr>
              <p:nvPr/>
            </p:nvSpPr>
            <p:spPr bwMode="auto">
              <a:xfrm>
                <a:off x="2037" y="2156"/>
                <a:ext cx="112" cy="231"/>
              </a:xfrm>
              <a:custGeom>
                <a:avLst/>
                <a:gdLst>
                  <a:gd name="T0" fmla="*/ 0 w 112"/>
                  <a:gd name="T1" fmla="*/ 32 h 231"/>
                  <a:gd name="T2" fmla="*/ 0 w 112"/>
                  <a:gd name="T3" fmla="*/ 8 h 231"/>
                  <a:gd name="T4" fmla="*/ 32 w 112"/>
                  <a:gd name="T5" fmla="*/ 0 h 231"/>
                  <a:gd name="T6" fmla="*/ 56 w 112"/>
                  <a:gd name="T7" fmla="*/ 8 h 231"/>
                  <a:gd name="T8" fmla="*/ 48 w 112"/>
                  <a:gd name="T9" fmla="*/ 48 h 231"/>
                  <a:gd name="T10" fmla="*/ 80 w 112"/>
                  <a:gd name="T11" fmla="*/ 32 h 231"/>
                  <a:gd name="T12" fmla="*/ 96 w 112"/>
                  <a:gd name="T13" fmla="*/ 48 h 231"/>
                  <a:gd name="T14" fmla="*/ 112 w 112"/>
                  <a:gd name="T15" fmla="*/ 72 h 231"/>
                  <a:gd name="T16" fmla="*/ 104 w 112"/>
                  <a:gd name="T17" fmla="*/ 96 h 231"/>
                  <a:gd name="T18" fmla="*/ 80 w 112"/>
                  <a:gd name="T19" fmla="*/ 96 h 231"/>
                  <a:gd name="T20" fmla="*/ 72 w 112"/>
                  <a:gd name="T21" fmla="*/ 104 h 231"/>
                  <a:gd name="T22" fmla="*/ 72 w 112"/>
                  <a:gd name="T23" fmla="*/ 136 h 231"/>
                  <a:gd name="T24" fmla="*/ 32 w 112"/>
                  <a:gd name="T25" fmla="*/ 104 h 231"/>
                  <a:gd name="T26" fmla="*/ 16 w 112"/>
                  <a:gd name="T27" fmla="*/ 160 h 231"/>
                  <a:gd name="T28" fmla="*/ 32 w 112"/>
                  <a:gd name="T29" fmla="*/ 199 h 231"/>
                  <a:gd name="T30" fmla="*/ 64 w 112"/>
                  <a:gd name="T31" fmla="*/ 215 h 231"/>
                  <a:gd name="T32" fmla="*/ 56 w 112"/>
                  <a:gd name="T33" fmla="*/ 231 h 231"/>
                  <a:gd name="T34" fmla="*/ 48 w 112"/>
                  <a:gd name="T35" fmla="*/ 215 h 231"/>
                  <a:gd name="T36" fmla="*/ 32 w 112"/>
                  <a:gd name="T37" fmla="*/ 215 h 231"/>
                  <a:gd name="T38" fmla="*/ 8 w 112"/>
                  <a:gd name="T39" fmla="*/ 183 h 231"/>
                  <a:gd name="T40" fmla="*/ 8 w 112"/>
                  <a:gd name="T41" fmla="*/ 160 h 231"/>
                  <a:gd name="T42" fmla="*/ 24 w 112"/>
                  <a:gd name="T43" fmla="*/ 128 h 231"/>
                  <a:gd name="T44" fmla="*/ 8 w 112"/>
                  <a:gd name="T45" fmla="*/ 88 h 231"/>
                  <a:gd name="T46" fmla="*/ 8 w 112"/>
                  <a:gd name="T47" fmla="*/ 64 h 231"/>
                  <a:gd name="T48" fmla="*/ 0 w 112"/>
                  <a:gd name="T49" fmla="*/ 32 h 231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0" t="0" r="r" b="b"/>
                <a:pathLst>
                  <a:path w="112" h="231">
                    <a:moveTo>
                      <a:pt x="0" y="32"/>
                    </a:moveTo>
                    <a:lnTo>
                      <a:pt x="0" y="8"/>
                    </a:lnTo>
                    <a:lnTo>
                      <a:pt x="32" y="0"/>
                    </a:lnTo>
                    <a:lnTo>
                      <a:pt x="56" y="8"/>
                    </a:lnTo>
                    <a:lnTo>
                      <a:pt x="48" y="48"/>
                    </a:lnTo>
                    <a:lnTo>
                      <a:pt x="80" y="32"/>
                    </a:lnTo>
                    <a:lnTo>
                      <a:pt x="96" y="48"/>
                    </a:lnTo>
                    <a:lnTo>
                      <a:pt x="112" y="72"/>
                    </a:lnTo>
                    <a:lnTo>
                      <a:pt x="104" y="96"/>
                    </a:lnTo>
                    <a:lnTo>
                      <a:pt x="80" y="96"/>
                    </a:lnTo>
                    <a:lnTo>
                      <a:pt x="72" y="104"/>
                    </a:lnTo>
                    <a:lnTo>
                      <a:pt x="72" y="136"/>
                    </a:lnTo>
                    <a:lnTo>
                      <a:pt x="32" y="104"/>
                    </a:lnTo>
                    <a:lnTo>
                      <a:pt x="16" y="160"/>
                    </a:lnTo>
                    <a:lnTo>
                      <a:pt x="32" y="199"/>
                    </a:lnTo>
                    <a:lnTo>
                      <a:pt x="64" y="215"/>
                    </a:lnTo>
                    <a:lnTo>
                      <a:pt x="56" y="231"/>
                    </a:lnTo>
                    <a:lnTo>
                      <a:pt x="48" y="215"/>
                    </a:lnTo>
                    <a:lnTo>
                      <a:pt x="32" y="215"/>
                    </a:lnTo>
                    <a:lnTo>
                      <a:pt x="8" y="183"/>
                    </a:lnTo>
                    <a:lnTo>
                      <a:pt x="8" y="160"/>
                    </a:lnTo>
                    <a:lnTo>
                      <a:pt x="24" y="128"/>
                    </a:lnTo>
                    <a:lnTo>
                      <a:pt x="8" y="88"/>
                    </a:lnTo>
                    <a:lnTo>
                      <a:pt x="8" y="64"/>
                    </a:lnTo>
                    <a:lnTo>
                      <a:pt x="0" y="32"/>
                    </a:lnTo>
                    <a:close/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621" name="Freeform 342"/>
              <p:cNvSpPr>
                <a:spLocks noChangeAspect="1"/>
              </p:cNvSpPr>
              <p:nvPr/>
            </p:nvSpPr>
            <p:spPr bwMode="auto">
              <a:xfrm>
                <a:off x="2037" y="2156"/>
                <a:ext cx="112" cy="231"/>
              </a:xfrm>
              <a:custGeom>
                <a:avLst/>
                <a:gdLst>
                  <a:gd name="T0" fmla="*/ 0 w 112"/>
                  <a:gd name="T1" fmla="*/ 32 h 231"/>
                  <a:gd name="T2" fmla="*/ 0 w 112"/>
                  <a:gd name="T3" fmla="*/ 8 h 231"/>
                  <a:gd name="T4" fmla="*/ 32 w 112"/>
                  <a:gd name="T5" fmla="*/ 0 h 231"/>
                  <a:gd name="T6" fmla="*/ 56 w 112"/>
                  <a:gd name="T7" fmla="*/ 8 h 231"/>
                  <a:gd name="T8" fmla="*/ 48 w 112"/>
                  <a:gd name="T9" fmla="*/ 48 h 231"/>
                  <a:gd name="T10" fmla="*/ 80 w 112"/>
                  <a:gd name="T11" fmla="*/ 32 h 231"/>
                  <a:gd name="T12" fmla="*/ 96 w 112"/>
                  <a:gd name="T13" fmla="*/ 48 h 231"/>
                  <a:gd name="T14" fmla="*/ 112 w 112"/>
                  <a:gd name="T15" fmla="*/ 72 h 231"/>
                  <a:gd name="T16" fmla="*/ 104 w 112"/>
                  <a:gd name="T17" fmla="*/ 96 h 231"/>
                  <a:gd name="T18" fmla="*/ 80 w 112"/>
                  <a:gd name="T19" fmla="*/ 96 h 231"/>
                  <a:gd name="T20" fmla="*/ 72 w 112"/>
                  <a:gd name="T21" fmla="*/ 104 h 231"/>
                  <a:gd name="T22" fmla="*/ 72 w 112"/>
                  <a:gd name="T23" fmla="*/ 136 h 231"/>
                  <a:gd name="T24" fmla="*/ 32 w 112"/>
                  <a:gd name="T25" fmla="*/ 104 h 231"/>
                  <a:gd name="T26" fmla="*/ 16 w 112"/>
                  <a:gd name="T27" fmla="*/ 160 h 231"/>
                  <a:gd name="T28" fmla="*/ 32 w 112"/>
                  <a:gd name="T29" fmla="*/ 199 h 231"/>
                  <a:gd name="T30" fmla="*/ 64 w 112"/>
                  <a:gd name="T31" fmla="*/ 215 h 231"/>
                  <a:gd name="T32" fmla="*/ 56 w 112"/>
                  <a:gd name="T33" fmla="*/ 231 h 231"/>
                  <a:gd name="T34" fmla="*/ 48 w 112"/>
                  <a:gd name="T35" fmla="*/ 215 h 231"/>
                  <a:gd name="T36" fmla="*/ 32 w 112"/>
                  <a:gd name="T37" fmla="*/ 215 h 231"/>
                  <a:gd name="T38" fmla="*/ 8 w 112"/>
                  <a:gd name="T39" fmla="*/ 183 h 231"/>
                  <a:gd name="T40" fmla="*/ 8 w 112"/>
                  <a:gd name="T41" fmla="*/ 160 h 231"/>
                  <a:gd name="T42" fmla="*/ 24 w 112"/>
                  <a:gd name="T43" fmla="*/ 128 h 231"/>
                  <a:gd name="T44" fmla="*/ 8 w 112"/>
                  <a:gd name="T45" fmla="*/ 88 h 231"/>
                  <a:gd name="T46" fmla="*/ 8 w 112"/>
                  <a:gd name="T47" fmla="*/ 64 h 231"/>
                  <a:gd name="T48" fmla="*/ 0 w 112"/>
                  <a:gd name="T49" fmla="*/ 32 h 231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0" t="0" r="r" b="b"/>
                <a:pathLst>
                  <a:path w="112" h="231">
                    <a:moveTo>
                      <a:pt x="0" y="32"/>
                    </a:moveTo>
                    <a:lnTo>
                      <a:pt x="0" y="8"/>
                    </a:lnTo>
                    <a:lnTo>
                      <a:pt x="32" y="0"/>
                    </a:lnTo>
                    <a:lnTo>
                      <a:pt x="56" y="8"/>
                    </a:lnTo>
                    <a:lnTo>
                      <a:pt x="48" y="48"/>
                    </a:lnTo>
                    <a:lnTo>
                      <a:pt x="80" y="32"/>
                    </a:lnTo>
                    <a:lnTo>
                      <a:pt x="96" y="48"/>
                    </a:lnTo>
                    <a:lnTo>
                      <a:pt x="112" y="72"/>
                    </a:lnTo>
                    <a:lnTo>
                      <a:pt x="104" y="96"/>
                    </a:lnTo>
                    <a:lnTo>
                      <a:pt x="80" y="96"/>
                    </a:lnTo>
                    <a:lnTo>
                      <a:pt x="72" y="104"/>
                    </a:lnTo>
                    <a:lnTo>
                      <a:pt x="72" y="136"/>
                    </a:lnTo>
                    <a:lnTo>
                      <a:pt x="32" y="104"/>
                    </a:lnTo>
                    <a:lnTo>
                      <a:pt x="16" y="160"/>
                    </a:lnTo>
                    <a:lnTo>
                      <a:pt x="32" y="199"/>
                    </a:lnTo>
                    <a:lnTo>
                      <a:pt x="64" y="215"/>
                    </a:lnTo>
                    <a:lnTo>
                      <a:pt x="56" y="231"/>
                    </a:lnTo>
                    <a:lnTo>
                      <a:pt x="48" y="215"/>
                    </a:lnTo>
                    <a:lnTo>
                      <a:pt x="32" y="215"/>
                    </a:lnTo>
                    <a:lnTo>
                      <a:pt x="8" y="183"/>
                    </a:lnTo>
                    <a:lnTo>
                      <a:pt x="8" y="160"/>
                    </a:lnTo>
                    <a:lnTo>
                      <a:pt x="24" y="128"/>
                    </a:lnTo>
                    <a:lnTo>
                      <a:pt x="8" y="88"/>
                    </a:lnTo>
                    <a:lnTo>
                      <a:pt x="8" y="64"/>
                    </a:lnTo>
                    <a:lnTo>
                      <a:pt x="0" y="32"/>
                    </a:lnTo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622" name="Freeform 343"/>
              <p:cNvSpPr>
                <a:spLocks noChangeAspect="1"/>
              </p:cNvSpPr>
              <p:nvPr/>
            </p:nvSpPr>
            <p:spPr bwMode="auto">
              <a:xfrm>
                <a:off x="2101" y="2108"/>
                <a:ext cx="96" cy="223"/>
              </a:xfrm>
              <a:custGeom>
                <a:avLst/>
                <a:gdLst>
                  <a:gd name="T0" fmla="*/ 0 w 96"/>
                  <a:gd name="T1" fmla="*/ 16 h 223"/>
                  <a:gd name="T2" fmla="*/ 16 w 96"/>
                  <a:gd name="T3" fmla="*/ 40 h 223"/>
                  <a:gd name="T4" fmla="*/ 32 w 96"/>
                  <a:gd name="T5" fmla="*/ 48 h 223"/>
                  <a:gd name="T6" fmla="*/ 32 w 96"/>
                  <a:gd name="T7" fmla="*/ 64 h 223"/>
                  <a:gd name="T8" fmla="*/ 56 w 96"/>
                  <a:gd name="T9" fmla="*/ 96 h 223"/>
                  <a:gd name="T10" fmla="*/ 72 w 96"/>
                  <a:gd name="T11" fmla="*/ 136 h 223"/>
                  <a:gd name="T12" fmla="*/ 72 w 96"/>
                  <a:gd name="T13" fmla="*/ 168 h 223"/>
                  <a:gd name="T14" fmla="*/ 32 w 96"/>
                  <a:gd name="T15" fmla="*/ 200 h 223"/>
                  <a:gd name="T16" fmla="*/ 40 w 96"/>
                  <a:gd name="T17" fmla="*/ 223 h 223"/>
                  <a:gd name="T18" fmla="*/ 56 w 96"/>
                  <a:gd name="T19" fmla="*/ 208 h 223"/>
                  <a:gd name="T20" fmla="*/ 64 w 96"/>
                  <a:gd name="T21" fmla="*/ 215 h 223"/>
                  <a:gd name="T22" fmla="*/ 64 w 96"/>
                  <a:gd name="T23" fmla="*/ 208 h 223"/>
                  <a:gd name="T24" fmla="*/ 96 w 96"/>
                  <a:gd name="T25" fmla="*/ 184 h 223"/>
                  <a:gd name="T26" fmla="*/ 96 w 96"/>
                  <a:gd name="T27" fmla="*/ 120 h 223"/>
                  <a:gd name="T28" fmla="*/ 48 w 96"/>
                  <a:gd name="T29" fmla="*/ 72 h 223"/>
                  <a:gd name="T30" fmla="*/ 56 w 96"/>
                  <a:gd name="T31" fmla="*/ 48 h 223"/>
                  <a:gd name="T32" fmla="*/ 80 w 96"/>
                  <a:gd name="T33" fmla="*/ 32 h 223"/>
                  <a:gd name="T34" fmla="*/ 40 w 96"/>
                  <a:gd name="T35" fmla="*/ 0 h 223"/>
                  <a:gd name="T36" fmla="*/ 0 w 96"/>
                  <a:gd name="T37" fmla="*/ 16 h 223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0" t="0" r="r" b="b"/>
                <a:pathLst>
                  <a:path w="96" h="223">
                    <a:moveTo>
                      <a:pt x="0" y="16"/>
                    </a:moveTo>
                    <a:lnTo>
                      <a:pt x="16" y="40"/>
                    </a:lnTo>
                    <a:lnTo>
                      <a:pt x="32" y="48"/>
                    </a:lnTo>
                    <a:lnTo>
                      <a:pt x="32" y="64"/>
                    </a:lnTo>
                    <a:lnTo>
                      <a:pt x="56" y="96"/>
                    </a:lnTo>
                    <a:lnTo>
                      <a:pt x="72" y="136"/>
                    </a:lnTo>
                    <a:lnTo>
                      <a:pt x="72" y="168"/>
                    </a:lnTo>
                    <a:lnTo>
                      <a:pt x="32" y="200"/>
                    </a:lnTo>
                    <a:lnTo>
                      <a:pt x="40" y="223"/>
                    </a:lnTo>
                    <a:lnTo>
                      <a:pt x="56" y="208"/>
                    </a:lnTo>
                    <a:lnTo>
                      <a:pt x="64" y="215"/>
                    </a:lnTo>
                    <a:lnTo>
                      <a:pt x="64" y="208"/>
                    </a:lnTo>
                    <a:lnTo>
                      <a:pt x="96" y="184"/>
                    </a:lnTo>
                    <a:lnTo>
                      <a:pt x="96" y="120"/>
                    </a:lnTo>
                    <a:lnTo>
                      <a:pt x="48" y="72"/>
                    </a:lnTo>
                    <a:lnTo>
                      <a:pt x="56" y="48"/>
                    </a:lnTo>
                    <a:lnTo>
                      <a:pt x="80" y="32"/>
                    </a:lnTo>
                    <a:lnTo>
                      <a:pt x="40" y="0"/>
                    </a:lnTo>
                    <a:lnTo>
                      <a:pt x="0" y="16"/>
                    </a:lnTo>
                    <a:close/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623" name="Freeform 344"/>
              <p:cNvSpPr>
                <a:spLocks noChangeAspect="1"/>
              </p:cNvSpPr>
              <p:nvPr/>
            </p:nvSpPr>
            <p:spPr bwMode="auto">
              <a:xfrm>
                <a:off x="2101" y="2108"/>
                <a:ext cx="96" cy="223"/>
              </a:xfrm>
              <a:custGeom>
                <a:avLst/>
                <a:gdLst>
                  <a:gd name="T0" fmla="*/ 0 w 96"/>
                  <a:gd name="T1" fmla="*/ 16 h 223"/>
                  <a:gd name="T2" fmla="*/ 16 w 96"/>
                  <a:gd name="T3" fmla="*/ 40 h 223"/>
                  <a:gd name="T4" fmla="*/ 32 w 96"/>
                  <a:gd name="T5" fmla="*/ 48 h 223"/>
                  <a:gd name="T6" fmla="*/ 32 w 96"/>
                  <a:gd name="T7" fmla="*/ 64 h 223"/>
                  <a:gd name="T8" fmla="*/ 56 w 96"/>
                  <a:gd name="T9" fmla="*/ 96 h 223"/>
                  <a:gd name="T10" fmla="*/ 72 w 96"/>
                  <a:gd name="T11" fmla="*/ 136 h 223"/>
                  <a:gd name="T12" fmla="*/ 72 w 96"/>
                  <a:gd name="T13" fmla="*/ 168 h 223"/>
                  <a:gd name="T14" fmla="*/ 32 w 96"/>
                  <a:gd name="T15" fmla="*/ 200 h 223"/>
                  <a:gd name="T16" fmla="*/ 40 w 96"/>
                  <a:gd name="T17" fmla="*/ 223 h 223"/>
                  <a:gd name="T18" fmla="*/ 56 w 96"/>
                  <a:gd name="T19" fmla="*/ 208 h 223"/>
                  <a:gd name="T20" fmla="*/ 64 w 96"/>
                  <a:gd name="T21" fmla="*/ 215 h 223"/>
                  <a:gd name="T22" fmla="*/ 64 w 96"/>
                  <a:gd name="T23" fmla="*/ 208 h 223"/>
                  <a:gd name="T24" fmla="*/ 96 w 96"/>
                  <a:gd name="T25" fmla="*/ 184 h 223"/>
                  <a:gd name="T26" fmla="*/ 96 w 96"/>
                  <a:gd name="T27" fmla="*/ 120 h 223"/>
                  <a:gd name="T28" fmla="*/ 48 w 96"/>
                  <a:gd name="T29" fmla="*/ 72 h 223"/>
                  <a:gd name="T30" fmla="*/ 56 w 96"/>
                  <a:gd name="T31" fmla="*/ 48 h 223"/>
                  <a:gd name="T32" fmla="*/ 80 w 96"/>
                  <a:gd name="T33" fmla="*/ 32 h 223"/>
                  <a:gd name="T34" fmla="*/ 40 w 96"/>
                  <a:gd name="T35" fmla="*/ 0 h 223"/>
                  <a:gd name="T36" fmla="*/ 0 w 96"/>
                  <a:gd name="T37" fmla="*/ 16 h 223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0" t="0" r="r" b="b"/>
                <a:pathLst>
                  <a:path w="96" h="223">
                    <a:moveTo>
                      <a:pt x="0" y="16"/>
                    </a:moveTo>
                    <a:lnTo>
                      <a:pt x="16" y="40"/>
                    </a:lnTo>
                    <a:lnTo>
                      <a:pt x="32" y="48"/>
                    </a:lnTo>
                    <a:lnTo>
                      <a:pt x="32" y="64"/>
                    </a:lnTo>
                    <a:lnTo>
                      <a:pt x="56" y="96"/>
                    </a:lnTo>
                    <a:lnTo>
                      <a:pt x="72" y="136"/>
                    </a:lnTo>
                    <a:lnTo>
                      <a:pt x="72" y="168"/>
                    </a:lnTo>
                    <a:lnTo>
                      <a:pt x="32" y="200"/>
                    </a:lnTo>
                    <a:lnTo>
                      <a:pt x="40" y="223"/>
                    </a:lnTo>
                    <a:lnTo>
                      <a:pt x="56" y="208"/>
                    </a:lnTo>
                    <a:lnTo>
                      <a:pt x="64" y="215"/>
                    </a:lnTo>
                    <a:lnTo>
                      <a:pt x="64" y="208"/>
                    </a:lnTo>
                    <a:lnTo>
                      <a:pt x="96" y="184"/>
                    </a:lnTo>
                    <a:lnTo>
                      <a:pt x="96" y="120"/>
                    </a:lnTo>
                    <a:lnTo>
                      <a:pt x="48" y="72"/>
                    </a:lnTo>
                    <a:lnTo>
                      <a:pt x="56" y="48"/>
                    </a:lnTo>
                    <a:lnTo>
                      <a:pt x="80" y="32"/>
                    </a:lnTo>
                    <a:lnTo>
                      <a:pt x="40" y="0"/>
                    </a:lnTo>
                    <a:lnTo>
                      <a:pt x="0" y="16"/>
                    </a:lnTo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624" name="Freeform 345"/>
              <p:cNvSpPr>
                <a:spLocks noChangeAspect="1"/>
              </p:cNvSpPr>
              <p:nvPr/>
            </p:nvSpPr>
            <p:spPr bwMode="auto">
              <a:xfrm>
                <a:off x="823" y="1550"/>
                <a:ext cx="144" cy="112"/>
              </a:xfrm>
              <a:custGeom>
                <a:avLst/>
                <a:gdLst>
                  <a:gd name="T0" fmla="*/ 0 w 144"/>
                  <a:gd name="T1" fmla="*/ 24 h 112"/>
                  <a:gd name="T2" fmla="*/ 8 w 144"/>
                  <a:gd name="T3" fmla="*/ 80 h 112"/>
                  <a:gd name="T4" fmla="*/ 88 w 144"/>
                  <a:gd name="T5" fmla="*/ 112 h 112"/>
                  <a:gd name="T6" fmla="*/ 128 w 144"/>
                  <a:gd name="T7" fmla="*/ 112 h 112"/>
                  <a:gd name="T8" fmla="*/ 144 w 144"/>
                  <a:gd name="T9" fmla="*/ 88 h 112"/>
                  <a:gd name="T10" fmla="*/ 144 w 144"/>
                  <a:gd name="T11" fmla="*/ 72 h 112"/>
                  <a:gd name="T12" fmla="*/ 136 w 144"/>
                  <a:gd name="T13" fmla="*/ 48 h 112"/>
                  <a:gd name="T14" fmla="*/ 144 w 144"/>
                  <a:gd name="T15" fmla="*/ 40 h 112"/>
                  <a:gd name="T16" fmla="*/ 144 w 144"/>
                  <a:gd name="T17" fmla="*/ 24 h 112"/>
                  <a:gd name="T18" fmla="*/ 136 w 144"/>
                  <a:gd name="T19" fmla="*/ 16 h 112"/>
                  <a:gd name="T20" fmla="*/ 128 w 144"/>
                  <a:gd name="T21" fmla="*/ 16 h 112"/>
                  <a:gd name="T22" fmla="*/ 88 w 144"/>
                  <a:gd name="T23" fmla="*/ 8 h 112"/>
                  <a:gd name="T24" fmla="*/ 56 w 144"/>
                  <a:gd name="T25" fmla="*/ 0 h 112"/>
                  <a:gd name="T26" fmla="*/ 0 w 144"/>
                  <a:gd name="T27" fmla="*/ 24 h 112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144" h="112">
                    <a:moveTo>
                      <a:pt x="0" y="24"/>
                    </a:moveTo>
                    <a:lnTo>
                      <a:pt x="8" y="80"/>
                    </a:lnTo>
                    <a:lnTo>
                      <a:pt x="88" y="112"/>
                    </a:lnTo>
                    <a:lnTo>
                      <a:pt x="128" y="112"/>
                    </a:lnTo>
                    <a:lnTo>
                      <a:pt x="144" y="88"/>
                    </a:lnTo>
                    <a:lnTo>
                      <a:pt x="144" y="72"/>
                    </a:lnTo>
                    <a:lnTo>
                      <a:pt x="136" y="48"/>
                    </a:lnTo>
                    <a:lnTo>
                      <a:pt x="144" y="40"/>
                    </a:lnTo>
                    <a:lnTo>
                      <a:pt x="144" y="24"/>
                    </a:lnTo>
                    <a:lnTo>
                      <a:pt x="136" y="16"/>
                    </a:lnTo>
                    <a:lnTo>
                      <a:pt x="128" y="16"/>
                    </a:lnTo>
                    <a:lnTo>
                      <a:pt x="88" y="8"/>
                    </a:lnTo>
                    <a:lnTo>
                      <a:pt x="56" y="0"/>
                    </a:lnTo>
                    <a:lnTo>
                      <a:pt x="0" y="24"/>
                    </a:lnTo>
                    <a:close/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625" name="Freeform 346"/>
              <p:cNvSpPr>
                <a:spLocks noChangeAspect="1"/>
              </p:cNvSpPr>
              <p:nvPr/>
            </p:nvSpPr>
            <p:spPr bwMode="auto">
              <a:xfrm>
                <a:off x="823" y="1550"/>
                <a:ext cx="144" cy="112"/>
              </a:xfrm>
              <a:custGeom>
                <a:avLst/>
                <a:gdLst>
                  <a:gd name="T0" fmla="*/ 0 w 144"/>
                  <a:gd name="T1" fmla="*/ 24 h 112"/>
                  <a:gd name="T2" fmla="*/ 8 w 144"/>
                  <a:gd name="T3" fmla="*/ 80 h 112"/>
                  <a:gd name="T4" fmla="*/ 88 w 144"/>
                  <a:gd name="T5" fmla="*/ 112 h 112"/>
                  <a:gd name="T6" fmla="*/ 128 w 144"/>
                  <a:gd name="T7" fmla="*/ 112 h 112"/>
                  <a:gd name="T8" fmla="*/ 144 w 144"/>
                  <a:gd name="T9" fmla="*/ 88 h 112"/>
                  <a:gd name="T10" fmla="*/ 144 w 144"/>
                  <a:gd name="T11" fmla="*/ 72 h 112"/>
                  <a:gd name="T12" fmla="*/ 136 w 144"/>
                  <a:gd name="T13" fmla="*/ 48 h 112"/>
                  <a:gd name="T14" fmla="*/ 144 w 144"/>
                  <a:gd name="T15" fmla="*/ 40 h 112"/>
                  <a:gd name="T16" fmla="*/ 144 w 144"/>
                  <a:gd name="T17" fmla="*/ 24 h 112"/>
                  <a:gd name="T18" fmla="*/ 136 w 144"/>
                  <a:gd name="T19" fmla="*/ 16 h 112"/>
                  <a:gd name="T20" fmla="*/ 128 w 144"/>
                  <a:gd name="T21" fmla="*/ 16 h 112"/>
                  <a:gd name="T22" fmla="*/ 88 w 144"/>
                  <a:gd name="T23" fmla="*/ 8 h 112"/>
                  <a:gd name="T24" fmla="*/ 56 w 144"/>
                  <a:gd name="T25" fmla="*/ 0 h 112"/>
                  <a:gd name="T26" fmla="*/ 0 w 144"/>
                  <a:gd name="T27" fmla="*/ 24 h 112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144" h="112">
                    <a:moveTo>
                      <a:pt x="0" y="24"/>
                    </a:moveTo>
                    <a:lnTo>
                      <a:pt x="8" y="80"/>
                    </a:lnTo>
                    <a:lnTo>
                      <a:pt x="88" y="112"/>
                    </a:lnTo>
                    <a:lnTo>
                      <a:pt x="128" y="112"/>
                    </a:lnTo>
                    <a:lnTo>
                      <a:pt x="144" y="88"/>
                    </a:lnTo>
                    <a:lnTo>
                      <a:pt x="144" y="72"/>
                    </a:lnTo>
                    <a:lnTo>
                      <a:pt x="136" y="48"/>
                    </a:lnTo>
                    <a:lnTo>
                      <a:pt x="144" y="40"/>
                    </a:lnTo>
                    <a:lnTo>
                      <a:pt x="144" y="24"/>
                    </a:lnTo>
                    <a:lnTo>
                      <a:pt x="136" y="16"/>
                    </a:lnTo>
                    <a:lnTo>
                      <a:pt x="128" y="16"/>
                    </a:lnTo>
                    <a:lnTo>
                      <a:pt x="88" y="8"/>
                    </a:lnTo>
                    <a:lnTo>
                      <a:pt x="56" y="0"/>
                    </a:lnTo>
                    <a:lnTo>
                      <a:pt x="0" y="24"/>
                    </a:lnTo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626" name="Freeform 347"/>
              <p:cNvSpPr>
                <a:spLocks noChangeAspect="1"/>
              </p:cNvSpPr>
              <p:nvPr/>
            </p:nvSpPr>
            <p:spPr bwMode="auto">
              <a:xfrm>
                <a:off x="823" y="1701"/>
                <a:ext cx="80" cy="80"/>
              </a:xfrm>
              <a:custGeom>
                <a:avLst/>
                <a:gdLst>
                  <a:gd name="T0" fmla="*/ 16 w 80"/>
                  <a:gd name="T1" fmla="*/ 24 h 80"/>
                  <a:gd name="T2" fmla="*/ 8 w 80"/>
                  <a:gd name="T3" fmla="*/ 24 h 80"/>
                  <a:gd name="T4" fmla="*/ 0 w 80"/>
                  <a:gd name="T5" fmla="*/ 40 h 80"/>
                  <a:gd name="T6" fmla="*/ 0 w 80"/>
                  <a:gd name="T7" fmla="*/ 48 h 80"/>
                  <a:gd name="T8" fmla="*/ 8 w 80"/>
                  <a:gd name="T9" fmla="*/ 40 h 80"/>
                  <a:gd name="T10" fmla="*/ 32 w 80"/>
                  <a:gd name="T11" fmla="*/ 64 h 80"/>
                  <a:gd name="T12" fmla="*/ 56 w 80"/>
                  <a:gd name="T13" fmla="*/ 80 h 80"/>
                  <a:gd name="T14" fmla="*/ 56 w 80"/>
                  <a:gd name="T15" fmla="*/ 72 h 80"/>
                  <a:gd name="T16" fmla="*/ 24 w 80"/>
                  <a:gd name="T17" fmla="*/ 32 h 80"/>
                  <a:gd name="T18" fmla="*/ 32 w 80"/>
                  <a:gd name="T19" fmla="*/ 24 h 80"/>
                  <a:gd name="T20" fmla="*/ 48 w 80"/>
                  <a:gd name="T21" fmla="*/ 32 h 80"/>
                  <a:gd name="T22" fmla="*/ 80 w 80"/>
                  <a:gd name="T23" fmla="*/ 40 h 80"/>
                  <a:gd name="T24" fmla="*/ 72 w 80"/>
                  <a:gd name="T25" fmla="*/ 24 h 80"/>
                  <a:gd name="T26" fmla="*/ 64 w 80"/>
                  <a:gd name="T27" fmla="*/ 24 h 80"/>
                  <a:gd name="T28" fmla="*/ 32 w 80"/>
                  <a:gd name="T29" fmla="*/ 0 h 80"/>
                  <a:gd name="T30" fmla="*/ 16 w 80"/>
                  <a:gd name="T31" fmla="*/ 24 h 80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80" h="80">
                    <a:moveTo>
                      <a:pt x="16" y="24"/>
                    </a:moveTo>
                    <a:lnTo>
                      <a:pt x="8" y="24"/>
                    </a:lnTo>
                    <a:lnTo>
                      <a:pt x="0" y="40"/>
                    </a:lnTo>
                    <a:lnTo>
                      <a:pt x="0" y="48"/>
                    </a:lnTo>
                    <a:lnTo>
                      <a:pt x="8" y="40"/>
                    </a:lnTo>
                    <a:lnTo>
                      <a:pt x="32" y="64"/>
                    </a:lnTo>
                    <a:lnTo>
                      <a:pt x="56" y="80"/>
                    </a:lnTo>
                    <a:lnTo>
                      <a:pt x="56" y="72"/>
                    </a:lnTo>
                    <a:lnTo>
                      <a:pt x="24" y="32"/>
                    </a:lnTo>
                    <a:lnTo>
                      <a:pt x="32" y="24"/>
                    </a:lnTo>
                    <a:lnTo>
                      <a:pt x="48" y="32"/>
                    </a:lnTo>
                    <a:lnTo>
                      <a:pt x="80" y="40"/>
                    </a:lnTo>
                    <a:lnTo>
                      <a:pt x="72" y="24"/>
                    </a:lnTo>
                    <a:lnTo>
                      <a:pt x="64" y="24"/>
                    </a:lnTo>
                    <a:lnTo>
                      <a:pt x="32" y="0"/>
                    </a:lnTo>
                    <a:lnTo>
                      <a:pt x="16" y="24"/>
                    </a:lnTo>
                    <a:close/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627" name="Freeform 348"/>
              <p:cNvSpPr>
                <a:spLocks noChangeAspect="1"/>
              </p:cNvSpPr>
              <p:nvPr/>
            </p:nvSpPr>
            <p:spPr bwMode="auto">
              <a:xfrm>
                <a:off x="823" y="1701"/>
                <a:ext cx="80" cy="80"/>
              </a:xfrm>
              <a:custGeom>
                <a:avLst/>
                <a:gdLst>
                  <a:gd name="T0" fmla="*/ 16 w 80"/>
                  <a:gd name="T1" fmla="*/ 24 h 80"/>
                  <a:gd name="T2" fmla="*/ 8 w 80"/>
                  <a:gd name="T3" fmla="*/ 24 h 80"/>
                  <a:gd name="T4" fmla="*/ 0 w 80"/>
                  <a:gd name="T5" fmla="*/ 40 h 80"/>
                  <a:gd name="T6" fmla="*/ 0 w 80"/>
                  <a:gd name="T7" fmla="*/ 48 h 80"/>
                  <a:gd name="T8" fmla="*/ 8 w 80"/>
                  <a:gd name="T9" fmla="*/ 40 h 80"/>
                  <a:gd name="T10" fmla="*/ 32 w 80"/>
                  <a:gd name="T11" fmla="*/ 64 h 80"/>
                  <a:gd name="T12" fmla="*/ 56 w 80"/>
                  <a:gd name="T13" fmla="*/ 80 h 80"/>
                  <a:gd name="T14" fmla="*/ 56 w 80"/>
                  <a:gd name="T15" fmla="*/ 72 h 80"/>
                  <a:gd name="T16" fmla="*/ 24 w 80"/>
                  <a:gd name="T17" fmla="*/ 32 h 80"/>
                  <a:gd name="T18" fmla="*/ 32 w 80"/>
                  <a:gd name="T19" fmla="*/ 24 h 80"/>
                  <a:gd name="T20" fmla="*/ 48 w 80"/>
                  <a:gd name="T21" fmla="*/ 32 h 80"/>
                  <a:gd name="T22" fmla="*/ 80 w 80"/>
                  <a:gd name="T23" fmla="*/ 40 h 80"/>
                  <a:gd name="T24" fmla="*/ 72 w 80"/>
                  <a:gd name="T25" fmla="*/ 24 h 80"/>
                  <a:gd name="T26" fmla="*/ 64 w 80"/>
                  <a:gd name="T27" fmla="*/ 24 h 80"/>
                  <a:gd name="T28" fmla="*/ 32 w 80"/>
                  <a:gd name="T29" fmla="*/ 0 h 80"/>
                  <a:gd name="T30" fmla="*/ 16 w 80"/>
                  <a:gd name="T31" fmla="*/ 24 h 80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80" h="80">
                    <a:moveTo>
                      <a:pt x="16" y="24"/>
                    </a:moveTo>
                    <a:lnTo>
                      <a:pt x="8" y="24"/>
                    </a:lnTo>
                    <a:lnTo>
                      <a:pt x="0" y="40"/>
                    </a:lnTo>
                    <a:lnTo>
                      <a:pt x="0" y="48"/>
                    </a:lnTo>
                    <a:lnTo>
                      <a:pt x="8" y="40"/>
                    </a:lnTo>
                    <a:lnTo>
                      <a:pt x="32" y="64"/>
                    </a:lnTo>
                    <a:lnTo>
                      <a:pt x="56" y="80"/>
                    </a:lnTo>
                    <a:lnTo>
                      <a:pt x="56" y="72"/>
                    </a:lnTo>
                    <a:lnTo>
                      <a:pt x="24" y="32"/>
                    </a:lnTo>
                    <a:lnTo>
                      <a:pt x="32" y="24"/>
                    </a:lnTo>
                    <a:lnTo>
                      <a:pt x="48" y="32"/>
                    </a:lnTo>
                    <a:lnTo>
                      <a:pt x="80" y="40"/>
                    </a:lnTo>
                    <a:lnTo>
                      <a:pt x="72" y="24"/>
                    </a:lnTo>
                    <a:lnTo>
                      <a:pt x="64" y="24"/>
                    </a:lnTo>
                    <a:lnTo>
                      <a:pt x="32" y="0"/>
                    </a:lnTo>
                    <a:lnTo>
                      <a:pt x="16" y="24"/>
                    </a:lnTo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628" name="Freeform 349"/>
              <p:cNvSpPr>
                <a:spLocks noChangeAspect="1"/>
              </p:cNvSpPr>
              <p:nvPr/>
            </p:nvSpPr>
            <p:spPr bwMode="auto">
              <a:xfrm>
                <a:off x="847" y="1717"/>
                <a:ext cx="104" cy="96"/>
              </a:xfrm>
              <a:custGeom>
                <a:avLst/>
                <a:gdLst>
                  <a:gd name="T0" fmla="*/ 56 w 104"/>
                  <a:gd name="T1" fmla="*/ 24 h 96"/>
                  <a:gd name="T2" fmla="*/ 24 w 104"/>
                  <a:gd name="T3" fmla="*/ 16 h 96"/>
                  <a:gd name="T4" fmla="*/ 8 w 104"/>
                  <a:gd name="T5" fmla="*/ 8 h 96"/>
                  <a:gd name="T6" fmla="*/ 0 w 104"/>
                  <a:gd name="T7" fmla="*/ 16 h 96"/>
                  <a:gd name="T8" fmla="*/ 32 w 104"/>
                  <a:gd name="T9" fmla="*/ 56 h 96"/>
                  <a:gd name="T10" fmla="*/ 32 w 104"/>
                  <a:gd name="T11" fmla="*/ 64 h 96"/>
                  <a:gd name="T12" fmla="*/ 56 w 104"/>
                  <a:gd name="T13" fmla="*/ 80 h 96"/>
                  <a:gd name="T14" fmla="*/ 72 w 104"/>
                  <a:gd name="T15" fmla="*/ 72 h 96"/>
                  <a:gd name="T16" fmla="*/ 80 w 104"/>
                  <a:gd name="T17" fmla="*/ 96 h 96"/>
                  <a:gd name="T18" fmla="*/ 104 w 104"/>
                  <a:gd name="T19" fmla="*/ 96 h 96"/>
                  <a:gd name="T20" fmla="*/ 104 w 104"/>
                  <a:gd name="T21" fmla="*/ 72 h 96"/>
                  <a:gd name="T22" fmla="*/ 104 w 104"/>
                  <a:gd name="T23" fmla="*/ 40 h 96"/>
                  <a:gd name="T24" fmla="*/ 72 w 104"/>
                  <a:gd name="T25" fmla="*/ 0 h 96"/>
                  <a:gd name="T26" fmla="*/ 48 w 104"/>
                  <a:gd name="T27" fmla="*/ 8 h 96"/>
                  <a:gd name="T28" fmla="*/ 56 w 104"/>
                  <a:gd name="T29" fmla="*/ 24 h 9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104" h="96">
                    <a:moveTo>
                      <a:pt x="56" y="24"/>
                    </a:moveTo>
                    <a:lnTo>
                      <a:pt x="24" y="16"/>
                    </a:lnTo>
                    <a:lnTo>
                      <a:pt x="8" y="8"/>
                    </a:lnTo>
                    <a:lnTo>
                      <a:pt x="0" y="16"/>
                    </a:lnTo>
                    <a:lnTo>
                      <a:pt x="32" y="56"/>
                    </a:lnTo>
                    <a:lnTo>
                      <a:pt x="32" y="64"/>
                    </a:lnTo>
                    <a:lnTo>
                      <a:pt x="56" y="80"/>
                    </a:lnTo>
                    <a:lnTo>
                      <a:pt x="72" y="72"/>
                    </a:lnTo>
                    <a:lnTo>
                      <a:pt x="80" y="96"/>
                    </a:lnTo>
                    <a:lnTo>
                      <a:pt x="104" y="96"/>
                    </a:lnTo>
                    <a:lnTo>
                      <a:pt x="104" y="72"/>
                    </a:lnTo>
                    <a:lnTo>
                      <a:pt x="104" y="40"/>
                    </a:lnTo>
                    <a:lnTo>
                      <a:pt x="72" y="0"/>
                    </a:lnTo>
                    <a:lnTo>
                      <a:pt x="48" y="8"/>
                    </a:lnTo>
                    <a:lnTo>
                      <a:pt x="56" y="24"/>
                    </a:lnTo>
                    <a:close/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629" name="Freeform 350"/>
              <p:cNvSpPr>
                <a:spLocks noChangeAspect="1"/>
              </p:cNvSpPr>
              <p:nvPr/>
            </p:nvSpPr>
            <p:spPr bwMode="auto">
              <a:xfrm>
                <a:off x="847" y="1717"/>
                <a:ext cx="104" cy="96"/>
              </a:xfrm>
              <a:custGeom>
                <a:avLst/>
                <a:gdLst>
                  <a:gd name="T0" fmla="*/ 56 w 104"/>
                  <a:gd name="T1" fmla="*/ 24 h 96"/>
                  <a:gd name="T2" fmla="*/ 24 w 104"/>
                  <a:gd name="T3" fmla="*/ 16 h 96"/>
                  <a:gd name="T4" fmla="*/ 8 w 104"/>
                  <a:gd name="T5" fmla="*/ 8 h 96"/>
                  <a:gd name="T6" fmla="*/ 0 w 104"/>
                  <a:gd name="T7" fmla="*/ 16 h 96"/>
                  <a:gd name="T8" fmla="*/ 32 w 104"/>
                  <a:gd name="T9" fmla="*/ 56 h 96"/>
                  <a:gd name="T10" fmla="*/ 32 w 104"/>
                  <a:gd name="T11" fmla="*/ 64 h 96"/>
                  <a:gd name="T12" fmla="*/ 56 w 104"/>
                  <a:gd name="T13" fmla="*/ 80 h 96"/>
                  <a:gd name="T14" fmla="*/ 72 w 104"/>
                  <a:gd name="T15" fmla="*/ 72 h 96"/>
                  <a:gd name="T16" fmla="*/ 80 w 104"/>
                  <a:gd name="T17" fmla="*/ 96 h 96"/>
                  <a:gd name="T18" fmla="*/ 104 w 104"/>
                  <a:gd name="T19" fmla="*/ 96 h 96"/>
                  <a:gd name="T20" fmla="*/ 104 w 104"/>
                  <a:gd name="T21" fmla="*/ 72 h 96"/>
                  <a:gd name="T22" fmla="*/ 104 w 104"/>
                  <a:gd name="T23" fmla="*/ 40 h 96"/>
                  <a:gd name="T24" fmla="*/ 72 w 104"/>
                  <a:gd name="T25" fmla="*/ 0 h 96"/>
                  <a:gd name="T26" fmla="*/ 48 w 104"/>
                  <a:gd name="T27" fmla="*/ 8 h 96"/>
                  <a:gd name="T28" fmla="*/ 56 w 104"/>
                  <a:gd name="T29" fmla="*/ 24 h 9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104" h="96">
                    <a:moveTo>
                      <a:pt x="56" y="24"/>
                    </a:moveTo>
                    <a:lnTo>
                      <a:pt x="24" y="16"/>
                    </a:lnTo>
                    <a:lnTo>
                      <a:pt x="8" y="8"/>
                    </a:lnTo>
                    <a:lnTo>
                      <a:pt x="0" y="16"/>
                    </a:lnTo>
                    <a:lnTo>
                      <a:pt x="32" y="56"/>
                    </a:lnTo>
                    <a:lnTo>
                      <a:pt x="32" y="64"/>
                    </a:lnTo>
                    <a:lnTo>
                      <a:pt x="56" y="80"/>
                    </a:lnTo>
                    <a:lnTo>
                      <a:pt x="72" y="72"/>
                    </a:lnTo>
                    <a:lnTo>
                      <a:pt x="80" y="96"/>
                    </a:lnTo>
                    <a:lnTo>
                      <a:pt x="104" y="96"/>
                    </a:lnTo>
                    <a:lnTo>
                      <a:pt x="104" y="72"/>
                    </a:lnTo>
                    <a:lnTo>
                      <a:pt x="104" y="40"/>
                    </a:lnTo>
                    <a:lnTo>
                      <a:pt x="72" y="0"/>
                    </a:lnTo>
                    <a:lnTo>
                      <a:pt x="48" y="8"/>
                    </a:lnTo>
                    <a:lnTo>
                      <a:pt x="56" y="24"/>
                    </a:lnTo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630" name="Freeform 351"/>
              <p:cNvSpPr>
                <a:spLocks noChangeAspect="1"/>
              </p:cNvSpPr>
              <p:nvPr/>
            </p:nvSpPr>
            <p:spPr bwMode="auto">
              <a:xfrm>
                <a:off x="927" y="1478"/>
                <a:ext cx="104" cy="56"/>
              </a:xfrm>
              <a:custGeom>
                <a:avLst/>
                <a:gdLst>
                  <a:gd name="T0" fmla="*/ 80 w 104"/>
                  <a:gd name="T1" fmla="*/ 56 h 56"/>
                  <a:gd name="T2" fmla="*/ 64 w 104"/>
                  <a:gd name="T3" fmla="*/ 48 h 56"/>
                  <a:gd name="T4" fmla="*/ 16 w 104"/>
                  <a:gd name="T5" fmla="*/ 48 h 56"/>
                  <a:gd name="T6" fmla="*/ 0 w 104"/>
                  <a:gd name="T7" fmla="*/ 56 h 56"/>
                  <a:gd name="T8" fmla="*/ 0 w 104"/>
                  <a:gd name="T9" fmla="*/ 32 h 56"/>
                  <a:gd name="T10" fmla="*/ 8 w 104"/>
                  <a:gd name="T11" fmla="*/ 8 h 56"/>
                  <a:gd name="T12" fmla="*/ 24 w 104"/>
                  <a:gd name="T13" fmla="*/ 8 h 56"/>
                  <a:gd name="T14" fmla="*/ 40 w 104"/>
                  <a:gd name="T15" fmla="*/ 24 h 56"/>
                  <a:gd name="T16" fmla="*/ 48 w 104"/>
                  <a:gd name="T17" fmla="*/ 0 h 56"/>
                  <a:gd name="T18" fmla="*/ 64 w 104"/>
                  <a:gd name="T19" fmla="*/ 0 h 56"/>
                  <a:gd name="T20" fmla="*/ 72 w 104"/>
                  <a:gd name="T21" fmla="*/ 8 h 56"/>
                  <a:gd name="T22" fmla="*/ 96 w 104"/>
                  <a:gd name="T23" fmla="*/ 8 h 56"/>
                  <a:gd name="T24" fmla="*/ 104 w 104"/>
                  <a:gd name="T25" fmla="*/ 16 h 56"/>
                  <a:gd name="T26" fmla="*/ 104 w 104"/>
                  <a:gd name="T27" fmla="*/ 32 h 56"/>
                  <a:gd name="T28" fmla="*/ 104 w 104"/>
                  <a:gd name="T29" fmla="*/ 56 h 56"/>
                  <a:gd name="T30" fmla="*/ 80 w 104"/>
                  <a:gd name="T31" fmla="*/ 56 h 5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104" h="56">
                    <a:moveTo>
                      <a:pt x="80" y="56"/>
                    </a:moveTo>
                    <a:lnTo>
                      <a:pt x="64" y="48"/>
                    </a:lnTo>
                    <a:lnTo>
                      <a:pt x="16" y="48"/>
                    </a:lnTo>
                    <a:lnTo>
                      <a:pt x="0" y="56"/>
                    </a:lnTo>
                    <a:lnTo>
                      <a:pt x="0" y="32"/>
                    </a:lnTo>
                    <a:lnTo>
                      <a:pt x="8" y="8"/>
                    </a:lnTo>
                    <a:lnTo>
                      <a:pt x="24" y="8"/>
                    </a:lnTo>
                    <a:lnTo>
                      <a:pt x="40" y="24"/>
                    </a:lnTo>
                    <a:lnTo>
                      <a:pt x="48" y="0"/>
                    </a:lnTo>
                    <a:lnTo>
                      <a:pt x="64" y="0"/>
                    </a:lnTo>
                    <a:lnTo>
                      <a:pt x="72" y="8"/>
                    </a:lnTo>
                    <a:lnTo>
                      <a:pt x="96" y="8"/>
                    </a:lnTo>
                    <a:lnTo>
                      <a:pt x="104" y="16"/>
                    </a:lnTo>
                    <a:lnTo>
                      <a:pt x="104" y="32"/>
                    </a:lnTo>
                    <a:lnTo>
                      <a:pt x="104" y="56"/>
                    </a:lnTo>
                    <a:lnTo>
                      <a:pt x="80" y="56"/>
                    </a:lnTo>
                    <a:close/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631" name="Freeform 352"/>
              <p:cNvSpPr>
                <a:spLocks noChangeAspect="1"/>
              </p:cNvSpPr>
              <p:nvPr/>
            </p:nvSpPr>
            <p:spPr bwMode="auto">
              <a:xfrm>
                <a:off x="927" y="1478"/>
                <a:ext cx="104" cy="56"/>
              </a:xfrm>
              <a:custGeom>
                <a:avLst/>
                <a:gdLst>
                  <a:gd name="T0" fmla="*/ 80 w 104"/>
                  <a:gd name="T1" fmla="*/ 56 h 56"/>
                  <a:gd name="T2" fmla="*/ 64 w 104"/>
                  <a:gd name="T3" fmla="*/ 48 h 56"/>
                  <a:gd name="T4" fmla="*/ 16 w 104"/>
                  <a:gd name="T5" fmla="*/ 48 h 56"/>
                  <a:gd name="T6" fmla="*/ 0 w 104"/>
                  <a:gd name="T7" fmla="*/ 56 h 56"/>
                  <a:gd name="T8" fmla="*/ 0 w 104"/>
                  <a:gd name="T9" fmla="*/ 32 h 56"/>
                  <a:gd name="T10" fmla="*/ 8 w 104"/>
                  <a:gd name="T11" fmla="*/ 8 h 56"/>
                  <a:gd name="T12" fmla="*/ 24 w 104"/>
                  <a:gd name="T13" fmla="*/ 8 h 56"/>
                  <a:gd name="T14" fmla="*/ 40 w 104"/>
                  <a:gd name="T15" fmla="*/ 24 h 56"/>
                  <a:gd name="T16" fmla="*/ 48 w 104"/>
                  <a:gd name="T17" fmla="*/ 0 h 56"/>
                  <a:gd name="T18" fmla="*/ 64 w 104"/>
                  <a:gd name="T19" fmla="*/ 0 h 56"/>
                  <a:gd name="T20" fmla="*/ 72 w 104"/>
                  <a:gd name="T21" fmla="*/ 8 h 56"/>
                  <a:gd name="T22" fmla="*/ 96 w 104"/>
                  <a:gd name="T23" fmla="*/ 8 h 56"/>
                  <a:gd name="T24" fmla="*/ 104 w 104"/>
                  <a:gd name="T25" fmla="*/ 16 h 56"/>
                  <a:gd name="T26" fmla="*/ 104 w 104"/>
                  <a:gd name="T27" fmla="*/ 32 h 56"/>
                  <a:gd name="T28" fmla="*/ 104 w 104"/>
                  <a:gd name="T29" fmla="*/ 56 h 56"/>
                  <a:gd name="T30" fmla="*/ 80 w 104"/>
                  <a:gd name="T31" fmla="*/ 56 h 5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104" h="56">
                    <a:moveTo>
                      <a:pt x="80" y="56"/>
                    </a:moveTo>
                    <a:lnTo>
                      <a:pt x="64" y="48"/>
                    </a:lnTo>
                    <a:lnTo>
                      <a:pt x="16" y="48"/>
                    </a:lnTo>
                    <a:lnTo>
                      <a:pt x="0" y="56"/>
                    </a:lnTo>
                    <a:lnTo>
                      <a:pt x="0" y="32"/>
                    </a:lnTo>
                    <a:lnTo>
                      <a:pt x="8" y="8"/>
                    </a:lnTo>
                    <a:lnTo>
                      <a:pt x="24" y="8"/>
                    </a:lnTo>
                    <a:lnTo>
                      <a:pt x="40" y="24"/>
                    </a:lnTo>
                    <a:lnTo>
                      <a:pt x="48" y="0"/>
                    </a:lnTo>
                    <a:lnTo>
                      <a:pt x="64" y="0"/>
                    </a:lnTo>
                    <a:lnTo>
                      <a:pt x="72" y="8"/>
                    </a:lnTo>
                    <a:lnTo>
                      <a:pt x="96" y="8"/>
                    </a:lnTo>
                    <a:lnTo>
                      <a:pt x="104" y="16"/>
                    </a:lnTo>
                    <a:lnTo>
                      <a:pt x="104" y="32"/>
                    </a:lnTo>
                    <a:lnTo>
                      <a:pt x="104" y="56"/>
                    </a:lnTo>
                    <a:lnTo>
                      <a:pt x="80" y="56"/>
                    </a:lnTo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632" name="Freeform 353"/>
              <p:cNvSpPr>
                <a:spLocks noChangeAspect="1"/>
              </p:cNvSpPr>
              <p:nvPr/>
            </p:nvSpPr>
            <p:spPr bwMode="auto">
              <a:xfrm>
                <a:off x="959" y="1446"/>
                <a:ext cx="72" cy="40"/>
              </a:xfrm>
              <a:custGeom>
                <a:avLst/>
                <a:gdLst>
                  <a:gd name="T0" fmla="*/ 32 w 72"/>
                  <a:gd name="T1" fmla="*/ 32 h 40"/>
                  <a:gd name="T2" fmla="*/ 40 w 72"/>
                  <a:gd name="T3" fmla="*/ 40 h 40"/>
                  <a:gd name="T4" fmla="*/ 64 w 72"/>
                  <a:gd name="T5" fmla="*/ 40 h 40"/>
                  <a:gd name="T6" fmla="*/ 72 w 72"/>
                  <a:gd name="T7" fmla="*/ 24 h 40"/>
                  <a:gd name="T8" fmla="*/ 64 w 72"/>
                  <a:gd name="T9" fmla="*/ 16 h 40"/>
                  <a:gd name="T10" fmla="*/ 72 w 72"/>
                  <a:gd name="T11" fmla="*/ 0 h 40"/>
                  <a:gd name="T12" fmla="*/ 0 w 72"/>
                  <a:gd name="T13" fmla="*/ 8 h 40"/>
                  <a:gd name="T14" fmla="*/ 8 w 72"/>
                  <a:gd name="T15" fmla="*/ 24 h 40"/>
                  <a:gd name="T16" fmla="*/ 16 w 72"/>
                  <a:gd name="T17" fmla="*/ 24 h 40"/>
                  <a:gd name="T18" fmla="*/ 16 w 72"/>
                  <a:gd name="T19" fmla="*/ 32 h 40"/>
                  <a:gd name="T20" fmla="*/ 32 w 72"/>
                  <a:gd name="T21" fmla="*/ 32 h 4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72" h="40">
                    <a:moveTo>
                      <a:pt x="32" y="32"/>
                    </a:moveTo>
                    <a:lnTo>
                      <a:pt x="40" y="40"/>
                    </a:lnTo>
                    <a:lnTo>
                      <a:pt x="64" y="40"/>
                    </a:lnTo>
                    <a:lnTo>
                      <a:pt x="72" y="24"/>
                    </a:lnTo>
                    <a:lnTo>
                      <a:pt x="64" y="16"/>
                    </a:lnTo>
                    <a:lnTo>
                      <a:pt x="72" y="0"/>
                    </a:lnTo>
                    <a:lnTo>
                      <a:pt x="0" y="8"/>
                    </a:lnTo>
                    <a:lnTo>
                      <a:pt x="8" y="24"/>
                    </a:lnTo>
                    <a:lnTo>
                      <a:pt x="16" y="24"/>
                    </a:lnTo>
                    <a:lnTo>
                      <a:pt x="16" y="32"/>
                    </a:lnTo>
                    <a:lnTo>
                      <a:pt x="32" y="32"/>
                    </a:lnTo>
                    <a:close/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633" name="Freeform 354"/>
              <p:cNvSpPr>
                <a:spLocks noChangeAspect="1"/>
              </p:cNvSpPr>
              <p:nvPr/>
            </p:nvSpPr>
            <p:spPr bwMode="auto">
              <a:xfrm>
                <a:off x="959" y="1446"/>
                <a:ext cx="72" cy="40"/>
              </a:xfrm>
              <a:custGeom>
                <a:avLst/>
                <a:gdLst>
                  <a:gd name="T0" fmla="*/ 32 w 72"/>
                  <a:gd name="T1" fmla="*/ 32 h 40"/>
                  <a:gd name="T2" fmla="*/ 40 w 72"/>
                  <a:gd name="T3" fmla="*/ 40 h 40"/>
                  <a:gd name="T4" fmla="*/ 64 w 72"/>
                  <a:gd name="T5" fmla="*/ 40 h 40"/>
                  <a:gd name="T6" fmla="*/ 72 w 72"/>
                  <a:gd name="T7" fmla="*/ 24 h 40"/>
                  <a:gd name="T8" fmla="*/ 64 w 72"/>
                  <a:gd name="T9" fmla="*/ 16 h 40"/>
                  <a:gd name="T10" fmla="*/ 72 w 72"/>
                  <a:gd name="T11" fmla="*/ 0 h 40"/>
                  <a:gd name="T12" fmla="*/ 0 w 72"/>
                  <a:gd name="T13" fmla="*/ 8 h 40"/>
                  <a:gd name="T14" fmla="*/ 8 w 72"/>
                  <a:gd name="T15" fmla="*/ 24 h 40"/>
                  <a:gd name="T16" fmla="*/ 16 w 72"/>
                  <a:gd name="T17" fmla="*/ 24 h 40"/>
                  <a:gd name="T18" fmla="*/ 16 w 72"/>
                  <a:gd name="T19" fmla="*/ 32 h 40"/>
                  <a:gd name="T20" fmla="*/ 32 w 72"/>
                  <a:gd name="T21" fmla="*/ 32 h 4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72" h="40">
                    <a:moveTo>
                      <a:pt x="32" y="32"/>
                    </a:moveTo>
                    <a:lnTo>
                      <a:pt x="40" y="40"/>
                    </a:lnTo>
                    <a:lnTo>
                      <a:pt x="64" y="40"/>
                    </a:lnTo>
                    <a:lnTo>
                      <a:pt x="72" y="24"/>
                    </a:lnTo>
                    <a:lnTo>
                      <a:pt x="64" y="16"/>
                    </a:lnTo>
                    <a:lnTo>
                      <a:pt x="72" y="0"/>
                    </a:lnTo>
                    <a:lnTo>
                      <a:pt x="0" y="8"/>
                    </a:lnTo>
                    <a:lnTo>
                      <a:pt x="8" y="24"/>
                    </a:lnTo>
                    <a:lnTo>
                      <a:pt x="16" y="24"/>
                    </a:lnTo>
                    <a:lnTo>
                      <a:pt x="16" y="32"/>
                    </a:lnTo>
                    <a:lnTo>
                      <a:pt x="32" y="32"/>
                    </a:lnTo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634" name="Freeform 355"/>
              <p:cNvSpPr>
                <a:spLocks noChangeAspect="1"/>
              </p:cNvSpPr>
              <p:nvPr/>
            </p:nvSpPr>
            <p:spPr bwMode="auto">
              <a:xfrm>
                <a:off x="903" y="1789"/>
                <a:ext cx="24" cy="48"/>
              </a:xfrm>
              <a:custGeom>
                <a:avLst/>
                <a:gdLst>
                  <a:gd name="T0" fmla="*/ 0 w 24"/>
                  <a:gd name="T1" fmla="*/ 32 h 48"/>
                  <a:gd name="T2" fmla="*/ 0 w 24"/>
                  <a:gd name="T3" fmla="*/ 8 h 48"/>
                  <a:gd name="T4" fmla="*/ 16 w 24"/>
                  <a:gd name="T5" fmla="*/ 0 h 48"/>
                  <a:gd name="T6" fmla="*/ 24 w 24"/>
                  <a:gd name="T7" fmla="*/ 24 h 48"/>
                  <a:gd name="T8" fmla="*/ 16 w 24"/>
                  <a:gd name="T9" fmla="*/ 48 h 48"/>
                  <a:gd name="T10" fmla="*/ 0 w 24"/>
                  <a:gd name="T11" fmla="*/ 32 h 4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4" h="48">
                    <a:moveTo>
                      <a:pt x="0" y="32"/>
                    </a:moveTo>
                    <a:lnTo>
                      <a:pt x="0" y="8"/>
                    </a:lnTo>
                    <a:lnTo>
                      <a:pt x="16" y="0"/>
                    </a:lnTo>
                    <a:lnTo>
                      <a:pt x="24" y="24"/>
                    </a:lnTo>
                    <a:lnTo>
                      <a:pt x="16" y="48"/>
                    </a:lnTo>
                    <a:lnTo>
                      <a:pt x="0" y="32"/>
                    </a:lnTo>
                    <a:close/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635" name="Freeform 356"/>
              <p:cNvSpPr>
                <a:spLocks noChangeAspect="1"/>
              </p:cNvSpPr>
              <p:nvPr/>
            </p:nvSpPr>
            <p:spPr bwMode="auto">
              <a:xfrm>
                <a:off x="903" y="1789"/>
                <a:ext cx="24" cy="48"/>
              </a:xfrm>
              <a:custGeom>
                <a:avLst/>
                <a:gdLst>
                  <a:gd name="T0" fmla="*/ 0 w 24"/>
                  <a:gd name="T1" fmla="*/ 32 h 48"/>
                  <a:gd name="T2" fmla="*/ 0 w 24"/>
                  <a:gd name="T3" fmla="*/ 8 h 48"/>
                  <a:gd name="T4" fmla="*/ 16 w 24"/>
                  <a:gd name="T5" fmla="*/ 0 h 48"/>
                  <a:gd name="T6" fmla="*/ 24 w 24"/>
                  <a:gd name="T7" fmla="*/ 24 h 48"/>
                  <a:gd name="T8" fmla="*/ 16 w 24"/>
                  <a:gd name="T9" fmla="*/ 48 h 48"/>
                  <a:gd name="T10" fmla="*/ 0 w 24"/>
                  <a:gd name="T11" fmla="*/ 32 h 4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4" h="48">
                    <a:moveTo>
                      <a:pt x="0" y="32"/>
                    </a:moveTo>
                    <a:lnTo>
                      <a:pt x="0" y="8"/>
                    </a:lnTo>
                    <a:lnTo>
                      <a:pt x="16" y="0"/>
                    </a:lnTo>
                    <a:lnTo>
                      <a:pt x="24" y="24"/>
                    </a:lnTo>
                    <a:lnTo>
                      <a:pt x="16" y="48"/>
                    </a:lnTo>
                    <a:lnTo>
                      <a:pt x="0" y="32"/>
                    </a:lnTo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636" name="Freeform 357"/>
              <p:cNvSpPr>
                <a:spLocks noChangeAspect="1"/>
              </p:cNvSpPr>
              <p:nvPr/>
            </p:nvSpPr>
            <p:spPr bwMode="auto">
              <a:xfrm>
                <a:off x="759" y="1670"/>
                <a:ext cx="112" cy="39"/>
              </a:xfrm>
              <a:custGeom>
                <a:avLst/>
                <a:gdLst>
                  <a:gd name="T0" fmla="*/ 0 w 112"/>
                  <a:gd name="T1" fmla="*/ 23 h 39"/>
                  <a:gd name="T2" fmla="*/ 8 w 112"/>
                  <a:gd name="T3" fmla="*/ 31 h 39"/>
                  <a:gd name="T4" fmla="*/ 16 w 112"/>
                  <a:gd name="T5" fmla="*/ 31 h 39"/>
                  <a:gd name="T6" fmla="*/ 40 w 112"/>
                  <a:gd name="T7" fmla="*/ 31 h 39"/>
                  <a:gd name="T8" fmla="*/ 56 w 112"/>
                  <a:gd name="T9" fmla="*/ 39 h 39"/>
                  <a:gd name="T10" fmla="*/ 96 w 112"/>
                  <a:gd name="T11" fmla="*/ 31 h 39"/>
                  <a:gd name="T12" fmla="*/ 112 w 112"/>
                  <a:gd name="T13" fmla="*/ 16 h 39"/>
                  <a:gd name="T14" fmla="*/ 112 w 112"/>
                  <a:gd name="T15" fmla="*/ 0 h 39"/>
                  <a:gd name="T16" fmla="*/ 64 w 112"/>
                  <a:gd name="T17" fmla="*/ 0 h 39"/>
                  <a:gd name="T18" fmla="*/ 48 w 112"/>
                  <a:gd name="T19" fmla="*/ 23 h 39"/>
                  <a:gd name="T20" fmla="*/ 0 w 112"/>
                  <a:gd name="T21" fmla="*/ 23 h 39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12" h="39">
                    <a:moveTo>
                      <a:pt x="0" y="23"/>
                    </a:moveTo>
                    <a:lnTo>
                      <a:pt x="8" y="31"/>
                    </a:lnTo>
                    <a:lnTo>
                      <a:pt x="16" y="31"/>
                    </a:lnTo>
                    <a:lnTo>
                      <a:pt x="40" y="31"/>
                    </a:lnTo>
                    <a:lnTo>
                      <a:pt x="56" y="39"/>
                    </a:lnTo>
                    <a:lnTo>
                      <a:pt x="96" y="31"/>
                    </a:lnTo>
                    <a:lnTo>
                      <a:pt x="112" y="16"/>
                    </a:lnTo>
                    <a:lnTo>
                      <a:pt x="112" y="0"/>
                    </a:lnTo>
                    <a:lnTo>
                      <a:pt x="64" y="0"/>
                    </a:lnTo>
                    <a:lnTo>
                      <a:pt x="48" y="23"/>
                    </a:lnTo>
                    <a:lnTo>
                      <a:pt x="0" y="23"/>
                    </a:lnTo>
                    <a:close/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637" name="Freeform 358"/>
              <p:cNvSpPr>
                <a:spLocks noChangeAspect="1"/>
              </p:cNvSpPr>
              <p:nvPr/>
            </p:nvSpPr>
            <p:spPr bwMode="auto">
              <a:xfrm>
                <a:off x="759" y="1670"/>
                <a:ext cx="112" cy="39"/>
              </a:xfrm>
              <a:custGeom>
                <a:avLst/>
                <a:gdLst>
                  <a:gd name="T0" fmla="*/ 0 w 112"/>
                  <a:gd name="T1" fmla="*/ 23 h 39"/>
                  <a:gd name="T2" fmla="*/ 8 w 112"/>
                  <a:gd name="T3" fmla="*/ 31 h 39"/>
                  <a:gd name="T4" fmla="*/ 16 w 112"/>
                  <a:gd name="T5" fmla="*/ 31 h 39"/>
                  <a:gd name="T6" fmla="*/ 40 w 112"/>
                  <a:gd name="T7" fmla="*/ 31 h 39"/>
                  <a:gd name="T8" fmla="*/ 56 w 112"/>
                  <a:gd name="T9" fmla="*/ 39 h 39"/>
                  <a:gd name="T10" fmla="*/ 96 w 112"/>
                  <a:gd name="T11" fmla="*/ 31 h 39"/>
                  <a:gd name="T12" fmla="*/ 112 w 112"/>
                  <a:gd name="T13" fmla="*/ 16 h 39"/>
                  <a:gd name="T14" fmla="*/ 112 w 112"/>
                  <a:gd name="T15" fmla="*/ 0 h 39"/>
                  <a:gd name="T16" fmla="*/ 64 w 112"/>
                  <a:gd name="T17" fmla="*/ 0 h 39"/>
                  <a:gd name="T18" fmla="*/ 48 w 112"/>
                  <a:gd name="T19" fmla="*/ 23 h 39"/>
                  <a:gd name="T20" fmla="*/ 0 w 112"/>
                  <a:gd name="T21" fmla="*/ 23 h 39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12" h="39">
                    <a:moveTo>
                      <a:pt x="0" y="23"/>
                    </a:moveTo>
                    <a:lnTo>
                      <a:pt x="8" y="31"/>
                    </a:lnTo>
                    <a:lnTo>
                      <a:pt x="16" y="31"/>
                    </a:lnTo>
                    <a:lnTo>
                      <a:pt x="40" y="31"/>
                    </a:lnTo>
                    <a:lnTo>
                      <a:pt x="56" y="39"/>
                    </a:lnTo>
                    <a:lnTo>
                      <a:pt x="96" y="31"/>
                    </a:lnTo>
                    <a:lnTo>
                      <a:pt x="112" y="16"/>
                    </a:lnTo>
                    <a:lnTo>
                      <a:pt x="112" y="0"/>
                    </a:lnTo>
                    <a:lnTo>
                      <a:pt x="64" y="0"/>
                    </a:lnTo>
                    <a:lnTo>
                      <a:pt x="48" y="23"/>
                    </a:lnTo>
                    <a:lnTo>
                      <a:pt x="0" y="23"/>
                    </a:lnTo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638" name="Freeform 359"/>
              <p:cNvSpPr>
                <a:spLocks noChangeAspect="1"/>
              </p:cNvSpPr>
              <p:nvPr/>
            </p:nvSpPr>
            <p:spPr bwMode="auto">
              <a:xfrm>
                <a:off x="664" y="1622"/>
                <a:ext cx="39" cy="32"/>
              </a:xfrm>
              <a:custGeom>
                <a:avLst/>
                <a:gdLst>
                  <a:gd name="T0" fmla="*/ 0 w 39"/>
                  <a:gd name="T1" fmla="*/ 0 h 32"/>
                  <a:gd name="T2" fmla="*/ 8 w 39"/>
                  <a:gd name="T3" fmla="*/ 0 h 32"/>
                  <a:gd name="T4" fmla="*/ 31 w 39"/>
                  <a:gd name="T5" fmla="*/ 0 h 32"/>
                  <a:gd name="T6" fmla="*/ 39 w 39"/>
                  <a:gd name="T7" fmla="*/ 16 h 32"/>
                  <a:gd name="T8" fmla="*/ 39 w 39"/>
                  <a:gd name="T9" fmla="*/ 24 h 32"/>
                  <a:gd name="T10" fmla="*/ 39 w 39"/>
                  <a:gd name="T11" fmla="*/ 32 h 32"/>
                  <a:gd name="T12" fmla="*/ 0 w 39"/>
                  <a:gd name="T13" fmla="*/ 0 h 3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39" h="32">
                    <a:moveTo>
                      <a:pt x="0" y="0"/>
                    </a:moveTo>
                    <a:lnTo>
                      <a:pt x="8" y="0"/>
                    </a:lnTo>
                    <a:lnTo>
                      <a:pt x="31" y="0"/>
                    </a:lnTo>
                    <a:lnTo>
                      <a:pt x="39" y="16"/>
                    </a:lnTo>
                    <a:lnTo>
                      <a:pt x="39" y="24"/>
                    </a:lnTo>
                    <a:lnTo>
                      <a:pt x="39" y="3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639" name="Freeform 360"/>
              <p:cNvSpPr>
                <a:spLocks noChangeAspect="1"/>
              </p:cNvSpPr>
              <p:nvPr/>
            </p:nvSpPr>
            <p:spPr bwMode="auto">
              <a:xfrm>
                <a:off x="664" y="1622"/>
                <a:ext cx="39" cy="32"/>
              </a:xfrm>
              <a:custGeom>
                <a:avLst/>
                <a:gdLst>
                  <a:gd name="T0" fmla="*/ 0 w 39"/>
                  <a:gd name="T1" fmla="*/ 0 h 32"/>
                  <a:gd name="T2" fmla="*/ 8 w 39"/>
                  <a:gd name="T3" fmla="*/ 0 h 32"/>
                  <a:gd name="T4" fmla="*/ 31 w 39"/>
                  <a:gd name="T5" fmla="*/ 0 h 32"/>
                  <a:gd name="T6" fmla="*/ 39 w 39"/>
                  <a:gd name="T7" fmla="*/ 16 h 32"/>
                  <a:gd name="T8" fmla="*/ 39 w 39"/>
                  <a:gd name="T9" fmla="*/ 24 h 32"/>
                  <a:gd name="T10" fmla="*/ 39 w 39"/>
                  <a:gd name="T11" fmla="*/ 32 h 32"/>
                  <a:gd name="T12" fmla="*/ 0 w 39"/>
                  <a:gd name="T13" fmla="*/ 0 h 3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39" h="32">
                    <a:moveTo>
                      <a:pt x="0" y="0"/>
                    </a:moveTo>
                    <a:lnTo>
                      <a:pt x="8" y="0"/>
                    </a:lnTo>
                    <a:lnTo>
                      <a:pt x="31" y="0"/>
                    </a:lnTo>
                    <a:lnTo>
                      <a:pt x="39" y="16"/>
                    </a:lnTo>
                    <a:lnTo>
                      <a:pt x="39" y="24"/>
                    </a:lnTo>
                    <a:lnTo>
                      <a:pt x="39" y="32"/>
                    </a:lnTo>
                    <a:lnTo>
                      <a:pt x="0" y="0"/>
                    </a:lnTo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640" name="Freeform 361"/>
              <p:cNvSpPr>
                <a:spLocks noChangeAspect="1"/>
              </p:cNvSpPr>
              <p:nvPr/>
            </p:nvSpPr>
            <p:spPr bwMode="auto">
              <a:xfrm>
                <a:off x="951" y="1757"/>
                <a:ext cx="88" cy="56"/>
              </a:xfrm>
              <a:custGeom>
                <a:avLst/>
                <a:gdLst>
                  <a:gd name="T0" fmla="*/ 0 w 88"/>
                  <a:gd name="T1" fmla="*/ 32 h 56"/>
                  <a:gd name="T2" fmla="*/ 0 w 88"/>
                  <a:gd name="T3" fmla="*/ 0 h 56"/>
                  <a:gd name="T4" fmla="*/ 88 w 88"/>
                  <a:gd name="T5" fmla="*/ 0 h 56"/>
                  <a:gd name="T6" fmla="*/ 80 w 88"/>
                  <a:gd name="T7" fmla="*/ 32 h 56"/>
                  <a:gd name="T8" fmla="*/ 80 w 88"/>
                  <a:gd name="T9" fmla="*/ 40 h 56"/>
                  <a:gd name="T10" fmla="*/ 48 w 88"/>
                  <a:gd name="T11" fmla="*/ 48 h 56"/>
                  <a:gd name="T12" fmla="*/ 40 w 88"/>
                  <a:gd name="T13" fmla="*/ 56 h 56"/>
                  <a:gd name="T14" fmla="*/ 0 w 88"/>
                  <a:gd name="T15" fmla="*/ 56 h 56"/>
                  <a:gd name="T16" fmla="*/ 0 w 88"/>
                  <a:gd name="T17" fmla="*/ 32 h 5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88" h="56">
                    <a:moveTo>
                      <a:pt x="0" y="32"/>
                    </a:moveTo>
                    <a:lnTo>
                      <a:pt x="0" y="0"/>
                    </a:lnTo>
                    <a:lnTo>
                      <a:pt x="88" y="0"/>
                    </a:lnTo>
                    <a:lnTo>
                      <a:pt x="80" y="32"/>
                    </a:lnTo>
                    <a:lnTo>
                      <a:pt x="80" y="40"/>
                    </a:lnTo>
                    <a:lnTo>
                      <a:pt x="48" y="48"/>
                    </a:lnTo>
                    <a:lnTo>
                      <a:pt x="40" y="56"/>
                    </a:lnTo>
                    <a:lnTo>
                      <a:pt x="0" y="56"/>
                    </a:lnTo>
                    <a:lnTo>
                      <a:pt x="0" y="32"/>
                    </a:lnTo>
                    <a:close/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641" name="Freeform 362"/>
              <p:cNvSpPr>
                <a:spLocks noChangeAspect="1"/>
              </p:cNvSpPr>
              <p:nvPr/>
            </p:nvSpPr>
            <p:spPr bwMode="auto">
              <a:xfrm>
                <a:off x="951" y="1757"/>
                <a:ext cx="88" cy="56"/>
              </a:xfrm>
              <a:custGeom>
                <a:avLst/>
                <a:gdLst>
                  <a:gd name="T0" fmla="*/ 0 w 88"/>
                  <a:gd name="T1" fmla="*/ 32 h 56"/>
                  <a:gd name="T2" fmla="*/ 0 w 88"/>
                  <a:gd name="T3" fmla="*/ 0 h 56"/>
                  <a:gd name="T4" fmla="*/ 88 w 88"/>
                  <a:gd name="T5" fmla="*/ 0 h 56"/>
                  <a:gd name="T6" fmla="*/ 80 w 88"/>
                  <a:gd name="T7" fmla="*/ 32 h 56"/>
                  <a:gd name="T8" fmla="*/ 80 w 88"/>
                  <a:gd name="T9" fmla="*/ 40 h 56"/>
                  <a:gd name="T10" fmla="*/ 48 w 88"/>
                  <a:gd name="T11" fmla="*/ 48 h 56"/>
                  <a:gd name="T12" fmla="*/ 40 w 88"/>
                  <a:gd name="T13" fmla="*/ 56 h 56"/>
                  <a:gd name="T14" fmla="*/ 0 w 88"/>
                  <a:gd name="T15" fmla="*/ 56 h 56"/>
                  <a:gd name="T16" fmla="*/ 0 w 88"/>
                  <a:gd name="T17" fmla="*/ 32 h 5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88" h="56">
                    <a:moveTo>
                      <a:pt x="0" y="32"/>
                    </a:moveTo>
                    <a:lnTo>
                      <a:pt x="0" y="0"/>
                    </a:lnTo>
                    <a:lnTo>
                      <a:pt x="88" y="0"/>
                    </a:lnTo>
                    <a:lnTo>
                      <a:pt x="80" y="32"/>
                    </a:lnTo>
                    <a:lnTo>
                      <a:pt x="80" y="40"/>
                    </a:lnTo>
                    <a:lnTo>
                      <a:pt x="48" y="48"/>
                    </a:lnTo>
                    <a:lnTo>
                      <a:pt x="40" y="56"/>
                    </a:lnTo>
                    <a:lnTo>
                      <a:pt x="0" y="56"/>
                    </a:lnTo>
                    <a:lnTo>
                      <a:pt x="0" y="32"/>
                    </a:lnTo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642" name="Freeform 363"/>
              <p:cNvSpPr>
                <a:spLocks noChangeAspect="1"/>
              </p:cNvSpPr>
              <p:nvPr/>
            </p:nvSpPr>
            <p:spPr bwMode="auto">
              <a:xfrm>
                <a:off x="1095" y="1909"/>
                <a:ext cx="32" cy="24"/>
              </a:xfrm>
              <a:custGeom>
                <a:avLst/>
                <a:gdLst>
                  <a:gd name="T0" fmla="*/ 0 w 32"/>
                  <a:gd name="T1" fmla="*/ 8 h 24"/>
                  <a:gd name="T2" fmla="*/ 8 w 32"/>
                  <a:gd name="T3" fmla="*/ 24 h 24"/>
                  <a:gd name="T4" fmla="*/ 32 w 32"/>
                  <a:gd name="T5" fmla="*/ 0 h 24"/>
                  <a:gd name="T6" fmla="*/ 0 w 32"/>
                  <a:gd name="T7" fmla="*/ 8 h 24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32" h="24">
                    <a:moveTo>
                      <a:pt x="0" y="8"/>
                    </a:moveTo>
                    <a:lnTo>
                      <a:pt x="8" y="24"/>
                    </a:lnTo>
                    <a:lnTo>
                      <a:pt x="32" y="0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643" name="Freeform 364"/>
              <p:cNvSpPr>
                <a:spLocks noChangeAspect="1"/>
              </p:cNvSpPr>
              <p:nvPr/>
            </p:nvSpPr>
            <p:spPr bwMode="auto">
              <a:xfrm>
                <a:off x="1095" y="1909"/>
                <a:ext cx="32" cy="24"/>
              </a:xfrm>
              <a:custGeom>
                <a:avLst/>
                <a:gdLst>
                  <a:gd name="T0" fmla="*/ 0 w 32"/>
                  <a:gd name="T1" fmla="*/ 8 h 24"/>
                  <a:gd name="T2" fmla="*/ 8 w 32"/>
                  <a:gd name="T3" fmla="*/ 24 h 24"/>
                  <a:gd name="T4" fmla="*/ 32 w 32"/>
                  <a:gd name="T5" fmla="*/ 0 h 24"/>
                  <a:gd name="T6" fmla="*/ 0 w 32"/>
                  <a:gd name="T7" fmla="*/ 8 h 24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32" h="24">
                    <a:moveTo>
                      <a:pt x="0" y="8"/>
                    </a:moveTo>
                    <a:lnTo>
                      <a:pt x="8" y="24"/>
                    </a:lnTo>
                    <a:lnTo>
                      <a:pt x="32" y="0"/>
                    </a:lnTo>
                    <a:lnTo>
                      <a:pt x="0" y="8"/>
                    </a:lnTo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644" name="Freeform 365"/>
              <p:cNvSpPr>
                <a:spLocks noChangeAspect="1"/>
              </p:cNvSpPr>
              <p:nvPr/>
            </p:nvSpPr>
            <p:spPr bwMode="auto">
              <a:xfrm>
                <a:off x="791" y="1622"/>
                <a:ext cx="160" cy="71"/>
              </a:xfrm>
              <a:custGeom>
                <a:avLst/>
                <a:gdLst>
                  <a:gd name="T0" fmla="*/ 0 w 160"/>
                  <a:gd name="T1" fmla="*/ 24 h 71"/>
                  <a:gd name="T2" fmla="*/ 32 w 160"/>
                  <a:gd name="T3" fmla="*/ 48 h 71"/>
                  <a:gd name="T4" fmla="*/ 80 w 160"/>
                  <a:gd name="T5" fmla="*/ 48 h 71"/>
                  <a:gd name="T6" fmla="*/ 80 w 160"/>
                  <a:gd name="T7" fmla="*/ 64 h 71"/>
                  <a:gd name="T8" fmla="*/ 104 w 160"/>
                  <a:gd name="T9" fmla="*/ 71 h 71"/>
                  <a:gd name="T10" fmla="*/ 136 w 160"/>
                  <a:gd name="T11" fmla="*/ 56 h 71"/>
                  <a:gd name="T12" fmla="*/ 152 w 160"/>
                  <a:gd name="T13" fmla="*/ 56 h 71"/>
                  <a:gd name="T14" fmla="*/ 160 w 160"/>
                  <a:gd name="T15" fmla="*/ 40 h 71"/>
                  <a:gd name="T16" fmla="*/ 120 w 160"/>
                  <a:gd name="T17" fmla="*/ 40 h 71"/>
                  <a:gd name="T18" fmla="*/ 40 w 160"/>
                  <a:gd name="T19" fmla="*/ 8 h 71"/>
                  <a:gd name="T20" fmla="*/ 32 w 160"/>
                  <a:gd name="T21" fmla="*/ 0 h 71"/>
                  <a:gd name="T22" fmla="*/ 0 w 160"/>
                  <a:gd name="T23" fmla="*/ 24 h 71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160" h="71">
                    <a:moveTo>
                      <a:pt x="0" y="24"/>
                    </a:moveTo>
                    <a:lnTo>
                      <a:pt x="32" y="48"/>
                    </a:lnTo>
                    <a:lnTo>
                      <a:pt x="80" y="48"/>
                    </a:lnTo>
                    <a:lnTo>
                      <a:pt x="80" y="64"/>
                    </a:lnTo>
                    <a:lnTo>
                      <a:pt x="104" y="71"/>
                    </a:lnTo>
                    <a:lnTo>
                      <a:pt x="136" y="56"/>
                    </a:lnTo>
                    <a:lnTo>
                      <a:pt x="152" y="56"/>
                    </a:lnTo>
                    <a:lnTo>
                      <a:pt x="160" y="40"/>
                    </a:lnTo>
                    <a:lnTo>
                      <a:pt x="120" y="40"/>
                    </a:lnTo>
                    <a:lnTo>
                      <a:pt x="40" y="8"/>
                    </a:lnTo>
                    <a:lnTo>
                      <a:pt x="32" y="0"/>
                    </a:lnTo>
                    <a:lnTo>
                      <a:pt x="0" y="24"/>
                    </a:lnTo>
                    <a:close/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645" name="Freeform 366"/>
              <p:cNvSpPr>
                <a:spLocks noChangeAspect="1"/>
              </p:cNvSpPr>
              <p:nvPr/>
            </p:nvSpPr>
            <p:spPr bwMode="auto">
              <a:xfrm>
                <a:off x="791" y="1622"/>
                <a:ext cx="160" cy="71"/>
              </a:xfrm>
              <a:custGeom>
                <a:avLst/>
                <a:gdLst>
                  <a:gd name="T0" fmla="*/ 0 w 160"/>
                  <a:gd name="T1" fmla="*/ 24 h 71"/>
                  <a:gd name="T2" fmla="*/ 32 w 160"/>
                  <a:gd name="T3" fmla="*/ 48 h 71"/>
                  <a:gd name="T4" fmla="*/ 80 w 160"/>
                  <a:gd name="T5" fmla="*/ 48 h 71"/>
                  <a:gd name="T6" fmla="*/ 80 w 160"/>
                  <a:gd name="T7" fmla="*/ 64 h 71"/>
                  <a:gd name="T8" fmla="*/ 104 w 160"/>
                  <a:gd name="T9" fmla="*/ 71 h 71"/>
                  <a:gd name="T10" fmla="*/ 136 w 160"/>
                  <a:gd name="T11" fmla="*/ 56 h 71"/>
                  <a:gd name="T12" fmla="*/ 152 w 160"/>
                  <a:gd name="T13" fmla="*/ 56 h 71"/>
                  <a:gd name="T14" fmla="*/ 160 w 160"/>
                  <a:gd name="T15" fmla="*/ 40 h 71"/>
                  <a:gd name="T16" fmla="*/ 120 w 160"/>
                  <a:gd name="T17" fmla="*/ 40 h 71"/>
                  <a:gd name="T18" fmla="*/ 40 w 160"/>
                  <a:gd name="T19" fmla="*/ 8 h 71"/>
                  <a:gd name="T20" fmla="*/ 32 w 160"/>
                  <a:gd name="T21" fmla="*/ 0 h 71"/>
                  <a:gd name="T22" fmla="*/ 0 w 160"/>
                  <a:gd name="T23" fmla="*/ 24 h 71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160" h="71">
                    <a:moveTo>
                      <a:pt x="0" y="24"/>
                    </a:moveTo>
                    <a:lnTo>
                      <a:pt x="32" y="48"/>
                    </a:lnTo>
                    <a:lnTo>
                      <a:pt x="80" y="48"/>
                    </a:lnTo>
                    <a:lnTo>
                      <a:pt x="80" y="64"/>
                    </a:lnTo>
                    <a:lnTo>
                      <a:pt x="104" y="71"/>
                    </a:lnTo>
                    <a:lnTo>
                      <a:pt x="136" y="56"/>
                    </a:lnTo>
                    <a:lnTo>
                      <a:pt x="152" y="56"/>
                    </a:lnTo>
                    <a:lnTo>
                      <a:pt x="160" y="40"/>
                    </a:lnTo>
                    <a:lnTo>
                      <a:pt x="120" y="40"/>
                    </a:lnTo>
                    <a:lnTo>
                      <a:pt x="40" y="8"/>
                    </a:lnTo>
                    <a:lnTo>
                      <a:pt x="32" y="0"/>
                    </a:lnTo>
                    <a:lnTo>
                      <a:pt x="0" y="24"/>
                    </a:lnTo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646" name="Freeform 367"/>
              <p:cNvSpPr>
                <a:spLocks noChangeAspect="1"/>
              </p:cNvSpPr>
              <p:nvPr/>
            </p:nvSpPr>
            <p:spPr bwMode="auto">
              <a:xfrm>
                <a:off x="743" y="1486"/>
                <a:ext cx="40" cy="64"/>
              </a:xfrm>
              <a:custGeom>
                <a:avLst/>
                <a:gdLst>
                  <a:gd name="T0" fmla="*/ 0 w 40"/>
                  <a:gd name="T1" fmla="*/ 48 h 64"/>
                  <a:gd name="T2" fmla="*/ 0 w 40"/>
                  <a:gd name="T3" fmla="*/ 16 h 64"/>
                  <a:gd name="T4" fmla="*/ 32 w 40"/>
                  <a:gd name="T5" fmla="*/ 0 h 64"/>
                  <a:gd name="T6" fmla="*/ 24 w 40"/>
                  <a:gd name="T7" fmla="*/ 24 h 64"/>
                  <a:gd name="T8" fmla="*/ 40 w 40"/>
                  <a:gd name="T9" fmla="*/ 32 h 64"/>
                  <a:gd name="T10" fmla="*/ 16 w 40"/>
                  <a:gd name="T11" fmla="*/ 48 h 64"/>
                  <a:gd name="T12" fmla="*/ 16 w 40"/>
                  <a:gd name="T13" fmla="*/ 64 h 64"/>
                  <a:gd name="T14" fmla="*/ 8 w 40"/>
                  <a:gd name="T15" fmla="*/ 64 h 64"/>
                  <a:gd name="T16" fmla="*/ 0 w 40"/>
                  <a:gd name="T17" fmla="*/ 48 h 6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40" h="64">
                    <a:moveTo>
                      <a:pt x="0" y="48"/>
                    </a:moveTo>
                    <a:lnTo>
                      <a:pt x="0" y="16"/>
                    </a:lnTo>
                    <a:lnTo>
                      <a:pt x="32" y="0"/>
                    </a:lnTo>
                    <a:lnTo>
                      <a:pt x="24" y="24"/>
                    </a:lnTo>
                    <a:lnTo>
                      <a:pt x="40" y="32"/>
                    </a:lnTo>
                    <a:lnTo>
                      <a:pt x="16" y="48"/>
                    </a:lnTo>
                    <a:lnTo>
                      <a:pt x="16" y="64"/>
                    </a:lnTo>
                    <a:lnTo>
                      <a:pt x="8" y="64"/>
                    </a:lnTo>
                    <a:lnTo>
                      <a:pt x="0" y="48"/>
                    </a:lnTo>
                    <a:close/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647" name="Freeform 368"/>
              <p:cNvSpPr>
                <a:spLocks noChangeAspect="1"/>
              </p:cNvSpPr>
              <p:nvPr/>
            </p:nvSpPr>
            <p:spPr bwMode="auto">
              <a:xfrm>
                <a:off x="743" y="1486"/>
                <a:ext cx="40" cy="64"/>
              </a:xfrm>
              <a:custGeom>
                <a:avLst/>
                <a:gdLst>
                  <a:gd name="T0" fmla="*/ 0 w 40"/>
                  <a:gd name="T1" fmla="*/ 48 h 64"/>
                  <a:gd name="T2" fmla="*/ 0 w 40"/>
                  <a:gd name="T3" fmla="*/ 16 h 64"/>
                  <a:gd name="T4" fmla="*/ 32 w 40"/>
                  <a:gd name="T5" fmla="*/ 0 h 64"/>
                  <a:gd name="T6" fmla="*/ 24 w 40"/>
                  <a:gd name="T7" fmla="*/ 24 h 64"/>
                  <a:gd name="T8" fmla="*/ 40 w 40"/>
                  <a:gd name="T9" fmla="*/ 32 h 64"/>
                  <a:gd name="T10" fmla="*/ 16 w 40"/>
                  <a:gd name="T11" fmla="*/ 48 h 64"/>
                  <a:gd name="T12" fmla="*/ 16 w 40"/>
                  <a:gd name="T13" fmla="*/ 64 h 64"/>
                  <a:gd name="T14" fmla="*/ 8 w 40"/>
                  <a:gd name="T15" fmla="*/ 64 h 64"/>
                  <a:gd name="T16" fmla="*/ 0 w 40"/>
                  <a:gd name="T17" fmla="*/ 48 h 6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40" h="64">
                    <a:moveTo>
                      <a:pt x="0" y="48"/>
                    </a:moveTo>
                    <a:lnTo>
                      <a:pt x="0" y="16"/>
                    </a:lnTo>
                    <a:lnTo>
                      <a:pt x="32" y="0"/>
                    </a:lnTo>
                    <a:lnTo>
                      <a:pt x="24" y="24"/>
                    </a:lnTo>
                    <a:lnTo>
                      <a:pt x="40" y="32"/>
                    </a:lnTo>
                    <a:lnTo>
                      <a:pt x="16" y="48"/>
                    </a:lnTo>
                    <a:lnTo>
                      <a:pt x="16" y="64"/>
                    </a:lnTo>
                    <a:lnTo>
                      <a:pt x="8" y="64"/>
                    </a:lnTo>
                    <a:lnTo>
                      <a:pt x="0" y="48"/>
                    </a:lnTo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648" name="Freeform 369"/>
              <p:cNvSpPr>
                <a:spLocks noChangeAspect="1"/>
              </p:cNvSpPr>
              <p:nvPr/>
            </p:nvSpPr>
            <p:spPr bwMode="auto">
              <a:xfrm>
                <a:off x="767" y="1534"/>
                <a:ext cx="16" cy="8"/>
              </a:xfrm>
              <a:custGeom>
                <a:avLst/>
                <a:gdLst>
                  <a:gd name="T0" fmla="*/ 0 w 16"/>
                  <a:gd name="T1" fmla="*/ 8 h 8"/>
                  <a:gd name="T2" fmla="*/ 8 w 16"/>
                  <a:gd name="T3" fmla="*/ 0 h 8"/>
                  <a:gd name="T4" fmla="*/ 16 w 16"/>
                  <a:gd name="T5" fmla="*/ 0 h 8"/>
                  <a:gd name="T6" fmla="*/ 0 w 16"/>
                  <a:gd name="T7" fmla="*/ 8 h 8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6" h="8">
                    <a:moveTo>
                      <a:pt x="0" y="8"/>
                    </a:moveTo>
                    <a:lnTo>
                      <a:pt x="8" y="0"/>
                    </a:lnTo>
                    <a:lnTo>
                      <a:pt x="16" y="0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649" name="Freeform 370"/>
              <p:cNvSpPr>
                <a:spLocks noChangeAspect="1"/>
              </p:cNvSpPr>
              <p:nvPr/>
            </p:nvSpPr>
            <p:spPr bwMode="auto">
              <a:xfrm>
                <a:off x="767" y="1534"/>
                <a:ext cx="16" cy="8"/>
              </a:xfrm>
              <a:custGeom>
                <a:avLst/>
                <a:gdLst>
                  <a:gd name="T0" fmla="*/ 0 w 16"/>
                  <a:gd name="T1" fmla="*/ 8 h 8"/>
                  <a:gd name="T2" fmla="*/ 8 w 16"/>
                  <a:gd name="T3" fmla="*/ 0 h 8"/>
                  <a:gd name="T4" fmla="*/ 16 w 16"/>
                  <a:gd name="T5" fmla="*/ 0 h 8"/>
                  <a:gd name="T6" fmla="*/ 0 w 16"/>
                  <a:gd name="T7" fmla="*/ 8 h 8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6" h="8">
                    <a:moveTo>
                      <a:pt x="0" y="8"/>
                    </a:moveTo>
                    <a:lnTo>
                      <a:pt x="8" y="0"/>
                    </a:lnTo>
                    <a:lnTo>
                      <a:pt x="16" y="0"/>
                    </a:lnTo>
                    <a:lnTo>
                      <a:pt x="0" y="8"/>
                    </a:lnTo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650" name="Freeform 371"/>
              <p:cNvSpPr>
                <a:spLocks noChangeAspect="1"/>
              </p:cNvSpPr>
              <p:nvPr/>
            </p:nvSpPr>
            <p:spPr bwMode="auto">
              <a:xfrm>
                <a:off x="783" y="1526"/>
                <a:ext cx="24" cy="16"/>
              </a:xfrm>
              <a:custGeom>
                <a:avLst/>
                <a:gdLst>
                  <a:gd name="T0" fmla="*/ 0 w 24"/>
                  <a:gd name="T1" fmla="*/ 8 h 16"/>
                  <a:gd name="T2" fmla="*/ 16 w 24"/>
                  <a:gd name="T3" fmla="*/ 16 h 16"/>
                  <a:gd name="T4" fmla="*/ 24 w 24"/>
                  <a:gd name="T5" fmla="*/ 8 h 16"/>
                  <a:gd name="T6" fmla="*/ 16 w 24"/>
                  <a:gd name="T7" fmla="*/ 0 h 16"/>
                  <a:gd name="T8" fmla="*/ 0 w 24"/>
                  <a:gd name="T9" fmla="*/ 8 h 1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4" h="16">
                    <a:moveTo>
                      <a:pt x="0" y="8"/>
                    </a:moveTo>
                    <a:lnTo>
                      <a:pt x="16" y="16"/>
                    </a:lnTo>
                    <a:lnTo>
                      <a:pt x="24" y="8"/>
                    </a:lnTo>
                    <a:lnTo>
                      <a:pt x="16" y="0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651" name="Freeform 372"/>
              <p:cNvSpPr>
                <a:spLocks noChangeAspect="1"/>
              </p:cNvSpPr>
              <p:nvPr/>
            </p:nvSpPr>
            <p:spPr bwMode="auto">
              <a:xfrm>
                <a:off x="783" y="1526"/>
                <a:ext cx="24" cy="16"/>
              </a:xfrm>
              <a:custGeom>
                <a:avLst/>
                <a:gdLst>
                  <a:gd name="T0" fmla="*/ 0 w 24"/>
                  <a:gd name="T1" fmla="*/ 8 h 16"/>
                  <a:gd name="T2" fmla="*/ 16 w 24"/>
                  <a:gd name="T3" fmla="*/ 16 h 16"/>
                  <a:gd name="T4" fmla="*/ 24 w 24"/>
                  <a:gd name="T5" fmla="*/ 8 h 16"/>
                  <a:gd name="T6" fmla="*/ 16 w 24"/>
                  <a:gd name="T7" fmla="*/ 0 h 16"/>
                  <a:gd name="T8" fmla="*/ 0 w 24"/>
                  <a:gd name="T9" fmla="*/ 8 h 1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4" h="16">
                    <a:moveTo>
                      <a:pt x="0" y="8"/>
                    </a:moveTo>
                    <a:lnTo>
                      <a:pt x="16" y="16"/>
                    </a:lnTo>
                    <a:lnTo>
                      <a:pt x="24" y="8"/>
                    </a:lnTo>
                    <a:lnTo>
                      <a:pt x="16" y="0"/>
                    </a:lnTo>
                    <a:lnTo>
                      <a:pt x="0" y="8"/>
                    </a:lnTo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652" name="Freeform 373"/>
              <p:cNvSpPr>
                <a:spLocks noChangeAspect="1"/>
              </p:cNvSpPr>
              <p:nvPr/>
            </p:nvSpPr>
            <p:spPr bwMode="auto">
              <a:xfrm>
                <a:off x="919" y="1191"/>
                <a:ext cx="160" cy="247"/>
              </a:xfrm>
              <a:custGeom>
                <a:avLst/>
                <a:gdLst>
                  <a:gd name="T0" fmla="*/ 0 w 160"/>
                  <a:gd name="T1" fmla="*/ 32 h 247"/>
                  <a:gd name="T2" fmla="*/ 16 w 160"/>
                  <a:gd name="T3" fmla="*/ 16 h 247"/>
                  <a:gd name="T4" fmla="*/ 32 w 160"/>
                  <a:gd name="T5" fmla="*/ 40 h 247"/>
                  <a:gd name="T6" fmla="*/ 56 w 160"/>
                  <a:gd name="T7" fmla="*/ 40 h 247"/>
                  <a:gd name="T8" fmla="*/ 72 w 160"/>
                  <a:gd name="T9" fmla="*/ 32 h 247"/>
                  <a:gd name="T10" fmla="*/ 80 w 160"/>
                  <a:gd name="T11" fmla="*/ 8 h 247"/>
                  <a:gd name="T12" fmla="*/ 112 w 160"/>
                  <a:gd name="T13" fmla="*/ 0 h 247"/>
                  <a:gd name="T14" fmla="*/ 128 w 160"/>
                  <a:gd name="T15" fmla="*/ 8 h 247"/>
                  <a:gd name="T16" fmla="*/ 128 w 160"/>
                  <a:gd name="T17" fmla="*/ 32 h 247"/>
                  <a:gd name="T18" fmla="*/ 120 w 160"/>
                  <a:gd name="T19" fmla="*/ 48 h 247"/>
                  <a:gd name="T20" fmla="*/ 144 w 160"/>
                  <a:gd name="T21" fmla="*/ 64 h 247"/>
                  <a:gd name="T22" fmla="*/ 128 w 160"/>
                  <a:gd name="T23" fmla="*/ 80 h 247"/>
                  <a:gd name="T24" fmla="*/ 144 w 160"/>
                  <a:gd name="T25" fmla="*/ 112 h 247"/>
                  <a:gd name="T26" fmla="*/ 136 w 160"/>
                  <a:gd name="T27" fmla="*/ 136 h 247"/>
                  <a:gd name="T28" fmla="*/ 160 w 160"/>
                  <a:gd name="T29" fmla="*/ 184 h 247"/>
                  <a:gd name="T30" fmla="*/ 112 w 160"/>
                  <a:gd name="T31" fmla="*/ 231 h 247"/>
                  <a:gd name="T32" fmla="*/ 32 w 160"/>
                  <a:gd name="T33" fmla="*/ 247 h 247"/>
                  <a:gd name="T34" fmla="*/ 32 w 160"/>
                  <a:gd name="T35" fmla="*/ 239 h 247"/>
                  <a:gd name="T36" fmla="*/ 16 w 160"/>
                  <a:gd name="T37" fmla="*/ 223 h 247"/>
                  <a:gd name="T38" fmla="*/ 8 w 160"/>
                  <a:gd name="T39" fmla="*/ 184 h 247"/>
                  <a:gd name="T40" fmla="*/ 72 w 160"/>
                  <a:gd name="T41" fmla="*/ 128 h 247"/>
                  <a:gd name="T42" fmla="*/ 48 w 160"/>
                  <a:gd name="T43" fmla="*/ 112 h 247"/>
                  <a:gd name="T44" fmla="*/ 40 w 160"/>
                  <a:gd name="T45" fmla="*/ 56 h 247"/>
                  <a:gd name="T46" fmla="*/ 0 w 160"/>
                  <a:gd name="T47" fmla="*/ 32 h 247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0" t="0" r="r" b="b"/>
                <a:pathLst>
                  <a:path w="160" h="247">
                    <a:moveTo>
                      <a:pt x="0" y="32"/>
                    </a:moveTo>
                    <a:lnTo>
                      <a:pt x="16" y="16"/>
                    </a:lnTo>
                    <a:lnTo>
                      <a:pt x="32" y="40"/>
                    </a:lnTo>
                    <a:lnTo>
                      <a:pt x="56" y="40"/>
                    </a:lnTo>
                    <a:lnTo>
                      <a:pt x="72" y="32"/>
                    </a:lnTo>
                    <a:lnTo>
                      <a:pt x="80" y="8"/>
                    </a:lnTo>
                    <a:lnTo>
                      <a:pt x="112" y="0"/>
                    </a:lnTo>
                    <a:lnTo>
                      <a:pt x="128" y="8"/>
                    </a:lnTo>
                    <a:lnTo>
                      <a:pt x="128" y="32"/>
                    </a:lnTo>
                    <a:lnTo>
                      <a:pt x="120" y="48"/>
                    </a:lnTo>
                    <a:lnTo>
                      <a:pt x="144" y="64"/>
                    </a:lnTo>
                    <a:lnTo>
                      <a:pt x="128" y="80"/>
                    </a:lnTo>
                    <a:lnTo>
                      <a:pt x="144" y="112"/>
                    </a:lnTo>
                    <a:lnTo>
                      <a:pt x="136" y="136"/>
                    </a:lnTo>
                    <a:lnTo>
                      <a:pt x="160" y="184"/>
                    </a:lnTo>
                    <a:lnTo>
                      <a:pt x="112" y="231"/>
                    </a:lnTo>
                    <a:lnTo>
                      <a:pt x="32" y="247"/>
                    </a:lnTo>
                    <a:lnTo>
                      <a:pt x="32" y="239"/>
                    </a:lnTo>
                    <a:lnTo>
                      <a:pt x="16" y="223"/>
                    </a:lnTo>
                    <a:lnTo>
                      <a:pt x="8" y="184"/>
                    </a:lnTo>
                    <a:lnTo>
                      <a:pt x="72" y="128"/>
                    </a:lnTo>
                    <a:lnTo>
                      <a:pt x="48" y="112"/>
                    </a:lnTo>
                    <a:lnTo>
                      <a:pt x="40" y="56"/>
                    </a:lnTo>
                    <a:lnTo>
                      <a:pt x="0" y="32"/>
                    </a:lnTo>
                    <a:close/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653" name="Freeform 374"/>
              <p:cNvSpPr>
                <a:spLocks noChangeAspect="1"/>
              </p:cNvSpPr>
              <p:nvPr/>
            </p:nvSpPr>
            <p:spPr bwMode="auto">
              <a:xfrm>
                <a:off x="919" y="1191"/>
                <a:ext cx="160" cy="247"/>
              </a:xfrm>
              <a:custGeom>
                <a:avLst/>
                <a:gdLst>
                  <a:gd name="T0" fmla="*/ 0 w 160"/>
                  <a:gd name="T1" fmla="*/ 32 h 247"/>
                  <a:gd name="T2" fmla="*/ 16 w 160"/>
                  <a:gd name="T3" fmla="*/ 16 h 247"/>
                  <a:gd name="T4" fmla="*/ 32 w 160"/>
                  <a:gd name="T5" fmla="*/ 40 h 247"/>
                  <a:gd name="T6" fmla="*/ 56 w 160"/>
                  <a:gd name="T7" fmla="*/ 40 h 247"/>
                  <a:gd name="T8" fmla="*/ 72 w 160"/>
                  <a:gd name="T9" fmla="*/ 32 h 247"/>
                  <a:gd name="T10" fmla="*/ 80 w 160"/>
                  <a:gd name="T11" fmla="*/ 8 h 247"/>
                  <a:gd name="T12" fmla="*/ 112 w 160"/>
                  <a:gd name="T13" fmla="*/ 0 h 247"/>
                  <a:gd name="T14" fmla="*/ 128 w 160"/>
                  <a:gd name="T15" fmla="*/ 8 h 247"/>
                  <a:gd name="T16" fmla="*/ 128 w 160"/>
                  <a:gd name="T17" fmla="*/ 32 h 247"/>
                  <a:gd name="T18" fmla="*/ 120 w 160"/>
                  <a:gd name="T19" fmla="*/ 48 h 247"/>
                  <a:gd name="T20" fmla="*/ 144 w 160"/>
                  <a:gd name="T21" fmla="*/ 64 h 247"/>
                  <a:gd name="T22" fmla="*/ 128 w 160"/>
                  <a:gd name="T23" fmla="*/ 80 h 247"/>
                  <a:gd name="T24" fmla="*/ 144 w 160"/>
                  <a:gd name="T25" fmla="*/ 112 h 247"/>
                  <a:gd name="T26" fmla="*/ 136 w 160"/>
                  <a:gd name="T27" fmla="*/ 136 h 247"/>
                  <a:gd name="T28" fmla="*/ 160 w 160"/>
                  <a:gd name="T29" fmla="*/ 184 h 247"/>
                  <a:gd name="T30" fmla="*/ 112 w 160"/>
                  <a:gd name="T31" fmla="*/ 231 h 247"/>
                  <a:gd name="T32" fmla="*/ 32 w 160"/>
                  <a:gd name="T33" fmla="*/ 247 h 247"/>
                  <a:gd name="T34" fmla="*/ 32 w 160"/>
                  <a:gd name="T35" fmla="*/ 239 h 247"/>
                  <a:gd name="T36" fmla="*/ 16 w 160"/>
                  <a:gd name="T37" fmla="*/ 223 h 247"/>
                  <a:gd name="T38" fmla="*/ 8 w 160"/>
                  <a:gd name="T39" fmla="*/ 184 h 247"/>
                  <a:gd name="T40" fmla="*/ 72 w 160"/>
                  <a:gd name="T41" fmla="*/ 128 h 247"/>
                  <a:gd name="T42" fmla="*/ 48 w 160"/>
                  <a:gd name="T43" fmla="*/ 112 h 247"/>
                  <a:gd name="T44" fmla="*/ 40 w 160"/>
                  <a:gd name="T45" fmla="*/ 56 h 247"/>
                  <a:gd name="T46" fmla="*/ 0 w 160"/>
                  <a:gd name="T47" fmla="*/ 32 h 247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0" t="0" r="r" b="b"/>
                <a:pathLst>
                  <a:path w="160" h="247">
                    <a:moveTo>
                      <a:pt x="0" y="32"/>
                    </a:moveTo>
                    <a:lnTo>
                      <a:pt x="16" y="16"/>
                    </a:lnTo>
                    <a:lnTo>
                      <a:pt x="32" y="40"/>
                    </a:lnTo>
                    <a:lnTo>
                      <a:pt x="56" y="40"/>
                    </a:lnTo>
                    <a:lnTo>
                      <a:pt x="72" y="32"/>
                    </a:lnTo>
                    <a:lnTo>
                      <a:pt x="80" y="8"/>
                    </a:lnTo>
                    <a:lnTo>
                      <a:pt x="112" y="0"/>
                    </a:lnTo>
                    <a:lnTo>
                      <a:pt x="128" y="8"/>
                    </a:lnTo>
                    <a:lnTo>
                      <a:pt x="128" y="32"/>
                    </a:lnTo>
                    <a:lnTo>
                      <a:pt x="120" y="48"/>
                    </a:lnTo>
                    <a:lnTo>
                      <a:pt x="144" y="64"/>
                    </a:lnTo>
                    <a:lnTo>
                      <a:pt x="128" y="80"/>
                    </a:lnTo>
                    <a:lnTo>
                      <a:pt x="144" y="112"/>
                    </a:lnTo>
                    <a:lnTo>
                      <a:pt x="136" y="136"/>
                    </a:lnTo>
                    <a:lnTo>
                      <a:pt x="160" y="184"/>
                    </a:lnTo>
                    <a:lnTo>
                      <a:pt x="112" y="231"/>
                    </a:lnTo>
                    <a:lnTo>
                      <a:pt x="32" y="247"/>
                    </a:lnTo>
                    <a:lnTo>
                      <a:pt x="32" y="239"/>
                    </a:lnTo>
                    <a:lnTo>
                      <a:pt x="16" y="223"/>
                    </a:lnTo>
                    <a:lnTo>
                      <a:pt x="8" y="184"/>
                    </a:lnTo>
                    <a:lnTo>
                      <a:pt x="72" y="128"/>
                    </a:lnTo>
                    <a:lnTo>
                      <a:pt x="48" y="112"/>
                    </a:lnTo>
                    <a:lnTo>
                      <a:pt x="40" y="56"/>
                    </a:lnTo>
                    <a:lnTo>
                      <a:pt x="0" y="32"/>
                    </a:lnTo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654" name="Freeform 375"/>
              <p:cNvSpPr>
                <a:spLocks noChangeAspect="1"/>
              </p:cNvSpPr>
              <p:nvPr/>
            </p:nvSpPr>
            <p:spPr bwMode="auto">
              <a:xfrm>
                <a:off x="552" y="1622"/>
                <a:ext cx="191" cy="167"/>
              </a:xfrm>
              <a:custGeom>
                <a:avLst/>
                <a:gdLst>
                  <a:gd name="T0" fmla="*/ 0 w 191"/>
                  <a:gd name="T1" fmla="*/ 56 h 167"/>
                  <a:gd name="T2" fmla="*/ 16 w 191"/>
                  <a:gd name="T3" fmla="*/ 71 h 167"/>
                  <a:gd name="T4" fmla="*/ 56 w 191"/>
                  <a:gd name="T5" fmla="*/ 79 h 167"/>
                  <a:gd name="T6" fmla="*/ 48 w 191"/>
                  <a:gd name="T7" fmla="*/ 79 h 167"/>
                  <a:gd name="T8" fmla="*/ 64 w 191"/>
                  <a:gd name="T9" fmla="*/ 95 h 167"/>
                  <a:gd name="T10" fmla="*/ 64 w 191"/>
                  <a:gd name="T11" fmla="*/ 119 h 167"/>
                  <a:gd name="T12" fmla="*/ 48 w 191"/>
                  <a:gd name="T13" fmla="*/ 143 h 167"/>
                  <a:gd name="T14" fmla="*/ 96 w 191"/>
                  <a:gd name="T15" fmla="*/ 159 h 167"/>
                  <a:gd name="T16" fmla="*/ 96 w 191"/>
                  <a:gd name="T17" fmla="*/ 167 h 167"/>
                  <a:gd name="T18" fmla="*/ 120 w 191"/>
                  <a:gd name="T19" fmla="*/ 167 h 167"/>
                  <a:gd name="T20" fmla="*/ 120 w 191"/>
                  <a:gd name="T21" fmla="*/ 151 h 167"/>
                  <a:gd name="T22" fmla="*/ 128 w 191"/>
                  <a:gd name="T23" fmla="*/ 143 h 167"/>
                  <a:gd name="T24" fmla="*/ 167 w 191"/>
                  <a:gd name="T25" fmla="*/ 151 h 167"/>
                  <a:gd name="T26" fmla="*/ 183 w 191"/>
                  <a:gd name="T27" fmla="*/ 135 h 167"/>
                  <a:gd name="T28" fmla="*/ 175 w 191"/>
                  <a:gd name="T29" fmla="*/ 127 h 167"/>
                  <a:gd name="T30" fmla="*/ 175 w 191"/>
                  <a:gd name="T31" fmla="*/ 103 h 167"/>
                  <a:gd name="T32" fmla="*/ 151 w 191"/>
                  <a:gd name="T33" fmla="*/ 87 h 167"/>
                  <a:gd name="T34" fmla="*/ 183 w 191"/>
                  <a:gd name="T35" fmla="*/ 71 h 167"/>
                  <a:gd name="T36" fmla="*/ 191 w 191"/>
                  <a:gd name="T37" fmla="*/ 48 h 167"/>
                  <a:gd name="T38" fmla="*/ 167 w 191"/>
                  <a:gd name="T39" fmla="*/ 32 h 167"/>
                  <a:gd name="T40" fmla="*/ 151 w 191"/>
                  <a:gd name="T41" fmla="*/ 32 h 167"/>
                  <a:gd name="T42" fmla="*/ 112 w 191"/>
                  <a:gd name="T43" fmla="*/ 0 h 167"/>
                  <a:gd name="T44" fmla="*/ 96 w 191"/>
                  <a:gd name="T45" fmla="*/ 8 h 167"/>
                  <a:gd name="T46" fmla="*/ 88 w 191"/>
                  <a:gd name="T47" fmla="*/ 32 h 167"/>
                  <a:gd name="T48" fmla="*/ 48 w 191"/>
                  <a:gd name="T49" fmla="*/ 32 h 167"/>
                  <a:gd name="T50" fmla="*/ 56 w 191"/>
                  <a:gd name="T51" fmla="*/ 48 h 167"/>
                  <a:gd name="T52" fmla="*/ 0 w 191"/>
                  <a:gd name="T53" fmla="*/ 56 h 167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</a:gdLst>
                <a:ahLst/>
                <a:cxnLst>
                  <a:cxn ang="T54">
                    <a:pos x="T0" y="T1"/>
                  </a:cxn>
                  <a:cxn ang="T55">
                    <a:pos x="T2" y="T3"/>
                  </a:cxn>
                  <a:cxn ang="T56">
                    <a:pos x="T4" y="T5"/>
                  </a:cxn>
                  <a:cxn ang="T57">
                    <a:pos x="T6" y="T7"/>
                  </a:cxn>
                  <a:cxn ang="T58">
                    <a:pos x="T8" y="T9"/>
                  </a:cxn>
                  <a:cxn ang="T59">
                    <a:pos x="T10" y="T11"/>
                  </a:cxn>
                  <a:cxn ang="T60">
                    <a:pos x="T12" y="T13"/>
                  </a:cxn>
                  <a:cxn ang="T61">
                    <a:pos x="T14" y="T15"/>
                  </a:cxn>
                  <a:cxn ang="T62">
                    <a:pos x="T16" y="T17"/>
                  </a:cxn>
                  <a:cxn ang="T63">
                    <a:pos x="T18" y="T19"/>
                  </a:cxn>
                  <a:cxn ang="T64">
                    <a:pos x="T20" y="T21"/>
                  </a:cxn>
                  <a:cxn ang="T65">
                    <a:pos x="T22" y="T23"/>
                  </a:cxn>
                  <a:cxn ang="T66">
                    <a:pos x="T24" y="T25"/>
                  </a:cxn>
                  <a:cxn ang="T67">
                    <a:pos x="T26" y="T27"/>
                  </a:cxn>
                  <a:cxn ang="T68">
                    <a:pos x="T28" y="T29"/>
                  </a:cxn>
                  <a:cxn ang="T69">
                    <a:pos x="T30" y="T31"/>
                  </a:cxn>
                  <a:cxn ang="T70">
                    <a:pos x="T32" y="T33"/>
                  </a:cxn>
                  <a:cxn ang="T71">
                    <a:pos x="T34" y="T35"/>
                  </a:cxn>
                  <a:cxn ang="T72">
                    <a:pos x="T36" y="T37"/>
                  </a:cxn>
                  <a:cxn ang="T73">
                    <a:pos x="T38" y="T39"/>
                  </a:cxn>
                  <a:cxn ang="T74">
                    <a:pos x="T40" y="T41"/>
                  </a:cxn>
                  <a:cxn ang="T75">
                    <a:pos x="T42" y="T43"/>
                  </a:cxn>
                  <a:cxn ang="T76">
                    <a:pos x="T44" y="T45"/>
                  </a:cxn>
                  <a:cxn ang="T77">
                    <a:pos x="T46" y="T47"/>
                  </a:cxn>
                  <a:cxn ang="T78">
                    <a:pos x="T48" y="T49"/>
                  </a:cxn>
                  <a:cxn ang="T79">
                    <a:pos x="T50" y="T51"/>
                  </a:cxn>
                  <a:cxn ang="T80">
                    <a:pos x="T52" y="T53"/>
                  </a:cxn>
                </a:cxnLst>
                <a:rect l="0" t="0" r="r" b="b"/>
                <a:pathLst>
                  <a:path w="191" h="167">
                    <a:moveTo>
                      <a:pt x="0" y="56"/>
                    </a:moveTo>
                    <a:lnTo>
                      <a:pt x="16" y="71"/>
                    </a:lnTo>
                    <a:lnTo>
                      <a:pt x="56" y="79"/>
                    </a:lnTo>
                    <a:lnTo>
                      <a:pt x="48" y="79"/>
                    </a:lnTo>
                    <a:lnTo>
                      <a:pt x="64" y="95"/>
                    </a:lnTo>
                    <a:lnTo>
                      <a:pt x="64" y="119"/>
                    </a:lnTo>
                    <a:lnTo>
                      <a:pt x="48" y="143"/>
                    </a:lnTo>
                    <a:lnTo>
                      <a:pt x="96" y="159"/>
                    </a:lnTo>
                    <a:lnTo>
                      <a:pt x="96" y="167"/>
                    </a:lnTo>
                    <a:lnTo>
                      <a:pt x="120" y="167"/>
                    </a:lnTo>
                    <a:lnTo>
                      <a:pt x="120" y="151"/>
                    </a:lnTo>
                    <a:lnTo>
                      <a:pt x="128" y="143"/>
                    </a:lnTo>
                    <a:lnTo>
                      <a:pt x="167" y="151"/>
                    </a:lnTo>
                    <a:lnTo>
                      <a:pt x="183" y="135"/>
                    </a:lnTo>
                    <a:lnTo>
                      <a:pt x="175" y="127"/>
                    </a:lnTo>
                    <a:lnTo>
                      <a:pt x="175" y="103"/>
                    </a:lnTo>
                    <a:lnTo>
                      <a:pt x="151" y="87"/>
                    </a:lnTo>
                    <a:lnTo>
                      <a:pt x="183" y="71"/>
                    </a:lnTo>
                    <a:lnTo>
                      <a:pt x="191" y="48"/>
                    </a:lnTo>
                    <a:lnTo>
                      <a:pt x="167" y="32"/>
                    </a:lnTo>
                    <a:lnTo>
                      <a:pt x="151" y="32"/>
                    </a:lnTo>
                    <a:lnTo>
                      <a:pt x="112" y="0"/>
                    </a:lnTo>
                    <a:lnTo>
                      <a:pt x="96" y="8"/>
                    </a:lnTo>
                    <a:lnTo>
                      <a:pt x="88" y="32"/>
                    </a:lnTo>
                    <a:lnTo>
                      <a:pt x="48" y="32"/>
                    </a:lnTo>
                    <a:lnTo>
                      <a:pt x="56" y="48"/>
                    </a:lnTo>
                    <a:lnTo>
                      <a:pt x="0" y="56"/>
                    </a:lnTo>
                    <a:close/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655" name="Freeform 376"/>
              <p:cNvSpPr>
                <a:spLocks noChangeAspect="1"/>
              </p:cNvSpPr>
              <p:nvPr/>
            </p:nvSpPr>
            <p:spPr bwMode="auto">
              <a:xfrm>
                <a:off x="552" y="1622"/>
                <a:ext cx="191" cy="167"/>
              </a:xfrm>
              <a:custGeom>
                <a:avLst/>
                <a:gdLst>
                  <a:gd name="T0" fmla="*/ 0 w 191"/>
                  <a:gd name="T1" fmla="*/ 56 h 167"/>
                  <a:gd name="T2" fmla="*/ 16 w 191"/>
                  <a:gd name="T3" fmla="*/ 71 h 167"/>
                  <a:gd name="T4" fmla="*/ 56 w 191"/>
                  <a:gd name="T5" fmla="*/ 79 h 167"/>
                  <a:gd name="T6" fmla="*/ 48 w 191"/>
                  <a:gd name="T7" fmla="*/ 79 h 167"/>
                  <a:gd name="T8" fmla="*/ 64 w 191"/>
                  <a:gd name="T9" fmla="*/ 95 h 167"/>
                  <a:gd name="T10" fmla="*/ 64 w 191"/>
                  <a:gd name="T11" fmla="*/ 119 h 167"/>
                  <a:gd name="T12" fmla="*/ 48 w 191"/>
                  <a:gd name="T13" fmla="*/ 143 h 167"/>
                  <a:gd name="T14" fmla="*/ 96 w 191"/>
                  <a:gd name="T15" fmla="*/ 159 h 167"/>
                  <a:gd name="T16" fmla="*/ 96 w 191"/>
                  <a:gd name="T17" fmla="*/ 167 h 167"/>
                  <a:gd name="T18" fmla="*/ 120 w 191"/>
                  <a:gd name="T19" fmla="*/ 167 h 167"/>
                  <a:gd name="T20" fmla="*/ 120 w 191"/>
                  <a:gd name="T21" fmla="*/ 151 h 167"/>
                  <a:gd name="T22" fmla="*/ 128 w 191"/>
                  <a:gd name="T23" fmla="*/ 143 h 167"/>
                  <a:gd name="T24" fmla="*/ 167 w 191"/>
                  <a:gd name="T25" fmla="*/ 151 h 167"/>
                  <a:gd name="T26" fmla="*/ 183 w 191"/>
                  <a:gd name="T27" fmla="*/ 135 h 167"/>
                  <a:gd name="T28" fmla="*/ 175 w 191"/>
                  <a:gd name="T29" fmla="*/ 127 h 167"/>
                  <a:gd name="T30" fmla="*/ 175 w 191"/>
                  <a:gd name="T31" fmla="*/ 103 h 167"/>
                  <a:gd name="T32" fmla="*/ 151 w 191"/>
                  <a:gd name="T33" fmla="*/ 87 h 167"/>
                  <a:gd name="T34" fmla="*/ 183 w 191"/>
                  <a:gd name="T35" fmla="*/ 71 h 167"/>
                  <a:gd name="T36" fmla="*/ 191 w 191"/>
                  <a:gd name="T37" fmla="*/ 48 h 167"/>
                  <a:gd name="T38" fmla="*/ 167 w 191"/>
                  <a:gd name="T39" fmla="*/ 32 h 167"/>
                  <a:gd name="T40" fmla="*/ 151 w 191"/>
                  <a:gd name="T41" fmla="*/ 32 h 167"/>
                  <a:gd name="T42" fmla="*/ 112 w 191"/>
                  <a:gd name="T43" fmla="*/ 0 h 167"/>
                  <a:gd name="T44" fmla="*/ 96 w 191"/>
                  <a:gd name="T45" fmla="*/ 8 h 167"/>
                  <a:gd name="T46" fmla="*/ 88 w 191"/>
                  <a:gd name="T47" fmla="*/ 32 h 167"/>
                  <a:gd name="T48" fmla="*/ 48 w 191"/>
                  <a:gd name="T49" fmla="*/ 32 h 167"/>
                  <a:gd name="T50" fmla="*/ 56 w 191"/>
                  <a:gd name="T51" fmla="*/ 48 h 167"/>
                  <a:gd name="T52" fmla="*/ 0 w 191"/>
                  <a:gd name="T53" fmla="*/ 56 h 167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</a:gdLst>
                <a:ahLst/>
                <a:cxnLst>
                  <a:cxn ang="T54">
                    <a:pos x="T0" y="T1"/>
                  </a:cxn>
                  <a:cxn ang="T55">
                    <a:pos x="T2" y="T3"/>
                  </a:cxn>
                  <a:cxn ang="T56">
                    <a:pos x="T4" y="T5"/>
                  </a:cxn>
                  <a:cxn ang="T57">
                    <a:pos x="T6" y="T7"/>
                  </a:cxn>
                  <a:cxn ang="T58">
                    <a:pos x="T8" y="T9"/>
                  </a:cxn>
                  <a:cxn ang="T59">
                    <a:pos x="T10" y="T11"/>
                  </a:cxn>
                  <a:cxn ang="T60">
                    <a:pos x="T12" y="T13"/>
                  </a:cxn>
                  <a:cxn ang="T61">
                    <a:pos x="T14" y="T15"/>
                  </a:cxn>
                  <a:cxn ang="T62">
                    <a:pos x="T16" y="T17"/>
                  </a:cxn>
                  <a:cxn ang="T63">
                    <a:pos x="T18" y="T19"/>
                  </a:cxn>
                  <a:cxn ang="T64">
                    <a:pos x="T20" y="T21"/>
                  </a:cxn>
                  <a:cxn ang="T65">
                    <a:pos x="T22" y="T23"/>
                  </a:cxn>
                  <a:cxn ang="T66">
                    <a:pos x="T24" y="T25"/>
                  </a:cxn>
                  <a:cxn ang="T67">
                    <a:pos x="T26" y="T27"/>
                  </a:cxn>
                  <a:cxn ang="T68">
                    <a:pos x="T28" y="T29"/>
                  </a:cxn>
                  <a:cxn ang="T69">
                    <a:pos x="T30" y="T31"/>
                  </a:cxn>
                  <a:cxn ang="T70">
                    <a:pos x="T32" y="T33"/>
                  </a:cxn>
                  <a:cxn ang="T71">
                    <a:pos x="T34" y="T35"/>
                  </a:cxn>
                  <a:cxn ang="T72">
                    <a:pos x="T36" y="T37"/>
                  </a:cxn>
                  <a:cxn ang="T73">
                    <a:pos x="T38" y="T39"/>
                  </a:cxn>
                  <a:cxn ang="T74">
                    <a:pos x="T40" y="T41"/>
                  </a:cxn>
                  <a:cxn ang="T75">
                    <a:pos x="T42" y="T43"/>
                  </a:cxn>
                  <a:cxn ang="T76">
                    <a:pos x="T44" y="T45"/>
                  </a:cxn>
                  <a:cxn ang="T77">
                    <a:pos x="T46" y="T47"/>
                  </a:cxn>
                  <a:cxn ang="T78">
                    <a:pos x="T48" y="T49"/>
                  </a:cxn>
                  <a:cxn ang="T79">
                    <a:pos x="T50" y="T51"/>
                  </a:cxn>
                  <a:cxn ang="T80">
                    <a:pos x="T52" y="T53"/>
                  </a:cxn>
                </a:cxnLst>
                <a:rect l="0" t="0" r="r" b="b"/>
                <a:pathLst>
                  <a:path w="191" h="167">
                    <a:moveTo>
                      <a:pt x="0" y="56"/>
                    </a:moveTo>
                    <a:lnTo>
                      <a:pt x="16" y="71"/>
                    </a:lnTo>
                    <a:lnTo>
                      <a:pt x="56" y="79"/>
                    </a:lnTo>
                    <a:lnTo>
                      <a:pt x="48" y="79"/>
                    </a:lnTo>
                    <a:lnTo>
                      <a:pt x="64" y="95"/>
                    </a:lnTo>
                    <a:lnTo>
                      <a:pt x="64" y="119"/>
                    </a:lnTo>
                    <a:lnTo>
                      <a:pt x="48" y="143"/>
                    </a:lnTo>
                    <a:lnTo>
                      <a:pt x="96" y="159"/>
                    </a:lnTo>
                    <a:lnTo>
                      <a:pt x="96" y="167"/>
                    </a:lnTo>
                    <a:lnTo>
                      <a:pt x="120" y="167"/>
                    </a:lnTo>
                    <a:lnTo>
                      <a:pt x="120" y="151"/>
                    </a:lnTo>
                    <a:lnTo>
                      <a:pt x="128" y="143"/>
                    </a:lnTo>
                    <a:lnTo>
                      <a:pt x="167" y="151"/>
                    </a:lnTo>
                    <a:lnTo>
                      <a:pt x="183" y="135"/>
                    </a:lnTo>
                    <a:lnTo>
                      <a:pt x="175" y="127"/>
                    </a:lnTo>
                    <a:lnTo>
                      <a:pt x="175" y="103"/>
                    </a:lnTo>
                    <a:lnTo>
                      <a:pt x="151" y="87"/>
                    </a:lnTo>
                    <a:lnTo>
                      <a:pt x="183" y="71"/>
                    </a:lnTo>
                    <a:lnTo>
                      <a:pt x="191" y="48"/>
                    </a:lnTo>
                    <a:lnTo>
                      <a:pt x="167" y="32"/>
                    </a:lnTo>
                    <a:lnTo>
                      <a:pt x="151" y="32"/>
                    </a:lnTo>
                    <a:lnTo>
                      <a:pt x="112" y="0"/>
                    </a:lnTo>
                    <a:lnTo>
                      <a:pt x="96" y="8"/>
                    </a:lnTo>
                    <a:lnTo>
                      <a:pt x="88" y="32"/>
                    </a:lnTo>
                    <a:lnTo>
                      <a:pt x="48" y="32"/>
                    </a:lnTo>
                    <a:lnTo>
                      <a:pt x="56" y="48"/>
                    </a:lnTo>
                    <a:lnTo>
                      <a:pt x="0" y="56"/>
                    </a:lnTo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656" name="Freeform 377"/>
              <p:cNvSpPr>
                <a:spLocks noChangeAspect="1"/>
              </p:cNvSpPr>
              <p:nvPr/>
            </p:nvSpPr>
            <p:spPr bwMode="auto">
              <a:xfrm>
                <a:off x="751" y="1773"/>
                <a:ext cx="8" cy="40"/>
              </a:xfrm>
              <a:custGeom>
                <a:avLst/>
                <a:gdLst>
                  <a:gd name="T0" fmla="*/ 0 w 8"/>
                  <a:gd name="T1" fmla="*/ 16 h 40"/>
                  <a:gd name="T2" fmla="*/ 8 w 8"/>
                  <a:gd name="T3" fmla="*/ 40 h 40"/>
                  <a:gd name="T4" fmla="*/ 8 w 8"/>
                  <a:gd name="T5" fmla="*/ 0 h 40"/>
                  <a:gd name="T6" fmla="*/ 0 w 8"/>
                  <a:gd name="T7" fmla="*/ 16 h 4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8" h="40">
                    <a:moveTo>
                      <a:pt x="0" y="16"/>
                    </a:moveTo>
                    <a:lnTo>
                      <a:pt x="8" y="40"/>
                    </a:lnTo>
                    <a:lnTo>
                      <a:pt x="8" y="0"/>
                    </a:lnTo>
                    <a:lnTo>
                      <a:pt x="0" y="16"/>
                    </a:lnTo>
                    <a:close/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657" name="Freeform 378"/>
              <p:cNvSpPr>
                <a:spLocks noChangeAspect="1"/>
              </p:cNvSpPr>
              <p:nvPr/>
            </p:nvSpPr>
            <p:spPr bwMode="auto">
              <a:xfrm>
                <a:off x="751" y="1773"/>
                <a:ext cx="8" cy="40"/>
              </a:xfrm>
              <a:custGeom>
                <a:avLst/>
                <a:gdLst>
                  <a:gd name="T0" fmla="*/ 0 w 8"/>
                  <a:gd name="T1" fmla="*/ 16 h 40"/>
                  <a:gd name="T2" fmla="*/ 8 w 8"/>
                  <a:gd name="T3" fmla="*/ 40 h 40"/>
                  <a:gd name="T4" fmla="*/ 8 w 8"/>
                  <a:gd name="T5" fmla="*/ 0 h 40"/>
                  <a:gd name="T6" fmla="*/ 0 w 8"/>
                  <a:gd name="T7" fmla="*/ 16 h 4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8" h="40">
                    <a:moveTo>
                      <a:pt x="0" y="16"/>
                    </a:moveTo>
                    <a:lnTo>
                      <a:pt x="8" y="40"/>
                    </a:lnTo>
                    <a:lnTo>
                      <a:pt x="8" y="0"/>
                    </a:lnTo>
                    <a:lnTo>
                      <a:pt x="0" y="16"/>
                    </a:lnTo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658" name="Freeform 379"/>
              <p:cNvSpPr>
                <a:spLocks noChangeAspect="1"/>
              </p:cNvSpPr>
              <p:nvPr/>
            </p:nvSpPr>
            <p:spPr bwMode="auto">
              <a:xfrm>
                <a:off x="703" y="1550"/>
                <a:ext cx="128" cy="143"/>
              </a:xfrm>
              <a:custGeom>
                <a:avLst/>
                <a:gdLst>
                  <a:gd name="T0" fmla="*/ 0 w 128"/>
                  <a:gd name="T1" fmla="*/ 56 h 143"/>
                  <a:gd name="T2" fmla="*/ 0 w 128"/>
                  <a:gd name="T3" fmla="*/ 88 h 143"/>
                  <a:gd name="T4" fmla="*/ 0 w 128"/>
                  <a:gd name="T5" fmla="*/ 96 h 143"/>
                  <a:gd name="T6" fmla="*/ 16 w 128"/>
                  <a:gd name="T7" fmla="*/ 104 h 143"/>
                  <a:gd name="T8" fmla="*/ 40 w 128"/>
                  <a:gd name="T9" fmla="*/ 120 h 143"/>
                  <a:gd name="T10" fmla="*/ 32 w 128"/>
                  <a:gd name="T11" fmla="*/ 143 h 143"/>
                  <a:gd name="T12" fmla="*/ 56 w 128"/>
                  <a:gd name="T13" fmla="*/ 143 h 143"/>
                  <a:gd name="T14" fmla="*/ 104 w 128"/>
                  <a:gd name="T15" fmla="*/ 143 h 143"/>
                  <a:gd name="T16" fmla="*/ 120 w 128"/>
                  <a:gd name="T17" fmla="*/ 120 h 143"/>
                  <a:gd name="T18" fmla="*/ 88 w 128"/>
                  <a:gd name="T19" fmla="*/ 96 h 143"/>
                  <a:gd name="T20" fmla="*/ 120 w 128"/>
                  <a:gd name="T21" fmla="*/ 72 h 143"/>
                  <a:gd name="T22" fmla="*/ 128 w 128"/>
                  <a:gd name="T23" fmla="*/ 80 h 143"/>
                  <a:gd name="T24" fmla="*/ 120 w 128"/>
                  <a:gd name="T25" fmla="*/ 24 h 143"/>
                  <a:gd name="T26" fmla="*/ 104 w 128"/>
                  <a:gd name="T27" fmla="*/ 8 h 143"/>
                  <a:gd name="T28" fmla="*/ 72 w 128"/>
                  <a:gd name="T29" fmla="*/ 16 h 143"/>
                  <a:gd name="T30" fmla="*/ 80 w 128"/>
                  <a:gd name="T31" fmla="*/ 8 h 143"/>
                  <a:gd name="T32" fmla="*/ 56 w 128"/>
                  <a:gd name="T33" fmla="*/ 0 h 143"/>
                  <a:gd name="T34" fmla="*/ 48 w 128"/>
                  <a:gd name="T35" fmla="*/ 0 h 143"/>
                  <a:gd name="T36" fmla="*/ 48 w 128"/>
                  <a:gd name="T37" fmla="*/ 32 h 143"/>
                  <a:gd name="T38" fmla="*/ 32 w 128"/>
                  <a:gd name="T39" fmla="*/ 24 h 143"/>
                  <a:gd name="T40" fmla="*/ 24 w 128"/>
                  <a:gd name="T41" fmla="*/ 32 h 143"/>
                  <a:gd name="T42" fmla="*/ 24 w 128"/>
                  <a:gd name="T43" fmla="*/ 48 h 143"/>
                  <a:gd name="T44" fmla="*/ 0 w 128"/>
                  <a:gd name="T45" fmla="*/ 56 h 143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128" h="143">
                    <a:moveTo>
                      <a:pt x="0" y="56"/>
                    </a:moveTo>
                    <a:lnTo>
                      <a:pt x="0" y="88"/>
                    </a:lnTo>
                    <a:lnTo>
                      <a:pt x="0" y="96"/>
                    </a:lnTo>
                    <a:lnTo>
                      <a:pt x="16" y="104"/>
                    </a:lnTo>
                    <a:lnTo>
                      <a:pt x="40" y="120"/>
                    </a:lnTo>
                    <a:lnTo>
                      <a:pt x="32" y="143"/>
                    </a:lnTo>
                    <a:lnTo>
                      <a:pt x="56" y="143"/>
                    </a:lnTo>
                    <a:lnTo>
                      <a:pt x="104" y="143"/>
                    </a:lnTo>
                    <a:lnTo>
                      <a:pt x="120" y="120"/>
                    </a:lnTo>
                    <a:lnTo>
                      <a:pt x="88" y="96"/>
                    </a:lnTo>
                    <a:lnTo>
                      <a:pt x="120" y="72"/>
                    </a:lnTo>
                    <a:lnTo>
                      <a:pt x="128" y="80"/>
                    </a:lnTo>
                    <a:lnTo>
                      <a:pt x="120" y="24"/>
                    </a:lnTo>
                    <a:lnTo>
                      <a:pt x="104" y="8"/>
                    </a:lnTo>
                    <a:lnTo>
                      <a:pt x="72" y="16"/>
                    </a:lnTo>
                    <a:lnTo>
                      <a:pt x="80" y="8"/>
                    </a:lnTo>
                    <a:lnTo>
                      <a:pt x="56" y="0"/>
                    </a:lnTo>
                    <a:lnTo>
                      <a:pt x="48" y="0"/>
                    </a:lnTo>
                    <a:lnTo>
                      <a:pt x="48" y="32"/>
                    </a:lnTo>
                    <a:lnTo>
                      <a:pt x="32" y="24"/>
                    </a:lnTo>
                    <a:lnTo>
                      <a:pt x="24" y="32"/>
                    </a:lnTo>
                    <a:lnTo>
                      <a:pt x="24" y="48"/>
                    </a:lnTo>
                    <a:lnTo>
                      <a:pt x="0" y="56"/>
                    </a:lnTo>
                    <a:close/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659" name="Freeform 380"/>
              <p:cNvSpPr>
                <a:spLocks noChangeAspect="1"/>
              </p:cNvSpPr>
              <p:nvPr/>
            </p:nvSpPr>
            <p:spPr bwMode="auto">
              <a:xfrm>
                <a:off x="703" y="1550"/>
                <a:ext cx="128" cy="143"/>
              </a:xfrm>
              <a:custGeom>
                <a:avLst/>
                <a:gdLst>
                  <a:gd name="T0" fmla="*/ 0 w 128"/>
                  <a:gd name="T1" fmla="*/ 56 h 143"/>
                  <a:gd name="T2" fmla="*/ 0 w 128"/>
                  <a:gd name="T3" fmla="*/ 88 h 143"/>
                  <a:gd name="T4" fmla="*/ 0 w 128"/>
                  <a:gd name="T5" fmla="*/ 96 h 143"/>
                  <a:gd name="T6" fmla="*/ 16 w 128"/>
                  <a:gd name="T7" fmla="*/ 104 h 143"/>
                  <a:gd name="T8" fmla="*/ 40 w 128"/>
                  <a:gd name="T9" fmla="*/ 120 h 143"/>
                  <a:gd name="T10" fmla="*/ 32 w 128"/>
                  <a:gd name="T11" fmla="*/ 143 h 143"/>
                  <a:gd name="T12" fmla="*/ 56 w 128"/>
                  <a:gd name="T13" fmla="*/ 143 h 143"/>
                  <a:gd name="T14" fmla="*/ 104 w 128"/>
                  <a:gd name="T15" fmla="*/ 143 h 143"/>
                  <a:gd name="T16" fmla="*/ 120 w 128"/>
                  <a:gd name="T17" fmla="*/ 120 h 143"/>
                  <a:gd name="T18" fmla="*/ 88 w 128"/>
                  <a:gd name="T19" fmla="*/ 96 h 143"/>
                  <a:gd name="T20" fmla="*/ 120 w 128"/>
                  <a:gd name="T21" fmla="*/ 72 h 143"/>
                  <a:gd name="T22" fmla="*/ 128 w 128"/>
                  <a:gd name="T23" fmla="*/ 80 h 143"/>
                  <a:gd name="T24" fmla="*/ 120 w 128"/>
                  <a:gd name="T25" fmla="*/ 24 h 143"/>
                  <a:gd name="T26" fmla="*/ 104 w 128"/>
                  <a:gd name="T27" fmla="*/ 8 h 143"/>
                  <a:gd name="T28" fmla="*/ 72 w 128"/>
                  <a:gd name="T29" fmla="*/ 16 h 143"/>
                  <a:gd name="T30" fmla="*/ 80 w 128"/>
                  <a:gd name="T31" fmla="*/ 8 h 143"/>
                  <a:gd name="T32" fmla="*/ 56 w 128"/>
                  <a:gd name="T33" fmla="*/ 0 h 143"/>
                  <a:gd name="T34" fmla="*/ 48 w 128"/>
                  <a:gd name="T35" fmla="*/ 0 h 143"/>
                  <a:gd name="T36" fmla="*/ 48 w 128"/>
                  <a:gd name="T37" fmla="*/ 32 h 143"/>
                  <a:gd name="T38" fmla="*/ 32 w 128"/>
                  <a:gd name="T39" fmla="*/ 24 h 143"/>
                  <a:gd name="T40" fmla="*/ 24 w 128"/>
                  <a:gd name="T41" fmla="*/ 32 h 143"/>
                  <a:gd name="T42" fmla="*/ 24 w 128"/>
                  <a:gd name="T43" fmla="*/ 48 h 143"/>
                  <a:gd name="T44" fmla="*/ 0 w 128"/>
                  <a:gd name="T45" fmla="*/ 56 h 143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128" h="143">
                    <a:moveTo>
                      <a:pt x="0" y="56"/>
                    </a:moveTo>
                    <a:lnTo>
                      <a:pt x="0" y="88"/>
                    </a:lnTo>
                    <a:lnTo>
                      <a:pt x="0" y="96"/>
                    </a:lnTo>
                    <a:lnTo>
                      <a:pt x="16" y="104"/>
                    </a:lnTo>
                    <a:lnTo>
                      <a:pt x="40" y="120"/>
                    </a:lnTo>
                    <a:lnTo>
                      <a:pt x="32" y="143"/>
                    </a:lnTo>
                    <a:lnTo>
                      <a:pt x="56" y="143"/>
                    </a:lnTo>
                    <a:lnTo>
                      <a:pt x="104" y="143"/>
                    </a:lnTo>
                    <a:lnTo>
                      <a:pt x="120" y="120"/>
                    </a:lnTo>
                    <a:lnTo>
                      <a:pt x="88" y="96"/>
                    </a:lnTo>
                    <a:lnTo>
                      <a:pt x="120" y="72"/>
                    </a:lnTo>
                    <a:lnTo>
                      <a:pt x="128" y="80"/>
                    </a:lnTo>
                    <a:lnTo>
                      <a:pt x="120" y="24"/>
                    </a:lnTo>
                    <a:lnTo>
                      <a:pt x="104" y="8"/>
                    </a:lnTo>
                    <a:lnTo>
                      <a:pt x="72" y="16"/>
                    </a:lnTo>
                    <a:lnTo>
                      <a:pt x="80" y="8"/>
                    </a:lnTo>
                    <a:lnTo>
                      <a:pt x="56" y="0"/>
                    </a:lnTo>
                    <a:lnTo>
                      <a:pt x="48" y="0"/>
                    </a:lnTo>
                    <a:lnTo>
                      <a:pt x="48" y="32"/>
                    </a:lnTo>
                    <a:lnTo>
                      <a:pt x="32" y="24"/>
                    </a:lnTo>
                    <a:lnTo>
                      <a:pt x="24" y="32"/>
                    </a:lnTo>
                    <a:lnTo>
                      <a:pt x="24" y="48"/>
                    </a:lnTo>
                    <a:lnTo>
                      <a:pt x="0" y="56"/>
                    </a:lnTo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660" name="Freeform 381"/>
              <p:cNvSpPr>
                <a:spLocks noChangeAspect="1"/>
              </p:cNvSpPr>
              <p:nvPr/>
            </p:nvSpPr>
            <p:spPr bwMode="auto">
              <a:xfrm>
                <a:off x="919" y="1805"/>
                <a:ext cx="80" cy="88"/>
              </a:xfrm>
              <a:custGeom>
                <a:avLst/>
                <a:gdLst>
                  <a:gd name="T0" fmla="*/ 0 w 80"/>
                  <a:gd name="T1" fmla="*/ 32 h 88"/>
                  <a:gd name="T2" fmla="*/ 8 w 80"/>
                  <a:gd name="T3" fmla="*/ 8 h 88"/>
                  <a:gd name="T4" fmla="*/ 32 w 80"/>
                  <a:gd name="T5" fmla="*/ 8 h 88"/>
                  <a:gd name="T6" fmla="*/ 72 w 80"/>
                  <a:gd name="T7" fmla="*/ 8 h 88"/>
                  <a:gd name="T8" fmla="*/ 80 w 80"/>
                  <a:gd name="T9" fmla="*/ 0 h 88"/>
                  <a:gd name="T10" fmla="*/ 80 w 80"/>
                  <a:gd name="T11" fmla="*/ 8 h 88"/>
                  <a:gd name="T12" fmla="*/ 56 w 80"/>
                  <a:gd name="T13" fmla="*/ 8 h 88"/>
                  <a:gd name="T14" fmla="*/ 48 w 80"/>
                  <a:gd name="T15" fmla="*/ 24 h 88"/>
                  <a:gd name="T16" fmla="*/ 32 w 80"/>
                  <a:gd name="T17" fmla="*/ 16 h 88"/>
                  <a:gd name="T18" fmla="*/ 40 w 80"/>
                  <a:gd name="T19" fmla="*/ 40 h 88"/>
                  <a:gd name="T20" fmla="*/ 32 w 80"/>
                  <a:gd name="T21" fmla="*/ 48 h 88"/>
                  <a:gd name="T22" fmla="*/ 48 w 80"/>
                  <a:gd name="T23" fmla="*/ 64 h 88"/>
                  <a:gd name="T24" fmla="*/ 48 w 80"/>
                  <a:gd name="T25" fmla="*/ 72 h 88"/>
                  <a:gd name="T26" fmla="*/ 32 w 80"/>
                  <a:gd name="T27" fmla="*/ 72 h 88"/>
                  <a:gd name="T28" fmla="*/ 40 w 80"/>
                  <a:gd name="T29" fmla="*/ 88 h 88"/>
                  <a:gd name="T30" fmla="*/ 16 w 80"/>
                  <a:gd name="T31" fmla="*/ 80 h 88"/>
                  <a:gd name="T32" fmla="*/ 8 w 80"/>
                  <a:gd name="T33" fmla="*/ 72 h 88"/>
                  <a:gd name="T34" fmla="*/ 40 w 80"/>
                  <a:gd name="T35" fmla="*/ 64 h 88"/>
                  <a:gd name="T36" fmla="*/ 16 w 80"/>
                  <a:gd name="T37" fmla="*/ 56 h 88"/>
                  <a:gd name="T38" fmla="*/ 0 w 80"/>
                  <a:gd name="T39" fmla="*/ 32 h 88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0" t="0" r="r" b="b"/>
                <a:pathLst>
                  <a:path w="80" h="88">
                    <a:moveTo>
                      <a:pt x="0" y="32"/>
                    </a:moveTo>
                    <a:lnTo>
                      <a:pt x="8" y="8"/>
                    </a:lnTo>
                    <a:lnTo>
                      <a:pt x="32" y="8"/>
                    </a:lnTo>
                    <a:lnTo>
                      <a:pt x="72" y="8"/>
                    </a:lnTo>
                    <a:lnTo>
                      <a:pt x="80" y="0"/>
                    </a:lnTo>
                    <a:lnTo>
                      <a:pt x="80" y="8"/>
                    </a:lnTo>
                    <a:lnTo>
                      <a:pt x="56" y="8"/>
                    </a:lnTo>
                    <a:lnTo>
                      <a:pt x="48" y="24"/>
                    </a:lnTo>
                    <a:lnTo>
                      <a:pt x="32" y="16"/>
                    </a:lnTo>
                    <a:lnTo>
                      <a:pt x="40" y="40"/>
                    </a:lnTo>
                    <a:lnTo>
                      <a:pt x="32" y="48"/>
                    </a:lnTo>
                    <a:lnTo>
                      <a:pt x="48" y="64"/>
                    </a:lnTo>
                    <a:lnTo>
                      <a:pt x="48" y="72"/>
                    </a:lnTo>
                    <a:lnTo>
                      <a:pt x="32" y="72"/>
                    </a:lnTo>
                    <a:lnTo>
                      <a:pt x="40" y="88"/>
                    </a:lnTo>
                    <a:lnTo>
                      <a:pt x="16" y="80"/>
                    </a:lnTo>
                    <a:lnTo>
                      <a:pt x="8" y="72"/>
                    </a:lnTo>
                    <a:lnTo>
                      <a:pt x="40" y="64"/>
                    </a:lnTo>
                    <a:lnTo>
                      <a:pt x="16" y="56"/>
                    </a:lnTo>
                    <a:lnTo>
                      <a:pt x="0" y="32"/>
                    </a:lnTo>
                    <a:close/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661" name="Freeform 382"/>
              <p:cNvSpPr>
                <a:spLocks noChangeAspect="1"/>
              </p:cNvSpPr>
              <p:nvPr/>
            </p:nvSpPr>
            <p:spPr bwMode="auto">
              <a:xfrm>
                <a:off x="919" y="1805"/>
                <a:ext cx="80" cy="88"/>
              </a:xfrm>
              <a:custGeom>
                <a:avLst/>
                <a:gdLst>
                  <a:gd name="T0" fmla="*/ 0 w 80"/>
                  <a:gd name="T1" fmla="*/ 32 h 88"/>
                  <a:gd name="T2" fmla="*/ 8 w 80"/>
                  <a:gd name="T3" fmla="*/ 8 h 88"/>
                  <a:gd name="T4" fmla="*/ 32 w 80"/>
                  <a:gd name="T5" fmla="*/ 8 h 88"/>
                  <a:gd name="T6" fmla="*/ 72 w 80"/>
                  <a:gd name="T7" fmla="*/ 8 h 88"/>
                  <a:gd name="T8" fmla="*/ 80 w 80"/>
                  <a:gd name="T9" fmla="*/ 0 h 88"/>
                  <a:gd name="T10" fmla="*/ 80 w 80"/>
                  <a:gd name="T11" fmla="*/ 8 h 88"/>
                  <a:gd name="T12" fmla="*/ 56 w 80"/>
                  <a:gd name="T13" fmla="*/ 8 h 88"/>
                  <a:gd name="T14" fmla="*/ 48 w 80"/>
                  <a:gd name="T15" fmla="*/ 24 h 88"/>
                  <a:gd name="T16" fmla="*/ 32 w 80"/>
                  <a:gd name="T17" fmla="*/ 16 h 88"/>
                  <a:gd name="T18" fmla="*/ 40 w 80"/>
                  <a:gd name="T19" fmla="*/ 40 h 88"/>
                  <a:gd name="T20" fmla="*/ 32 w 80"/>
                  <a:gd name="T21" fmla="*/ 48 h 88"/>
                  <a:gd name="T22" fmla="*/ 48 w 80"/>
                  <a:gd name="T23" fmla="*/ 64 h 88"/>
                  <a:gd name="T24" fmla="*/ 48 w 80"/>
                  <a:gd name="T25" fmla="*/ 72 h 88"/>
                  <a:gd name="T26" fmla="*/ 32 w 80"/>
                  <a:gd name="T27" fmla="*/ 72 h 88"/>
                  <a:gd name="T28" fmla="*/ 40 w 80"/>
                  <a:gd name="T29" fmla="*/ 88 h 88"/>
                  <a:gd name="T30" fmla="*/ 16 w 80"/>
                  <a:gd name="T31" fmla="*/ 80 h 88"/>
                  <a:gd name="T32" fmla="*/ 8 w 80"/>
                  <a:gd name="T33" fmla="*/ 72 h 88"/>
                  <a:gd name="T34" fmla="*/ 40 w 80"/>
                  <a:gd name="T35" fmla="*/ 64 h 88"/>
                  <a:gd name="T36" fmla="*/ 16 w 80"/>
                  <a:gd name="T37" fmla="*/ 56 h 88"/>
                  <a:gd name="T38" fmla="*/ 0 w 80"/>
                  <a:gd name="T39" fmla="*/ 32 h 88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0" t="0" r="r" b="b"/>
                <a:pathLst>
                  <a:path w="80" h="88">
                    <a:moveTo>
                      <a:pt x="0" y="32"/>
                    </a:moveTo>
                    <a:lnTo>
                      <a:pt x="8" y="8"/>
                    </a:lnTo>
                    <a:lnTo>
                      <a:pt x="32" y="8"/>
                    </a:lnTo>
                    <a:lnTo>
                      <a:pt x="72" y="8"/>
                    </a:lnTo>
                    <a:lnTo>
                      <a:pt x="80" y="0"/>
                    </a:lnTo>
                    <a:lnTo>
                      <a:pt x="80" y="8"/>
                    </a:lnTo>
                    <a:lnTo>
                      <a:pt x="56" y="8"/>
                    </a:lnTo>
                    <a:lnTo>
                      <a:pt x="48" y="24"/>
                    </a:lnTo>
                    <a:lnTo>
                      <a:pt x="32" y="16"/>
                    </a:lnTo>
                    <a:lnTo>
                      <a:pt x="40" y="40"/>
                    </a:lnTo>
                    <a:lnTo>
                      <a:pt x="32" y="48"/>
                    </a:lnTo>
                    <a:lnTo>
                      <a:pt x="48" y="64"/>
                    </a:lnTo>
                    <a:lnTo>
                      <a:pt x="48" y="72"/>
                    </a:lnTo>
                    <a:lnTo>
                      <a:pt x="32" y="72"/>
                    </a:lnTo>
                    <a:lnTo>
                      <a:pt x="40" y="88"/>
                    </a:lnTo>
                    <a:lnTo>
                      <a:pt x="16" y="80"/>
                    </a:lnTo>
                    <a:lnTo>
                      <a:pt x="8" y="72"/>
                    </a:lnTo>
                    <a:lnTo>
                      <a:pt x="40" y="64"/>
                    </a:lnTo>
                    <a:lnTo>
                      <a:pt x="16" y="56"/>
                    </a:lnTo>
                    <a:lnTo>
                      <a:pt x="0" y="32"/>
                    </a:lnTo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662" name="Freeform 383"/>
              <p:cNvSpPr>
                <a:spLocks noChangeAspect="1"/>
              </p:cNvSpPr>
              <p:nvPr/>
            </p:nvSpPr>
            <p:spPr bwMode="auto">
              <a:xfrm>
                <a:off x="959" y="1909"/>
                <a:ext cx="40" cy="8"/>
              </a:xfrm>
              <a:custGeom>
                <a:avLst/>
                <a:gdLst>
                  <a:gd name="T0" fmla="*/ 0 w 40"/>
                  <a:gd name="T1" fmla="*/ 8 h 8"/>
                  <a:gd name="T2" fmla="*/ 8 w 40"/>
                  <a:gd name="T3" fmla="*/ 0 h 8"/>
                  <a:gd name="T4" fmla="*/ 40 w 40"/>
                  <a:gd name="T5" fmla="*/ 8 h 8"/>
                  <a:gd name="T6" fmla="*/ 16 w 40"/>
                  <a:gd name="T7" fmla="*/ 8 h 8"/>
                  <a:gd name="T8" fmla="*/ 0 w 40"/>
                  <a:gd name="T9" fmla="*/ 8 h 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0" h="8">
                    <a:moveTo>
                      <a:pt x="0" y="8"/>
                    </a:moveTo>
                    <a:lnTo>
                      <a:pt x="8" y="0"/>
                    </a:lnTo>
                    <a:lnTo>
                      <a:pt x="40" y="8"/>
                    </a:lnTo>
                    <a:lnTo>
                      <a:pt x="16" y="8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663" name="Freeform 384"/>
              <p:cNvSpPr>
                <a:spLocks noChangeAspect="1"/>
              </p:cNvSpPr>
              <p:nvPr/>
            </p:nvSpPr>
            <p:spPr bwMode="auto">
              <a:xfrm>
                <a:off x="959" y="1909"/>
                <a:ext cx="40" cy="8"/>
              </a:xfrm>
              <a:custGeom>
                <a:avLst/>
                <a:gdLst>
                  <a:gd name="T0" fmla="*/ 0 w 40"/>
                  <a:gd name="T1" fmla="*/ 8 h 8"/>
                  <a:gd name="T2" fmla="*/ 8 w 40"/>
                  <a:gd name="T3" fmla="*/ 0 h 8"/>
                  <a:gd name="T4" fmla="*/ 40 w 40"/>
                  <a:gd name="T5" fmla="*/ 8 h 8"/>
                  <a:gd name="T6" fmla="*/ 16 w 40"/>
                  <a:gd name="T7" fmla="*/ 8 h 8"/>
                  <a:gd name="T8" fmla="*/ 0 w 40"/>
                  <a:gd name="T9" fmla="*/ 8 h 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0" h="8">
                    <a:moveTo>
                      <a:pt x="0" y="8"/>
                    </a:moveTo>
                    <a:lnTo>
                      <a:pt x="8" y="0"/>
                    </a:lnTo>
                    <a:lnTo>
                      <a:pt x="40" y="8"/>
                    </a:lnTo>
                    <a:lnTo>
                      <a:pt x="16" y="8"/>
                    </a:lnTo>
                    <a:lnTo>
                      <a:pt x="0" y="8"/>
                    </a:lnTo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664" name="Freeform 385"/>
              <p:cNvSpPr>
                <a:spLocks noChangeAspect="1"/>
              </p:cNvSpPr>
              <p:nvPr/>
            </p:nvSpPr>
            <p:spPr bwMode="auto">
              <a:xfrm>
                <a:off x="855" y="1678"/>
                <a:ext cx="96" cy="47"/>
              </a:xfrm>
              <a:custGeom>
                <a:avLst/>
                <a:gdLst>
                  <a:gd name="T0" fmla="*/ 0 w 96"/>
                  <a:gd name="T1" fmla="*/ 23 h 47"/>
                  <a:gd name="T2" fmla="*/ 16 w 96"/>
                  <a:gd name="T3" fmla="*/ 8 h 47"/>
                  <a:gd name="T4" fmla="*/ 40 w 96"/>
                  <a:gd name="T5" fmla="*/ 15 h 47"/>
                  <a:gd name="T6" fmla="*/ 72 w 96"/>
                  <a:gd name="T7" fmla="*/ 0 h 47"/>
                  <a:gd name="T8" fmla="*/ 88 w 96"/>
                  <a:gd name="T9" fmla="*/ 0 h 47"/>
                  <a:gd name="T10" fmla="*/ 96 w 96"/>
                  <a:gd name="T11" fmla="*/ 8 h 47"/>
                  <a:gd name="T12" fmla="*/ 64 w 96"/>
                  <a:gd name="T13" fmla="*/ 39 h 47"/>
                  <a:gd name="T14" fmla="*/ 32 w 96"/>
                  <a:gd name="T15" fmla="*/ 47 h 47"/>
                  <a:gd name="T16" fmla="*/ 0 w 96"/>
                  <a:gd name="T17" fmla="*/ 23 h 4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96" h="47">
                    <a:moveTo>
                      <a:pt x="0" y="23"/>
                    </a:moveTo>
                    <a:lnTo>
                      <a:pt x="16" y="8"/>
                    </a:lnTo>
                    <a:lnTo>
                      <a:pt x="40" y="15"/>
                    </a:lnTo>
                    <a:lnTo>
                      <a:pt x="72" y="0"/>
                    </a:lnTo>
                    <a:lnTo>
                      <a:pt x="88" y="0"/>
                    </a:lnTo>
                    <a:lnTo>
                      <a:pt x="96" y="8"/>
                    </a:lnTo>
                    <a:lnTo>
                      <a:pt x="64" y="39"/>
                    </a:lnTo>
                    <a:lnTo>
                      <a:pt x="32" y="47"/>
                    </a:lnTo>
                    <a:lnTo>
                      <a:pt x="0" y="23"/>
                    </a:lnTo>
                    <a:close/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665" name="Freeform 386"/>
              <p:cNvSpPr>
                <a:spLocks noChangeAspect="1"/>
              </p:cNvSpPr>
              <p:nvPr/>
            </p:nvSpPr>
            <p:spPr bwMode="auto">
              <a:xfrm>
                <a:off x="855" y="1678"/>
                <a:ext cx="96" cy="47"/>
              </a:xfrm>
              <a:custGeom>
                <a:avLst/>
                <a:gdLst>
                  <a:gd name="T0" fmla="*/ 0 w 96"/>
                  <a:gd name="T1" fmla="*/ 23 h 47"/>
                  <a:gd name="T2" fmla="*/ 16 w 96"/>
                  <a:gd name="T3" fmla="*/ 8 h 47"/>
                  <a:gd name="T4" fmla="*/ 40 w 96"/>
                  <a:gd name="T5" fmla="*/ 15 h 47"/>
                  <a:gd name="T6" fmla="*/ 72 w 96"/>
                  <a:gd name="T7" fmla="*/ 0 h 47"/>
                  <a:gd name="T8" fmla="*/ 88 w 96"/>
                  <a:gd name="T9" fmla="*/ 0 h 47"/>
                  <a:gd name="T10" fmla="*/ 96 w 96"/>
                  <a:gd name="T11" fmla="*/ 8 h 47"/>
                  <a:gd name="T12" fmla="*/ 64 w 96"/>
                  <a:gd name="T13" fmla="*/ 39 h 47"/>
                  <a:gd name="T14" fmla="*/ 32 w 96"/>
                  <a:gd name="T15" fmla="*/ 47 h 47"/>
                  <a:gd name="T16" fmla="*/ 0 w 96"/>
                  <a:gd name="T17" fmla="*/ 23 h 4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96" h="47">
                    <a:moveTo>
                      <a:pt x="0" y="23"/>
                    </a:moveTo>
                    <a:lnTo>
                      <a:pt x="16" y="8"/>
                    </a:lnTo>
                    <a:lnTo>
                      <a:pt x="40" y="15"/>
                    </a:lnTo>
                    <a:lnTo>
                      <a:pt x="72" y="0"/>
                    </a:lnTo>
                    <a:lnTo>
                      <a:pt x="88" y="0"/>
                    </a:lnTo>
                    <a:lnTo>
                      <a:pt x="96" y="8"/>
                    </a:lnTo>
                    <a:lnTo>
                      <a:pt x="64" y="39"/>
                    </a:lnTo>
                    <a:lnTo>
                      <a:pt x="32" y="47"/>
                    </a:lnTo>
                    <a:lnTo>
                      <a:pt x="0" y="23"/>
                    </a:lnTo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666" name="Freeform 387"/>
              <p:cNvSpPr>
                <a:spLocks noChangeAspect="1"/>
              </p:cNvSpPr>
              <p:nvPr/>
            </p:nvSpPr>
            <p:spPr bwMode="auto">
              <a:xfrm>
                <a:off x="727" y="1701"/>
                <a:ext cx="168" cy="168"/>
              </a:xfrm>
              <a:custGeom>
                <a:avLst/>
                <a:gdLst>
                  <a:gd name="T0" fmla="*/ 0 w 168"/>
                  <a:gd name="T1" fmla="*/ 48 h 168"/>
                  <a:gd name="T2" fmla="*/ 0 w 168"/>
                  <a:gd name="T3" fmla="*/ 24 h 168"/>
                  <a:gd name="T4" fmla="*/ 24 w 168"/>
                  <a:gd name="T5" fmla="*/ 8 h 168"/>
                  <a:gd name="T6" fmla="*/ 32 w 168"/>
                  <a:gd name="T7" fmla="*/ 24 h 168"/>
                  <a:gd name="T8" fmla="*/ 48 w 168"/>
                  <a:gd name="T9" fmla="*/ 0 h 168"/>
                  <a:gd name="T10" fmla="*/ 72 w 168"/>
                  <a:gd name="T11" fmla="*/ 0 h 168"/>
                  <a:gd name="T12" fmla="*/ 88 w 168"/>
                  <a:gd name="T13" fmla="*/ 8 h 168"/>
                  <a:gd name="T14" fmla="*/ 88 w 168"/>
                  <a:gd name="T15" fmla="*/ 32 h 168"/>
                  <a:gd name="T16" fmla="*/ 72 w 168"/>
                  <a:gd name="T17" fmla="*/ 32 h 168"/>
                  <a:gd name="T18" fmla="*/ 72 w 168"/>
                  <a:gd name="T19" fmla="*/ 56 h 168"/>
                  <a:gd name="T20" fmla="*/ 104 w 168"/>
                  <a:gd name="T21" fmla="*/ 96 h 168"/>
                  <a:gd name="T22" fmla="*/ 128 w 168"/>
                  <a:gd name="T23" fmla="*/ 96 h 168"/>
                  <a:gd name="T24" fmla="*/ 128 w 168"/>
                  <a:gd name="T25" fmla="*/ 104 h 168"/>
                  <a:gd name="T26" fmla="*/ 168 w 168"/>
                  <a:gd name="T27" fmla="*/ 128 h 168"/>
                  <a:gd name="T28" fmla="*/ 144 w 168"/>
                  <a:gd name="T29" fmla="*/ 120 h 168"/>
                  <a:gd name="T30" fmla="*/ 144 w 168"/>
                  <a:gd name="T31" fmla="*/ 152 h 168"/>
                  <a:gd name="T32" fmla="*/ 128 w 168"/>
                  <a:gd name="T33" fmla="*/ 168 h 168"/>
                  <a:gd name="T34" fmla="*/ 120 w 168"/>
                  <a:gd name="T35" fmla="*/ 128 h 168"/>
                  <a:gd name="T36" fmla="*/ 56 w 168"/>
                  <a:gd name="T37" fmla="*/ 88 h 168"/>
                  <a:gd name="T38" fmla="*/ 40 w 168"/>
                  <a:gd name="T39" fmla="*/ 56 h 168"/>
                  <a:gd name="T40" fmla="*/ 24 w 168"/>
                  <a:gd name="T41" fmla="*/ 56 h 168"/>
                  <a:gd name="T42" fmla="*/ 8 w 168"/>
                  <a:gd name="T43" fmla="*/ 56 h 168"/>
                  <a:gd name="T44" fmla="*/ 0 w 168"/>
                  <a:gd name="T45" fmla="*/ 48 h 168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168" h="168">
                    <a:moveTo>
                      <a:pt x="0" y="48"/>
                    </a:moveTo>
                    <a:lnTo>
                      <a:pt x="0" y="24"/>
                    </a:lnTo>
                    <a:lnTo>
                      <a:pt x="24" y="8"/>
                    </a:lnTo>
                    <a:lnTo>
                      <a:pt x="32" y="24"/>
                    </a:lnTo>
                    <a:lnTo>
                      <a:pt x="48" y="0"/>
                    </a:lnTo>
                    <a:lnTo>
                      <a:pt x="72" y="0"/>
                    </a:lnTo>
                    <a:lnTo>
                      <a:pt x="88" y="8"/>
                    </a:lnTo>
                    <a:lnTo>
                      <a:pt x="88" y="32"/>
                    </a:lnTo>
                    <a:lnTo>
                      <a:pt x="72" y="32"/>
                    </a:lnTo>
                    <a:lnTo>
                      <a:pt x="72" y="56"/>
                    </a:lnTo>
                    <a:lnTo>
                      <a:pt x="104" y="96"/>
                    </a:lnTo>
                    <a:lnTo>
                      <a:pt x="128" y="96"/>
                    </a:lnTo>
                    <a:lnTo>
                      <a:pt x="128" y="104"/>
                    </a:lnTo>
                    <a:lnTo>
                      <a:pt x="168" y="128"/>
                    </a:lnTo>
                    <a:lnTo>
                      <a:pt x="144" y="120"/>
                    </a:lnTo>
                    <a:lnTo>
                      <a:pt x="144" y="152"/>
                    </a:lnTo>
                    <a:lnTo>
                      <a:pt x="128" y="168"/>
                    </a:lnTo>
                    <a:lnTo>
                      <a:pt x="120" y="128"/>
                    </a:lnTo>
                    <a:lnTo>
                      <a:pt x="56" y="88"/>
                    </a:lnTo>
                    <a:lnTo>
                      <a:pt x="40" y="56"/>
                    </a:lnTo>
                    <a:lnTo>
                      <a:pt x="24" y="56"/>
                    </a:lnTo>
                    <a:lnTo>
                      <a:pt x="8" y="56"/>
                    </a:lnTo>
                    <a:lnTo>
                      <a:pt x="0" y="48"/>
                    </a:lnTo>
                    <a:close/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667" name="Freeform 388"/>
              <p:cNvSpPr>
                <a:spLocks noChangeAspect="1"/>
              </p:cNvSpPr>
              <p:nvPr/>
            </p:nvSpPr>
            <p:spPr bwMode="auto">
              <a:xfrm>
                <a:off x="727" y="1701"/>
                <a:ext cx="168" cy="168"/>
              </a:xfrm>
              <a:custGeom>
                <a:avLst/>
                <a:gdLst>
                  <a:gd name="T0" fmla="*/ 0 w 168"/>
                  <a:gd name="T1" fmla="*/ 48 h 168"/>
                  <a:gd name="T2" fmla="*/ 0 w 168"/>
                  <a:gd name="T3" fmla="*/ 24 h 168"/>
                  <a:gd name="T4" fmla="*/ 24 w 168"/>
                  <a:gd name="T5" fmla="*/ 8 h 168"/>
                  <a:gd name="T6" fmla="*/ 32 w 168"/>
                  <a:gd name="T7" fmla="*/ 24 h 168"/>
                  <a:gd name="T8" fmla="*/ 48 w 168"/>
                  <a:gd name="T9" fmla="*/ 0 h 168"/>
                  <a:gd name="T10" fmla="*/ 72 w 168"/>
                  <a:gd name="T11" fmla="*/ 0 h 168"/>
                  <a:gd name="T12" fmla="*/ 88 w 168"/>
                  <a:gd name="T13" fmla="*/ 8 h 168"/>
                  <a:gd name="T14" fmla="*/ 88 w 168"/>
                  <a:gd name="T15" fmla="*/ 32 h 168"/>
                  <a:gd name="T16" fmla="*/ 72 w 168"/>
                  <a:gd name="T17" fmla="*/ 32 h 168"/>
                  <a:gd name="T18" fmla="*/ 72 w 168"/>
                  <a:gd name="T19" fmla="*/ 56 h 168"/>
                  <a:gd name="T20" fmla="*/ 104 w 168"/>
                  <a:gd name="T21" fmla="*/ 96 h 168"/>
                  <a:gd name="T22" fmla="*/ 128 w 168"/>
                  <a:gd name="T23" fmla="*/ 96 h 168"/>
                  <a:gd name="T24" fmla="*/ 128 w 168"/>
                  <a:gd name="T25" fmla="*/ 104 h 168"/>
                  <a:gd name="T26" fmla="*/ 168 w 168"/>
                  <a:gd name="T27" fmla="*/ 128 h 168"/>
                  <a:gd name="T28" fmla="*/ 144 w 168"/>
                  <a:gd name="T29" fmla="*/ 120 h 168"/>
                  <a:gd name="T30" fmla="*/ 144 w 168"/>
                  <a:gd name="T31" fmla="*/ 152 h 168"/>
                  <a:gd name="T32" fmla="*/ 128 w 168"/>
                  <a:gd name="T33" fmla="*/ 168 h 168"/>
                  <a:gd name="T34" fmla="*/ 120 w 168"/>
                  <a:gd name="T35" fmla="*/ 128 h 168"/>
                  <a:gd name="T36" fmla="*/ 56 w 168"/>
                  <a:gd name="T37" fmla="*/ 88 h 168"/>
                  <a:gd name="T38" fmla="*/ 40 w 168"/>
                  <a:gd name="T39" fmla="*/ 56 h 168"/>
                  <a:gd name="T40" fmla="*/ 24 w 168"/>
                  <a:gd name="T41" fmla="*/ 56 h 168"/>
                  <a:gd name="T42" fmla="*/ 8 w 168"/>
                  <a:gd name="T43" fmla="*/ 56 h 168"/>
                  <a:gd name="T44" fmla="*/ 0 w 168"/>
                  <a:gd name="T45" fmla="*/ 48 h 168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168" h="168">
                    <a:moveTo>
                      <a:pt x="0" y="48"/>
                    </a:moveTo>
                    <a:lnTo>
                      <a:pt x="0" y="24"/>
                    </a:lnTo>
                    <a:lnTo>
                      <a:pt x="24" y="8"/>
                    </a:lnTo>
                    <a:lnTo>
                      <a:pt x="32" y="24"/>
                    </a:lnTo>
                    <a:lnTo>
                      <a:pt x="48" y="0"/>
                    </a:lnTo>
                    <a:lnTo>
                      <a:pt x="72" y="0"/>
                    </a:lnTo>
                    <a:lnTo>
                      <a:pt x="88" y="8"/>
                    </a:lnTo>
                    <a:lnTo>
                      <a:pt x="88" y="32"/>
                    </a:lnTo>
                    <a:lnTo>
                      <a:pt x="72" y="32"/>
                    </a:lnTo>
                    <a:lnTo>
                      <a:pt x="72" y="56"/>
                    </a:lnTo>
                    <a:lnTo>
                      <a:pt x="104" y="96"/>
                    </a:lnTo>
                    <a:lnTo>
                      <a:pt x="128" y="96"/>
                    </a:lnTo>
                    <a:lnTo>
                      <a:pt x="128" y="104"/>
                    </a:lnTo>
                    <a:lnTo>
                      <a:pt x="168" y="128"/>
                    </a:lnTo>
                    <a:lnTo>
                      <a:pt x="144" y="120"/>
                    </a:lnTo>
                    <a:lnTo>
                      <a:pt x="144" y="152"/>
                    </a:lnTo>
                    <a:lnTo>
                      <a:pt x="128" y="168"/>
                    </a:lnTo>
                    <a:lnTo>
                      <a:pt x="120" y="128"/>
                    </a:lnTo>
                    <a:lnTo>
                      <a:pt x="56" y="88"/>
                    </a:lnTo>
                    <a:lnTo>
                      <a:pt x="40" y="56"/>
                    </a:lnTo>
                    <a:lnTo>
                      <a:pt x="24" y="56"/>
                    </a:lnTo>
                    <a:lnTo>
                      <a:pt x="8" y="56"/>
                    </a:lnTo>
                    <a:lnTo>
                      <a:pt x="0" y="48"/>
                    </a:lnTo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668" name="Freeform 389"/>
              <p:cNvSpPr>
                <a:spLocks noChangeAspect="1"/>
              </p:cNvSpPr>
              <p:nvPr/>
            </p:nvSpPr>
            <p:spPr bwMode="auto">
              <a:xfrm>
                <a:off x="743" y="1813"/>
                <a:ext cx="24" cy="40"/>
              </a:xfrm>
              <a:custGeom>
                <a:avLst/>
                <a:gdLst>
                  <a:gd name="T0" fmla="*/ 0 w 24"/>
                  <a:gd name="T1" fmla="*/ 0 h 40"/>
                  <a:gd name="T2" fmla="*/ 8 w 24"/>
                  <a:gd name="T3" fmla="*/ 32 h 40"/>
                  <a:gd name="T4" fmla="*/ 16 w 24"/>
                  <a:gd name="T5" fmla="*/ 40 h 40"/>
                  <a:gd name="T6" fmla="*/ 24 w 24"/>
                  <a:gd name="T7" fmla="*/ 8 h 40"/>
                  <a:gd name="T8" fmla="*/ 16 w 24"/>
                  <a:gd name="T9" fmla="*/ 0 h 40"/>
                  <a:gd name="T10" fmla="*/ 0 w 24"/>
                  <a:gd name="T11" fmla="*/ 0 h 4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4" h="40">
                    <a:moveTo>
                      <a:pt x="0" y="0"/>
                    </a:moveTo>
                    <a:lnTo>
                      <a:pt x="8" y="32"/>
                    </a:lnTo>
                    <a:lnTo>
                      <a:pt x="16" y="40"/>
                    </a:lnTo>
                    <a:lnTo>
                      <a:pt x="24" y="8"/>
                    </a:lnTo>
                    <a:lnTo>
                      <a:pt x="16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669" name="Freeform 390"/>
              <p:cNvSpPr>
                <a:spLocks noChangeAspect="1"/>
              </p:cNvSpPr>
              <p:nvPr/>
            </p:nvSpPr>
            <p:spPr bwMode="auto">
              <a:xfrm>
                <a:off x="743" y="1813"/>
                <a:ext cx="24" cy="40"/>
              </a:xfrm>
              <a:custGeom>
                <a:avLst/>
                <a:gdLst>
                  <a:gd name="T0" fmla="*/ 0 w 24"/>
                  <a:gd name="T1" fmla="*/ 0 h 40"/>
                  <a:gd name="T2" fmla="*/ 8 w 24"/>
                  <a:gd name="T3" fmla="*/ 32 h 40"/>
                  <a:gd name="T4" fmla="*/ 16 w 24"/>
                  <a:gd name="T5" fmla="*/ 40 h 40"/>
                  <a:gd name="T6" fmla="*/ 24 w 24"/>
                  <a:gd name="T7" fmla="*/ 8 h 40"/>
                  <a:gd name="T8" fmla="*/ 16 w 24"/>
                  <a:gd name="T9" fmla="*/ 0 h 40"/>
                  <a:gd name="T10" fmla="*/ 0 w 24"/>
                  <a:gd name="T11" fmla="*/ 0 h 4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4" h="40">
                    <a:moveTo>
                      <a:pt x="0" y="0"/>
                    </a:moveTo>
                    <a:lnTo>
                      <a:pt x="8" y="32"/>
                    </a:lnTo>
                    <a:lnTo>
                      <a:pt x="16" y="40"/>
                    </a:lnTo>
                    <a:lnTo>
                      <a:pt x="24" y="8"/>
                    </a:lnTo>
                    <a:lnTo>
                      <a:pt x="16" y="0"/>
                    </a:lnTo>
                    <a:lnTo>
                      <a:pt x="0" y="0"/>
                    </a:lnTo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670" name="Freeform 391"/>
              <p:cNvSpPr>
                <a:spLocks noChangeAspect="1"/>
              </p:cNvSpPr>
              <p:nvPr/>
            </p:nvSpPr>
            <p:spPr bwMode="auto">
              <a:xfrm>
                <a:off x="807" y="1861"/>
                <a:ext cx="40" cy="24"/>
              </a:xfrm>
              <a:custGeom>
                <a:avLst/>
                <a:gdLst>
                  <a:gd name="T0" fmla="*/ 0 w 40"/>
                  <a:gd name="T1" fmla="*/ 16 h 24"/>
                  <a:gd name="T2" fmla="*/ 32 w 40"/>
                  <a:gd name="T3" fmla="*/ 24 h 24"/>
                  <a:gd name="T4" fmla="*/ 40 w 40"/>
                  <a:gd name="T5" fmla="*/ 0 h 24"/>
                  <a:gd name="T6" fmla="*/ 0 w 40"/>
                  <a:gd name="T7" fmla="*/ 16 h 24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40" h="24">
                    <a:moveTo>
                      <a:pt x="0" y="16"/>
                    </a:moveTo>
                    <a:lnTo>
                      <a:pt x="32" y="24"/>
                    </a:lnTo>
                    <a:lnTo>
                      <a:pt x="40" y="0"/>
                    </a:lnTo>
                    <a:lnTo>
                      <a:pt x="0" y="16"/>
                    </a:lnTo>
                    <a:close/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671" name="Freeform 392"/>
              <p:cNvSpPr>
                <a:spLocks noChangeAspect="1"/>
              </p:cNvSpPr>
              <p:nvPr/>
            </p:nvSpPr>
            <p:spPr bwMode="auto">
              <a:xfrm>
                <a:off x="807" y="1861"/>
                <a:ext cx="40" cy="24"/>
              </a:xfrm>
              <a:custGeom>
                <a:avLst/>
                <a:gdLst>
                  <a:gd name="T0" fmla="*/ 0 w 40"/>
                  <a:gd name="T1" fmla="*/ 16 h 24"/>
                  <a:gd name="T2" fmla="*/ 32 w 40"/>
                  <a:gd name="T3" fmla="*/ 24 h 24"/>
                  <a:gd name="T4" fmla="*/ 40 w 40"/>
                  <a:gd name="T5" fmla="*/ 0 h 24"/>
                  <a:gd name="T6" fmla="*/ 0 w 40"/>
                  <a:gd name="T7" fmla="*/ 16 h 24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40" h="24">
                    <a:moveTo>
                      <a:pt x="0" y="16"/>
                    </a:moveTo>
                    <a:lnTo>
                      <a:pt x="32" y="24"/>
                    </a:lnTo>
                    <a:lnTo>
                      <a:pt x="40" y="0"/>
                    </a:lnTo>
                    <a:lnTo>
                      <a:pt x="0" y="16"/>
                    </a:lnTo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672" name="Freeform 393"/>
              <p:cNvSpPr>
                <a:spLocks noChangeAspect="1"/>
              </p:cNvSpPr>
              <p:nvPr/>
            </p:nvSpPr>
            <p:spPr bwMode="auto">
              <a:xfrm>
                <a:off x="703" y="1646"/>
                <a:ext cx="16" cy="8"/>
              </a:xfrm>
              <a:custGeom>
                <a:avLst/>
                <a:gdLst>
                  <a:gd name="T0" fmla="*/ 0 w 16"/>
                  <a:gd name="T1" fmla="*/ 8 h 8"/>
                  <a:gd name="T2" fmla="*/ 0 w 16"/>
                  <a:gd name="T3" fmla="*/ 0 h 8"/>
                  <a:gd name="T4" fmla="*/ 16 w 16"/>
                  <a:gd name="T5" fmla="*/ 8 h 8"/>
                  <a:gd name="T6" fmla="*/ 0 w 16"/>
                  <a:gd name="T7" fmla="*/ 8 h 8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6" h="8">
                    <a:moveTo>
                      <a:pt x="0" y="8"/>
                    </a:moveTo>
                    <a:lnTo>
                      <a:pt x="0" y="0"/>
                    </a:lnTo>
                    <a:lnTo>
                      <a:pt x="16" y="8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673" name="Freeform 394"/>
              <p:cNvSpPr>
                <a:spLocks noChangeAspect="1"/>
              </p:cNvSpPr>
              <p:nvPr/>
            </p:nvSpPr>
            <p:spPr bwMode="auto">
              <a:xfrm>
                <a:off x="703" y="1646"/>
                <a:ext cx="16" cy="8"/>
              </a:xfrm>
              <a:custGeom>
                <a:avLst/>
                <a:gdLst>
                  <a:gd name="T0" fmla="*/ 0 w 16"/>
                  <a:gd name="T1" fmla="*/ 8 h 8"/>
                  <a:gd name="T2" fmla="*/ 0 w 16"/>
                  <a:gd name="T3" fmla="*/ 0 h 8"/>
                  <a:gd name="T4" fmla="*/ 16 w 16"/>
                  <a:gd name="T5" fmla="*/ 8 h 8"/>
                  <a:gd name="T6" fmla="*/ 0 w 16"/>
                  <a:gd name="T7" fmla="*/ 8 h 8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6" h="8">
                    <a:moveTo>
                      <a:pt x="0" y="8"/>
                    </a:moveTo>
                    <a:lnTo>
                      <a:pt x="0" y="0"/>
                    </a:lnTo>
                    <a:lnTo>
                      <a:pt x="16" y="8"/>
                    </a:lnTo>
                    <a:lnTo>
                      <a:pt x="0" y="8"/>
                    </a:lnTo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674" name="Freeform 395"/>
              <p:cNvSpPr>
                <a:spLocks noChangeAspect="1"/>
              </p:cNvSpPr>
              <p:nvPr/>
            </p:nvSpPr>
            <p:spPr bwMode="auto">
              <a:xfrm>
                <a:off x="672" y="1582"/>
                <a:ext cx="55" cy="56"/>
              </a:xfrm>
              <a:custGeom>
                <a:avLst/>
                <a:gdLst>
                  <a:gd name="T0" fmla="*/ 0 w 55"/>
                  <a:gd name="T1" fmla="*/ 40 h 56"/>
                  <a:gd name="T2" fmla="*/ 23 w 55"/>
                  <a:gd name="T3" fmla="*/ 32 h 56"/>
                  <a:gd name="T4" fmla="*/ 16 w 55"/>
                  <a:gd name="T5" fmla="*/ 24 h 56"/>
                  <a:gd name="T6" fmla="*/ 16 w 55"/>
                  <a:gd name="T7" fmla="*/ 8 h 56"/>
                  <a:gd name="T8" fmla="*/ 23 w 55"/>
                  <a:gd name="T9" fmla="*/ 16 h 56"/>
                  <a:gd name="T10" fmla="*/ 31 w 55"/>
                  <a:gd name="T11" fmla="*/ 0 h 56"/>
                  <a:gd name="T12" fmla="*/ 55 w 55"/>
                  <a:gd name="T13" fmla="*/ 0 h 56"/>
                  <a:gd name="T14" fmla="*/ 55 w 55"/>
                  <a:gd name="T15" fmla="*/ 16 h 56"/>
                  <a:gd name="T16" fmla="*/ 31 w 55"/>
                  <a:gd name="T17" fmla="*/ 24 h 56"/>
                  <a:gd name="T18" fmla="*/ 31 w 55"/>
                  <a:gd name="T19" fmla="*/ 56 h 56"/>
                  <a:gd name="T20" fmla="*/ 23 w 55"/>
                  <a:gd name="T21" fmla="*/ 40 h 56"/>
                  <a:gd name="T22" fmla="*/ 0 w 55"/>
                  <a:gd name="T23" fmla="*/ 40 h 5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55" h="56">
                    <a:moveTo>
                      <a:pt x="0" y="40"/>
                    </a:moveTo>
                    <a:lnTo>
                      <a:pt x="23" y="32"/>
                    </a:lnTo>
                    <a:lnTo>
                      <a:pt x="16" y="24"/>
                    </a:lnTo>
                    <a:lnTo>
                      <a:pt x="16" y="8"/>
                    </a:lnTo>
                    <a:lnTo>
                      <a:pt x="23" y="16"/>
                    </a:lnTo>
                    <a:lnTo>
                      <a:pt x="31" y="0"/>
                    </a:lnTo>
                    <a:lnTo>
                      <a:pt x="55" y="0"/>
                    </a:lnTo>
                    <a:lnTo>
                      <a:pt x="55" y="16"/>
                    </a:lnTo>
                    <a:lnTo>
                      <a:pt x="31" y="24"/>
                    </a:lnTo>
                    <a:lnTo>
                      <a:pt x="31" y="56"/>
                    </a:lnTo>
                    <a:lnTo>
                      <a:pt x="23" y="40"/>
                    </a:lnTo>
                    <a:lnTo>
                      <a:pt x="0" y="40"/>
                    </a:lnTo>
                    <a:close/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675" name="Freeform 396"/>
              <p:cNvSpPr>
                <a:spLocks noChangeAspect="1"/>
              </p:cNvSpPr>
              <p:nvPr/>
            </p:nvSpPr>
            <p:spPr bwMode="auto">
              <a:xfrm>
                <a:off x="672" y="1582"/>
                <a:ext cx="55" cy="56"/>
              </a:xfrm>
              <a:custGeom>
                <a:avLst/>
                <a:gdLst>
                  <a:gd name="T0" fmla="*/ 0 w 55"/>
                  <a:gd name="T1" fmla="*/ 40 h 56"/>
                  <a:gd name="T2" fmla="*/ 23 w 55"/>
                  <a:gd name="T3" fmla="*/ 32 h 56"/>
                  <a:gd name="T4" fmla="*/ 16 w 55"/>
                  <a:gd name="T5" fmla="*/ 24 h 56"/>
                  <a:gd name="T6" fmla="*/ 16 w 55"/>
                  <a:gd name="T7" fmla="*/ 8 h 56"/>
                  <a:gd name="T8" fmla="*/ 23 w 55"/>
                  <a:gd name="T9" fmla="*/ 16 h 56"/>
                  <a:gd name="T10" fmla="*/ 31 w 55"/>
                  <a:gd name="T11" fmla="*/ 0 h 56"/>
                  <a:gd name="T12" fmla="*/ 55 w 55"/>
                  <a:gd name="T13" fmla="*/ 0 h 56"/>
                  <a:gd name="T14" fmla="*/ 55 w 55"/>
                  <a:gd name="T15" fmla="*/ 16 h 56"/>
                  <a:gd name="T16" fmla="*/ 31 w 55"/>
                  <a:gd name="T17" fmla="*/ 24 h 56"/>
                  <a:gd name="T18" fmla="*/ 31 w 55"/>
                  <a:gd name="T19" fmla="*/ 56 h 56"/>
                  <a:gd name="T20" fmla="*/ 23 w 55"/>
                  <a:gd name="T21" fmla="*/ 40 h 56"/>
                  <a:gd name="T22" fmla="*/ 0 w 55"/>
                  <a:gd name="T23" fmla="*/ 40 h 5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55" h="56">
                    <a:moveTo>
                      <a:pt x="0" y="40"/>
                    </a:moveTo>
                    <a:lnTo>
                      <a:pt x="23" y="32"/>
                    </a:lnTo>
                    <a:lnTo>
                      <a:pt x="16" y="24"/>
                    </a:lnTo>
                    <a:lnTo>
                      <a:pt x="16" y="8"/>
                    </a:lnTo>
                    <a:lnTo>
                      <a:pt x="23" y="16"/>
                    </a:lnTo>
                    <a:lnTo>
                      <a:pt x="31" y="0"/>
                    </a:lnTo>
                    <a:lnTo>
                      <a:pt x="55" y="0"/>
                    </a:lnTo>
                    <a:lnTo>
                      <a:pt x="55" y="16"/>
                    </a:lnTo>
                    <a:lnTo>
                      <a:pt x="31" y="24"/>
                    </a:lnTo>
                    <a:lnTo>
                      <a:pt x="31" y="56"/>
                    </a:lnTo>
                    <a:lnTo>
                      <a:pt x="23" y="40"/>
                    </a:lnTo>
                    <a:lnTo>
                      <a:pt x="0" y="40"/>
                    </a:lnTo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676" name="Freeform 397"/>
              <p:cNvSpPr>
                <a:spLocks noChangeAspect="1"/>
              </p:cNvSpPr>
              <p:nvPr/>
            </p:nvSpPr>
            <p:spPr bwMode="auto">
              <a:xfrm>
                <a:off x="695" y="1167"/>
                <a:ext cx="376" cy="311"/>
              </a:xfrm>
              <a:custGeom>
                <a:avLst/>
                <a:gdLst>
                  <a:gd name="T0" fmla="*/ 0 w 376"/>
                  <a:gd name="T1" fmla="*/ 247 h 311"/>
                  <a:gd name="T2" fmla="*/ 0 w 376"/>
                  <a:gd name="T3" fmla="*/ 247 h 311"/>
                  <a:gd name="T4" fmla="*/ 0 w 376"/>
                  <a:gd name="T5" fmla="*/ 271 h 311"/>
                  <a:gd name="T6" fmla="*/ 0 w 376"/>
                  <a:gd name="T7" fmla="*/ 279 h 311"/>
                  <a:gd name="T8" fmla="*/ 8 w 376"/>
                  <a:gd name="T9" fmla="*/ 303 h 311"/>
                  <a:gd name="T10" fmla="*/ 72 w 376"/>
                  <a:gd name="T11" fmla="*/ 295 h 311"/>
                  <a:gd name="T12" fmla="*/ 88 w 376"/>
                  <a:gd name="T13" fmla="*/ 295 h 311"/>
                  <a:gd name="T14" fmla="*/ 104 w 376"/>
                  <a:gd name="T15" fmla="*/ 247 h 311"/>
                  <a:gd name="T16" fmla="*/ 104 w 376"/>
                  <a:gd name="T17" fmla="*/ 231 h 311"/>
                  <a:gd name="T18" fmla="*/ 128 w 376"/>
                  <a:gd name="T19" fmla="*/ 176 h 311"/>
                  <a:gd name="T20" fmla="*/ 136 w 376"/>
                  <a:gd name="T21" fmla="*/ 136 h 311"/>
                  <a:gd name="T22" fmla="*/ 176 w 376"/>
                  <a:gd name="T23" fmla="*/ 80 h 311"/>
                  <a:gd name="T24" fmla="*/ 192 w 376"/>
                  <a:gd name="T25" fmla="*/ 72 h 311"/>
                  <a:gd name="T26" fmla="*/ 224 w 376"/>
                  <a:gd name="T27" fmla="*/ 56 h 311"/>
                  <a:gd name="T28" fmla="*/ 256 w 376"/>
                  <a:gd name="T29" fmla="*/ 64 h 311"/>
                  <a:gd name="T30" fmla="*/ 296 w 376"/>
                  <a:gd name="T31" fmla="*/ 56 h 311"/>
                  <a:gd name="T32" fmla="*/ 336 w 376"/>
                  <a:gd name="T33" fmla="*/ 24 h 311"/>
                  <a:gd name="T34" fmla="*/ 352 w 376"/>
                  <a:gd name="T35" fmla="*/ 56 h 311"/>
                  <a:gd name="T36" fmla="*/ 360 w 376"/>
                  <a:gd name="T37" fmla="*/ 32 h 311"/>
                  <a:gd name="T38" fmla="*/ 344 w 376"/>
                  <a:gd name="T39" fmla="*/ 24 h 311"/>
                  <a:gd name="T40" fmla="*/ 352 w 376"/>
                  <a:gd name="T41" fmla="*/ 0 h 311"/>
                  <a:gd name="T42" fmla="*/ 344 w 376"/>
                  <a:gd name="T43" fmla="*/ 0 h 311"/>
                  <a:gd name="T44" fmla="*/ 312 w 376"/>
                  <a:gd name="T45" fmla="*/ 16 h 311"/>
                  <a:gd name="T46" fmla="*/ 288 w 376"/>
                  <a:gd name="T47" fmla="*/ 24 h 311"/>
                  <a:gd name="T48" fmla="*/ 288 w 376"/>
                  <a:gd name="T49" fmla="*/ 0 h 311"/>
                  <a:gd name="T50" fmla="*/ 240 w 376"/>
                  <a:gd name="T51" fmla="*/ 24 h 311"/>
                  <a:gd name="T52" fmla="*/ 240 w 376"/>
                  <a:gd name="T53" fmla="*/ 24 h 311"/>
                  <a:gd name="T54" fmla="*/ 224 w 376"/>
                  <a:gd name="T55" fmla="*/ 32 h 311"/>
                  <a:gd name="T56" fmla="*/ 208 w 376"/>
                  <a:gd name="T57" fmla="*/ 32 h 311"/>
                  <a:gd name="T58" fmla="*/ 192 w 376"/>
                  <a:gd name="T59" fmla="*/ 40 h 311"/>
                  <a:gd name="T60" fmla="*/ 160 w 376"/>
                  <a:gd name="T61" fmla="*/ 72 h 311"/>
                  <a:gd name="T62" fmla="*/ 152 w 376"/>
                  <a:gd name="T63" fmla="*/ 80 h 311"/>
                  <a:gd name="T64" fmla="*/ 152 w 376"/>
                  <a:gd name="T65" fmla="*/ 88 h 311"/>
                  <a:gd name="T66" fmla="*/ 104 w 376"/>
                  <a:gd name="T67" fmla="*/ 152 h 311"/>
                  <a:gd name="T68" fmla="*/ 72 w 376"/>
                  <a:gd name="T69" fmla="*/ 192 h 311"/>
                  <a:gd name="T70" fmla="*/ 56 w 376"/>
                  <a:gd name="T71" fmla="*/ 192 h 311"/>
                  <a:gd name="T72" fmla="*/ 40 w 376"/>
                  <a:gd name="T73" fmla="*/ 215 h 311"/>
                  <a:gd name="T74" fmla="*/ 24 w 376"/>
                  <a:gd name="T75" fmla="*/ 223 h 311"/>
                  <a:gd name="T76" fmla="*/ 24 w 376"/>
                  <a:gd name="T77" fmla="*/ 223 h 311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0" t="0" r="r" b="b"/>
                <a:pathLst>
                  <a:path w="376" h="311">
                    <a:moveTo>
                      <a:pt x="0" y="231"/>
                    </a:moveTo>
                    <a:lnTo>
                      <a:pt x="0" y="247"/>
                    </a:lnTo>
                    <a:lnTo>
                      <a:pt x="40" y="239"/>
                    </a:lnTo>
                    <a:lnTo>
                      <a:pt x="0" y="247"/>
                    </a:lnTo>
                    <a:lnTo>
                      <a:pt x="8" y="247"/>
                    </a:lnTo>
                    <a:lnTo>
                      <a:pt x="0" y="271"/>
                    </a:lnTo>
                    <a:lnTo>
                      <a:pt x="32" y="255"/>
                    </a:lnTo>
                    <a:lnTo>
                      <a:pt x="0" y="279"/>
                    </a:lnTo>
                    <a:lnTo>
                      <a:pt x="24" y="279"/>
                    </a:lnTo>
                    <a:lnTo>
                      <a:pt x="8" y="303"/>
                    </a:lnTo>
                    <a:lnTo>
                      <a:pt x="48" y="311"/>
                    </a:lnTo>
                    <a:lnTo>
                      <a:pt x="72" y="295"/>
                    </a:lnTo>
                    <a:lnTo>
                      <a:pt x="80" y="271"/>
                    </a:lnTo>
                    <a:lnTo>
                      <a:pt x="88" y="295"/>
                    </a:lnTo>
                    <a:lnTo>
                      <a:pt x="104" y="263"/>
                    </a:lnTo>
                    <a:lnTo>
                      <a:pt x="104" y="247"/>
                    </a:lnTo>
                    <a:lnTo>
                      <a:pt x="112" y="239"/>
                    </a:lnTo>
                    <a:lnTo>
                      <a:pt x="104" y="231"/>
                    </a:lnTo>
                    <a:lnTo>
                      <a:pt x="104" y="192"/>
                    </a:lnTo>
                    <a:lnTo>
                      <a:pt x="128" y="176"/>
                    </a:lnTo>
                    <a:lnTo>
                      <a:pt x="128" y="160"/>
                    </a:lnTo>
                    <a:lnTo>
                      <a:pt x="136" y="136"/>
                    </a:lnTo>
                    <a:lnTo>
                      <a:pt x="160" y="104"/>
                    </a:lnTo>
                    <a:lnTo>
                      <a:pt x="176" y="80"/>
                    </a:lnTo>
                    <a:lnTo>
                      <a:pt x="192" y="80"/>
                    </a:lnTo>
                    <a:lnTo>
                      <a:pt x="192" y="72"/>
                    </a:lnTo>
                    <a:lnTo>
                      <a:pt x="216" y="72"/>
                    </a:lnTo>
                    <a:lnTo>
                      <a:pt x="224" y="56"/>
                    </a:lnTo>
                    <a:lnTo>
                      <a:pt x="240" y="40"/>
                    </a:lnTo>
                    <a:lnTo>
                      <a:pt x="256" y="64"/>
                    </a:lnTo>
                    <a:lnTo>
                      <a:pt x="280" y="64"/>
                    </a:lnTo>
                    <a:lnTo>
                      <a:pt x="296" y="56"/>
                    </a:lnTo>
                    <a:lnTo>
                      <a:pt x="304" y="32"/>
                    </a:lnTo>
                    <a:lnTo>
                      <a:pt x="336" y="24"/>
                    </a:lnTo>
                    <a:lnTo>
                      <a:pt x="352" y="32"/>
                    </a:lnTo>
                    <a:lnTo>
                      <a:pt x="352" y="56"/>
                    </a:lnTo>
                    <a:lnTo>
                      <a:pt x="376" y="32"/>
                    </a:lnTo>
                    <a:lnTo>
                      <a:pt x="360" y="32"/>
                    </a:lnTo>
                    <a:lnTo>
                      <a:pt x="368" y="32"/>
                    </a:lnTo>
                    <a:lnTo>
                      <a:pt x="344" y="24"/>
                    </a:lnTo>
                    <a:lnTo>
                      <a:pt x="376" y="16"/>
                    </a:lnTo>
                    <a:lnTo>
                      <a:pt x="352" y="0"/>
                    </a:lnTo>
                    <a:lnTo>
                      <a:pt x="336" y="16"/>
                    </a:lnTo>
                    <a:lnTo>
                      <a:pt x="344" y="0"/>
                    </a:lnTo>
                    <a:lnTo>
                      <a:pt x="336" y="0"/>
                    </a:lnTo>
                    <a:lnTo>
                      <a:pt x="312" y="16"/>
                    </a:lnTo>
                    <a:lnTo>
                      <a:pt x="312" y="0"/>
                    </a:lnTo>
                    <a:lnTo>
                      <a:pt x="288" y="24"/>
                    </a:lnTo>
                    <a:lnTo>
                      <a:pt x="304" y="8"/>
                    </a:lnTo>
                    <a:lnTo>
                      <a:pt x="288" y="0"/>
                    </a:lnTo>
                    <a:lnTo>
                      <a:pt x="264" y="24"/>
                    </a:lnTo>
                    <a:lnTo>
                      <a:pt x="240" y="24"/>
                    </a:lnTo>
                    <a:lnTo>
                      <a:pt x="248" y="32"/>
                    </a:lnTo>
                    <a:lnTo>
                      <a:pt x="240" y="24"/>
                    </a:lnTo>
                    <a:lnTo>
                      <a:pt x="224" y="40"/>
                    </a:lnTo>
                    <a:lnTo>
                      <a:pt x="224" y="32"/>
                    </a:lnTo>
                    <a:lnTo>
                      <a:pt x="216" y="40"/>
                    </a:lnTo>
                    <a:lnTo>
                      <a:pt x="208" y="32"/>
                    </a:lnTo>
                    <a:lnTo>
                      <a:pt x="216" y="48"/>
                    </a:lnTo>
                    <a:lnTo>
                      <a:pt x="192" y="40"/>
                    </a:lnTo>
                    <a:lnTo>
                      <a:pt x="184" y="64"/>
                    </a:lnTo>
                    <a:lnTo>
                      <a:pt x="160" y="72"/>
                    </a:lnTo>
                    <a:lnTo>
                      <a:pt x="184" y="72"/>
                    </a:lnTo>
                    <a:lnTo>
                      <a:pt x="152" y="80"/>
                    </a:lnTo>
                    <a:lnTo>
                      <a:pt x="144" y="88"/>
                    </a:lnTo>
                    <a:lnTo>
                      <a:pt x="152" y="88"/>
                    </a:lnTo>
                    <a:lnTo>
                      <a:pt x="120" y="112"/>
                    </a:lnTo>
                    <a:lnTo>
                      <a:pt x="104" y="152"/>
                    </a:lnTo>
                    <a:lnTo>
                      <a:pt x="72" y="184"/>
                    </a:lnTo>
                    <a:lnTo>
                      <a:pt x="72" y="192"/>
                    </a:lnTo>
                    <a:lnTo>
                      <a:pt x="96" y="184"/>
                    </a:lnTo>
                    <a:lnTo>
                      <a:pt x="56" y="192"/>
                    </a:lnTo>
                    <a:lnTo>
                      <a:pt x="32" y="200"/>
                    </a:lnTo>
                    <a:lnTo>
                      <a:pt x="40" y="215"/>
                    </a:lnTo>
                    <a:lnTo>
                      <a:pt x="24" y="215"/>
                    </a:lnTo>
                    <a:lnTo>
                      <a:pt x="24" y="223"/>
                    </a:lnTo>
                    <a:lnTo>
                      <a:pt x="0" y="223"/>
                    </a:lnTo>
                    <a:lnTo>
                      <a:pt x="24" y="223"/>
                    </a:lnTo>
                    <a:lnTo>
                      <a:pt x="0" y="231"/>
                    </a:lnTo>
                    <a:close/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677" name="Freeform 398"/>
              <p:cNvSpPr>
                <a:spLocks noChangeAspect="1"/>
              </p:cNvSpPr>
              <p:nvPr/>
            </p:nvSpPr>
            <p:spPr bwMode="auto">
              <a:xfrm>
                <a:off x="695" y="1167"/>
                <a:ext cx="376" cy="311"/>
              </a:xfrm>
              <a:custGeom>
                <a:avLst/>
                <a:gdLst>
                  <a:gd name="T0" fmla="*/ 0 w 376"/>
                  <a:gd name="T1" fmla="*/ 247 h 311"/>
                  <a:gd name="T2" fmla="*/ 0 w 376"/>
                  <a:gd name="T3" fmla="*/ 247 h 311"/>
                  <a:gd name="T4" fmla="*/ 0 w 376"/>
                  <a:gd name="T5" fmla="*/ 271 h 311"/>
                  <a:gd name="T6" fmla="*/ 0 w 376"/>
                  <a:gd name="T7" fmla="*/ 279 h 311"/>
                  <a:gd name="T8" fmla="*/ 8 w 376"/>
                  <a:gd name="T9" fmla="*/ 303 h 311"/>
                  <a:gd name="T10" fmla="*/ 72 w 376"/>
                  <a:gd name="T11" fmla="*/ 295 h 311"/>
                  <a:gd name="T12" fmla="*/ 88 w 376"/>
                  <a:gd name="T13" fmla="*/ 295 h 311"/>
                  <a:gd name="T14" fmla="*/ 104 w 376"/>
                  <a:gd name="T15" fmla="*/ 247 h 311"/>
                  <a:gd name="T16" fmla="*/ 104 w 376"/>
                  <a:gd name="T17" fmla="*/ 231 h 311"/>
                  <a:gd name="T18" fmla="*/ 128 w 376"/>
                  <a:gd name="T19" fmla="*/ 176 h 311"/>
                  <a:gd name="T20" fmla="*/ 136 w 376"/>
                  <a:gd name="T21" fmla="*/ 136 h 311"/>
                  <a:gd name="T22" fmla="*/ 176 w 376"/>
                  <a:gd name="T23" fmla="*/ 80 h 311"/>
                  <a:gd name="T24" fmla="*/ 192 w 376"/>
                  <a:gd name="T25" fmla="*/ 72 h 311"/>
                  <a:gd name="T26" fmla="*/ 224 w 376"/>
                  <a:gd name="T27" fmla="*/ 56 h 311"/>
                  <a:gd name="T28" fmla="*/ 256 w 376"/>
                  <a:gd name="T29" fmla="*/ 64 h 311"/>
                  <a:gd name="T30" fmla="*/ 296 w 376"/>
                  <a:gd name="T31" fmla="*/ 56 h 311"/>
                  <a:gd name="T32" fmla="*/ 336 w 376"/>
                  <a:gd name="T33" fmla="*/ 24 h 311"/>
                  <a:gd name="T34" fmla="*/ 352 w 376"/>
                  <a:gd name="T35" fmla="*/ 56 h 311"/>
                  <a:gd name="T36" fmla="*/ 360 w 376"/>
                  <a:gd name="T37" fmla="*/ 32 h 311"/>
                  <a:gd name="T38" fmla="*/ 344 w 376"/>
                  <a:gd name="T39" fmla="*/ 24 h 311"/>
                  <a:gd name="T40" fmla="*/ 352 w 376"/>
                  <a:gd name="T41" fmla="*/ 0 h 311"/>
                  <a:gd name="T42" fmla="*/ 344 w 376"/>
                  <a:gd name="T43" fmla="*/ 0 h 311"/>
                  <a:gd name="T44" fmla="*/ 312 w 376"/>
                  <a:gd name="T45" fmla="*/ 16 h 311"/>
                  <a:gd name="T46" fmla="*/ 288 w 376"/>
                  <a:gd name="T47" fmla="*/ 24 h 311"/>
                  <a:gd name="T48" fmla="*/ 288 w 376"/>
                  <a:gd name="T49" fmla="*/ 0 h 311"/>
                  <a:gd name="T50" fmla="*/ 240 w 376"/>
                  <a:gd name="T51" fmla="*/ 24 h 311"/>
                  <a:gd name="T52" fmla="*/ 240 w 376"/>
                  <a:gd name="T53" fmla="*/ 24 h 311"/>
                  <a:gd name="T54" fmla="*/ 224 w 376"/>
                  <a:gd name="T55" fmla="*/ 32 h 311"/>
                  <a:gd name="T56" fmla="*/ 208 w 376"/>
                  <a:gd name="T57" fmla="*/ 32 h 311"/>
                  <a:gd name="T58" fmla="*/ 192 w 376"/>
                  <a:gd name="T59" fmla="*/ 40 h 311"/>
                  <a:gd name="T60" fmla="*/ 160 w 376"/>
                  <a:gd name="T61" fmla="*/ 72 h 311"/>
                  <a:gd name="T62" fmla="*/ 152 w 376"/>
                  <a:gd name="T63" fmla="*/ 80 h 311"/>
                  <a:gd name="T64" fmla="*/ 152 w 376"/>
                  <a:gd name="T65" fmla="*/ 88 h 311"/>
                  <a:gd name="T66" fmla="*/ 104 w 376"/>
                  <a:gd name="T67" fmla="*/ 152 h 311"/>
                  <a:gd name="T68" fmla="*/ 72 w 376"/>
                  <a:gd name="T69" fmla="*/ 192 h 311"/>
                  <a:gd name="T70" fmla="*/ 56 w 376"/>
                  <a:gd name="T71" fmla="*/ 192 h 311"/>
                  <a:gd name="T72" fmla="*/ 40 w 376"/>
                  <a:gd name="T73" fmla="*/ 215 h 311"/>
                  <a:gd name="T74" fmla="*/ 24 w 376"/>
                  <a:gd name="T75" fmla="*/ 223 h 311"/>
                  <a:gd name="T76" fmla="*/ 24 w 376"/>
                  <a:gd name="T77" fmla="*/ 223 h 311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0" t="0" r="r" b="b"/>
                <a:pathLst>
                  <a:path w="376" h="311">
                    <a:moveTo>
                      <a:pt x="0" y="231"/>
                    </a:moveTo>
                    <a:lnTo>
                      <a:pt x="0" y="247"/>
                    </a:lnTo>
                    <a:lnTo>
                      <a:pt x="40" y="239"/>
                    </a:lnTo>
                    <a:lnTo>
                      <a:pt x="0" y="247"/>
                    </a:lnTo>
                    <a:lnTo>
                      <a:pt x="8" y="247"/>
                    </a:lnTo>
                    <a:lnTo>
                      <a:pt x="0" y="271"/>
                    </a:lnTo>
                    <a:lnTo>
                      <a:pt x="32" y="255"/>
                    </a:lnTo>
                    <a:lnTo>
                      <a:pt x="0" y="279"/>
                    </a:lnTo>
                    <a:lnTo>
                      <a:pt x="24" y="279"/>
                    </a:lnTo>
                    <a:lnTo>
                      <a:pt x="8" y="303"/>
                    </a:lnTo>
                    <a:lnTo>
                      <a:pt x="48" y="311"/>
                    </a:lnTo>
                    <a:lnTo>
                      <a:pt x="72" y="295"/>
                    </a:lnTo>
                    <a:lnTo>
                      <a:pt x="80" y="271"/>
                    </a:lnTo>
                    <a:lnTo>
                      <a:pt x="88" y="295"/>
                    </a:lnTo>
                    <a:lnTo>
                      <a:pt x="104" y="263"/>
                    </a:lnTo>
                    <a:lnTo>
                      <a:pt x="104" y="247"/>
                    </a:lnTo>
                    <a:lnTo>
                      <a:pt x="112" y="239"/>
                    </a:lnTo>
                    <a:lnTo>
                      <a:pt x="104" y="231"/>
                    </a:lnTo>
                    <a:lnTo>
                      <a:pt x="104" y="192"/>
                    </a:lnTo>
                    <a:lnTo>
                      <a:pt x="128" y="176"/>
                    </a:lnTo>
                    <a:lnTo>
                      <a:pt x="128" y="160"/>
                    </a:lnTo>
                    <a:lnTo>
                      <a:pt x="136" y="136"/>
                    </a:lnTo>
                    <a:lnTo>
                      <a:pt x="160" y="104"/>
                    </a:lnTo>
                    <a:lnTo>
                      <a:pt x="176" y="80"/>
                    </a:lnTo>
                    <a:lnTo>
                      <a:pt x="192" y="80"/>
                    </a:lnTo>
                    <a:lnTo>
                      <a:pt x="192" y="72"/>
                    </a:lnTo>
                    <a:lnTo>
                      <a:pt x="216" y="72"/>
                    </a:lnTo>
                    <a:lnTo>
                      <a:pt x="224" y="56"/>
                    </a:lnTo>
                    <a:lnTo>
                      <a:pt x="240" y="40"/>
                    </a:lnTo>
                    <a:lnTo>
                      <a:pt x="256" y="64"/>
                    </a:lnTo>
                    <a:lnTo>
                      <a:pt x="280" y="64"/>
                    </a:lnTo>
                    <a:lnTo>
                      <a:pt x="296" y="56"/>
                    </a:lnTo>
                    <a:lnTo>
                      <a:pt x="304" y="32"/>
                    </a:lnTo>
                    <a:lnTo>
                      <a:pt x="336" y="24"/>
                    </a:lnTo>
                    <a:lnTo>
                      <a:pt x="352" y="32"/>
                    </a:lnTo>
                    <a:lnTo>
                      <a:pt x="352" y="56"/>
                    </a:lnTo>
                    <a:lnTo>
                      <a:pt x="376" y="32"/>
                    </a:lnTo>
                    <a:lnTo>
                      <a:pt x="360" y="32"/>
                    </a:lnTo>
                    <a:lnTo>
                      <a:pt x="368" y="32"/>
                    </a:lnTo>
                    <a:lnTo>
                      <a:pt x="344" y="24"/>
                    </a:lnTo>
                    <a:lnTo>
                      <a:pt x="376" y="16"/>
                    </a:lnTo>
                    <a:lnTo>
                      <a:pt x="352" y="0"/>
                    </a:lnTo>
                    <a:lnTo>
                      <a:pt x="336" y="16"/>
                    </a:lnTo>
                    <a:lnTo>
                      <a:pt x="344" y="0"/>
                    </a:lnTo>
                    <a:lnTo>
                      <a:pt x="336" y="0"/>
                    </a:lnTo>
                    <a:lnTo>
                      <a:pt x="312" y="16"/>
                    </a:lnTo>
                    <a:lnTo>
                      <a:pt x="312" y="0"/>
                    </a:lnTo>
                    <a:lnTo>
                      <a:pt x="288" y="24"/>
                    </a:lnTo>
                    <a:lnTo>
                      <a:pt x="304" y="8"/>
                    </a:lnTo>
                    <a:lnTo>
                      <a:pt x="288" y="0"/>
                    </a:lnTo>
                    <a:lnTo>
                      <a:pt x="264" y="24"/>
                    </a:lnTo>
                    <a:lnTo>
                      <a:pt x="240" y="24"/>
                    </a:lnTo>
                    <a:lnTo>
                      <a:pt x="248" y="32"/>
                    </a:lnTo>
                    <a:lnTo>
                      <a:pt x="240" y="24"/>
                    </a:lnTo>
                    <a:lnTo>
                      <a:pt x="224" y="40"/>
                    </a:lnTo>
                    <a:lnTo>
                      <a:pt x="224" y="32"/>
                    </a:lnTo>
                    <a:lnTo>
                      <a:pt x="216" y="40"/>
                    </a:lnTo>
                    <a:lnTo>
                      <a:pt x="208" y="32"/>
                    </a:lnTo>
                    <a:lnTo>
                      <a:pt x="216" y="48"/>
                    </a:lnTo>
                    <a:lnTo>
                      <a:pt x="192" y="40"/>
                    </a:lnTo>
                    <a:lnTo>
                      <a:pt x="184" y="64"/>
                    </a:lnTo>
                    <a:lnTo>
                      <a:pt x="160" y="72"/>
                    </a:lnTo>
                    <a:lnTo>
                      <a:pt x="184" y="72"/>
                    </a:lnTo>
                    <a:lnTo>
                      <a:pt x="152" y="80"/>
                    </a:lnTo>
                    <a:lnTo>
                      <a:pt x="144" y="88"/>
                    </a:lnTo>
                    <a:lnTo>
                      <a:pt x="152" y="88"/>
                    </a:lnTo>
                    <a:lnTo>
                      <a:pt x="120" y="112"/>
                    </a:lnTo>
                    <a:lnTo>
                      <a:pt x="104" y="152"/>
                    </a:lnTo>
                    <a:lnTo>
                      <a:pt x="72" y="184"/>
                    </a:lnTo>
                    <a:lnTo>
                      <a:pt x="72" y="192"/>
                    </a:lnTo>
                    <a:lnTo>
                      <a:pt x="96" y="184"/>
                    </a:lnTo>
                    <a:lnTo>
                      <a:pt x="56" y="192"/>
                    </a:lnTo>
                    <a:lnTo>
                      <a:pt x="32" y="200"/>
                    </a:lnTo>
                    <a:lnTo>
                      <a:pt x="40" y="215"/>
                    </a:lnTo>
                    <a:lnTo>
                      <a:pt x="24" y="215"/>
                    </a:lnTo>
                    <a:lnTo>
                      <a:pt x="24" y="223"/>
                    </a:lnTo>
                    <a:lnTo>
                      <a:pt x="0" y="223"/>
                    </a:lnTo>
                    <a:lnTo>
                      <a:pt x="24" y="223"/>
                    </a:lnTo>
                    <a:lnTo>
                      <a:pt x="0" y="231"/>
                    </a:lnTo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678" name="Freeform 399"/>
              <p:cNvSpPr>
                <a:spLocks noChangeAspect="1"/>
              </p:cNvSpPr>
              <p:nvPr/>
            </p:nvSpPr>
            <p:spPr bwMode="auto">
              <a:xfrm>
                <a:off x="496" y="1805"/>
                <a:ext cx="40" cy="72"/>
              </a:xfrm>
              <a:custGeom>
                <a:avLst/>
                <a:gdLst>
                  <a:gd name="T0" fmla="*/ 0 w 40"/>
                  <a:gd name="T1" fmla="*/ 48 h 72"/>
                  <a:gd name="T2" fmla="*/ 0 w 40"/>
                  <a:gd name="T3" fmla="*/ 0 h 72"/>
                  <a:gd name="T4" fmla="*/ 40 w 40"/>
                  <a:gd name="T5" fmla="*/ 0 h 72"/>
                  <a:gd name="T6" fmla="*/ 24 w 40"/>
                  <a:gd name="T7" fmla="*/ 32 h 72"/>
                  <a:gd name="T8" fmla="*/ 24 w 40"/>
                  <a:gd name="T9" fmla="*/ 72 h 72"/>
                  <a:gd name="T10" fmla="*/ 0 w 40"/>
                  <a:gd name="T11" fmla="*/ 72 h 72"/>
                  <a:gd name="T12" fmla="*/ 8 w 40"/>
                  <a:gd name="T13" fmla="*/ 56 h 72"/>
                  <a:gd name="T14" fmla="*/ 0 w 40"/>
                  <a:gd name="T15" fmla="*/ 48 h 7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40" h="72">
                    <a:moveTo>
                      <a:pt x="0" y="48"/>
                    </a:moveTo>
                    <a:lnTo>
                      <a:pt x="0" y="0"/>
                    </a:lnTo>
                    <a:lnTo>
                      <a:pt x="40" y="0"/>
                    </a:lnTo>
                    <a:lnTo>
                      <a:pt x="24" y="32"/>
                    </a:lnTo>
                    <a:lnTo>
                      <a:pt x="24" y="72"/>
                    </a:lnTo>
                    <a:lnTo>
                      <a:pt x="0" y="72"/>
                    </a:lnTo>
                    <a:lnTo>
                      <a:pt x="8" y="56"/>
                    </a:lnTo>
                    <a:lnTo>
                      <a:pt x="0" y="48"/>
                    </a:lnTo>
                    <a:close/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679" name="Freeform 400"/>
              <p:cNvSpPr>
                <a:spLocks noChangeAspect="1"/>
              </p:cNvSpPr>
              <p:nvPr/>
            </p:nvSpPr>
            <p:spPr bwMode="auto">
              <a:xfrm>
                <a:off x="496" y="1805"/>
                <a:ext cx="40" cy="72"/>
              </a:xfrm>
              <a:custGeom>
                <a:avLst/>
                <a:gdLst>
                  <a:gd name="T0" fmla="*/ 0 w 40"/>
                  <a:gd name="T1" fmla="*/ 48 h 72"/>
                  <a:gd name="T2" fmla="*/ 0 w 40"/>
                  <a:gd name="T3" fmla="*/ 0 h 72"/>
                  <a:gd name="T4" fmla="*/ 40 w 40"/>
                  <a:gd name="T5" fmla="*/ 0 h 72"/>
                  <a:gd name="T6" fmla="*/ 24 w 40"/>
                  <a:gd name="T7" fmla="*/ 32 h 72"/>
                  <a:gd name="T8" fmla="*/ 24 w 40"/>
                  <a:gd name="T9" fmla="*/ 72 h 72"/>
                  <a:gd name="T10" fmla="*/ 0 w 40"/>
                  <a:gd name="T11" fmla="*/ 72 h 72"/>
                  <a:gd name="T12" fmla="*/ 8 w 40"/>
                  <a:gd name="T13" fmla="*/ 56 h 72"/>
                  <a:gd name="T14" fmla="*/ 0 w 40"/>
                  <a:gd name="T15" fmla="*/ 48 h 7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40" h="72">
                    <a:moveTo>
                      <a:pt x="0" y="48"/>
                    </a:moveTo>
                    <a:lnTo>
                      <a:pt x="0" y="0"/>
                    </a:lnTo>
                    <a:lnTo>
                      <a:pt x="40" y="0"/>
                    </a:lnTo>
                    <a:lnTo>
                      <a:pt x="24" y="32"/>
                    </a:lnTo>
                    <a:lnTo>
                      <a:pt x="24" y="72"/>
                    </a:lnTo>
                    <a:lnTo>
                      <a:pt x="0" y="72"/>
                    </a:lnTo>
                    <a:lnTo>
                      <a:pt x="8" y="56"/>
                    </a:lnTo>
                    <a:lnTo>
                      <a:pt x="0" y="48"/>
                    </a:lnTo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680" name="Freeform 401"/>
              <p:cNvSpPr>
                <a:spLocks noChangeAspect="1"/>
              </p:cNvSpPr>
              <p:nvPr/>
            </p:nvSpPr>
            <p:spPr bwMode="auto">
              <a:xfrm>
                <a:off x="919" y="1678"/>
                <a:ext cx="136" cy="79"/>
              </a:xfrm>
              <a:custGeom>
                <a:avLst/>
                <a:gdLst>
                  <a:gd name="T0" fmla="*/ 0 w 136"/>
                  <a:gd name="T1" fmla="*/ 39 h 79"/>
                  <a:gd name="T2" fmla="*/ 32 w 136"/>
                  <a:gd name="T3" fmla="*/ 79 h 79"/>
                  <a:gd name="T4" fmla="*/ 120 w 136"/>
                  <a:gd name="T5" fmla="*/ 79 h 79"/>
                  <a:gd name="T6" fmla="*/ 136 w 136"/>
                  <a:gd name="T7" fmla="*/ 55 h 79"/>
                  <a:gd name="T8" fmla="*/ 120 w 136"/>
                  <a:gd name="T9" fmla="*/ 55 h 79"/>
                  <a:gd name="T10" fmla="*/ 112 w 136"/>
                  <a:gd name="T11" fmla="*/ 23 h 79"/>
                  <a:gd name="T12" fmla="*/ 88 w 136"/>
                  <a:gd name="T13" fmla="*/ 0 h 79"/>
                  <a:gd name="T14" fmla="*/ 32 w 136"/>
                  <a:gd name="T15" fmla="*/ 8 h 79"/>
                  <a:gd name="T16" fmla="*/ 0 w 136"/>
                  <a:gd name="T17" fmla="*/ 39 h 79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36" h="79">
                    <a:moveTo>
                      <a:pt x="0" y="39"/>
                    </a:moveTo>
                    <a:lnTo>
                      <a:pt x="32" y="79"/>
                    </a:lnTo>
                    <a:lnTo>
                      <a:pt x="120" y="79"/>
                    </a:lnTo>
                    <a:lnTo>
                      <a:pt x="136" y="55"/>
                    </a:lnTo>
                    <a:lnTo>
                      <a:pt x="120" y="55"/>
                    </a:lnTo>
                    <a:lnTo>
                      <a:pt x="112" y="23"/>
                    </a:lnTo>
                    <a:lnTo>
                      <a:pt x="88" y="0"/>
                    </a:lnTo>
                    <a:lnTo>
                      <a:pt x="32" y="8"/>
                    </a:lnTo>
                    <a:lnTo>
                      <a:pt x="0" y="39"/>
                    </a:lnTo>
                    <a:close/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681" name="Freeform 402"/>
              <p:cNvSpPr>
                <a:spLocks noChangeAspect="1"/>
              </p:cNvSpPr>
              <p:nvPr/>
            </p:nvSpPr>
            <p:spPr bwMode="auto">
              <a:xfrm>
                <a:off x="919" y="1678"/>
                <a:ext cx="136" cy="79"/>
              </a:xfrm>
              <a:custGeom>
                <a:avLst/>
                <a:gdLst>
                  <a:gd name="T0" fmla="*/ 0 w 136"/>
                  <a:gd name="T1" fmla="*/ 39 h 79"/>
                  <a:gd name="T2" fmla="*/ 32 w 136"/>
                  <a:gd name="T3" fmla="*/ 79 h 79"/>
                  <a:gd name="T4" fmla="*/ 120 w 136"/>
                  <a:gd name="T5" fmla="*/ 79 h 79"/>
                  <a:gd name="T6" fmla="*/ 136 w 136"/>
                  <a:gd name="T7" fmla="*/ 55 h 79"/>
                  <a:gd name="T8" fmla="*/ 120 w 136"/>
                  <a:gd name="T9" fmla="*/ 55 h 79"/>
                  <a:gd name="T10" fmla="*/ 112 w 136"/>
                  <a:gd name="T11" fmla="*/ 23 h 79"/>
                  <a:gd name="T12" fmla="*/ 88 w 136"/>
                  <a:gd name="T13" fmla="*/ 0 h 79"/>
                  <a:gd name="T14" fmla="*/ 32 w 136"/>
                  <a:gd name="T15" fmla="*/ 8 h 79"/>
                  <a:gd name="T16" fmla="*/ 0 w 136"/>
                  <a:gd name="T17" fmla="*/ 39 h 79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36" h="79">
                    <a:moveTo>
                      <a:pt x="0" y="39"/>
                    </a:moveTo>
                    <a:lnTo>
                      <a:pt x="32" y="79"/>
                    </a:lnTo>
                    <a:lnTo>
                      <a:pt x="120" y="79"/>
                    </a:lnTo>
                    <a:lnTo>
                      <a:pt x="136" y="55"/>
                    </a:lnTo>
                    <a:lnTo>
                      <a:pt x="120" y="55"/>
                    </a:lnTo>
                    <a:lnTo>
                      <a:pt x="112" y="23"/>
                    </a:lnTo>
                    <a:lnTo>
                      <a:pt x="88" y="0"/>
                    </a:lnTo>
                    <a:lnTo>
                      <a:pt x="32" y="8"/>
                    </a:lnTo>
                    <a:lnTo>
                      <a:pt x="0" y="39"/>
                    </a:lnTo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682" name="Freeform 403"/>
              <p:cNvSpPr>
                <a:spLocks noChangeAspect="1"/>
              </p:cNvSpPr>
              <p:nvPr/>
            </p:nvSpPr>
            <p:spPr bwMode="auto">
              <a:xfrm>
                <a:off x="496" y="1765"/>
                <a:ext cx="176" cy="136"/>
              </a:xfrm>
              <a:custGeom>
                <a:avLst/>
                <a:gdLst>
                  <a:gd name="T0" fmla="*/ 0 w 176"/>
                  <a:gd name="T1" fmla="*/ 8 h 136"/>
                  <a:gd name="T2" fmla="*/ 0 w 176"/>
                  <a:gd name="T3" fmla="*/ 40 h 136"/>
                  <a:gd name="T4" fmla="*/ 40 w 176"/>
                  <a:gd name="T5" fmla="*/ 40 h 136"/>
                  <a:gd name="T6" fmla="*/ 24 w 176"/>
                  <a:gd name="T7" fmla="*/ 72 h 136"/>
                  <a:gd name="T8" fmla="*/ 24 w 176"/>
                  <a:gd name="T9" fmla="*/ 112 h 136"/>
                  <a:gd name="T10" fmla="*/ 48 w 176"/>
                  <a:gd name="T11" fmla="*/ 136 h 136"/>
                  <a:gd name="T12" fmla="*/ 104 w 176"/>
                  <a:gd name="T13" fmla="*/ 120 h 136"/>
                  <a:gd name="T14" fmla="*/ 136 w 176"/>
                  <a:gd name="T15" fmla="*/ 96 h 136"/>
                  <a:gd name="T16" fmla="*/ 128 w 176"/>
                  <a:gd name="T17" fmla="*/ 80 h 136"/>
                  <a:gd name="T18" fmla="*/ 144 w 176"/>
                  <a:gd name="T19" fmla="*/ 48 h 136"/>
                  <a:gd name="T20" fmla="*/ 176 w 176"/>
                  <a:gd name="T21" fmla="*/ 40 h 136"/>
                  <a:gd name="T22" fmla="*/ 176 w 176"/>
                  <a:gd name="T23" fmla="*/ 24 h 136"/>
                  <a:gd name="T24" fmla="*/ 152 w 176"/>
                  <a:gd name="T25" fmla="*/ 24 h 136"/>
                  <a:gd name="T26" fmla="*/ 152 w 176"/>
                  <a:gd name="T27" fmla="*/ 16 h 136"/>
                  <a:gd name="T28" fmla="*/ 104 w 176"/>
                  <a:gd name="T29" fmla="*/ 0 h 136"/>
                  <a:gd name="T30" fmla="*/ 8 w 176"/>
                  <a:gd name="T31" fmla="*/ 0 h 136"/>
                  <a:gd name="T32" fmla="*/ 0 w 176"/>
                  <a:gd name="T33" fmla="*/ 8 h 1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176" h="136">
                    <a:moveTo>
                      <a:pt x="0" y="8"/>
                    </a:moveTo>
                    <a:lnTo>
                      <a:pt x="0" y="40"/>
                    </a:lnTo>
                    <a:lnTo>
                      <a:pt x="40" y="40"/>
                    </a:lnTo>
                    <a:lnTo>
                      <a:pt x="24" y="72"/>
                    </a:lnTo>
                    <a:lnTo>
                      <a:pt x="24" y="112"/>
                    </a:lnTo>
                    <a:lnTo>
                      <a:pt x="48" y="136"/>
                    </a:lnTo>
                    <a:lnTo>
                      <a:pt x="104" y="120"/>
                    </a:lnTo>
                    <a:lnTo>
                      <a:pt x="136" y="96"/>
                    </a:lnTo>
                    <a:lnTo>
                      <a:pt x="128" y="80"/>
                    </a:lnTo>
                    <a:lnTo>
                      <a:pt x="144" y="48"/>
                    </a:lnTo>
                    <a:lnTo>
                      <a:pt x="176" y="40"/>
                    </a:lnTo>
                    <a:lnTo>
                      <a:pt x="176" y="24"/>
                    </a:lnTo>
                    <a:lnTo>
                      <a:pt x="152" y="24"/>
                    </a:lnTo>
                    <a:lnTo>
                      <a:pt x="152" y="16"/>
                    </a:lnTo>
                    <a:lnTo>
                      <a:pt x="104" y="0"/>
                    </a:lnTo>
                    <a:lnTo>
                      <a:pt x="8" y="0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683" name="Freeform 404"/>
              <p:cNvSpPr>
                <a:spLocks noChangeAspect="1"/>
              </p:cNvSpPr>
              <p:nvPr/>
            </p:nvSpPr>
            <p:spPr bwMode="auto">
              <a:xfrm>
                <a:off x="496" y="1765"/>
                <a:ext cx="176" cy="136"/>
              </a:xfrm>
              <a:custGeom>
                <a:avLst/>
                <a:gdLst>
                  <a:gd name="T0" fmla="*/ 0 w 176"/>
                  <a:gd name="T1" fmla="*/ 8 h 136"/>
                  <a:gd name="T2" fmla="*/ 0 w 176"/>
                  <a:gd name="T3" fmla="*/ 40 h 136"/>
                  <a:gd name="T4" fmla="*/ 40 w 176"/>
                  <a:gd name="T5" fmla="*/ 40 h 136"/>
                  <a:gd name="T6" fmla="*/ 24 w 176"/>
                  <a:gd name="T7" fmla="*/ 72 h 136"/>
                  <a:gd name="T8" fmla="*/ 24 w 176"/>
                  <a:gd name="T9" fmla="*/ 112 h 136"/>
                  <a:gd name="T10" fmla="*/ 48 w 176"/>
                  <a:gd name="T11" fmla="*/ 136 h 136"/>
                  <a:gd name="T12" fmla="*/ 104 w 176"/>
                  <a:gd name="T13" fmla="*/ 120 h 136"/>
                  <a:gd name="T14" fmla="*/ 136 w 176"/>
                  <a:gd name="T15" fmla="*/ 96 h 136"/>
                  <a:gd name="T16" fmla="*/ 128 w 176"/>
                  <a:gd name="T17" fmla="*/ 80 h 136"/>
                  <a:gd name="T18" fmla="*/ 144 w 176"/>
                  <a:gd name="T19" fmla="*/ 48 h 136"/>
                  <a:gd name="T20" fmla="*/ 176 w 176"/>
                  <a:gd name="T21" fmla="*/ 40 h 136"/>
                  <a:gd name="T22" fmla="*/ 176 w 176"/>
                  <a:gd name="T23" fmla="*/ 24 h 136"/>
                  <a:gd name="T24" fmla="*/ 152 w 176"/>
                  <a:gd name="T25" fmla="*/ 24 h 136"/>
                  <a:gd name="T26" fmla="*/ 152 w 176"/>
                  <a:gd name="T27" fmla="*/ 16 h 136"/>
                  <a:gd name="T28" fmla="*/ 104 w 176"/>
                  <a:gd name="T29" fmla="*/ 0 h 136"/>
                  <a:gd name="T30" fmla="*/ 8 w 176"/>
                  <a:gd name="T31" fmla="*/ 0 h 136"/>
                  <a:gd name="T32" fmla="*/ 0 w 176"/>
                  <a:gd name="T33" fmla="*/ 8 h 1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176" h="136">
                    <a:moveTo>
                      <a:pt x="0" y="8"/>
                    </a:moveTo>
                    <a:lnTo>
                      <a:pt x="0" y="40"/>
                    </a:lnTo>
                    <a:lnTo>
                      <a:pt x="40" y="40"/>
                    </a:lnTo>
                    <a:lnTo>
                      <a:pt x="24" y="72"/>
                    </a:lnTo>
                    <a:lnTo>
                      <a:pt x="24" y="112"/>
                    </a:lnTo>
                    <a:lnTo>
                      <a:pt x="48" y="136"/>
                    </a:lnTo>
                    <a:lnTo>
                      <a:pt x="104" y="120"/>
                    </a:lnTo>
                    <a:lnTo>
                      <a:pt x="136" y="96"/>
                    </a:lnTo>
                    <a:lnTo>
                      <a:pt x="128" y="80"/>
                    </a:lnTo>
                    <a:lnTo>
                      <a:pt x="144" y="48"/>
                    </a:lnTo>
                    <a:lnTo>
                      <a:pt x="176" y="40"/>
                    </a:lnTo>
                    <a:lnTo>
                      <a:pt x="176" y="24"/>
                    </a:lnTo>
                    <a:lnTo>
                      <a:pt x="152" y="24"/>
                    </a:lnTo>
                    <a:lnTo>
                      <a:pt x="152" y="16"/>
                    </a:lnTo>
                    <a:lnTo>
                      <a:pt x="104" y="0"/>
                    </a:lnTo>
                    <a:lnTo>
                      <a:pt x="8" y="0"/>
                    </a:lnTo>
                    <a:lnTo>
                      <a:pt x="0" y="8"/>
                    </a:lnTo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421" name="Freeform 405"/>
            <p:cNvSpPr>
              <a:spLocks noChangeAspect="1"/>
            </p:cNvSpPr>
            <p:nvPr/>
          </p:nvSpPr>
          <p:spPr bwMode="auto">
            <a:xfrm>
              <a:off x="784" y="1400"/>
              <a:ext cx="186" cy="314"/>
            </a:xfrm>
            <a:custGeom>
              <a:avLst/>
              <a:gdLst>
                <a:gd name="T0" fmla="*/ 0 w 184"/>
                <a:gd name="T1" fmla="*/ 261 h 311"/>
                <a:gd name="T2" fmla="*/ 8 w 184"/>
                <a:gd name="T3" fmla="*/ 304 h 311"/>
                <a:gd name="T4" fmla="*/ 24 w 184"/>
                <a:gd name="T5" fmla="*/ 328 h 311"/>
                <a:gd name="T6" fmla="*/ 24 w 184"/>
                <a:gd name="T7" fmla="*/ 344 h 311"/>
                <a:gd name="T8" fmla="*/ 75 w 184"/>
                <a:gd name="T9" fmla="*/ 336 h 311"/>
                <a:gd name="T10" fmla="*/ 99 w 184"/>
                <a:gd name="T11" fmla="*/ 273 h 311"/>
                <a:gd name="T12" fmla="*/ 83 w 184"/>
                <a:gd name="T13" fmla="*/ 273 h 311"/>
                <a:gd name="T14" fmla="*/ 123 w 184"/>
                <a:gd name="T15" fmla="*/ 253 h 311"/>
                <a:gd name="T16" fmla="*/ 83 w 184"/>
                <a:gd name="T17" fmla="*/ 245 h 311"/>
                <a:gd name="T18" fmla="*/ 115 w 184"/>
                <a:gd name="T19" fmla="*/ 253 h 311"/>
                <a:gd name="T20" fmla="*/ 123 w 184"/>
                <a:gd name="T21" fmla="*/ 237 h 311"/>
                <a:gd name="T22" fmla="*/ 107 w 184"/>
                <a:gd name="T23" fmla="*/ 221 h 311"/>
                <a:gd name="T24" fmla="*/ 83 w 184"/>
                <a:gd name="T25" fmla="*/ 229 h 311"/>
                <a:gd name="T26" fmla="*/ 107 w 184"/>
                <a:gd name="T27" fmla="*/ 221 h 311"/>
                <a:gd name="T28" fmla="*/ 107 w 184"/>
                <a:gd name="T29" fmla="*/ 181 h 311"/>
                <a:gd name="T30" fmla="*/ 174 w 184"/>
                <a:gd name="T31" fmla="*/ 123 h 311"/>
                <a:gd name="T32" fmla="*/ 166 w 184"/>
                <a:gd name="T33" fmla="*/ 115 h 311"/>
                <a:gd name="T34" fmla="*/ 182 w 184"/>
                <a:gd name="T35" fmla="*/ 91 h 311"/>
                <a:gd name="T36" fmla="*/ 206 w 184"/>
                <a:gd name="T37" fmla="*/ 91 h 311"/>
                <a:gd name="T38" fmla="*/ 198 w 184"/>
                <a:gd name="T39" fmla="*/ 24 h 311"/>
                <a:gd name="T40" fmla="*/ 156 w 184"/>
                <a:gd name="T41" fmla="*/ 0 h 311"/>
                <a:gd name="T42" fmla="*/ 140 w 184"/>
                <a:gd name="T43" fmla="*/ 16 h 311"/>
                <a:gd name="T44" fmla="*/ 115 w 184"/>
                <a:gd name="T45" fmla="*/ 16 h 311"/>
                <a:gd name="T46" fmla="*/ 115 w 184"/>
                <a:gd name="T47" fmla="*/ 24 h 311"/>
                <a:gd name="T48" fmla="*/ 99 w 184"/>
                <a:gd name="T49" fmla="*/ 24 h 311"/>
                <a:gd name="T50" fmla="*/ 83 w 184"/>
                <a:gd name="T51" fmla="*/ 48 h 311"/>
                <a:gd name="T52" fmla="*/ 59 w 184"/>
                <a:gd name="T53" fmla="*/ 91 h 311"/>
                <a:gd name="T54" fmla="*/ 40 w 184"/>
                <a:gd name="T55" fmla="*/ 115 h 311"/>
                <a:gd name="T56" fmla="*/ 40 w 184"/>
                <a:gd name="T57" fmla="*/ 131 h 311"/>
                <a:gd name="T58" fmla="*/ 16 w 184"/>
                <a:gd name="T59" fmla="*/ 147 h 311"/>
                <a:gd name="T60" fmla="*/ 16 w 184"/>
                <a:gd name="T61" fmla="*/ 197 h 311"/>
                <a:gd name="T62" fmla="*/ 24 w 184"/>
                <a:gd name="T63" fmla="*/ 205 h 311"/>
                <a:gd name="T64" fmla="*/ 16 w 184"/>
                <a:gd name="T65" fmla="*/ 213 h 311"/>
                <a:gd name="T66" fmla="*/ 16 w 184"/>
                <a:gd name="T67" fmla="*/ 229 h 311"/>
                <a:gd name="T68" fmla="*/ 0 w 184"/>
                <a:gd name="T69" fmla="*/ 261 h 311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184" h="311">
                  <a:moveTo>
                    <a:pt x="0" y="239"/>
                  </a:moveTo>
                  <a:lnTo>
                    <a:pt x="8" y="271"/>
                  </a:lnTo>
                  <a:lnTo>
                    <a:pt x="24" y="295"/>
                  </a:lnTo>
                  <a:lnTo>
                    <a:pt x="24" y="311"/>
                  </a:lnTo>
                  <a:lnTo>
                    <a:pt x="64" y="303"/>
                  </a:lnTo>
                  <a:lnTo>
                    <a:pt x="88" y="247"/>
                  </a:lnTo>
                  <a:lnTo>
                    <a:pt x="72" y="247"/>
                  </a:lnTo>
                  <a:lnTo>
                    <a:pt x="112" y="231"/>
                  </a:lnTo>
                  <a:lnTo>
                    <a:pt x="72" y="223"/>
                  </a:lnTo>
                  <a:lnTo>
                    <a:pt x="104" y="231"/>
                  </a:lnTo>
                  <a:lnTo>
                    <a:pt x="112" y="215"/>
                  </a:lnTo>
                  <a:lnTo>
                    <a:pt x="96" y="199"/>
                  </a:lnTo>
                  <a:lnTo>
                    <a:pt x="72" y="207"/>
                  </a:lnTo>
                  <a:lnTo>
                    <a:pt x="96" y="199"/>
                  </a:lnTo>
                  <a:lnTo>
                    <a:pt x="96" y="159"/>
                  </a:lnTo>
                  <a:lnTo>
                    <a:pt x="152" y="112"/>
                  </a:lnTo>
                  <a:lnTo>
                    <a:pt x="144" y="104"/>
                  </a:lnTo>
                  <a:lnTo>
                    <a:pt x="160" y="80"/>
                  </a:lnTo>
                  <a:lnTo>
                    <a:pt x="184" y="80"/>
                  </a:lnTo>
                  <a:lnTo>
                    <a:pt x="176" y="24"/>
                  </a:lnTo>
                  <a:lnTo>
                    <a:pt x="136" y="0"/>
                  </a:lnTo>
                  <a:lnTo>
                    <a:pt x="128" y="16"/>
                  </a:lnTo>
                  <a:lnTo>
                    <a:pt x="104" y="16"/>
                  </a:lnTo>
                  <a:lnTo>
                    <a:pt x="104" y="24"/>
                  </a:lnTo>
                  <a:lnTo>
                    <a:pt x="88" y="24"/>
                  </a:lnTo>
                  <a:lnTo>
                    <a:pt x="72" y="48"/>
                  </a:lnTo>
                  <a:lnTo>
                    <a:pt x="48" y="80"/>
                  </a:lnTo>
                  <a:lnTo>
                    <a:pt x="40" y="104"/>
                  </a:lnTo>
                  <a:lnTo>
                    <a:pt x="40" y="120"/>
                  </a:lnTo>
                  <a:lnTo>
                    <a:pt x="16" y="136"/>
                  </a:lnTo>
                  <a:lnTo>
                    <a:pt x="16" y="175"/>
                  </a:lnTo>
                  <a:lnTo>
                    <a:pt x="24" y="183"/>
                  </a:lnTo>
                  <a:lnTo>
                    <a:pt x="16" y="191"/>
                  </a:lnTo>
                  <a:lnTo>
                    <a:pt x="16" y="207"/>
                  </a:lnTo>
                  <a:lnTo>
                    <a:pt x="0" y="239"/>
                  </a:lnTo>
                  <a:close/>
                </a:path>
              </a:pathLst>
            </a:custGeom>
            <a:grpFill/>
            <a:ln w="12700" cmpd="sng">
              <a:solidFill>
                <a:sysClr val="window" lastClr="FFFFFF"/>
              </a:solidFill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400" b="1" kern="0">
                <a:solidFill>
                  <a:srgbClr val="FFFFFF"/>
                </a:solidFill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endParaRPr>
            </a:p>
          </p:txBody>
        </p:sp>
        <p:sp>
          <p:nvSpPr>
            <p:cNvPr id="1422" name="Freeform 406"/>
            <p:cNvSpPr>
              <a:spLocks noChangeAspect="1"/>
            </p:cNvSpPr>
            <p:nvPr/>
          </p:nvSpPr>
          <p:spPr bwMode="auto">
            <a:xfrm>
              <a:off x="784" y="1400"/>
              <a:ext cx="186" cy="314"/>
            </a:xfrm>
            <a:custGeom>
              <a:avLst/>
              <a:gdLst>
                <a:gd name="T0" fmla="*/ 0 w 184"/>
                <a:gd name="T1" fmla="*/ 261 h 311"/>
                <a:gd name="T2" fmla="*/ 8 w 184"/>
                <a:gd name="T3" fmla="*/ 304 h 311"/>
                <a:gd name="T4" fmla="*/ 24 w 184"/>
                <a:gd name="T5" fmla="*/ 328 h 311"/>
                <a:gd name="T6" fmla="*/ 24 w 184"/>
                <a:gd name="T7" fmla="*/ 344 h 311"/>
                <a:gd name="T8" fmla="*/ 75 w 184"/>
                <a:gd name="T9" fmla="*/ 336 h 311"/>
                <a:gd name="T10" fmla="*/ 99 w 184"/>
                <a:gd name="T11" fmla="*/ 273 h 311"/>
                <a:gd name="T12" fmla="*/ 83 w 184"/>
                <a:gd name="T13" fmla="*/ 273 h 311"/>
                <a:gd name="T14" fmla="*/ 123 w 184"/>
                <a:gd name="T15" fmla="*/ 253 h 311"/>
                <a:gd name="T16" fmla="*/ 83 w 184"/>
                <a:gd name="T17" fmla="*/ 245 h 311"/>
                <a:gd name="T18" fmla="*/ 115 w 184"/>
                <a:gd name="T19" fmla="*/ 253 h 311"/>
                <a:gd name="T20" fmla="*/ 123 w 184"/>
                <a:gd name="T21" fmla="*/ 237 h 311"/>
                <a:gd name="T22" fmla="*/ 107 w 184"/>
                <a:gd name="T23" fmla="*/ 221 h 311"/>
                <a:gd name="T24" fmla="*/ 83 w 184"/>
                <a:gd name="T25" fmla="*/ 229 h 311"/>
                <a:gd name="T26" fmla="*/ 107 w 184"/>
                <a:gd name="T27" fmla="*/ 221 h 311"/>
                <a:gd name="T28" fmla="*/ 107 w 184"/>
                <a:gd name="T29" fmla="*/ 181 h 311"/>
                <a:gd name="T30" fmla="*/ 174 w 184"/>
                <a:gd name="T31" fmla="*/ 123 h 311"/>
                <a:gd name="T32" fmla="*/ 166 w 184"/>
                <a:gd name="T33" fmla="*/ 115 h 311"/>
                <a:gd name="T34" fmla="*/ 182 w 184"/>
                <a:gd name="T35" fmla="*/ 91 h 311"/>
                <a:gd name="T36" fmla="*/ 206 w 184"/>
                <a:gd name="T37" fmla="*/ 91 h 311"/>
                <a:gd name="T38" fmla="*/ 198 w 184"/>
                <a:gd name="T39" fmla="*/ 24 h 311"/>
                <a:gd name="T40" fmla="*/ 156 w 184"/>
                <a:gd name="T41" fmla="*/ 0 h 311"/>
                <a:gd name="T42" fmla="*/ 140 w 184"/>
                <a:gd name="T43" fmla="*/ 16 h 311"/>
                <a:gd name="T44" fmla="*/ 115 w 184"/>
                <a:gd name="T45" fmla="*/ 16 h 311"/>
                <a:gd name="T46" fmla="*/ 115 w 184"/>
                <a:gd name="T47" fmla="*/ 24 h 311"/>
                <a:gd name="T48" fmla="*/ 99 w 184"/>
                <a:gd name="T49" fmla="*/ 24 h 311"/>
                <a:gd name="T50" fmla="*/ 83 w 184"/>
                <a:gd name="T51" fmla="*/ 48 h 311"/>
                <a:gd name="T52" fmla="*/ 59 w 184"/>
                <a:gd name="T53" fmla="*/ 91 h 311"/>
                <a:gd name="T54" fmla="*/ 40 w 184"/>
                <a:gd name="T55" fmla="*/ 115 h 311"/>
                <a:gd name="T56" fmla="*/ 40 w 184"/>
                <a:gd name="T57" fmla="*/ 131 h 311"/>
                <a:gd name="T58" fmla="*/ 16 w 184"/>
                <a:gd name="T59" fmla="*/ 147 h 311"/>
                <a:gd name="T60" fmla="*/ 16 w 184"/>
                <a:gd name="T61" fmla="*/ 197 h 311"/>
                <a:gd name="T62" fmla="*/ 24 w 184"/>
                <a:gd name="T63" fmla="*/ 205 h 311"/>
                <a:gd name="T64" fmla="*/ 16 w 184"/>
                <a:gd name="T65" fmla="*/ 213 h 311"/>
                <a:gd name="T66" fmla="*/ 16 w 184"/>
                <a:gd name="T67" fmla="*/ 229 h 311"/>
                <a:gd name="T68" fmla="*/ 0 w 184"/>
                <a:gd name="T69" fmla="*/ 261 h 311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184" h="311">
                  <a:moveTo>
                    <a:pt x="0" y="239"/>
                  </a:moveTo>
                  <a:lnTo>
                    <a:pt x="8" y="271"/>
                  </a:lnTo>
                  <a:lnTo>
                    <a:pt x="24" y="295"/>
                  </a:lnTo>
                  <a:lnTo>
                    <a:pt x="24" y="311"/>
                  </a:lnTo>
                  <a:lnTo>
                    <a:pt x="64" y="303"/>
                  </a:lnTo>
                  <a:lnTo>
                    <a:pt x="88" y="247"/>
                  </a:lnTo>
                  <a:lnTo>
                    <a:pt x="72" y="247"/>
                  </a:lnTo>
                  <a:lnTo>
                    <a:pt x="112" y="231"/>
                  </a:lnTo>
                  <a:lnTo>
                    <a:pt x="72" y="223"/>
                  </a:lnTo>
                  <a:lnTo>
                    <a:pt x="104" y="231"/>
                  </a:lnTo>
                  <a:lnTo>
                    <a:pt x="112" y="215"/>
                  </a:lnTo>
                  <a:lnTo>
                    <a:pt x="96" y="199"/>
                  </a:lnTo>
                  <a:lnTo>
                    <a:pt x="72" y="207"/>
                  </a:lnTo>
                  <a:lnTo>
                    <a:pt x="96" y="199"/>
                  </a:lnTo>
                  <a:lnTo>
                    <a:pt x="96" y="159"/>
                  </a:lnTo>
                  <a:lnTo>
                    <a:pt x="152" y="112"/>
                  </a:lnTo>
                  <a:lnTo>
                    <a:pt x="144" y="104"/>
                  </a:lnTo>
                  <a:lnTo>
                    <a:pt x="160" y="80"/>
                  </a:lnTo>
                  <a:lnTo>
                    <a:pt x="184" y="80"/>
                  </a:lnTo>
                  <a:lnTo>
                    <a:pt x="176" y="24"/>
                  </a:lnTo>
                  <a:lnTo>
                    <a:pt x="136" y="0"/>
                  </a:lnTo>
                  <a:lnTo>
                    <a:pt x="128" y="16"/>
                  </a:lnTo>
                  <a:lnTo>
                    <a:pt x="104" y="16"/>
                  </a:lnTo>
                  <a:lnTo>
                    <a:pt x="104" y="24"/>
                  </a:lnTo>
                  <a:lnTo>
                    <a:pt x="88" y="24"/>
                  </a:lnTo>
                  <a:lnTo>
                    <a:pt x="72" y="48"/>
                  </a:lnTo>
                  <a:lnTo>
                    <a:pt x="48" y="80"/>
                  </a:lnTo>
                  <a:lnTo>
                    <a:pt x="40" y="104"/>
                  </a:lnTo>
                  <a:lnTo>
                    <a:pt x="40" y="120"/>
                  </a:lnTo>
                  <a:lnTo>
                    <a:pt x="16" y="136"/>
                  </a:lnTo>
                  <a:lnTo>
                    <a:pt x="16" y="175"/>
                  </a:lnTo>
                  <a:lnTo>
                    <a:pt x="24" y="183"/>
                  </a:lnTo>
                  <a:lnTo>
                    <a:pt x="16" y="191"/>
                  </a:lnTo>
                  <a:lnTo>
                    <a:pt x="16" y="207"/>
                  </a:lnTo>
                  <a:lnTo>
                    <a:pt x="0" y="239"/>
                  </a:lnTo>
                </a:path>
              </a:pathLst>
            </a:custGeom>
            <a:grpFill/>
            <a:ln w="12700" cmpd="sng">
              <a:solidFill>
                <a:sysClr val="window" lastClr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400" b="1" kern="0">
                <a:solidFill>
                  <a:srgbClr val="FFFFFF"/>
                </a:solidFill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endParaRPr>
            </a:p>
          </p:txBody>
        </p:sp>
        <p:sp>
          <p:nvSpPr>
            <p:cNvPr id="1423" name="Freeform 407"/>
            <p:cNvSpPr>
              <a:spLocks noChangeAspect="1"/>
            </p:cNvSpPr>
            <p:nvPr/>
          </p:nvSpPr>
          <p:spPr bwMode="auto">
            <a:xfrm>
              <a:off x="704" y="1874"/>
              <a:ext cx="72" cy="32"/>
            </a:xfrm>
            <a:custGeom>
              <a:avLst/>
              <a:gdLst>
                <a:gd name="T0" fmla="*/ 0 w 72"/>
                <a:gd name="T1" fmla="*/ 16 h 32"/>
                <a:gd name="T2" fmla="*/ 24 w 72"/>
                <a:gd name="T3" fmla="*/ 32 h 32"/>
                <a:gd name="T4" fmla="*/ 48 w 72"/>
                <a:gd name="T5" fmla="*/ 16 h 32"/>
                <a:gd name="T6" fmla="*/ 56 w 72"/>
                <a:gd name="T7" fmla="*/ 32 h 32"/>
                <a:gd name="T8" fmla="*/ 72 w 72"/>
                <a:gd name="T9" fmla="*/ 8 h 32"/>
                <a:gd name="T10" fmla="*/ 64 w 72"/>
                <a:gd name="T11" fmla="*/ 8 h 32"/>
                <a:gd name="T12" fmla="*/ 56 w 72"/>
                <a:gd name="T13" fmla="*/ 0 h 32"/>
                <a:gd name="T14" fmla="*/ 32 w 72"/>
                <a:gd name="T15" fmla="*/ 0 h 32"/>
                <a:gd name="T16" fmla="*/ 0 w 72"/>
                <a:gd name="T17" fmla="*/ 16 h 3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72" h="32">
                  <a:moveTo>
                    <a:pt x="0" y="16"/>
                  </a:moveTo>
                  <a:lnTo>
                    <a:pt x="24" y="32"/>
                  </a:lnTo>
                  <a:lnTo>
                    <a:pt x="48" y="16"/>
                  </a:lnTo>
                  <a:lnTo>
                    <a:pt x="56" y="32"/>
                  </a:lnTo>
                  <a:lnTo>
                    <a:pt x="72" y="8"/>
                  </a:lnTo>
                  <a:lnTo>
                    <a:pt x="64" y="8"/>
                  </a:lnTo>
                  <a:lnTo>
                    <a:pt x="56" y="0"/>
                  </a:lnTo>
                  <a:lnTo>
                    <a:pt x="32" y="0"/>
                  </a:lnTo>
                  <a:lnTo>
                    <a:pt x="0" y="16"/>
                  </a:lnTo>
                  <a:close/>
                </a:path>
              </a:pathLst>
            </a:custGeom>
            <a:grpFill/>
            <a:ln w="12700" cmpd="sng">
              <a:solidFill>
                <a:sysClr val="window" lastClr="FFFFFF"/>
              </a:solidFill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400" b="1" kern="0">
                <a:solidFill>
                  <a:srgbClr val="FFFFFF"/>
                </a:solidFill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endParaRPr>
            </a:p>
          </p:txBody>
        </p:sp>
        <p:sp>
          <p:nvSpPr>
            <p:cNvPr id="1425" name="Freeform 408"/>
            <p:cNvSpPr>
              <a:spLocks noChangeAspect="1"/>
            </p:cNvSpPr>
            <p:nvPr/>
          </p:nvSpPr>
          <p:spPr bwMode="auto">
            <a:xfrm>
              <a:off x="704" y="1874"/>
              <a:ext cx="72" cy="32"/>
            </a:xfrm>
            <a:custGeom>
              <a:avLst/>
              <a:gdLst>
                <a:gd name="T0" fmla="*/ 0 w 72"/>
                <a:gd name="T1" fmla="*/ 16 h 32"/>
                <a:gd name="T2" fmla="*/ 24 w 72"/>
                <a:gd name="T3" fmla="*/ 32 h 32"/>
                <a:gd name="T4" fmla="*/ 48 w 72"/>
                <a:gd name="T5" fmla="*/ 16 h 32"/>
                <a:gd name="T6" fmla="*/ 56 w 72"/>
                <a:gd name="T7" fmla="*/ 32 h 32"/>
                <a:gd name="T8" fmla="*/ 72 w 72"/>
                <a:gd name="T9" fmla="*/ 8 h 32"/>
                <a:gd name="T10" fmla="*/ 64 w 72"/>
                <a:gd name="T11" fmla="*/ 8 h 32"/>
                <a:gd name="T12" fmla="*/ 56 w 72"/>
                <a:gd name="T13" fmla="*/ 0 h 32"/>
                <a:gd name="T14" fmla="*/ 32 w 72"/>
                <a:gd name="T15" fmla="*/ 0 h 32"/>
                <a:gd name="T16" fmla="*/ 0 w 72"/>
                <a:gd name="T17" fmla="*/ 16 h 3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72" h="32">
                  <a:moveTo>
                    <a:pt x="0" y="16"/>
                  </a:moveTo>
                  <a:lnTo>
                    <a:pt x="24" y="32"/>
                  </a:lnTo>
                  <a:lnTo>
                    <a:pt x="48" y="16"/>
                  </a:lnTo>
                  <a:lnTo>
                    <a:pt x="56" y="32"/>
                  </a:lnTo>
                  <a:lnTo>
                    <a:pt x="72" y="8"/>
                  </a:lnTo>
                  <a:lnTo>
                    <a:pt x="64" y="8"/>
                  </a:lnTo>
                  <a:lnTo>
                    <a:pt x="56" y="0"/>
                  </a:lnTo>
                  <a:lnTo>
                    <a:pt x="32" y="0"/>
                  </a:lnTo>
                  <a:lnTo>
                    <a:pt x="0" y="16"/>
                  </a:lnTo>
                </a:path>
              </a:pathLst>
            </a:custGeom>
            <a:grpFill/>
            <a:ln w="12700" cmpd="sng">
              <a:solidFill>
                <a:sysClr val="window" lastClr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400" b="1" kern="0">
                <a:solidFill>
                  <a:srgbClr val="FFFFFF"/>
                </a:solidFill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endParaRPr>
            </a:p>
          </p:txBody>
        </p:sp>
        <p:sp>
          <p:nvSpPr>
            <p:cNvPr id="1426" name="Freeform 409"/>
            <p:cNvSpPr>
              <a:spLocks noChangeAspect="1"/>
            </p:cNvSpPr>
            <p:nvPr/>
          </p:nvSpPr>
          <p:spPr bwMode="auto">
            <a:xfrm>
              <a:off x="479" y="1722"/>
              <a:ext cx="57" cy="72"/>
            </a:xfrm>
            <a:custGeom>
              <a:avLst/>
              <a:gdLst>
                <a:gd name="T0" fmla="*/ 0 w 56"/>
                <a:gd name="T1" fmla="*/ 56 h 72"/>
                <a:gd name="T2" fmla="*/ 8 w 56"/>
                <a:gd name="T3" fmla="*/ 64 h 72"/>
                <a:gd name="T4" fmla="*/ 0 w 56"/>
                <a:gd name="T5" fmla="*/ 72 h 72"/>
                <a:gd name="T6" fmla="*/ 59 w 56"/>
                <a:gd name="T7" fmla="*/ 56 h 72"/>
                <a:gd name="T8" fmla="*/ 67 w 56"/>
                <a:gd name="T9" fmla="*/ 24 h 72"/>
                <a:gd name="T10" fmla="*/ 59 w 56"/>
                <a:gd name="T11" fmla="*/ 16 h 72"/>
                <a:gd name="T12" fmla="*/ 43 w 56"/>
                <a:gd name="T13" fmla="*/ 24 h 72"/>
                <a:gd name="T14" fmla="*/ 24 w 56"/>
                <a:gd name="T15" fmla="*/ 16 h 72"/>
                <a:gd name="T16" fmla="*/ 43 w 56"/>
                <a:gd name="T17" fmla="*/ 8 h 72"/>
                <a:gd name="T18" fmla="*/ 24 w 56"/>
                <a:gd name="T19" fmla="*/ 0 h 72"/>
                <a:gd name="T20" fmla="*/ 24 w 56"/>
                <a:gd name="T21" fmla="*/ 16 h 72"/>
                <a:gd name="T22" fmla="*/ 0 w 56"/>
                <a:gd name="T23" fmla="*/ 24 h 72"/>
                <a:gd name="T24" fmla="*/ 8 w 56"/>
                <a:gd name="T25" fmla="*/ 32 h 72"/>
                <a:gd name="T26" fmla="*/ 0 w 56"/>
                <a:gd name="T27" fmla="*/ 40 h 72"/>
                <a:gd name="T28" fmla="*/ 16 w 56"/>
                <a:gd name="T29" fmla="*/ 48 h 72"/>
                <a:gd name="T30" fmla="*/ 0 w 56"/>
                <a:gd name="T31" fmla="*/ 48 h 72"/>
                <a:gd name="T32" fmla="*/ 16 w 56"/>
                <a:gd name="T33" fmla="*/ 48 h 72"/>
                <a:gd name="T34" fmla="*/ 0 w 56"/>
                <a:gd name="T35" fmla="*/ 56 h 72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56" h="72">
                  <a:moveTo>
                    <a:pt x="0" y="56"/>
                  </a:moveTo>
                  <a:lnTo>
                    <a:pt x="8" y="64"/>
                  </a:lnTo>
                  <a:lnTo>
                    <a:pt x="0" y="72"/>
                  </a:lnTo>
                  <a:lnTo>
                    <a:pt x="48" y="56"/>
                  </a:lnTo>
                  <a:lnTo>
                    <a:pt x="56" y="24"/>
                  </a:lnTo>
                  <a:lnTo>
                    <a:pt x="48" y="16"/>
                  </a:lnTo>
                  <a:lnTo>
                    <a:pt x="32" y="24"/>
                  </a:lnTo>
                  <a:lnTo>
                    <a:pt x="24" y="16"/>
                  </a:lnTo>
                  <a:lnTo>
                    <a:pt x="32" y="8"/>
                  </a:lnTo>
                  <a:lnTo>
                    <a:pt x="24" y="0"/>
                  </a:lnTo>
                  <a:lnTo>
                    <a:pt x="24" y="16"/>
                  </a:lnTo>
                  <a:lnTo>
                    <a:pt x="0" y="24"/>
                  </a:lnTo>
                  <a:lnTo>
                    <a:pt x="8" y="32"/>
                  </a:lnTo>
                  <a:lnTo>
                    <a:pt x="0" y="40"/>
                  </a:lnTo>
                  <a:lnTo>
                    <a:pt x="16" y="48"/>
                  </a:lnTo>
                  <a:lnTo>
                    <a:pt x="0" y="48"/>
                  </a:lnTo>
                  <a:lnTo>
                    <a:pt x="16" y="48"/>
                  </a:lnTo>
                  <a:lnTo>
                    <a:pt x="0" y="56"/>
                  </a:lnTo>
                  <a:close/>
                </a:path>
              </a:pathLst>
            </a:custGeom>
            <a:grpFill/>
            <a:ln w="12700" cmpd="sng">
              <a:solidFill>
                <a:sysClr val="window" lastClr="FFFFFF"/>
              </a:solidFill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400" b="1" kern="0">
                <a:solidFill>
                  <a:srgbClr val="FFFFFF"/>
                </a:solidFill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endParaRPr>
            </a:p>
          </p:txBody>
        </p:sp>
        <p:sp>
          <p:nvSpPr>
            <p:cNvPr id="1427" name="Freeform 410"/>
            <p:cNvSpPr>
              <a:spLocks noChangeAspect="1"/>
            </p:cNvSpPr>
            <p:nvPr/>
          </p:nvSpPr>
          <p:spPr bwMode="auto">
            <a:xfrm>
              <a:off x="479" y="1722"/>
              <a:ext cx="57" cy="72"/>
            </a:xfrm>
            <a:custGeom>
              <a:avLst/>
              <a:gdLst>
                <a:gd name="T0" fmla="*/ 0 w 56"/>
                <a:gd name="T1" fmla="*/ 56 h 72"/>
                <a:gd name="T2" fmla="*/ 8 w 56"/>
                <a:gd name="T3" fmla="*/ 64 h 72"/>
                <a:gd name="T4" fmla="*/ 0 w 56"/>
                <a:gd name="T5" fmla="*/ 72 h 72"/>
                <a:gd name="T6" fmla="*/ 59 w 56"/>
                <a:gd name="T7" fmla="*/ 56 h 72"/>
                <a:gd name="T8" fmla="*/ 67 w 56"/>
                <a:gd name="T9" fmla="*/ 24 h 72"/>
                <a:gd name="T10" fmla="*/ 59 w 56"/>
                <a:gd name="T11" fmla="*/ 16 h 72"/>
                <a:gd name="T12" fmla="*/ 43 w 56"/>
                <a:gd name="T13" fmla="*/ 24 h 72"/>
                <a:gd name="T14" fmla="*/ 24 w 56"/>
                <a:gd name="T15" fmla="*/ 16 h 72"/>
                <a:gd name="T16" fmla="*/ 43 w 56"/>
                <a:gd name="T17" fmla="*/ 8 h 72"/>
                <a:gd name="T18" fmla="*/ 24 w 56"/>
                <a:gd name="T19" fmla="*/ 0 h 72"/>
                <a:gd name="T20" fmla="*/ 24 w 56"/>
                <a:gd name="T21" fmla="*/ 16 h 72"/>
                <a:gd name="T22" fmla="*/ 0 w 56"/>
                <a:gd name="T23" fmla="*/ 24 h 72"/>
                <a:gd name="T24" fmla="*/ 8 w 56"/>
                <a:gd name="T25" fmla="*/ 32 h 72"/>
                <a:gd name="T26" fmla="*/ 0 w 56"/>
                <a:gd name="T27" fmla="*/ 40 h 72"/>
                <a:gd name="T28" fmla="*/ 16 w 56"/>
                <a:gd name="T29" fmla="*/ 48 h 72"/>
                <a:gd name="T30" fmla="*/ 0 w 56"/>
                <a:gd name="T31" fmla="*/ 48 h 72"/>
                <a:gd name="T32" fmla="*/ 16 w 56"/>
                <a:gd name="T33" fmla="*/ 48 h 72"/>
                <a:gd name="T34" fmla="*/ 0 w 56"/>
                <a:gd name="T35" fmla="*/ 56 h 72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56" h="72">
                  <a:moveTo>
                    <a:pt x="0" y="56"/>
                  </a:moveTo>
                  <a:lnTo>
                    <a:pt x="8" y="64"/>
                  </a:lnTo>
                  <a:lnTo>
                    <a:pt x="0" y="72"/>
                  </a:lnTo>
                  <a:lnTo>
                    <a:pt x="48" y="56"/>
                  </a:lnTo>
                  <a:lnTo>
                    <a:pt x="56" y="24"/>
                  </a:lnTo>
                  <a:lnTo>
                    <a:pt x="48" y="16"/>
                  </a:lnTo>
                  <a:lnTo>
                    <a:pt x="32" y="24"/>
                  </a:lnTo>
                  <a:lnTo>
                    <a:pt x="24" y="16"/>
                  </a:lnTo>
                  <a:lnTo>
                    <a:pt x="32" y="8"/>
                  </a:lnTo>
                  <a:lnTo>
                    <a:pt x="24" y="0"/>
                  </a:lnTo>
                  <a:lnTo>
                    <a:pt x="24" y="16"/>
                  </a:lnTo>
                  <a:lnTo>
                    <a:pt x="0" y="24"/>
                  </a:lnTo>
                  <a:lnTo>
                    <a:pt x="8" y="32"/>
                  </a:lnTo>
                  <a:lnTo>
                    <a:pt x="0" y="40"/>
                  </a:lnTo>
                  <a:lnTo>
                    <a:pt x="16" y="48"/>
                  </a:lnTo>
                  <a:lnTo>
                    <a:pt x="0" y="48"/>
                  </a:lnTo>
                  <a:lnTo>
                    <a:pt x="16" y="48"/>
                  </a:lnTo>
                  <a:lnTo>
                    <a:pt x="0" y="56"/>
                  </a:lnTo>
                </a:path>
              </a:pathLst>
            </a:custGeom>
            <a:grpFill/>
            <a:ln w="12700" cmpd="sng">
              <a:solidFill>
                <a:sysClr val="window" lastClr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400" b="1" kern="0">
                <a:solidFill>
                  <a:srgbClr val="FFFFFF"/>
                </a:solidFill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endParaRPr>
            </a:p>
          </p:txBody>
        </p:sp>
        <p:sp>
          <p:nvSpPr>
            <p:cNvPr id="1428" name="Freeform 411"/>
            <p:cNvSpPr>
              <a:spLocks noChangeAspect="1"/>
            </p:cNvSpPr>
            <p:nvPr/>
          </p:nvSpPr>
          <p:spPr bwMode="auto">
            <a:xfrm>
              <a:off x="503" y="1714"/>
              <a:ext cx="41" cy="32"/>
            </a:xfrm>
            <a:custGeom>
              <a:avLst/>
              <a:gdLst>
                <a:gd name="T0" fmla="*/ 0 w 40"/>
                <a:gd name="T1" fmla="*/ 24 h 32"/>
                <a:gd name="T2" fmla="*/ 8 w 40"/>
                <a:gd name="T3" fmla="*/ 32 h 32"/>
                <a:gd name="T4" fmla="*/ 35 w 40"/>
                <a:gd name="T5" fmla="*/ 24 h 32"/>
                <a:gd name="T6" fmla="*/ 43 w 40"/>
                <a:gd name="T7" fmla="*/ 32 h 32"/>
                <a:gd name="T8" fmla="*/ 51 w 40"/>
                <a:gd name="T9" fmla="*/ 24 h 32"/>
                <a:gd name="T10" fmla="*/ 43 w 40"/>
                <a:gd name="T11" fmla="*/ 8 h 32"/>
                <a:gd name="T12" fmla="*/ 16 w 40"/>
                <a:gd name="T13" fmla="*/ 0 h 32"/>
                <a:gd name="T14" fmla="*/ 8 w 40"/>
                <a:gd name="T15" fmla="*/ 16 h 32"/>
                <a:gd name="T16" fmla="*/ 0 w 40"/>
                <a:gd name="T17" fmla="*/ 24 h 3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40" h="32">
                  <a:moveTo>
                    <a:pt x="0" y="24"/>
                  </a:moveTo>
                  <a:lnTo>
                    <a:pt x="8" y="32"/>
                  </a:lnTo>
                  <a:lnTo>
                    <a:pt x="24" y="24"/>
                  </a:lnTo>
                  <a:lnTo>
                    <a:pt x="32" y="32"/>
                  </a:lnTo>
                  <a:lnTo>
                    <a:pt x="40" y="24"/>
                  </a:lnTo>
                  <a:lnTo>
                    <a:pt x="32" y="8"/>
                  </a:lnTo>
                  <a:lnTo>
                    <a:pt x="16" y="0"/>
                  </a:lnTo>
                  <a:lnTo>
                    <a:pt x="8" y="16"/>
                  </a:lnTo>
                  <a:lnTo>
                    <a:pt x="0" y="24"/>
                  </a:lnTo>
                  <a:close/>
                </a:path>
              </a:pathLst>
            </a:custGeom>
            <a:grpFill/>
            <a:ln w="12700" cmpd="sng">
              <a:solidFill>
                <a:sysClr val="window" lastClr="FFFFFF"/>
              </a:solidFill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400" b="1" kern="0">
                <a:solidFill>
                  <a:srgbClr val="FFFFFF"/>
                </a:solidFill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endParaRPr>
            </a:p>
          </p:txBody>
        </p:sp>
        <p:sp>
          <p:nvSpPr>
            <p:cNvPr id="1429" name="Freeform 412"/>
            <p:cNvSpPr>
              <a:spLocks noChangeAspect="1"/>
            </p:cNvSpPr>
            <p:nvPr/>
          </p:nvSpPr>
          <p:spPr bwMode="auto">
            <a:xfrm>
              <a:off x="503" y="1714"/>
              <a:ext cx="41" cy="32"/>
            </a:xfrm>
            <a:custGeom>
              <a:avLst/>
              <a:gdLst>
                <a:gd name="T0" fmla="*/ 0 w 40"/>
                <a:gd name="T1" fmla="*/ 24 h 32"/>
                <a:gd name="T2" fmla="*/ 8 w 40"/>
                <a:gd name="T3" fmla="*/ 32 h 32"/>
                <a:gd name="T4" fmla="*/ 35 w 40"/>
                <a:gd name="T5" fmla="*/ 24 h 32"/>
                <a:gd name="T6" fmla="*/ 43 w 40"/>
                <a:gd name="T7" fmla="*/ 32 h 32"/>
                <a:gd name="T8" fmla="*/ 51 w 40"/>
                <a:gd name="T9" fmla="*/ 24 h 32"/>
                <a:gd name="T10" fmla="*/ 43 w 40"/>
                <a:gd name="T11" fmla="*/ 8 h 32"/>
                <a:gd name="T12" fmla="*/ 16 w 40"/>
                <a:gd name="T13" fmla="*/ 0 h 32"/>
                <a:gd name="T14" fmla="*/ 8 w 40"/>
                <a:gd name="T15" fmla="*/ 16 h 32"/>
                <a:gd name="T16" fmla="*/ 0 w 40"/>
                <a:gd name="T17" fmla="*/ 24 h 3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40" h="32">
                  <a:moveTo>
                    <a:pt x="0" y="24"/>
                  </a:moveTo>
                  <a:lnTo>
                    <a:pt x="8" y="32"/>
                  </a:lnTo>
                  <a:lnTo>
                    <a:pt x="24" y="24"/>
                  </a:lnTo>
                  <a:lnTo>
                    <a:pt x="32" y="32"/>
                  </a:lnTo>
                  <a:lnTo>
                    <a:pt x="40" y="24"/>
                  </a:lnTo>
                  <a:lnTo>
                    <a:pt x="32" y="8"/>
                  </a:lnTo>
                  <a:lnTo>
                    <a:pt x="16" y="0"/>
                  </a:lnTo>
                  <a:lnTo>
                    <a:pt x="8" y="16"/>
                  </a:lnTo>
                  <a:lnTo>
                    <a:pt x="0" y="24"/>
                  </a:lnTo>
                </a:path>
              </a:pathLst>
            </a:custGeom>
            <a:grpFill/>
            <a:ln w="12700" cmpd="sng">
              <a:solidFill>
                <a:sysClr val="window" lastClr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400" b="1" kern="0">
                <a:solidFill>
                  <a:srgbClr val="FFFFFF"/>
                </a:solidFill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endParaRPr>
            </a:p>
          </p:txBody>
        </p:sp>
        <p:sp>
          <p:nvSpPr>
            <p:cNvPr id="1430" name="Freeform 413"/>
            <p:cNvSpPr>
              <a:spLocks noChangeAspect="1"/>
            </p:cNvSpPr>
            <p:nvPr/>
          </p:nvSpPr>
          <p:spPr bwMode="auto">
            <a:xfrm>
              <a:off x="520" y="1649"/>
              <a:ext cx="8" cy="16"/>
            </a:xfrm>
            <a:custGeom>
              <a:avLst/>
              <a:gdLst>
                <a:gd name="T0" fmla="*/ 0 w 8"/>
                <a:gd name="T1" fmla="*/ 16 h 16"/>
                <a:gd name="T2" fmla="*/ 0 w 8"/>
                <a:gd name="T3" fmla="*/ 8 h 16"/>
                <a:gd name="T4" fmla="*/ 8 w 8"/>
                <a:gd name="T5" fmla="*/ 0 h 16"/>
                <a:gd name="T6" fmla="*/ 0 w 8"/>
                <a:gd name="T7" fmla="*/ 16 h 16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8" h="16">
                  <a:moveTo>
                    <a:pt x="0" y="16"/>
                  </a:moveTo>
                  <a:lnTo>
                    <a:pt x="0" y="8"/>
                  </a:lnTo>
                  <a:lnTo>
                    <a:pt x="8" y="0"/>
                  </a:lnTo>
                  <a:lnTo>
                    <a:pt x="0" y="16"/>
                  </a:lnTo>
                  <a:close/>
                </a:path>
              </a:pathLst>
            </a:custGeom>
            <a:grpFill/>
            <a:ln w="12700" cmpd="sng">
              <a:solidFill>
                <a:sysClr val="window" lastClr="FFFFFF"/>
              </a:solidFill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400" b="1" kern="0">
                <a:solidFill>
                  <a:srgbClr val="FFFFFF"/>
                </a:solidFill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endParaRPr>
            </a:p>
          </p:txBody>
        </p:sp>
        <p:sp>
          <p:nvSpPr>
            <p:cNvPr id="1431" name="Freeform 414"/>
            <p:cNvSpPr>
              <a:spLocks noChangeAspect="1"/>
            </p:cNvSpPr>
            <p:nvPr/>
          </p:nvSpPr>
          <p:spPr bwMode="auto">
            <a:xfrm>
              <a:off x="520" y="1649"/>
              <a:ext cx="8" cy="16"/>
            </a:xfrm>
            <a:custGeom>
              <a:avLst/>
              <a:gdLst>
                <a:gd name="T0" fmla="*/ 0 w 8"/>
                <a:gd name="T1" fmla="*/ 16 h 16"/>
                <a:gd name="T2" fmla="*/ 0 w 8"/>
                <a:gd name="T3" fmla="*/ 8 h 16"/>
                <a:gd name="T4" fmla="*/ 8 w 8"/>
                <a:gd name="T5" fmla="*/ 0 h 16"/>
                <a:gd name="T6" fmla="*/ 0 w 8"/>
                <a:gd name="T7" fmla="*/ 16 h 16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8" h="16">
                  <a:moveTo>
                    <a:pt x="0" y="16"/>
                  </a:moveTo>
                  <a:lnTo>
                    <a:pt x="0" y="8"/>
                  </a:lnTo>
                  <a:lnTo>
                    <a:pt x="8" y="0"/>
                  </a:lnTo>
                  <a:lnTo>
                    <a:pt x="0" y="16"/>
                  </a:lnTo>
                </a:path>
              </a:pathLst>
            </a:custGeom>
            <a:grpFill/>
            <a:ln w="12700" cmpd="sng">
              <a:solidFill>
                <a:sysClr val="window" lastClr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400" b="1" kern="0">
                <a:solidFill>
                  <a:srgbClr val="FFFFFF"/>
                </a:solidFill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endParaRPr>
            </a:p>
          </p:txBody>
        </p:sp>
        <p:sp>
          <p:nvSpPr>
            <p:cNvPr id="1432" name="Freeform 415"/>
            <p:cNvSpPr>
              <a:spLocks noChangeAspect="1"/>
            </p:cNvSpPr>
            <p:nvPr/>
          </p:nvSpPr>
          <p:spPr bwMode="auto">
            <a:xfrm>
              <a:off x="528" y="1665"/>
              <a:ext cx="8" cy="8"/>
            </a:xfrm>
            <a:custGeom>
              <a:avLst/>
              <a:gdLst>
                <a:gd name="T0" fmla="*/ 0 w 8"/>
                <a:gd name="T1" fmla="*/ 8 h 8"/>
                <a:gd name="T2" fmla="*/ 0 w 8"/>
                <a:gd name="T3" fmla="*/ 0 h 8"/>
                <a:gd name="T4" fmla="*/ 8 w 8"/>
                <a:gd name="T5" fmla="*/ 8 h 8"/>
                <a:gd name="T6" fmla="*/ 0 w 8"/>
                <a:gd name="T7" fmla="*/ 8 h 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8" h="8">
                  <a:moveTo>
                    <a:pt x="0" y="8"/>
                  </a:moveTo>
                  <a:lnTo>
                    <a:pt x="0" y="0"/>
                  </a:lnTo>
                  <a:lnTo>
                    <a:pt x="8" y="8"/>
                  </a:lnTo>
                  <a:lnTo>
                    <a:pt x="0" y="8"/>
                  </a:lnTo>
                  <a:close/>
                </a:path>
              </a:pathLst>
            </a:custGeom>
            <a:grpFill/>
            <a:ln w="12700" cmpd="sng">
              <a:solidFill>
                <a:sysClr val="window" lastClr="FFFFFF"/>
              </a:solidFill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400" b="1" kern="0">
                <a:solidFill>
                  <a:srgbClr val="FFFFFF"/>
                </a:solidFill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endParaRPr>
            </a:p>
          </p:txBody>
        </p:sp>
        <p:sp>
          <p:nvSpPr>
            <p:cNvPr id="1433" name="Freeform 416"/>
            <p:cNvSpPr>
              <a:spLocks noChangeAspect="1"/>
            </p:cNvSpPr>
            <p:nvPr/>
          </p:nvSpPr>
          <p:spPr bwMode="auto">
            <a:xfrm>
              <a:off x="528" y="1665"/>
              <a:ext cx="8" cy="8"/>
            </a:xfrm>
            <a:custGeom>
              <a:avLst/>
              <a:gdLst>
                <a:gd name="T0" fmla="*/ 0 w 8"/>
                <a:gd name="T1" fmla="*/ 8 h 8"/>
                <a:gd name="T2" fmla="*/ 0 w 8"/>
                <a:gd name="T3" fmla="*/ 0 h 8"/>
                <a:gd name="T4" fmla="*/ 8 w 8"/>
                <a:gd name="T5" fmla="*/ 8 h 8"/>
                <a:gd name="T6" fmla="*/ 0 w 8"/>
                <a:gd name="T7" fmla="*/ 8 h 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8" h="8">
                  <a:moveTo>
                    <a:pt x="0" y="8"/>
                  </a:moveTo>
                  <a:lnTo>
                    <a:pt x="0" y="0"/>
                  </a:lnTo>
                  <a:lnTo>
                    <a:pt x="8" y="8"/>
                  </a:lnTo>
                  <a:lnTo>
                    <a:pt x="0" y="8"/>
                  </a:lnTo>
                </a:path>
              </a:pathLst>
            </a:custGeom>
            <a:grpFill/>
            <a:ln w="12700" cmpd="sng">
              <a:solidFill>
                <a:sysClr val="window" lastClr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400" b="1" kern="0">
                <a:solidFill>
                  <a:srgbClr val="FFFFFF"/>
                </a:solidFill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endParaRPr>
            </a:p>
          </p:txBody>
        </p:sp>
        <p:sp>
          <p:nvSpPr>
            <p:cNvPr id="1434" name="Freeform 417"/>
            <p:cNvSpPr>
              <a:spLocks noChangeAspect="1"/>
            </p:cNvSpPr>
            <p:nvPr/>
          </p:nvSpPr>
          <p:spPr bwMode="auto">
            <a:xfrm>
              <a:off x="536" y="1649"/>
              <a:ext cx="113" cy="177"/>
            </a:xfrm>
            <a:custGeom>
              <a:avLst/>
              <a:gdLst>
                <a:gd name="T0" fmla="*/ 0 w 112"/>
                <a:gd name="T1" fmla="*/ 40 h 176"/>
                <a:gd name="T2" fmla="*/ 0 w 112"/>
                <a:gd name="T3" fmla="*/ 16 h 176"/>
                <a:gd name="T4" fmla="*/ 16 w 112"/>
                <a:gd name="T5" fmla="*/ 0 h 176"/>
                <a:gd name="T6" fmla="*/ 48 w 112"/>
                <a:gd name="T7" fmla="*/ 0 h 176"/>
                <a:gd name="T8" fmla="*/ 32 w 112"/>
                <a:gd name="T9" fmla="*/ 16 h 176"/>
                <a:gd name="T10" fmla="*/ 75 w 112"/>
                <a:gd name="T11" fmla="*/ 24 h 176"/>
                <a:gd name="T12" fmla="*/ 48 w 112"/>
                <a:gd name="T13" fmla="*/ 56 h 176"/>
                <a:gd name="T14" fmla="*/ 83 w 112"/>
                <a:gd name="T15" fmla="*/ 64 h 176"/>
                <a:gd name="T16" fmla="*/ 107 w 112"/>
                <a:gd name="T17" fmla="*/ 115 h 176"/>
                <a:gd name="T18" fmla="*/ 99 w 112"/>
                <a:gd name="T19" fmla="*/ 115 h 176"/>
                <a:gd name="T20" fmla="*/ 107 w 112"/>
                <a:gd name="T21" fmla="*/ 123 h 176"/>
                <a:gd name="T22" fmla="*/ 99 w 112"/>
                <a:gd name="T23" fmla="*/ 131 h 176"/>
                <a:gd name="T24" fmla="*/ 123 w 112"/>
                <a:gd name="T25" fmla="*/ 131 h 176"/>
                <a:gd name="T26" fmla="*/ 115 w 112"/>
                <a:gd name="T27" fmla="*/ 163 h 176"/>
                <a:gd name="T28" fmla="*/ 123 w 112"/>
                <a:gd name="T29" fmla="*/ 163 h 176"/>
                <a:gd name="T30" fmla="*/ 8 w 112"/>
                <a:gd name="T31" fmla="*/ 187 h 176"/>
                <a:gd name="T32" fmla="*/ 67 w 112"/>
                <a:gd name="T33" fmla="*/ 155 h 176"/>
                <a:gd name="T34" fmla="*/ 48 w 112"/>
                <a:gd name="T35" fmla="*/ 163 h 176"/>
                <a:gd name="T36" fmla="*/ 16 w 112"/>
                <a:gd name="T37" fmla="*/ 147 h 176"/>
                <a:gd name="T38" fmla="*/ 40 w 112"/>
                <a:gd name="T39" fmla="*/ 131 h 176"/>
                <a:gd name="T40" fmla="*/ 16 w 112"/>
                <a:gd name="T41" fmla="*/ 131 h 176"/>
                <a:gd name="T42" fmla="*/ 48 w 112"/>
                <a:gd name="T43" fmla="*/ 123 h 176"/>
                <a:gd name="T44" fmla="*/ 67 w 112"/>
                <a:gd name="T45" fmla="*/ 107 h 176"/>
                <a:gd name="T46" fmla="*/ 40 w 112"/>
                <a:gd name="T47" fmla="*/ 99 h 176"/>
                <a:gd name="T48" fmla="*/ 48 w 112"/>
                <a:gd name="T49" fmla="*/ 80 h 176"/>
                <a:gd name="T50" fmla="*/ 16 w 112"/>
                <a:gd name="T51" fmla="*/ 80 h 176"/>
                <a:gd name="T52" fmla="*/ 16 w 112"/>
                <a:gd name="T53" fmla="*/ 64 h 176"/>
                <a:gd name="T54" fmla="*/ 0 w 112"/>
                <a:gd name="T55" fmla="*/ 64 h 176"/>
                <a:gd name="T56" fmla="*/ 8 w 112"/>
                <a:gd name="T57" fmla="*/ 48 h 176"/>
                <a:gd name="T58" fmla="*/ 0 w 112"/>
                <a:gd name="T59" fmla="*/ 40 h 17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0" t="0" r="r" b="b"/>
              <a:pathLst>
                <a:path w="112" h="176">
                  <a:moveTo>
                    <a:pt x="0" y="40"/>
                  </a:moveTo>
                  <a:lnTo>
                    <a:pt x="0" y="16"/>
                  </a:lnTo>
                  <a:lnTo>
                    <a:pt x="16" y="0"/>
                  </a:lnTo>
                  <a:lnTo>
                    <a:pt x="48" y="0"/>
                  </a:lnTo>
                  <a:lnTo>
                    <a:pt x="32" y="16"/>
                  </a:lnTo>
                  <a:lnTo>
                    <a:pt x="64" y="24"/>
                  </a:lnTo>
                  <a:lnTo>
                    <a:pt x="48" y="56"/>
                  </a:lnTo>
                  <a:lnTo>
                    <a:pt x="72" y="64"/>
                  </a:lnTo>
                  <a:lnTo>
                    <a:pt x="96" y="104"/>
                  </a:lnTo>
                  <a:lnTo>
                    <a:pt x="88" y="104"/>
                  </a:lnTo>
                  <a:lnTo>
                    <a:pt x="96" y="112"/>
                  </a:lnTo>
                  <a:lnTo>
                    <a:pt x="88" y="120"/>
                  </a:lnTo>
                  <a:lnTo>
                    <a:pt x="112" y="120"/>
                  </a:lnTo>
                  <a:lnTo>
                    <a:pt x="104" y="152"/>
                  </a:lnTo>
                  <a:lnTo>
                    <a:pt x="112" y="152"/>
                  </a:lnTo>
                  <a:lnTo>
                    <a:pt x="8" y="176"/>
                  </a:lnTo>
                  <a:lnTo>
                    <a:pt x="56" y="144"/>
                  </a:lnTo>
                  <a:lnTo>
                    <a:pt x="48" y="152"/>
                  </a:lnTo>
                  <a:lnTo>
                    <a:pt x="16" y="136"/>
                  </a:lnTo>
                  <a:lnTo>
                    <a:pt x="40" y="120"/>
                  </a:lnTo>
                  <a:lnTo>
                    <a:pt x="16" y="120"/>
                  </a:lnTo>
                  <a:lnTo>
                    <a:pt x="48" y="112"/>
                  </a:lnTo>
                  <a:lnTo>
                    <a:pt x="56" y="96"/>
                  </a:lnTo>
                  <a:lnTo>
                    <a:pt x="40" y="88"/>
                  </a:lnTo>
                  <a:lnTo>
                    <a:pt x="48" y="80"/>
                  </a:lnTo>
                  <a:lnTo>
                    <a:pt x="16" y="80"/>
                  </a:lnTo>
                  <a:lnTo>
                    <a:pt x="16" y="64"/>
                  </a:lnTo>
                  <a:lnTo>
                    <a:pt x="0" y="64"/>
                  </a:lnTo>
                  <a:lnTo>
                    <a:pt x="8" y="48"/>
                  </a:lnTo>
                  <a:lnTo>
                    <a:pt x="0" y="40"/>
                  </a:lnTo>
                  <a:close/>
                </a:path>
              </a:pathLst>
            </a:custGeom>
            <a:grpFill/>
            <a:ln w="12700" cmpd="sng">
              <a:solidFill>
                <a:sysClr val="window" lastClr="FFFFFF"/>
              </a:solidFill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400" b="1" kern="0">
                <a:solidFill>
                  <a:srgbClr val="FFFFFF"/>
                </a:solidFill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endParaRPr>
            </a:p>
          </p:txBody>
        </p:sp>
        <p:sp>
          <p:nvSpPr>
            <p:cNvPr id="1435" name="Freeform 418"/>
            <p:cNvSpPr>
              <a:spLocks noChangeAspect="1"/>
            </p:cNvSpPr>
            <p:nvPr/>
          </p:nvSpPr>
          <p:spPr bwMode="auto">
            <a:xfrm>
              <a:off x="536" y="1649"/>
              <a:ext cx="113" cy="177"/>
            </a:xfrm>
            <a:custGeom>
              <a:avLst/>
              <a:gdLst>
                <a:gd name="T0" fmla="*/ 0 w 112"/>
                <a:gd name="T1" fmla="*/ 40 h 176"/>
                <a:gd name="T2" fmla="*/ 0 w 112"/>
                <a:gd name="T3" fmla="*/ 16 h 176"/>
                <a:gd name="T4" fmla="*/ 16 w 112"/>
                <a:gd name="T5" fmla="*/ 0 h 176"/>
                <a:gd name="T6" fmla="*/ 48 w 112"/>
                <a:gd name="T7" fmla="*/ 0 h 176"/>
                <a:gd name="T8" fmla="*/ 32 w 112"/>
                <a:gd name="T9" fmla="*/ 16 h 176"/>
                <a:gd name="T10" fmla="*/ 75 w 112"/>
                <a:gd name="T11" fmla="*/ 24 h 176"/>
                <a:gd name="T12" fmla="*/ 48 w 112"/>
                <a:gd name="T13" fmla="*/ 56 h 176"/>
                <a:gd name="T14" fmla="*/ 83 w 112"/>
                <a:gd name="T15" fmla="*/ 64 h 176"/>
                <a:gd name="T16" fmla="*/ 107 w 112"/>
                <a:gd name="T17" fmla="*/ 115 h 176"/>
                <a:gd name="T18" fmla="*/ 99 w 112"/>
                <a:gd name="T19" fmla="*/ 115 h 176"/>
                <a:gd name="T20" fmla="*/ 107 w 112"/>
                <a:gd name="T21" fmla="*/ 123 h 176"/>
                <a:gd name="T22" fmla="*/ 99 w 112"/>
                <a:gd name="T23" fmla="*/ 131 h 176"/>
                <a:gd name="T24" fmla="*/ 123 w 112"/>
                <a:gd name="T25" fmla="*/ 131 h 176"/>
                <a:gd name="T26" fmla="*/ 115 w 112"/>
                <a:gd name="T27" fmla="*/ 163 h 176"/>
                <a:gd name="T28" fmla="*/ 123 w 112"/>
                <a:gd name="T29" fmla="*/ 163 h 176"/>
                <a:gd name="T30" fmla="*/ 8 w 112"/>
                <a:gd name="T31" fmla="*/ 187 h 176"/>
                <a:gd name="T32" fmla="*/ 67 w 112"/>
                <a:gd name="T33" fmla="*/ 155 h 176"/>
                <a:gd name="T34" fmla="*/ 48 w 112"/>
                <a:gd name="T35" fmla="*/ 163 h 176"/>
                <a:gd name="T36" fmla="*/ 16 w 112"/>
                <a:gd name="T37" fmla="*/ 147 h 176"/>
                <a:gd name="T38" fmla="*/ 40 w 112"/>
                <a:gd name="T39" fmla="*/ 131 h 176"/>
                <a:gd name="T40" fmla="*/ 16 w 112"/>
                <a:gd name="T41" fmla="*/ 131 h 176"/>
                <a:gd name="T42" fmla="*/ 48 w 112"/>
                <a:gd name="T43" fmla="*/ 123 h 176"/>
                <a:gd name="T44" fmla="*/ 67 w 112"/>
                <a:gd name="T45" fmla="*/ 107 h 176"/>
                <a:gd name="T46" fmla="*/ 40 w 112"/>
                <a:gd name="T47" fmla="*/ 99 h 176"/>
                <a:gd name="T48" fmla="*/ 48 w 112"/>
                <a:gd name="T49" fmla="*/ 80 h 176"/>
                <a:gd name="T50" fmla="*/ 16 w 112"/>
                <a:gd name="T51" fmla="*/ 80 h 176"/>
                <a:gd name="T52" fmla="*/ 16 w 112"/>
                <a:gd name="T53" fmla="*/ 64 h 176"/>
                <a:gd name="T54" fmla="*/ 0 w 112"/>
                <a:gd name="T55" fmla="*/ 64 h 176"/>
                <a:gd name="T56" fmla="*/ 8 w 112"/>
                <a:gd name="T57" fmla="*/ 48 h 176"/>
                <a:gd name="T58" fmla="*/ 0 w 112"/>
                <a:gd name="T59" fmla="*/ 40 h 17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0" t="0" r="r" b="b"/>
              <a:pathLst>
                <a:path w="112" h="176">
                  <a:moveTo>
                    <a:pt x="0" y="40"/>
                  </a:moveTo>
                  <a:lnTo>
                    <a:pt x="0" y="16"/>
                  </a:lnTo>
                  <a:lnTo>
                    <a:pt x="16" y="0"/>
                  </a:lnTo>
                  <a:lnTo>
                    <a:pt x="48" y="0"/>
                  </a:lnTo>
                  <a:lnTo>
                    <a:pt x="32" y="16"/>
                  </a:lnTo>
                  <a:lnTo>
                    <a:pt x="64" y="24"/>
                  </a:lnTo>
                  <a:lnTo>
                    <a:pt x="48" y="56"/>
                  </a:lnTo>
                  <a:lnTo>
                    <a:pt x="72" y="64"/>
                  </a:lnTo>
                  <a:lnTo>
                    <a:pt x="96" y="104"/>
                  </a:lnTo>
                  <a:lnTo>
                    <a:pt x="88" y="104"/>
                  </a:lnTo>
                  <a:lnTo>
                    <a:pt x="96" y="112"/>
                  </a:lnTo>
                  <a:lnTo>
                    <a:pt x="88" y="120"/>
                  </a:lnTo>
                  <a:lnTo>
                    <a:pt x="112" y="120"/>
                  </a:lnTo>
                  <a:lnTo>
                    <a:pt x="104" y="152"/>
                  </a:lnTo>
                  <a:lnTo>
                    <a:pt x="112" y="152"/>
                  </a:lnTo>
                  <a:lnTo>
                    <a:pt x="8" y="176"/>
                  </a:lnTo>
                  <a:lnTo>
                    <a:pt x="56" y="144"/>
                  </a:lnTo>
                  <a:lnTo>
                    <a:pt x="48" y="152"/>
                  </a:lnTo>
                  <a:lnTo>
                    <a:pt x="16" y="136"/>
                  </a:lnTo>
                  <a:lnTo>
                    <a:pt x="40" y="120"/>
                  </a:lnTo>
                  <a:lnTo>
                    <a:pt x="16" y="120"/>
                  </a:lnTo>
                  <a:lnTo>
                    <a:pt x="48" y="112"/>
                  </a:lnTo>
                  <a:lnTo>
                    <a:pt x="56" y="96"/>
                  </a:lnTo>
                  <a:lnTo>
                    <a:pt x="40" y="88"/>
                  </a:lnTo>
                  <a:lnTo>
                    <a:pt x="48" y="80"/>
                  </a:lnTo>
                  <a:lnTo>
                    <a:pt x="16" y="80"/>
                  </a:lnTo>
                  <a:lnTo>
                    <a:pt x="16" y="64"/>
                  </a:lnTo>
                  <a:lnTo>
                    <a:pt x="0" y="64"/>
                  </a:lnTo>
                  <a:lnTo>
                    <a:pt x="8" y="48"/>
                  </a:lnTo>
                  <a:lnTo>
                    <a:pt x="0" y="40"/>
                  </a:lnTo>
                </a:path>
              </a:pathLst>
            </a:custGeom>
            <a:grpFill/>
            <a:ln w="12700" cmpd="sng">
              <a:solidFill>
                <a:sysClr val="window" lastClr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400" b="1" kern="0">
                <a:solidFill>
                  <a:srgbClr val="FFFFFF"/>
                </a:solidFill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endParaRPr>
            </a:p>
          </p:txBody>
        </p:sp>
        <p:sp>
          <p:nvSpPr>
            <p:cNvPr id="1436" name="Freeform 419"/>
            <p:cNvSpPr>
              <a:spLocks noChangeAspect="1"/>
            </p:cNvSpPr>
            <p:nvPr/>
          </p:nvSpPr>
          <p:spPr bwMode="auto">
            <a:xfrm>
              <a:off x="817" y="1882"/>
              <a:ext cx="40" cy="40"/>
            </a:xfrm>
            <a:custGeom>
              <a:avLst/>
              <a:gdLst>
                <a:gd name="T0" fmla="*/ 24 w 40"/>
                <a:gd name="T1" fmla="*/ 24 h 40"/>
                <a:gd name="T2" fmla="*/ 16 w 40"/>
                <a:gd name="T3" fmla="*/ 24 h 40"/>
                <a:gd name="T4" fmla="*/ 8 w 40"/>
                <a:gd name="T5" fmla="*/ 40 h 40"/>
                <a:gd name="T6" fmla="*/ 0 w 40"/>
                <a:gd name="T7" fmla="*/ 32 h 40"/>
                <a:gd name="T8" fmla="*/ 0 w 40"/>
                <a:gd name="T9" fmla="*/ 8 h 40"/>
                <a:gd name="T10" fmla="*/ 40 w 40"/>
                <a:gd name="T11" fmla="*/ 0 h 40"/>
                <a:gd name="T12" fmla="*/ 40 w 40"/>
                <a:gd name="T13" fmla="*/ 8 h 40"/>
                <a:gd name="T14" fmla="*/ 24 w 40"/>
                <a:gd name="T15" fmla="*/ 24 h 4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40" h="40">
                  <a:moveTo>
                    <a:pt x="24" y="24"/>
                  </a:moveTo>
                  <a:lnTo>
                    <a:pt x="16" y="24"/>
                  </a:lnTo>
                  <a:lnTo>
                    <a:pt x="8" y="40"/>
                  </a:lnTo>
                  <a:lnTo>
                    <a:pt x="0" y="32"/>
                  </a:lnTo>
                  <a:lnTo>
                    <a:pt x="0" y="8"/>
                  </a:lnTo>
                  <a:lnTo>
                    <a:pt x="40" y="0"/>
                  </a:lnTo>
                  <a:lnTo>
                    <a:pt x="40" y="8"/>
                  </a:lnTo>
                  <a:lnTo>
                    <a:pt x="24" y="24"/>
                  </a:lnTo>
                  <a:close/>
                </a:path>
              </a:pathLst>
            </a:custGeom>
            <a:grpFill/>
            <a:ln w="12700" cmpd="sng">
              <a:solidFill>
                <a:sysClr val="window" lastClr="FFFFFF"/>
              </a:solidFill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400" b="1" kern="0">
                <a:solidFill>
                  <a:srgbClr val="FFFFFF"/>
                </a:solidFill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endParaRPr>
            </a:p>
          </p:txBody>
        </p:sp>
        <p:sp>
          <p:nvSpPr>
            <p:cNvPr id="1437" name="Freeform 420"/>
            <p:cNvSpPr>
              <a:spLocks noChangeAspect="1"/>
            </p:cNvSpPr>
            <p:nvPr/>
          </p:nvSpPr>
          <p:spPr bwMode="auto">
            <a:xfrm>
              <a:off x="817" y="1882"/>
              <a:ext cx="40" cy="40"/>
            </a:xfrm>
            <a:custGeom>
              <a:avLst/>
              <a:gdLst>
                <a:gd name="T0" fmla="*/ 24 w 40"/>
                <a:gd name="T1" fmla="*/ 24 h 40"/>
                <a:gd name="T2" fmla="*/ 16 w 40"/>
                <a:gd name="T3" fmla="*/ 24 h 40"/>
                <a:gd name="T4" fmla="*/ 8 w 40"/>
                <a:gd name="T5" fmla="*/ 40 h 40"/>
                <a:gd name="T6" fmla="*/ 0 w 40"/>
                <a:gd name="T7" fmla="*/ 32 h 40"/>
                <a:gd name="T8" fmla="*/ 0 w 40"/>
                <a:gd name="T9" fmla="*/ 8 h 40"/>
                <a:gd name="T10" fmla="*/ 40 w 40"/>
                <a:gd name="T11" fmla="*/ 0 h 40"/>
                <a:gd name="T12" fmla="*/ 40 w 40"/>
                <a:gd name="T13" fmla="*/ 8 h 40"/>
                <a:gd name="T14" fmla="*/ 24 w 40"/>
                <a:gd name="T15" fmla="*/ 24 h 4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40" h="40">
                  <a:moveTo>
                    <a:pt x="24" y="24"/>
                  </a:moveTo>
                  <a:lnTo>
                    <a:pt x="16" y="24"/>
                  </a:lnTo>
                  <a:lnTo>
                    <a:pt x="8" y="40"/>
                  </a:lnTo>
                  <a:lnTo>
                    <a:pt x="0" y="32"/>
                  </a:lnTo>
                  <a:lnTo>
                    <a:pt x="0" y="8"/>
                  </a:lnTo>
                  <a:lnTo>
                    <a:pt x="40" y="0"/>
                  </a:lnTo>
                  <a:lnTo>
                    <a:pt x="40" y="8"/>
                  </a:lnTo>
                  <a:lnTo>
                    <a:pt x="24" y="24"/>
                  </a:lnTo>
                </a:path>
              </a:pathLst>
            </a:custGeom>
            <a:grpFill/>
            <a:ln w="12700" cmpd="sng">
              <a:solidFill>
                <a:sysClr val="window" lastClr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400" b="1" kern="0">
                <a:solidFill>
                  <a:srgbClr val="FFFFFF"/>
                </a:solidFill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endParaRPr>
            </a:p>
          </p:txBody>
        </p:sp>
        <p:sp>
          <p:nvSpPr>
            <p:cNvPr id="1438" name="Freeform 421"/>
            <p:cNvSpPr>
              <a:spLocks noChangeAspect="1"/>
            </p:cNvSpPr>
            <p:nvPr/>
          </p:nvSpPr>
          <p:spPr bwMode="auto">
            <a:xfrm>
              <a:off x="929" y="1706"/>
              <a:ext cx="81" cy="48"/>
            </a:xfrm>
            <a:custGeom>
              <a:avLst/>
              <a:gdLst>
                <a:gd name="T0" fmla="*/ 24 w 80"/>
                <a:gd name="T1" fmla="*/ 24 h 48"/>
                <a:gd name="T2" fmla="*/ 24 w 80"/>
                <a:gd name="T3" fmla="*/ 40 h 48"/>
                <a:gd name="T4" fmla="*/ 32 w 80"/>
                <a:gd name="T5" fmla="*/ 40 h 48"/>
                <a:gd name="T6" fmla="*/ 51 w 80"/>
                <a:gd name="T7" fmla="*/ 48 h 48"/>
                <a:gd name="T8" fmla="*/ 91 w 80"/>
                <a:gd name="T9" fmla="*/ 24 h 48"/>
                <a:gd name="T10" fmla="*/ 91 w 80"/>
                <a:gd name="T11" fmla="*/ 8 h 48"/>
                <a:gd name="T12" fmla="*/ 75 w 80"/>
                <a:gd name="T13" fmla="*/ 0 h 48"/>
                <a:gd name="T14" fmla="*/ 16 w 80"/>
                <a:gd name="T15" fmla="*/ 0 h 48"/>
                <a:gd name="T16" fmla="*/ 0 w 80"/>
                <a:gd name="T17" fmla="*/ 8 h 48"/>
                <a:gd name="T18" fmla="*/ 8 w 80"/>
                <a:gd name="T19" fmla="*/ 16 h 48"/>
                <a:gd name="T20" fmla="*/ 24 w 80"/>
                <a:gd name="T21" fmla="*/ 24 h 4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80" h="48">
                  <a:moveTo>
                    <a:pt x="24" y="24"/>
                  </a:moveTo>
                  <a:lnTo>
                    <a:pt x="24" y="40"/>
                  </a:lnTo>
                  <a:lnTo>
                    <a:pt x="32" y="40"/>
                  </a:lnTo>
                  <a:lnTo>
                    <a:pt x="40" y="48"/>
                  </a:lnTo>
                  <a:lnTo>
                    <a:pt x="80" y="24"/>
                  </a:lnTo>
                  <a:lnTo>
                    <a:pt x="80" y="8"/>
                  </a:lnTo>
                  <a:lnTo>
                    <a:pt x="64" y="0"/>
                  </a:lnTo>
                  <a:lnTo>
                    <a:pt x="16" y="0"/>
                  </a:lnTo>
                  <a:lnTo>
                    <a:pt x="0" y="8"/>
                  </a:lnTo>
                  <a:lnTo>
                    <a:pt x="8" y="16"/>
                  </a:lnTo>
                  <a:lnTo>
                    <a:pt x="24" y="24"/>
                  </a:lnTo>
                  <a:close/>
                </a:path>
              </a:pathLst>
            </a:custGeom>
            <a:grpFill/>
            <a:ln w="12700" cmpd="sng">
              <a:solidFill>
                <a:sysClr val="window" lastClr="FFFFFF"/>
              </a:solidFill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400" b="1" kern="0">
                <a:solidFill>
                  <a:srgbClr val="FFFFFF"/>
                </a:solidFill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endParaRPr>
            </a:p>
          </p:txBody>
        </p:sp>
        <p:sp>
          <p:nvSpPr>
            <p:cNvPr id="1439" name="Freeform 422"/>
            <p:cNvSpPr>
              <a:spLocks noChangeAspect="1"/>
            </p:cNvSpPr>
            <p:nvPr/>
          </p:nvSpPr>
          <p:spPr bwMode="auto">
            <a:xfrm>
              <a:off x="929" y="1706"/>
              <a:ext cx="81" cy="48"/>
            </a:xfrm>
            <a:custGeom>
              <a:avLst/>
              <a:gdLst>
                <a:gd name="T0" fmla="*/ 24 w 80"/>
                <a:gd name="T1" fmla="*/ 24 h 48"/>
                <a:gd name="T2" fmla="*/ 24 w 80"/>
                <a:gd name="T3" fmla="*/ 40 h 48"/>
                <a:gd name="T4" fmla="*/ 32 w 80"/>
                <a:gd name="T5" fmla="*/ 40 h 48"/>
                <a:gd name="T6" fmla="*/ 51 w 80"/>
                <a:gd name="T7" fmla="*/ 48 h 48"/>
                <a:gd name="T8" fmla="*/ 91 w 80"/>
                <a:gd name="T9" fmla="*/ 24 h 48"/>
                <a:gd name="T10" fmla="*/ 91 w 80"/>
                <a:gd name="T11" fmla="*/ 8 h 48"/>
                <a:gd name="T12" fmla="*/ 75 w 80"/>
                <a:gd name="T13" fmla="*/ 0 h 48"/>
                <a:gd name="T14" fmla="*/ 16 w 80"/>
                <a:gd name="T15" fmla="*/ 0 h 48"/>
                <a:gd name="T16" fmla="*/ 0 w 80"/>
                <a:gd name="T17" fmla="*/ 8 h 48"/>
                <a:gd name="T18" fmla="*/ 8 w 80"/>
                <a:gd name="T19" fmla="*/ 16 h 48"/>
                <a:gd name="T20" fmla="*/ 24 w 80"/>
                <a:gd name="T21" fmla="*/ 24 h 4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80" h="48">
                  <a:moveTo>
                    <a:pt x="24" y="24"/>
                  </a:moveTo>
                  <a:lnTo>
                    <a:pt x="24" y="40"/>
                  </a:lnTo>
                  <a:lnTo>
                    <a:pt x="32" y="40"/>
                  </a:lnTo>
                  <a:lnTo>
                    <a:pt x="40" y="48"/>
                  </a:lnTo>
                  <a:lnTo>
                    <a:pt x="80" y="24"/>
                  </a:lnTo>
                  <a:lnTo>
                    <a:pt x="80" y="8"/>
                  </a:lnTo>
                  <a:lnTo>
                    <a:pt x="64" y="0"/>
                  </a:lnTo>
                  <a:lnTo>
                    <a:pt x="16" y="0"/>
                  </a:lnTo>
                  <a:lnTo>
                    <a:pt x="0" y="8"/>
                  </a:lnTo>
                  <a:lnTo>
                    <a:pt x="8" y="16"/>
                  </a:lnTo>
                  <a:lnTo>
                    <a:pt x="24" y="24"/>
                  </a:lnTo>
                </a:path>
              </a:pathLst>
            </a:custGeom>
            <a:grpFill/>
            <a:ln w="12700" cmpd="sng">
              <a:solidFill>
                <a:sysClr val="window" lastClr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400" b="1" kern="0">
                <a:solidFill>
                  <a:srgbClr val="FFFFFF"/>
                </a:solidFill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endParaRPr>
            </a:p>
          </p:txBody>
        </p:sp>
        <p:sp>
          <p:nvSpPr>
            <p:cNvPr id="1440" name="Freeform 423"/>
            <p:cNvSpPr>
              <a:spLocks noChangeAspect="1"/>
            </p:cNvSpPr>
            <p:nvPr/>
          </p:nvSpPr>
          <p:spPr bwMode="auto">
            <a:xfrm>
              <a:off x="3358" y="1537"/>
              <a:ext cx="49" cy="8"/>
            </a:xfrm>
            <a:custGeom>
              <a:avLst/>
              <a:gdLst>
                <a:gd name="T0" fmla="*/ 0 w 48"/>
                <a:gd name="T1" fmla="*/ 0 h 8"/>
                <a:gd name="T2" fmla="*/ 35 w 48"/>
                <a:gd name="T3" fmla="*/ 0 h 8"/>
                <a:gd name="T4" fmla="*/ 59 w 48"/>
                <a:gd name="T5" fmla="*/ 0 h 8"/>
                <a:gd name="T6" fmla="*/ 51 w 48"/>
                <a:gd name="T7" fmla="*/ 8 h 8"/>
                <a:gd name="T8" fmla="*/ 0 w 48"/>
                <a:gd name="T9" fmla="*/ 0 h 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8" h="8">
                  <a:moveTo>
                    <a:pt x="0" y="0"/>
                  </a:moveTo>
                  <a:lnTo>
                    <a:pt x="24" y="0"/>
                  </a:lnTo>
                  <a:lnTo>
                    <a:pt x="48" y="0"/>
                  </a:lnTo>
                  <a:lnTo>
                    <a:pt x="40" y="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 cmpd="sng">
              <a:solidFill>
                <a:sysClr val="window" lastClr="FFFFFF"/>
              </a:solidFill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400" b="1" kern="0">
                <a:solidFill>
                  <a:srgbClr val="FFFFFF"/>
                </a:solidFill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endParaRPr>
            </a:p>
          </p:txBody>
        </p:sp>
        <p:sp>
          <p:nvSpPr>
            <p:cNvPr id="1441" name="Freeform 424"/>
            <p:cNvSpPr>
              <a:spLocks noChangeAspect="1"/>
            </p:cNvSpPr>
            <p:nvPr/>
          </p:nvSpPr>
          <p:spPr bwMode="auto">
            <a:xfrm>
              <a:off x="3358" y="1537"/>
              <a:ext cx="49" cy="8"/>
            </a:xfrm>
            <a:custGeom>
              <a:avLst/>
              <a:gdLst>
                <a:gd name="T0" fmla="*/ 0 w 48"/>
                <a:gd name="T1" fmla="*/ 0 h 8"/>
                <a:gd name="T2" fmla="*/ 35 w 48"/>
                <a:gd name="T3" fmla="*/ 0 h 8"/>
                <a:gd name="T4" fmla="*/ 59 w 48"/>
                <a:gd name="T5" fmla="*/ 0 h 8"/>
                <a:gd name="T6" fmla="*/ 51 w 48"/>
                <a:gd name="T7" fmla="*/ 8 h 8"/>
                <a:gd name="T8" fmla="*/ 0 w 48"/>
                <a:gd name="T9" fmla="*/ 0 h 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8" h="8">
                  <a:moveTo>
                    <a:pt x="0" y="0"/>
                  </a:moveTo>
                  <a:lnTo>
                    <a:pt x="24" y="0"/>
                  </a:lnTo>
                  <a:lnTo>
                    <a:pt x="48" y="0"/>
                  </a:lnTo>
                  <a:lnTo>
                    <a:pt x="40" y="8"/>
                  </a:lnTo>
                  <a:lnTo>
                    <a:pt x="0" y="0"/>
                  </a:lnTo>
                </a:path>
              </a:pathLst>
            </a:custGeom>
            <a:grpFill/>
            <a:ln w="12700" cmpd="sng">
              <a:solidFill>
                <a:sysClr val="window" lastClr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400" b="1" kern="0">
                <a:solidFill>
                  <a:srgbClr val="FFFFFF"/>
                </a:solidFill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endParaRPr>
            </a:p>
          </p:txBody>
        </p:sp>
        <p:sp>
          <p:nvSpPr>
            <p:cNvPr id="1442" name="Freeform 425"/>
            <p:cNvSpPr>
              <a:spLocks noChangeAspect="1"/>
            </p:cNvSpPr>
            <p:nvPr/>
          </p:nvSpPr>
          <p:spPr bwMode="auto">
            <a:xfrm>
              <a:off x="1195" y="1938"/>
              <a:ext cx="105" cy="57"/>
            </a:xfrm>
            <a:custGeom>
              <a:avLst/>
              <a:gdLst>
                <a:gd name="T0" fmla="*/ 8 w 104"/>
                <a:gd name="T1" fmla="*/ 0 h 56"/>
                <a:gd name="T2" fmla="*/ 67 w 104"/>
                <a:gd name="T3" fmla="*/ 8 h 56"/>
                <a:gd name="T4" fmla="*/ 115 w 104"/>
                <a:gd name="T5" fmla="*/ 51 h 56"/>
                <a:gd name="T6" fmla="*/ 107 w 104"/>
                <a:gd name="T7" fmla="*/ 51 h 56"/>
                <a:gd name="T8" fmla="*/ 115 w 104"/>
                <a:gd name="T9" fmla="*/ 59 h 56"/>
                <a:gd name="T10" fmla="*/ 107 w 104"/>
                <a:gd name="T11" fmla="*/ 67 h 56"/>
                <a:gd name="T12" fmla="*/ 99 w 104"/>
                <a:gd name="T13" fmla="*/ 59 h 56"/>
                <a:gd name="T14" fmla="*/ 91 w 104"/>
                <a:gd name="T15" fmla="*/ 67 h 56"/>
                <a:gd name="T16" fmla="*/ 67 w 104"/>
                <a:gd name="T17" fmla="*/ 67 h 56"/>
                <a:gd name="T18" fmla="*/ 67 w 104"/>
                <a:gd name="T19" fmla="*/ 59 h 56"/>
                <a:gd name="T20" fmla="*/ 32 w 104"/>
                <a:gd name="T21" fmla="*/ 59 h 56"/>
                <a:gd name="T22" fmla="*/ 32 w 104"/>
                <a:gd name="T23" fmla="*/ 24 h 56"/>
                <a:gd name="T24" fmla="*/ 0 w 104"/>
                <a:gd name="T25" fmla="*/ 0 h 56"/>
                <a:gd name="T26" fmla="*/ 8 w 104"/>
                <a:gd name="T27" fmla="*/ 0 h 5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04" h="56">
                  <a:moveTo>
                    <a:pt x="8" y="0"/>
                  </a:moveTo>
                  <a:lnTo>
                    <a:pt x="56" y="8"/>
                  </a:lnTo>
                  <a:lnTo>
                    <a:pt x="104" y="40"/>
                  </a:lnTo>
                  <a:lnTo>
                    <a:pt x="96" y="40"/>
                  </a:lnTo>
                  <a:lnTo>
                    <a:pt x="104" y="48"/>
                  </a:lnTo>
                  <a:lnTo>
                    <a:pt x="96" y="56"/>
                  </a:lnTo>
                  <a:lnTo>
                    <a:pt x="88" y="48"/>
                  </a:lnTo>
                  <a:lnTo>
                    <a:pt x="80" y="56"/>
                  </a:lnTo>
                  <a:lnTo>
                    <a:pt x="56" y="56"/>
                  </a:lnTo>
                  <a:lnTo>
                    <a:pt x="56" y="48"/>
                  </a:lnTo>
                  <a:lnTo>
                    <a:pt x="32" y="48"/>
                  </a:lnTo>
                  <a:lnTo>
                    <a:pt x="32" y="24"/>
                  </a:lnTo>
                  <a:lnTo>
                    <a:pt x="0" y="0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12700" cmpd="sng">
              <a:solidFill>
                <a:sysClr val="window" lastClr="FFFFFF"/>
              </a:solidFill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400" b="1" kern="0">
                <a:solidFill>
                  <a:srgbClr val="FFFFFF"/>
                </a:solidFill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endParaRPr>
            </a:p>
          </p:txBody>
        </p:sp>
        <p:sp>
          <p:nvSpPr>
            <p:cNvPr id="1443" name="Freeform 426"/>
            <p:cNvSpPr>
              <a:spLocks noChangeAspect="1"/>
            </p:cNvSpPr>
            <p:nvPr/>
          </p:nvSpPr>
          <p:spPr bwMode="auto">
            <a:xfrm>
              <a:off x="1195" y="1938"/>
              <a:ext cx="105" cy="57"/>
            </a:xfrm>
            <a:custGeom>
              <a:avLst/>
              <a:gdLst>
                <a:gd name="T0" fmla="*/ 8 w 104"/>
                <a:gd name="T1" fmla="*/ 0 h 56"/>
                <a:gd name="T2" fmla="*/ 67 w 104"/>
                <a:gd name="T3" fmla="*/ 8 h 56"/>
                <a:gd name="T4" fmla="*/ 115 w 104"/>
                <a:gd name="T5" fmla="*/ 51 h 56"/>
                <a:gd name="T6" fmla="*/ 107 w 104"/>
                <a:gd name="T7" fmla="*/ 51 h 56"/>
                <a:gd name="T8" fmla="*/ 115 w 104"/>
                <a:gd name="T9" fmla="*/ 59 h 56"/>
                <a:gd name="T10" fmla="*/ 107 w 104"/>
                <a:gd name="T11" fmla="*/ 67 h 56"/>
                <a:gd name="T12" fmla="*/ 99 w 104"/>
                <a:gd name="T13" fmla="*/ 59 h 56"/>
                <a:gd name="T14" fmla="*/ 91 w 104"/>
                <a:gd name="T15" fmla="*/ 67 h 56"/>
                <a:gd name="T16" fmla="*/ 67 w 104"/>
                <a:gd name="T17" fmla="*/ 67 h 56"/>
                <a:gd name="T18" fmla="*/ 67 w 104"/>
                <a:gd name="T19" fmla="*/ 59 h 56"/>
                <a:gd name="T20" fmla="*/ 32 w 104"/>
                <a:gd name="T21" fmla="*/ 59 h 56"/>
                <a:gd name="T22" fmla="*/ 32 w 104"/>
                <a:gd name="T23" fmla="*/ 24 h 56"/>
                <a:gd name="T24" fmla="*/ 0 w 104"/>
                <a:gd name="T25" fmla="*/ 0 h 56"/>
                <a:gd name="T26" fmla="*/ 8 w 104"/>
                <a:gd name="T27" fmla="*/ 0 h 5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04" h="56">
                  <a:moveTo>
                    <a:pt x="8" y="0"/>
                  </a:moveTo>
                  <a:lnTo>
                    <a:pt x="56" y="8"/>
                  </a:lnTo>
                  <a:lnTo>
                    <a:pt x="104" y="40"/>
                  </a:lnTo>
                  <a:lnTo>
                    <a:pt x="96" y="40"/>
                  </a:lnTo>
                  <a:lnTo>
                    <a:pt x="104" y="48"/>
                  </a:lnTo>
                  <a:lnTo>
                    <a:pt x="96" y="56"/>
                  </a:lnTo>
                  <a:lnTo>
                    <a:pt x="88" y="48"/>
                  </a:lnTo>
                  <a:lnTo>
                    <a:pt x="80" y="56"/>
                  </a:lnTo>
                  <a:lnTo>
                    <a:pt x="56" y="56"/>
                  </a:lnTo>
                  <a:lnTo>
                    <a:pt x="56" y="48"/>
                  </a:lnTo>
                  <a:lnTo>
                    <a:pt x="32" y="48"/>
                  </a:lnTo>
                  <a:lnTo>
                    <a:pt x="32" y="24"/>
                  </a:lnTo>
                  <a:lnTo>
                    <a:pt x="0" y="0"/>
                  </a:lnTo>
                  <a:lnTo>
                    <a:pt x="8" y="0"/>
                  </a:lnTo>
                </a:path>
              </a:pathLst>
            </a:custGeom>
            <a:grpFill/>
            <a:ln w="12700" cmpd="sng">
              <a:solidFill>
                <a:sysClr val="window" lastClr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400" b="1" kern="0">
                <a:solidFill>
                  <a:srgbClr val="FFFFFF"/>
                </a:solidFill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endParaRPr>
            </a:p>
          </p:txBody>
        </p:sp>
        <p:sp>
          <p:nvSpPr>
            <p:cNvPr id="1444" name="Freeform 427"/>
            <p:cNvSpPr>
              <a:spLocks noChangeAspect="1"/>
            </p:cNvSpPr>
            <p:nvPr/>
          </p:nvSpPr>
          <p:spPr bwMode="auto">
            <a:xfrm>
              <a:off x="1010" y="1851"/>
              <a:ext cx="56" cy="63"/>
            </a:xfrm>
            <a:custGeom>
              <a:avLst/>
              <a:gdLst>
                <a:gd name="T0" fmla="*/ 40 w 56"/>
                <a:gd name="T1" fmla="*/ 39 h 63"/>
                <a:gd name="T2" fmla="*/ 56 w 56"/>
                <a:gd name="T3" fmla="*/ 31 h 63"/>
                <a:gd name="T4" fmla="*/ 40 w 56"/>
                <a:gd name="T5" fmla="*/ 16 h 63"/>
                <a:gd name="T6" fmla="*/ 16 w 56"/>
                <a:gd name="T7" fmla="*/ 0 h 63"/>
                <a:gd name="T8" fmla="*/ 0 w 56"/>
                <a:gd name="T9" fmla="*/ 8 h 63"/>
                <a:gd name="T10" fmla="*/ 24 w 56"/>
                <a:gd name="T11" fmla="*/ 31 h 63"/>
                <a:gd name="T12" fmla="*/ 32 w 56"/>
                <a:gd name="T13" fmla="*/ 63 h 63"/>
                <a:gd name="T14" fmla="*/ 40 w 56"/>
                <a:gd name="T15" fmla="*/ 39 h 63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56" h="63">
                  <a:moveTo>
                    <a:pt x="40" y="39"/>
                  </a:moveTo>
                  <a:lnTo>
                    <a:pt x="56" y="31"/>
                  </a:lnTo>
                  <a:lnTo>
                    <a:pt x="40" y="16"/>
                  </a:lnTo>
                  <a:lnTo>
                    <a:pt x="16" y="0"/>
                  </a:lnTo>
                  <a:lnTo>
                    <a:pt x="0" y="8"/>
                  </a:lnTo>
                  <a:lnTo>
                    <a:pt x="24" y="31"/>
                  </a:lnTo>
                  <a:lnTo>
                    <a:pt x="32" y="63"/>
                  </a:lnTo>
                  <a:lnTo>
                    <a:pt x="40" y="39"/>
                  </a:lnTo>
                  <a:close/>
                </a:path>
              </a:pathLst>
            </a:custGeom>
            <a:grpFill/>
            <a:ln w="12700" cmpd="sng">
              <a:solidFill>
                <a:sysClr val="window" lastClr="FFFFFF"/>
              </a:solidFill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400" b="1" kern="0">
                <a:solidFill>
                  <a:srgbClr val="FFFFFF"/>
                </a:solidFill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endParaRPr>
            </a:p>
          </p:txBody>
        </p:sp>
        <p:sp>
          <p:nvSpPr>
            <p:cNvPr id="1445" name="Freeform 428"/>
            <p:cNvSpPr>
              <a:spLocks noChangeAspect="1"/>
            </p:cNvSpPr>
            <p:nvPr/>
          </p:nvSpPr>
          <p:spPr bwMode="auto">
            <a:xfrm>
              <a:off x="1010" y="1851"/>
              <a:ext cx="56" cy="63"/>
            </a:xfrm>
            <a:custGeom>
              <a:avLst/>
              <a:gdLst>
                <a:gd name="T0" fmla="*/ 40 w 56"/>
                <a:gd name="T1" fmla="*/ 39 h 63"/>
                <a:gd name="T2" fmla="*/ 56 w 56"/>
                <a:gd name="T3" fmla="*/ 31 h 63"/>
                <a:gd name="T4" fmla="*/ 40 w 56"/>
                <a:gd name="T5" fmla="*/ 16 h 63"/>
                <a:gd name="T6" fmla="*/ 16 w 56"/>
                <a:gd name="T7" fmla="*/ 0 h 63"/>
                <a:gd name="T8" fmla="*/ 0 w 56"/>
                <a:gd name="T9" fmla="*/ 8 h 63"/>
                <a:gd name="T10" fmla="*/ 24 w 56"/>
                <a:gd name="T11" fmla="*/ 31 h 63"/>
                <a:gd name="T12" fmla="*/ 32 w 56"/>
                <a:gd name="T13" fmla="*/ 63 h 63"/>
                <a:gd name="T14" fmla="*/ 40 w 56"/>
                <a:gd name="T15" fmla="*/ 39 h 63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56" h="63">
                  <a:moveTo>
                    <a:pt x="40" y="39"/>
                  </a:moveTo>
                  <a:lnTo>
                    <a:pt x="56" y="31"/>
                  </a:lnTo>
                  <a:lnTo>
                    <a:pt x="40" y="16"/>
                  </a:lnTo>
                  <a:lnTo>
                    <a:pt x="16" y="0"/>
                  </a:lnTo>
                  <a:lnTo>
                    <a:pt x="0" y="8"/>
                  </a:lnTo>
                  <a:lnTo>
                    <a:pt x="24" y="31"/>
                  </a:lnTo>
                  <a:lnTo>
                    <a:pt x="32" y="63"/>
                  </a:lnTo>
                  <a:lnTo>
                    <a:pt x="40" y="39"/>
                  </a:lnTo>
                </a:path>
              </a:pathLst>
            </a:custGeom>
            <a:grpFill/>
            <a:ln w="12700" cmpd="sng">
              <a:solidFill>
                <a:sysClr val="window" lastClr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400" b="1" kern="0">
                <a:solidFill>
                  <a:srgbClr val="FFFFFF"/>
                </a:solidFill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endParaRPr>
            </a:p>
          </p:txBody>
        </p:sp>
        <p:sp>
          <p:nvSpPr>
            <p:cNvPr id="1446" name="Freeform 429"/>
            <p:cNvSpPr>
              <a:spLocks noChangeAspect="1"/>
            </p:cNvSpPr>
            <p:nvPr/>
          </p:nvSpPr>
          <p:spPr bwMode="auto">
            <a:xfrm>
              <a:off x="1300" y="1714"/>
              <a:ext cx="603" cy="281"/>
            </a:xfrm>
            <a:custGeom>
              <a:avLst/>
              <a:gdLst>
                <a:gd name="T0" fmla="*/ 178 w 599"/>
                <a:gd name="T1" fmla="*/ 202 h 279"/>
                <a:gd name="T2" fmla="*/ 227 w 599"/>
                <a:gd name="T3" fmla="*/ 194 h 279"/>
                <a:gd name="T4" fmla="*/ 227 w 599"/>
                <a:gd name="T5" fmla="*/ 237 h 279"/>
                <a:gd name="T6" fmla="*/ 243 w 599"/>
                <a:gd name="T7" fmla="*/ 261 h 279"/>
                <a:gd name="T8" fmla="*/ 285 w 599"/>
                <a:gd name="T9" fmla="*/ 253 h 279"/>
                <a:gd name="T10" fmla="*/ 285 w 599"/>
                <a:gd name="T11" fmla="*/ 301 h 279"/>
                <a:gd name="T12" fmla="*/ 333 w 599"/>
                <a:gd name="T13" fmla="*/ 301 h 279"/>
                <a:gd name="T14" fmla="*/ 373 w 599"/>
                <a:gd name="T15" fmla="*/ 269 h 279"/>
                <a:gd name="T16" fmla="*/ 424 w 599"/>
                <a:gd name="T17" fmla="*/ 269 h 279"/>
                <a:gd name="T18" fmla="*/ 504 w 599"/>
                <a:gd name="T19" fmla="*/ 277 h 279"/>
                <a:gd name="T20" fmla="*/ 529 w 599"/>
                <a:gd name="T21" fmla="*/ 253 h 279"/>
                <a:gd name="T22" fmla="*/ 561 w 599"/>
                <a:gd name="T23" fmla="*/ 226 h 279"/>
                <a:gd name="T24" fmla="*/ 611 w 599"/>
                <a:gd name="T25" fmla="*/ 178 h 279"/>
                <a:gd name="T26" fmla="*/ 643 w 599"/>
                <a:gd name="T27" fmla="*/ 147 h 279"/>
                <a:gd name="T28" fmla="*/ 539 w 599"/>
                <a:gd name="T29" fmla="*/ 99 h 279"/>
                <a:gd name="T30" fmla="*/ 448 w 599"/>
                <a:gd name="T31" fmla="*/ 40 h 279"/>
                <a:gd name="T32" fmla="*/ 396 w 599"/>
                <a:gd name="T33" fmla="*/ 0 h 279"/>
                <a:gd name="T34" fmla="*/ 253 w 599"/>
                <a:gd name="T35" fmla="*/ 32 h 279"/>
                <a:gd name="T36" fmla="*/ 243 w 599"/>
                <a:gd name="T37" fmla="*/ 56 h 279"/>
                <a:gd name="T38" fmla="*/ 261 w 599"/>
                <a:gd name="T39" fmla="*/ 99 h 279"/>
                <a:gd name="T40" fmla="*/ 138 w 599"/>
                <a:gd name="T41" fmla="*/ 115 h 279"/>
                <a:gd name="T42" fmla="*/ 63 w 599"/>
                <a:gd name="T43" fmla="*/ 83 h 279"/>
                <a:gd name="T44" fmla="*/ 31 w 599"/>
                <a:gd name="T45" fmla="*/ 123 h 279"/>
                <a:gd name="T46" fmla="*/ 0 w 599"/>
                <a:gd name="T47" fmla="*/ 147 h 279"/>
                <a:gd name="T48" fmla="*/ 106 w 599"/>
                <a:gd name="T49" fmla="*/ 178 h 279"/>
                <a:gd name="T50" fmla="*/ 98 w 599"/>
                <a:gd name="T51" fmla="*/ 210 h 279"/>
                <a:gd name="T52" fmla="*/ 90 w 599"/>
                <a:gd name="T53" fmla="*/ 237 h 279"/>
                <a:gd name="T54" fmla="*/ 71 w 599"/>
                <a:gd name="T55" fmla="*/ 261 h 279"/>
                <a:gd name="T56" fmla="*/ 106 w 599"/>
                <a:gd name="T57" fmla="*/ 277 h 279"/>
                <a:gd name="T58" fmla="*/ 130 w 599"/>
                <a:gd name="T59" fmla="*/ 277 h 279"/>
                <a:gd name="T60" fmla="*/ 146 w 599"/>
                <a:gd name="T61" fmla="*/ 293 h 279"/>
                <a:gd name="T62" fmla="*/ 170 w 599"/>
                <a:gd name="T63" fmla="*/ 210 h 279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599" h="279">
                  <a:moveTo>
                    <a:pt x="159" y="199"/>
                  </a:moveTo>
                  <a:lnTo>
                    <a:pt x="167" y="191"/>
                  </a:lnTo>
                  <a:lnTo>
                    <a:pt x="183" y="183"/>
                  </a:lnTo>
                  <a:lnTo>
                    <a:pt x="215" y="183"/>
                  </a:lnTo>
                  <a:lnTo>
                    <a:pt x="215" y="207"/>
                  </a:lnTo>
                  <a:lnTo>
                    <a:pt x="215" y="215"/>
                  </a:lnTo>
                  <a:lnTo>
                    <a:pt x="199" y="223"/>
                  </a:lnTo>
                  <a:lnTo>
                    <a:pt x="223" y="239"/>
                  </a:lnTo>
                  <a:lnTo>
                    <a:pt x="247" y="239"/>
                  </a:lnTo>
                  <a:lnTo>
                    <a:pt x="263" y="231"/>
                  </a:lnTo>
                  <a:lnTo>
                    <a:pt x="271" y="271"/>
                  </a:lnTo>
                  <a:lnTo>
                    <a:pt x="263" y="279"/>
                  </a:lnTo>
                  <a:lnTo>
                    <a:pt x="271" y="279"/>
                  </a:lnTo>
                  <a:lnTo>
                    <a:pt x="311" y="279"/>
                  </a:lnTo>
                  <a:lnTo>
                    <a:pt x="343" y="271"/>
                  </a:lnTo>
                  <a:lnTo>
                    <a:pt x="351" y="247"/>
                  </a:lnTo>
                  <a:lnTo>
                    <a:pt x="383" y="255"/>
                  </a:lnTo>
                  <a:lnTo>
                    <a:pt x="391" y="247"/>
                  </a:lnTo>
                  <a:lnTo>
                    <a:pt x="431" y="247"/>
                  </a:lnTo>
                  <a:lnTo>
                    <a:pt x="471" y="255"/>
                  </a:lnTo>
                  <a:lnTo>
                    <a:pt x="487" y="263"/>
                  </a:lnTo>
                  <a:lnTo>
                    <a:pt x="495" y="231"/>
                  </a:lnTo>
                  <a:lnTo>
                    <a:pt x="487" y="215"/>
                  </a:lnTo>
                  <a:lnTo>
                    <a:pt x="519" y="207"/>
                  </a:lnTo>
                  <a:lnTo>
                    <a:pt x="527" y="167"/>
                  </a:lnTo>
                  <a:lnTo>
                    <a:pt x="567" y="167"/>
                  </a:lnTo>
                  <a:lnTo>
                    <a:pt x="567" y="144"/>
                  </a:lnTo>
                  <a:lnTo>
                    <a:pt x="599" y="136"/>
                  </a:lnTo>
                  <a:lnTo>
                    <a:pt x="543" y="96"/>
                  </a:lnTo>
                  <a:lnTo>
                    <a:pt x="503" y="88"/>
                  </a:lnTo>
                  <a:lnTo>
                    <a:pt x="439" y="16"/>
                  </a:lnTo>
                  <a:lnTo>
                    <a:pt x="415" y="40"/>
                  </a:lnTo>
                  <a:lnTo>
                    <a:pt x="383" y="24"/>
                  </a:lnTo>
                  <a:lnTo>
                    <a:pt x="367" y="0"/>
                  </a:lnTo>
                  <a:lnTo>
                    <a:pt x="335" y="0"/>
                  </a:lnTo>
                  <a:lnTo>
                    <a:pt x="231" y="32"/>
                  </a:lnTo>
                  <a:lnTo>
                    <a:pt x="239" y="56"/>
                  </a:lnTo>
                  <a:lnTo>
                    <a:pt x="223" y="56"/>
                  </a:lnTo>
                  <a:lnTo>
                    <a:pt x="215" y="80"/>
                  </a:lnTo>
                  <a:lnTo>
                    <a:pt x="239" y="88"/>
                  </a:lnTo>
                  <a:lnTo>
                    <a:pt x="231" y="104"/>
                  </a:lnTo>
                  <a:lnTo>
                    <a:pt x="127" y="104"/>
                  </a:lnTo>
                  <a:lnTo>
                    <a:pt x="103" y="88"/>
                  </a:lnTo>
                  <a:lnTo>
                    <a:pt x="63" y="72"/>
                  </a:lnTo>
                  <a:lnTo>
                    <a:pt x="39" y="96"/>
                  </a:lnTo>
                  <a:lnTo>
                    <a:pt x="31" y="112"/>
                  </a:lnTo>
                  <a:lnTo>
                    <a:pt x="16" y="112"/>
                  </a:lnTo>
                  <a:lnTo>
                    <a:pt x="0" y="136"/>
                  </a:lnTo>
                  <a:lnTo>
                    <a:pt x="55" y="167"/>
                  </a:lnTo>
                  <a:lnTo>
                    <a:pt x="95" y="167"/>
                  </a:lnTo>
                  <a:lnTo>
                    <a:pt x="95" y="191"/>
                  </a:lnTo>
                  <a:lnTo>
                    <a:pt x="87" y="199"/>
                  </a:lnTo>
                  <a:lnTo>
                    <a:pt x="71" y="207"/>
                  </a:lnTo>
                  <a:lnTo>
                    <a:pt x="79" y="215"/>
                  </a:lnTo>
                  <a:lnTo>
                    <a:pt x="55" y="215"/>
                  </a:lnTo>
                  <a:lnTo>
                    <a:pt x="71" y="239"/>
                  </a:lnTo>
                  <a:lnTo>
                    <a:pt x="95" y="247"/>
                  </a:lnTo>
                  <a:lnTo>
                    <a:pt x="95" y="255"/>
                  </a:lnTo>
                  <a:lnTo>
                    <a:pt x="103" y="247"/>
                  </a:lnTo>
                  <a:lnTo>
                    <a:pt x="119" y="255"/>
                  </a:lnTo>
                  <a:lnTo>
                    <a:pt x="127" y="271"/>
                  </a:lnTo>
                  <a:lnTo>
                    <a:pt x="135" y="271"/>
                  </a:lnTo>
                  <a:lnTo>
                    <a:pt x="135" y="215"/>
                  </a:lnTo>
                  <a:lnTo>
                    <a:pt x="159" y="199"/>
                  </a:lnTo>
                  <a:close/>
                </a:path>
              </a:pathLst>
            </a:custGeom>
            <a:grpFill/>
            <a:ln w="12700" cmpd="sng">
              <a:solidFill>
                <a:sysClr val="window" lastClr="FFFFFF"/>
              </a:solidFill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400" b="1" kern="0">
                <a:solidFill>
                  <a:srgbClr val="FFFFFF"/>
                </a:solidFill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endParaRPr>
            </a:p>
          </p:txBody>
        </p:sp>
        <p:sp>
          <p:nvSpPr>
            <p:cNvPr id="1447" name="Freeform 430"/>
            <p:cNvSpPr>
              <a:spLocks noChangeAspect="1"/>
            </p:cNvSpPr>
            <p:nvPr/>
          </p:nvSpPr>
          <p:spPr bwMode="auto">
            <a:xfrm>
              <a:off x="1300" y="1714"/>
              <a:ext cx="603" cy="281"/>
            </a:xfrm>
            <a:custGeom>
              <a:avLst/>
              <a:gdLst>
                <a:gd name="T0" fmla="*/ 178 w 599"/>
                <a:gd name="T1" fmla="*/ 202 h 279"/>
                <a:gd name="T2" fmla="*/ 227 w 599"/>
                <a:gd name="T3" fmla="*/ 194 h 279"/>
                <a:gd name="T4" fmla="*/ 227 w 599"/>
                <a:gd name="T5" fmla="*/ 237 h 279"/>
                <a:gd name="T6" fmla="*/ 243 w 599"/>
                <a:gd name="T7" fmla="*/ 261 h 279"/>
                <a:gd name="T8" fmla="*/ 285 w 599"/>
                <a:gd name="T9" fmla="*/ 253 h 279"/>
                <a:gd name="T10" fmla="*/ 285 w 599"/>
                <a:gd name="T11" fmla="*/ 301 h 279"/>
                <a:gd name="T12" fmla="*/ 333 w 599"/>
                <a:gd name="T13" fmla="*/ 301 h 279"/>
                <a:gd name="T14" fmla="*/ 373 w 599"/>
                <a:gd name="T15" fmla="*/ 269 h 279"/>
                <a:gd name="T16" fmla="*/ 424 w 599"/>
                <a:gd name="T17" fmla="*/ 269 h 279"/>
                <a:gd name="T18" fmla="*/ 504 w 599"/>
                <a:gd name="T19" fmla="*/ 277 h 279"/>
                <a:gd name="T20" fmla="*/ 529 w 599"/>
                <a:gd name="T21" fmla="*/ 253 h 279"/>
                <a:gd name="T22" fmla="*/ 561 w 599"/>
                <a:gd name="T23" fmla="*/ 226 h 279"/>
                <a:gd name="T24" fmla="*/ 611 w 599"/>
                <a:gd name="T25" fmla="*/ 178 h 279"/>
                <a:gd name="T26" fmla="*/ 643 w 599"/>
                <a:gd name="T27" fmla="*/ 147 h 279"/>
                <a:gd name="T28" fmla="*/ 539 w 599"/>
                <a:gd name="T29" fmla="*/ 99 h 279"/>
                <a:gd name="T30" fmla="*/ 448 w 599"/>
                <a:gd name="T31" fmla="*/ 40 h 279"/>
                <a:gd name="T32" fmla="*/ 396 w 599"/>
                <a:gd name="T33" fmla="*/ 0 h 279"/>
                <a:gd name="T34" fmla="*/ 253 w 599"/>
                <a:gd name="T35" fmla="*/ 32 h 279"/>
                <a:gd name="T36" fmla="*/ 243 w 599"/>
                <a:gd name="T37" fmla="*/ 56 h 279"/>
                <a:gd name="T38" fmla="*/ 261 w 599"/>
                <a:gd name="T39" fmla="*/ 99 h 279"/>
                <a:gd name="T40" fmla="*/ 138 w 599"/>
                <a:gd name="T41" fmla="*/ 115 h 279"/>
                <a:gd name="T42" fmla="*/ 63 w 599"/>
                <a:gd name="T43" fmla="*/ 83 h 279"/>
                <a:gd name="T44" fmla="*/ 31 w 599"/>
                <a:gd name="T45" fmla="*/ 123 h 279"/>
                <a:gd name="T46" fmla="*/ 0 w 599"/>
                <a:gd name="T47" fmla="*/ 147 h 279"/>
                <a:gd name="T48" fmla="*/ 106 w 599"/>
                <a:gd name="T49" fmla="*/ 178 h 279"/>
                <a:gd name="T50" fmla="*/ 98 w 599"/>
                <a:gd name="T51" fmla="*/ 210 h 279"/>
                <a:gd name="T52" fmla="*/ 90 w 599"/>
                <a:gd name="T53" fmla="*/ 237 h 279"/>
                <a:gd name="T54" fmla="*/ 71 w 599"/>
                <a:gd name="T55" fmla="*/ 261 h 279"/>
                <a:gd name="T56" fmla="*/ 106 w 599"/>
                <a:gd name="T57" fmla="*/ 277 h 279"/>
                <a:gd name="T58" fmla="*/ 130 w 599"/>
                <a:gd name="T59" fmla="*/ 277 h 279"/>
                <a:gd name="T60" fmla="*/ 146 w 599"/>
                <a:gd name="T61" fmla="*/ 293 h 279"/>
                <a:gd name="T62" fmla="*/ 170 w 599"/>
                <a:gd name="T63" fmla="*/ 210 h 279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599" h="279">
                  <a:moveTo>
                    <a:pt x="159" y="199"/>
                  </a:moveTo>
                  <a:lnTo>
                    <a:pt x="167" y="191"/>
                  </a:lnTo>
                  <a:lnTo>
                    <a:pt x="183" y="183"/>
                  </a:lnTo>
                  <a:lnTo>
                    <a:pt x="215" y="183"/>
                  </a:lnTo>
                  <a:lnTo>
                    <a:pt x="215" y="207"/>
                  </a:lnTo>
                  <a:lnTo>
                    <a:pt x="215" y="215"/>
                  </a:lnTo>
                  <a:lnTo>
                    <a:pt x="199" y="223"/>
                  </a:lnTo>
                  <a:lnTo>
                    <a:pt x="223" y="239"/>
                  </a:lnTo>
                  <a:lnTo>
                    <a:pt x="247" y="239"/>
                  </a:lnTo>
                  <a:lnTo>
                    <a:pt x="263" y="231"/>
                  </a:lnTo>
                  <a:lnTo>
                    <a:pt x="271" y="271"/>
                  </a:lnTo>
                  <a:lnTo>
                    <a:pt x="263" y="279"/>
                  </a:lnTo>
                  <a:lnTo>
                    <a:pt x="271" y="279"/>
                  </a:lnTo>
                  <a:lnTo>
                    <a:pt x="311" y="279"/>
                  </a:lnTo>
                  <a:lnTo>
                    <a:pt x="343" y="271"/>
                  </a:lnTo>
                  <a:lnTo>
                    <a:pt x="351" y="247"/>
                  </a:lnTo>
                  <a:lnTo>
                    <a:pt x="383" y="255"/>
                  </a:lnTo>
                  <a:lnTo>
                    <a:pt x="391" y="247"/>
                  </a:lnTo>
                  <a:lnTo>
                    <a:pt x="431" y="247"/>
                  </a:lnTo>
                  <a:lnTo>
                    <a:pt x="471" y="255"/>
                  </a:lnTo>
                  <a:lnTo>
                    <a:pt x="487" y="263"/>
                  </a:lnTo>
                  <a:lnTo>
                    <a:pt x="495" y="231"/>
                  </a:lnTo>
                  <a:lnTo>
                    <a:pt x="487" y="215"/>
                  </a:lnTo>
                  <a:lnTo>
                    <a:pt x="519" y="207"/>
                  </a:lnTo>
                  <a:lnTo>
                    <a:pt x="527" y="167"/>
                  </a:lnTo>
                  <a:lnTo>
                    <a:pt x="567" y="167"/>
                  </a:lnTo>
                  <a:lnTo>
                    <a:pt x="567" y="144"/>
                  </a:lnTo>
                  <a:lnTo>
                    <a:pt x="599" y="136"/>
                  </a:lnTo>
                  <a:lnTo>
                    <a:pt x="543" y="96"/>
                  </a:lnTo>
                  <a:lnTo>
                    <a:pt x="503" y="88"/>
                  </a:lnTo>
                  <a:lnTo>
                    <a:pt x="439" y="16"/>
                  </a:lnTo>
                  <a:lnTo>
                    <a:pt x="415" y="40"/>
                  </a:lnTo>
                  <a:lnTo>
                    <a:pt x="383" y="24"/>
                  </a:lnTo>
                  <a:lnTo>
                    <a:pt x="367" y="0"/>
                  </a:lnTo>
                  <a:lnTo>
                    <a:pt x="335" y="0"/>
                  </a:lnTo>
                  <a:lnTo>
                    <a:pt x="231" y="32"/>
                  </a:lnTo>
                  <a:lnTo>
                    <a:pt x="239" y="56"/>
                  </a:lnTo>
                  <a:lnTo>
                    <a:pt x="223" y="56"/>
                  </a:lnTo>
                  <a:lnTo>
                    <a:pt x="215" y="80"/>
                  </a:lnTo>
                  <a:lnTo>
                    <a:pt x="239" y="88"/>
                  </a:lnTo>
                  <a:lnTo>
                    <a:pt x="231" y="104"/>
                  </a:lnTo>
                  <a:lnTo>
                    <a:pt x="127" y="104"/>
                  </a:lnTo>
                  <a:lnTo>
                    <a:pt x="103" y="88"/>
                  </a:lnTo>
                  <a:lnTo>
                    <a:pt x="63" y="72"/>
                  </a:lnTo>
                  <a:lnTo>
                    <a:pt x="39" y="96"/>
                  </a:lnTo>
                  <a:lnTo>
                    <a:pt x="31" y="112"/>
                  </a:lnTo>
                  <a:lnTo>
                    <a:pt x="16" y="112"/>
                  </a:lnTo>
                  <a:lnTo>
                    <a:pt x="0" y="136"/>
                  </a:lnTo>
                  <a:lnTo>
                    <a:pt x="55" y="167"/>
                  </a:lnTo>
                  <a:lnTo>
                    <a:pt x="95" y="167"/>
                  </a:lnTo>
                  <a:lnTo>
                    <a:pt x="95" y="191"/>
                  </a:lnTo>
                  <a:lnTo>
                    <a:pt x="87" y="199"/>
                  </a:lnTo>
                  <a:lnTo>
                    <a:pt x="71" y="207"/>
                  </a:lnTo>
                  <a:lnTo>
                    <a:pt x="79" y="215"/>
                  </a:lnTo>
                  <a:lnTo>
                    <a:pt x="55" y="215"/>
                  </a:lnTo>
                  <a:lnTo>
                    <a:pt x="71" y="239"/>
                  </a:lnTo>
                  <a:lnTo>
                    <a:pt x="95" y="247"/>
                  </a:lnTo>
                  <a:lnTo>
                    <a:pt x="95" y="255"/>
                  </a:lnTo>
                  <a:lnTo>
                    <a:pt x="103" y="247"/>
                  </a:lnTo>
                  <a:lnTo>
                    <a:pt x="119" y="255"/>
                  </a:lnTo>
                  <a:lnTo>
                    <a:pt x="127" y="271"/>
                  </a:lnTo>
                  <a:lnTo>
                    <a:pt x="135" y="271"/>
                  </a:lnTo>
                  <a:lnTo>
                    <a:pt x="135" y="215"/>
                  </a:lnTo>
                  <a:lnTo>
                    <a:pt x="159" y="199"/>
                  </a:lnTo>
                </a:path>
              </a:pathLst>
            </a:custGeom>
            <a:grpFill/>
            <a:ln w="12700" cmpd="sng">
              <a:solidFill>
                <a:sysClr val="window" lastClr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400" b="1" kern="0">
                <a:solidFill>
                  <a:srgbClr val="FFFFFF"/>
                </a:solidFill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endParaRPr>
            </a:p>
          </p:txBody>
        </p:sp>
        <p:sp>
          <p:nvSpPr>
            <p:cNvPr id="1448" name="Freeform 431"/>
            <p:cNvSpPr>
              <a:spLocks noChangeAspect="1"/>
            </p:cNvSpPr>
            <p:nvPr/>
          </p:nvSpPr>
          <p:spPr bwMode="auto">
            <a:xfrm>
              <a:off x="962" y="1714"/>
              <a:ext cx="121" cy="88"/>
            </a:xfrm>
            <a:custGeom>
              <a:avLst/>
              <a:gdLst>
                <a:gd name="T0" fmla="*/ 48 w 120"/>
                <a:gd name="T1" fmla="*/ 0 h 88"/>
                <a:gd name="T2" fmla="*/ 48 w 120"/>
                <a:gd name="T3" fmla="*/ 16 h 88"/>
                <a:gd name="T4" fmla="*/ 8 w 120"/>
                <a:gd name="T5" fmla="*/ 40 h 88"/>
                <a:gd name="T6" fmla="*/ 8 w 120"/>
                <a:gd name="T7" fmla="*/ 56 h 88"/>
                <a:gd name="T8" fmla="*/ 0 w 120"/>
                <a:gd name="T9" fmla="*/ 64 h 88"/>
                <a:gd name="T10" fmla="*/ 8 w 120"/>
                <a:gd name="T11" fmla="*/ 88 h 88"/>
                <a:gd name="T12" fmla="*/ 16 w 120"/>
                <a:gd name="T13" fmla="*/ 72 h 88"/>
                <a:gd name="T14" fmla="*/ 48 w 120"/>
                <a:gd name="T15" fmla="*/ 80 h 88"/>
                <a:gd name="T16" fmla="*/ 107 w 120"/>
                <a:gd name="T17" fmla="*/ 88 h 88"/>
                <a:gd name="T18" fmla="*/ 123 w 120"/>
                <a:gd name="T19" fmla="*/ 64 h 88"/>
                <a:gd name="T20" fmla="*/ 131 w 120"/>
                <a:gd name="T21" fmla="*/ 56 h 88"/>
                <a:gd name="T22" fmla="*/ 131 w 120"/>
                <a:gd name="T23" fmla="*/ 32 h 88"/>
                <a:gd name="T24" fmla="*/ 131 w 120"/>
                <a:gd name="T25" fmla="*/ 24 h 88"/>
                <a:gd name="T26" fmla="*/ 123 w 120"/>
                <a:gd name="T27" fmla="*/ 24 h 88"/>
                <a:gd name="T28" fmla="*/ 115 w 120"/>
                <a:gd name="T29" fmla="*/ 0 h 88"/>
                <a:gd name="T30" fmla="*/ 91 w 120"/>
                <a:gd name="T31" fmla="*/ 0 h 88"/>
                <a:gd name="T32" fmla="*/ 99 w 120"/>
                <a:gd name="T33" fmla="*/ 0 h 88"/>
                <a:gd name="T34" fmla="*/ 83 w 120"/>
                <a:gd name="T35" fmla="*/ 0 h 88"/>
                <a:gd name="T36" fmla="*/ 48 w 120"/>
                <a:gd name="T37" fmla="*/ 0 h 88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120" h="88">
                  <a:moveTo>
                    <a:pt x="48" y="0"/>
                  </a:moveTo>
                  <a:lnTo>
                    <a:pt x="48" y="16"/>
                  </a:lnTo>
                  <a:lnTo>
                    <a:pt x="8" y="40"/>
                  </a:lnTo>
                  <a:lnTo>
                    <a:pt x="8" y="56"/>
                  </a:lnTo>
                  <a:lnTo>
                    <a:pt x="0" y="64"/>
                  </a:lnTo>
                  <a:lnTo>
                    <a:pt x="8" y="88"/>
                  </a:lnTo>
                  <a:lnTo>
                    <a:pt x="16" y="72"/>
                  </a:lnTo>
                  <a:lnTo>
                    <a:pt x="48" y="80"/>
                  </a:lnTo>
                  <a:lnTo>
                    <a:pt x="96" y="88"/>
                  </a:lnTo>
                  <a:lnTo>
                    <a:pt x="112" y="64"/>
                  </a:lnTo>
                  <a:lnTo>
                    <a:pt x="120" y="56"/>
                  </a:lnTo>
                  <a:lnTo>
                    <a:pt x="120" y="32"/>
                  </a:lnTo>
                  <a:lnTo>
                    <a:pt x="120" y="24"/>
                  </a:lnTo>
                  <a:lnTo>
                    <a:pt x="112" y="24"/>
                  </a:lnTo>
                  <a:lnTo>
                    <a:pt x="104" y="0"/>
                  </a:lnTo>
                  <a:lnTo>
                    <a:pt x="80" y="0"/>
                  </a:lnTo>
                  <a:lnTo>
                    <a:pt x="88" y="0"/>
                  </a:lnTo>
                  <a:lnTo>
                    <a:pt x="72" y="0"/>
                  </a:lnTo>
                  <a:lnTo>
                    <a:pt x="48" y="0"/>
                  </a:lnTo>
                  <a:close/>
                </a:path>
              </a:pathLst>
            </a:custGeom>
            <a:grpFill/>
            <a:ln w="12700" cmpd="sng">
              <a:solidFill>
                <a:sysClr val="window" lastClr="FFFFFF"/>
              </a:solidFill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400" b="1" kern="0">
                <a:solidFill>
                  <a:srgbClr val="FFFFFF"/>
                </a:solidFill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endParaRPr>
            </a:p>
          </p:txBody>
        </p:sp>
        <p:sp>
          <p:nvSpPr>
            <p:cNvPr id="1449" name="Freeform 432"/>
            <p:cNvSpPr>
              <a:spLocks noChangeAspect="1"/>
            </p:cNvSpPr>
            <p:nvPr/>
          </p:nvSpPr>
          <p:spPr bwMode="auto">
            <a:xfrm>
              <a:off x="962" y="1714"/>
              <a:ext cx="121" cy="88"/>
            </a:xfrm>
            <a:custGeom>
              <a:avLst/>
              <a:gdLst>
                <a:gd name="T0" fmla="*/ 48 w 120"/>
                <a:gd name="T1" fmla="*/ 0 h 88"/>
                <a:gd name="T2" fmla="*/ 48 w 120"/>
                <a:gd name="T3" fmla="*/ 16 h 88"/>
                <a:gd name="T4" fmla="*/ 8 w 120"/>
                <a:gd name="T5" fmla="*/ 40 h 88"/>
                <a:gd name="T6" fmla="*/ 8 w 120"/>
                <a:gd name="T7" fmla="*/ 56 h 88"/>
                <a:gd name="T8" fmla="*/ 0 w 120"/>
                <a:gd name="T9" fmla="*/ 64 h 88"/>
                <a:gd name="T10" fmla="*/ 8 w 120"/>
                <a:gd name="T11" fmla="*/ 88 h 88"/>
                <a:gd name="T12" fmla="*/ 16 w 120"/>
                <a:gd name="T13" fmla="*/ 72 h 88"/>
                <a:gd name="T14" fmla="*/ 48 w 120"/>
                <a:gd name="T15" fmla="*/ 80 h 88"/>
                <a:gd name="T16" fmla="*/ 107 w 120"/>
                <a:gd name="T17" fmla="*/ 88 h 88"/>
                <a:gd name="T18" fmla="*/ 123 w 120"/>
                <a:gd name="T19" fmla="*/ 64 h 88"/>
                <a:gd name="T20" fmla="*/ 131 w 120"/>
                <a:gd name="T21" fmla="*/ 56 h 88"/>
                <a:gd name="T22" fmla="*/ 131 w 120"/>
                <a:gd name="T23" fmla="*/ 32 h 88"/>
                <a:gd name="T24" fmla="*/ 131 w 120"/>
                <a:gd name="T25" fmla="*/ 24 h 88"/>
                <a:gd name="T26" fmla="*/ 123 w 120"/>
                <a:gd name="T27" fmla="*/ 24 h 88"/>
                <a:gd name="T28" fmla="*/ 115 w 120"/>
                <a:gd name="T29" fmla="*/ 0 h 88"/>
                <a:gd name="T30" fmla="*/ 91 w 120"/>
                <a:gd name="T31" fmla="*/ 0 h 88"/>
                <a:gd name="T32" fmla="*/ 99 w 120"/>
                <a:gd name="T33" fmla="*/ 0 h 88"/>
                <a:gd name="T34" fmla="*/ 83 w 120"/>
                <a:gd name="T35" fmla="*/ 0 h 88"/>
                <a:gd name="T36" fmla="*/ 48 w 120"/>
                <a:gd name="T37" fmla="*/ 0 h 88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120" h="88">
                  <a:moveTo>
                    <a:pt x="48" y="0"/>
                  </a:moveTo>
                  <a:lnTo>
                    <a:pt x="48" y="16"/>
                  </a:lnTo>
                  <a:lnTo>
                    <a:pt x="8" y="40"/>
                  </a:lnTo>
                  <a:lnTo>
                    <a:pt x="8" y="56"/>
                  </a:lnTo>
                  <a:lnTo>
                    <a:pt x="0" y="64"/>
                  </a:lnTo>
                  <a:lnTo>
                    <a:pt x="8" y="88"/>
                  </a:lnTo>
                  <a:lnTo>
                    <a:pt x="16" y="72"/>
                  </a:lnTo>
                  <a:lnTo>
                    <a:pt x="48" y="80"/>
                  </a:lnTo>
                  <a:lnTo>
                    <a:pt x="96" y="88"/>
                  </a:lnTo>
                  <a:lnTo>
                    <a:pt x="112" y="64"/>
                  </a:lnTo>
                  <a:lnTo>
                    <a:pt x="120" y="56"/>
                  </a:lnTo>
                  <a:lnTo>
                    <a:pt x="120" y="32"/>
                  </a:lnTo>
                  <a:lnTo>
                    <a:pt x="120" y="24"/>
                  </a:lnTo>
                  <a:lnTo>
                    <a:pt x="112" y="24"/>
                  </a:lnTo>
                  <a:lnTo>
                    <a:pt x="104" y="0"/>
                  </a:lnTo>
                  <a:lnTo>
                    <a:pt x="80" y="0"/>
                  </a:lnTo>
                  <a:lnTo>
                    <a:pt x="88" y="0"/>
                  </a:lnTo>
                  <a:lnTo>
                    <a:pt x="72" y="0"/>
                  </a:lnTo>
                  <a:lnTo>
                    <a:pt x="48" y="0"/>
                  </a:lnTo>
                </a:path>
              </a:pathLst>
            </a:custGeom>
            <a:grpFill/>
            <a:ln w="12700" cmpd="sng">
              <a:solidFill>
                <a:sysClr val="window" lastClr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400" b="1" kern="0">
                <a:solidFill>
                  <a:srgbClr val="FFFFFF"/>
                </a:solidFill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endParaRPr>
            </a:p>
          </p:txBody>
        </p:sp>
        <p:sp>
          <p:nvSpPr>
            <p:cNvPr id="1450" name="Freeform 433"/>
            <p:cNvSpPr>
              <a:spLocks noChangeAspect="1"/>
            </p:cNvSpPr>
            <p:nvPr/>
          </p:nvSpPr>
          <p:spPr bwMode="auto">
            <a:xfrm>
              <a:off x="1331" y="1384"/>
              <a:ext cx="24" cy="25"/>
            </a:xfrm>
            <a:custGeom>
              <a:avLst/>
              <a:gdLst>
                <a:gd name="T0" fmla="*/ 0 w 24"/>
                <a:gd name="T1" fmla="*/ 35 h 24"/>
                <a:gd name="T2" fmla="*/ 8 w 24"/>
                <a:gd name="T3" fmla="*/ 0 h 24"/>
                <a:gd name="T4" fmla="*/ 24 w 24"/>
                <a:gd name="T5" fmla="*/ 8 h 24"/>
                <a:gd name="T6" fmla="*/ 0 w 24"/>
                <a:gd name="T7" fmla="*/ 35 h 2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4" h="24">
                  <a:moveTo>
                    <a:pt x="0" y="24"/>
                  </a:moveTo>
                  <a:lnTo>
                    <a:pt x="8" y="0"/>
                  </a:lnTo>
                  <a:lnTo>
                    <a:pt x="24" y="8"/>
                  </a:lnTo>
                  <a:lnTo>
                    <a:pt x="0" y="24"/>
                  </a:lnTo>
                  <a:close/>
                </a:path>
              </a:pathLst>
            </a:custGeom>
            <a:grpFill/>
            <a:ln w="12700" cmpd="sng">
              <a:solidFill>
                <a:sysClr val="window" lastClr="FFFFFF"/>
              </a:solidFill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400" b="1" kern="0">
                <a:solidFill>
                  <a:srgbClr val="FFFFFF"/>
                </a:solidFill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endParaRPr>
            </a:p>
          </p:txBody>
        </p:sp>
        <p:sp>
          <p:nvSpPr>
            <p:cNvPr id="1451" name="Freeform 434"/>
            <p:cNvSpPr>
              <a:spLocks noChangeAspect="1"/>
            </p:cNvSpPr>
            <p:nvPr/>
          </p:nvSpPr>
          <p:spPr bwMode="auto">
            <a:xfrm>
              <a:off x="1331" y="1384"/>
              <a:ext cx="24" cy="25"/>
            </a:xfrm>
            <a:custGeom>
              <a:avLst/>
              <a:gdLst>
                <a:gd name="T0" fmla="*/ 0 w 24"/>
                <a:gd name="T1" fmla="*/ 35 h 24"/>
                <a:gd name="T2" fmla="*/ 8 w 24"/>
                <a:gd name="T3" fmla="*/ 0 h 24"/>
                <a:gd name="T4" fmla="*/ 24 w 24"/>
                <a:gd name="T5" fmla="*/ 8 h 24"/>
                <a:gd name="T6" fmla="*/ 0 w 24"/>
                <a:gd name="T7" fmla="*/ 35 h 2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4" h="24">
                  <a:moveTo>
                    <a:pt x="0" y="24"/>
                  </a:moveTo>
                  <a:lnTo>
                    <a:pt x="8" y="0"/>
                  </a:lnTo>
                  <a:lnTo>
                    <a:pt x="24" y="8"/>
                  </a:lnTo>
                  <a:lnTo>
                    <a:pt x="0" y="24"/>
                  </a:lnTo>
                </a:path>
              </a:pathLst>
            </a:custGeom>
            <a:grpFill/>
            <a:ln w="12700" cmpd="sng">
              <a:solidFill>
                <a:sysClr val="window" lastClr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400" b="1" kern="0">
                <a:solidFill>
                  <a:srgbClr val="FFFFFF"/>
                </a:solidFill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endParaRPr>
            </a:p>
          </p:txBody>
        </p:sp>
        <p:sp>
          <p:nvSpPr>
            <p:cNvPr id="1452" name="Freeform 435"/>
            <p:cNvSpPr>
              <a:spLocks noChangeAspect="1"/>
            </p:cNvSpPr>
            <p:nvPr/>
          </p:nvSpPr>
          <p:spPr bwMode="auto">
            <a:xfrm>
              <a:off x="1380" y="1280"/>
              <a:ext cx="80" cy="72"/>
            </a:xfrm>
            <a:custGeom>
              <a:avLst/>
              <a:gdLst>
                <a:gd name="T0" fmla="*/ 0 w 80"/>
                <a:gd name="T1" fmla="*/ 32 h 72"/>
                <a:gd name="T2" fmla="*/ 0 w 80"/>
                <a:gd name="T3" fmla="*/ 48 h 72"/>
                <a:gd name="T4" fmla="*/ 16 w 80"/>
                <a:gd name="T5" fmla="*/ 48 h 72"/>
                <a:gd name="T6" fmla="*/ 24 w 80"/>
                <a:gd name="T7" fmla="*/ 56 h 72"/>
                <a:gd name="T8" fmla="*/ 32 w 80"/>
                <a:gd name="T9" fmla="*/ 48 h 72"/>
                <a:gd name="T10" fmla="*/ 32 w 80"/>
                <a:gd name="T11" fmla="*/ 72 h 72"/>
                <a:gd name="T12" fmla="*/ 80 w 80"/>
                <a:gd name="T13" fmla="*/ 72 h 72"/>
                <a:gd name="T14" fmla="*/ 56 w 80"/>
                <a:gd name="T15" fmla="*/ 56 h 72"/>
                <a:gd name="T16" fmla="*/ 48 w 80"/>
                <a:gd name="T17" fmla="*/ 32 h 72"/>
                <a:gd name="T18" fmla="*/ 48 w 80"/>
                <a:gd name="T19" fmla="*/ 16 h 72"/>
                <a:gd name="T20" fmla="*/ 64 w 80"/>
                <a:gd name="T21" fmla="*/ 0 h 72"/>
                <a:gd name="T22" fmla="*/ 16 w 80"/>
                <a:gd name="T23" fmla="*/ 8 h 72"/>
                <a:gd name="T24" fmla="*/ 8 w 80"/>
                <a:gd name="T25" fmla="*/ 32 h 72"/>
                <a:gd name="T26" fmla="*/ 0 w 80"/>
                <a:gd name="T27" fmla="*/ 32 h 72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80" h="72">
                  <a:moveTo>
                    <a:pt x="0" y="32"/>
                  </a:moveTo>
                  <a:lnTo>
                    <a:pt x="0" y="48"/>
                  </a:lnTo>
                  <a:lnTo>
                    <a:pt x="16" y="48"/>
                  </a:lnTo>
                  <a:lnTo>
                    <a:pt x="24" y="56"/>
                  </a:lnTo>
                  <a:lnTo>
                    <a:pt x="32" y="48"/>
                  </a:lnTo>
                  <a:lnTo>
                    <a:pt x="32" y="72"/>
                  </a:lnTo>
                  <a:lnTo>
                    <a:pt x="80" y="72"/>
                  </a:lnTo>
                  <a:lnTo>
                    <a:pt x="56" y="56"/>
                  </a:lnTo>
                  <a:lnTo>
                    <a:pt x="48" y="32"/>
                  </a:lnTo>
                  <a:lnTo>
                    <a:pt x="48" y="16"/>
                  </a:lnTo>
                  <a:lnTo>
                    <a:pt x="64" y="0"/>
                  </a:lnTo>
                  <a:lnTo>
                    <a:pt x="16" y="8"/>
                  </a:lnTo>
                  <a:lnTo>
                    <a:pt x="8" y="32"/>
                  </a:lnTo>
                  <a:lnTo>
                    <a:pt x="0" y="32"/>
                  </a:lnTo>
                  <a:close/>
                </a:path>
              </a:pathLst>
            </a:custGeom>
            <a:grpFill/>
            <a:ln w="12700" cmpd="sng">
              <a:solidFill>
                <a:sysClr val="window" lastClr="FFFFFF"/>
              </a:solidFill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400" b="1" kern="0">
                <a:solidFill>
                  <a:srgbClr val="FFFFFF"/>
                </a:solidFill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endParaRPr>
            </a:p>
          </p:txBody>
        </p:sp>
        <p:sp>
          <p:nvSpPr>
            <p:cNvPr id="1453" name="Freeform 436"/>
            <p:cNvSpPr>
              <a:spLocks noChangeAspect="1"/>
            </p:cNvSpPr>
            <p:nvPr/>
          </p:nvSpPr>
          <p:spPr bwMode="auto">
            <a:xfrm>
              <a:off x="1380" y="1280"/>
              <a:ext cx="80" cy="72"/>
            </a:xfrm>
            <a:custGeom>
              <a:avLst/>
              <a:gdLst>
                <a:gd name="T0" fmla="*/ 0 w 80"/>
                <a:gd name="T1" fmla="*/ 32 h 72"/>
                <a:gd name="T2" fmla="*/ 0 w 80"/>
                <a:gd name="T3" fmla="*/ 48 h 72"/>
                <a:gd name="T4" fmla="*/ 16 w 80"/>
                <a:gd name="T5" fmla="*/ 48 h 72"/>
                <a:gd name="T6" fmla="*/ 24 w 80"/>
                <a:gd name="T7" fmla="*/ 56 h 72"/>
                <a:gd name="T8" fmla="*/ 32 w 80"/>
                <a:gd name="T9" fmla="*/ 48 h 72"/>
                <a:gd name="T10" fmla="*/ 32 w 80"/>
                <a:gd name="T11" fmla="*/ 72 h 72"/>
                <a:gd name="T12" fmla="*/ 80 w 80"/>
                <a:gd name="T13" fmla="*/ 72 h 72"/>
                <a:gd name="T14" fmla="*/ 56 w 80"/>
                <a:gd name="T15" fmla="*/ 56 h 72"/>
                <a:gd name="T16" fmla="*/ 48 w 80"/>
                <a:gd name="T17" fmla="*/ 32 h 72"/>
                <a:gd name="T18" fmla="*/ 48 w 80"/>
                <a:gd name="T19" fmla="*/ 16 h 72"/>
                <a:gd name="T20" fmla="*/ 64 w 80"/>
                <a:gd name="T21" fmla="*/ 0 h 72"/>
                <a:gd name="T22" fmla="*/ 16 w 80"/>
                <a:gd name="T23" fmla="*/ 8 h 72"/>
                <a:gd name="T24" fmla="*/ 8 w 80"/>
                <a:gd name="T25" fmla="*/ 32 h 72"/>
                <a:gd name="T26" fmla="*/ 0 w 80"/>
                <a:gd name="T27" fmla="*/ 32 h 72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80" h="72">
                  <a:moveTo>
                    <a:pt x="0" y="32"/>
                  </a:moveTo>
                  <a:lnTo>
                    <a:pt x="0" y="48"/>
                  </a:lnTo>
                  <a:lnTo>
                    <a:pt x="16" y="48"/>
                  </a:lnTo>
                  <a:lnTo>
                    <a:pt x="24" y="56"/>
                  </a:lnTo>
                  <a:lnTo>
                    <a:pt x="32" y="48"/>
                  </a:lnTo>
                  <a:lnTo>
                    <a:pt x="32" y="72"/>
                  </a:lnTo>
                  <a:lnTo>
                    <a:pt x="80" y="72"/>
                  </a:lnTo>
                  <a:lnTo>
                    <a:pt x="56" y="56"/>
                  </a:lnTo>
                  <a:lnTo>
                    <a:pt x="48" y="32"/>
                  </a:lnTo>
                  <a:lnTo>
                    <a:pt x="48" y="16"/>
                  </a:lnTo>
                  <a:lnTo>
                    <a:pt x="64" y="0"/>
                  </a:lnTo>
                  <a:lnTo>
                    <a:pt x="16" y="8"/>
                  </a:lnTo>
                  <a:lnTo>
                    <a:pt x="8" y="32"/>
                  </a:lnTo>
                  <a:lnTo>
                    <a:pt x="0" y="32"/>
                  </a:lnTo>
                </a:path>
              </a:pathLst>
            </a:custGeom>
            <a:grpFill/>
            <a:ln w="12700" cmpd="sng">
              <a:solidFill>
                <a:sysClr val="window" lastClr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400" b="1" kern="0">
                <a:solidFill>
                  <a:srgbClr val="FFFFFF"/>
                </a:solidFill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endParaRPr>
            </a:p>
          </p:txBody>
        </p:sp>
        <p:sp>
          <p:nvSpPr>
            <p:cNvPr id="1454" name="Freeform 437"/>
            <p:cNvSpPr>
              <a:spLocks noChangeAspect="1"/>
            </p:cNvSpPr>
            <p:nvPr/>
          </p:nvSpPr>
          <p:spPr bwMode="auto">
            <a:xfrm>
              <a:off x="1404" y="1168"/>
              <a:ext cx="217" cy="112"/>
            </a:xfrm>
            <a:custGeom>
              <a:avLst/>
              <a:gdLst>
                <a:gd name="T0" fmla="*/ 0 w 216"/>
                <a:gd name="T1" fmla="*/ 106 h 111"/>
                <a:gd name="T2" fmla="*/ 24 w 216"/>
                <a:gd name="T3" fmla="*/ 106 h 111"/>
                <a:gd name="T4" fmla="*/ 8 w 216"/>
                <a:gd name="T5" fmla="*/ 122 h 111"/>
                <a:gd name="T6" fmla="*/ 40 w 216"/>
                <a:gd name="T7" fmla="*/ 122 h 111"/>
                <a:gd name="T8" fmla="*/ 48 w 216"/>
                <a:gd name="T9" fmla="*/ 106 h 111"/>
                <a:gd name="T10" fmla="*/ 56 w 216"/>
                <a:gd name="T11" fmla="*/ 106 h 111"/>
                <a:gd name="T12" fmla="*/ 40 w 216"/>
                <a:gd name="T13" fmla="*/ 106 h 111"/>
                <a:gd name="T14" fmla="*/ 56 w 216"/>
                <a:gd name="T15" fmla="*/ 106 h 111"/>
                <a:gd name="T16" fmla="*/ 56 w 216"/>
                <a:gd name="T17" fmla="*/ 90 h 111"/>
                <a:gd name="T18" fmla="*/ 64 w 216"/>
                <a:gd name="T19" fmla="*/ 98 h 111"/>
                <a:gd name="T20" fmla="*/ 80 w 216"/>
                <a:gd name="T21" fmla="*/ 90 h 111"/>
                <a:gd name="T22" fmla="*/ 64 w 216"/>
                <a:gd name="T23" fmla="*/ 90 h 111"/>
                <a:gd name="T24" fmla="*/ 96 w 216"/>
                <a:gd name="T25" fmla="*/ 90 h 111"/>
                <a:gd name="T26" fmla="*/ 88 w 216"/>
                <a:gd name="T27" fmla="*/ 83 h 111"/>
                <a:gd name="T28" fmla="*/ 96 w 216"/>
                <a:gd name="T29" fmla="*/ 83 h 111"/>
                <a:gd name="T30" fmla="*/ 104 w 216"/>
                <a:gd name="T31" fmla="*/ 75 h 111"/>
                <a:gd name="T32" fmla="*/ 219 w 216"/>
                <a:gd name="T33" fmla="*/ 24 h 111"/>
                <a:gd name="T34" fmla="*/ 227 w 216"/>
                <a:gd name="T35" fmla="*/ 16 h 111"/>
                <a:gd name="T36" fmla="*/ 211 w 216"/>
                <a:gd name="T37" fmla="*/ 0 h 111"/>
                <a:gd name="T38" fmla="*/ 171 w 216"/>
                <a:gd name="T39" fmla="*/ 24 h 111"/>
                <a:gd name="T40" fmla="*/ 123 w 216"/>
                <a:gd name="T41" fmla="*/ 24 h 111"/>
                <a:gd name="T42" fmla="*/ 56 w 216"/>
                <a:gd name="T43" fmla="*/ 67 h 111"/>
                <a:gd name="T44" fmla="*/ 24 w 216"/>
                <a:gd name="T45" fmla="*/ 67 h 111"/>
                <a:gd name="T46" fmla="*/ 24 w 216"/>
                <a:gd name="T47" fmla="*/ 83 h 111"/>
                <a:gd name="T48" fmla="*/ 40 w 216"/>
                <a:gd name="T49" fmla="*/ 83 h 111"/>
                <a:gd name="T50" fmla="*/ 24 w 216"/>
                <a:gd name="T51" fmla="*/ 83 h 111"/>
                <a:gd name="T52" fmla="*/ 32 w 216"/>
                <a:gd name="T53" fmla="*/ 90 h 111"/>
                <a:gd name="T54" fmla="*/ 24 w 216"/>
                <a:gd name="T55" fmla="*/ 90 h 111"/>
                <a:gd name="T56" fmla="*/ 32 w 216"/>
                <a:gd name="T57" fmla="*/ 98 h 111"/>
                <a:gd name="T58" fmla="*/ 0 w 216"/>
                <a:gd name="T59" fmla="*/ 106 h 111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0" t="0" r="r" b="b"/>
              <a:pathLst>
                <a:path w="216" h="111">
                  <a:moveTo>
                    <a:pt x="0" y="95"/>
                  </a:moveTo>
                  <a:lnTo>
                    <a:pt x="24" y="95"/>
                  </a:lnTo>
                  <a:lnTo>
                    <a:pt x="8" y="111"/>
                  </a:lnTo>
                  <a:lnTo>
                    <a:pt x="40" y="111"/>
                  </a:lnTo>
                  <a:lnTo>
                    <a:pt x="48" y="95"/>
                  </a:lnTo>
                  <a:lnTo>
                    <a:pt x="56" y="95"/>
                  </a:lnTo>
                  <a:lnTo>
                    <a:pt x="40" y="95"/>
                  </a:lnTo>
                  <a:lnTo>
                    <a:pt x="56" y="95"/>
                  </a:lnTo>
                  <a:lnTo>
                    <a:pt x="56" y="79"/>
                  </a:lnTo>
                  <a:lnTo>
                    <a:pt x="64" y="87"/>
                  </a:lnTo>
                  <a:lnTo>
                    <a:pt x="80" y="79"/>
                  </a:lnTo>
                  <a:lnTo>
                    <a:pt x="64" y="79"/>
                  </a:lnTo>
                  <a:lnTo>
                    <a:pt x="96" y="79"/>
                  </a:lnTo>
                  <a:lnTo>
                    <a:pt x="88" y="72"/>
                  </a:lnTo>
                  <a:lnTo>
                    <a:pt x="96" y="72"/>
                  </a:lnTo>
                  <a:lnTo>
                    <a:pt x="104" y="64"/>
                  </a:lnTo>
                  <a:lnTo>
                    <a:pt x="208" y="24"/>
                  </a:lnTo>
                  <a:lnTo>
                    <a:pt x="216" y="16"/>
                  </a:lnTo>
                  <a:lnTo>
                    <a:pt x="200" y="0"/>
                  </a:lnTo>
                  <a:lnTo>
                    <a:pt x="160" y="24"/>
                  </a:lnTo>
                  <a:lnTo>
                    <a:pt x="112" y="24"/>
                  </a:lnTo>
                  <a:lnTo>
                    <a:pt x="56" y="56"/>
                  </a:lnTo>
                  <a:lnTo>
                    <a:pt x="24" y="56"/>
                  </a:lnTo>
                  <a:lnTo>
                    <a:pt x="24" y="72"/>
                  </a:lnTo>
                  <a:lnTo>
                    <a:pt x="40" y="72"/>
                  </a:lnTo>
                  <a:lnTo>
                    <a:pt x="24" y="72"/>
                  </a:lnTo>
                  <a:lnTo>
                    <a:pt x="32" y="79"/>
                  </a:lnTo>
                  <a:lnTo>
                    <a:pt x="24" y="79"/>
                  </a:lnTo>
                  <a:lnTo>
                    <a:pt x="32" y="87"/>
                  </a:lnTo>
                  <a:lnTo>
                    <a:pt x="0" y="95"/>
                  </a:lnTo>
                  <a:close/>
                </a:path>
              </a:pathLst>
            </a:custGeom>
            <a:grpFill/>
            <a:ln w="12700" cmpd="sng">
              <a:solidFill>
                <a:sysClr val="window" lastClr="FFFFFF"/>
              </a:solidFill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400" b="1" kern="0">
                <a:solidFill>
                  <a:srgbClr val="FFFFFF"/>
                </a:solidFill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endParaRPr>
            </a:p>
          </p:txBody>
        </p:sp>
        <p:sp>
          <p:nvSpPr>
            <p:cNvPr id="1455" name="Freeform 438"/>
            <p:cNvSpPr>
              <a:spLocks noChangeAspect="1"/>
            </p:cNvSpPr>
            <p:nvPr/>
          </p:nvSpPr>
          <p:spPr bwMode="auto">
            <a:xfrm>
              <a:off x="1404" y="1168"/>
              <a:ext cx="217" cy="112"/>
            </a:xfrm>
            <a:custGeom>
              <a:avLst/>
              <a:gdLst>
                <a:gd name="T0" fmla="*/ 0 w 216"/>
                <a:gd name="T1" fmla="*/ 106 h 111"/>
                <a:gd name="T2" fmla="*/ 24 w 216"/>
                <a:gd name="T3" fmla="*/ 106 h 111"/>
                <a:gd name="T4" fmla="*/ 8 w 216"/>
                <a:gd name="T5" fmla="*/ 122 h 111"/>
                <a:gd name="T6" fmla="*/ 40 w 216"/>
                <a:gd name="T7" fmla="*/ 122 h 111"/>
                <a:gd name="T8" fmla="*/ 48 w 216"/>
                <a:gd name="T9" fmla="*/ 106 h 111"/>
                <a:gd name="T10" fmla="*/ 56 w 216"/>
                <a:gd name="T11" fmla="*/ 106 h 111"/>
                <a:gd name="T12" fmla="*/ 40 w 216"/>
                <a:gd name="T13" fmla="*/ 106 h 111"/>
                <a:gd name="T14" fmla="*/ 56 w 216"/>
                <a:gd name="T15" fmla="*/ 106 h 111"/>
                <a:gd name="T16" fmla="*/ 56 w 216"/>
                <a:gd name="T17" fmla="*/ 90 h 111"/>
                <a:gd name="T18" fmla="*/ 64 w 216"/>
                <a:gd name="T19" fmla="*/ 98 h 111"/>
                <a:gd name="T20" fmla="*/ 80 w 216"/>
                <a:gd name="T21" fmla="*/ 90 h 111"/>
                <a:gd name="T22" fmla="*/ 64 w 216"/>
                <a:gd name="T23" fmla="*/ 90 h 111"/>
                <a:gd name="T24" fmla="*/ 96 w 216"/>
                <a:gd name="T25" fmla="*/ 90 h 111"/>
                <a:gd name="T26" fmla="*/ 88 w 216"/>
                <a:gd name="T27" fmla="*/ 83 h 111"/>
                <a:gd name="T28" fmla="*/ 96 w 216"/>
                <a:gd name="T29" fmla="*/ 83 h 111"/>
                <a:gd name="T30" fmla="*/ 104 w 216"/>
                <a:gd name="T31" fmla="*/ 75 h 111"/>
                <a:gd name="T32" fmla="*/ 219 w 216"/>
                <a:gd name="T33" fmla="*/ 24 h 111"/>
                <a:gd name="T34" fmla="*/ 227 w 216"/>
                <a:gd name="T35" fmla="*/ 16 h 111"/>
                <a:gd name="T36" fmla="*/ 211 w 216"/>
                <a:gd name="T37" fmla="*/ 0 h 111"/>
                <a:gd name="T38" fmla="*/ 171 w 216"/>
                <a:gd name="T39" fmla="*/ 24 h 111"/>
                <a:gd name="T40" fmla="*/ 123 w 216"/>
                <a:gd name="T41" fmla="*/ 24 h 111"/>
                <a:gd name="T42" fmla="*/ 56 w 216"/>
                <a:gd name="T43" fmla="*/ 67 h 111"/>
                <a:gd name="T44" fmla="*/ 24 w 216"/>
                <a:gd name="T45" fmla="*/ 67 h 111"/>
                <a:gd name="T46" fmla="*/ 24 w 216"/>
                <a:gd name="T47" fmla="*/ 83 h 111"/>
                <a:gd name="T48" fmla="*/ 40 w 216"/>
                <a:gd name="T49" fmla="*/ 83 h 111"/>
                <a:gd name="T50" fmla="*/ 24 w 216"/>
                <a:gd name="T51" fmla="*/ 83 h 111"/>
                <a:gd name="T52" fmla="*/ 32 w 216"/>
                <a:gd name="T53" fmla="*/ 90 h 111"/>
                <a:gd name="T54" fmla="*/ 24 w 216"/>
                <a:gd name="T55" fmla="*/ 90 h 111"/>
                <a:gd name="T56" fmla="*/ 32 w 216"/>
                <a:gd name="T57" fmla="*/ 98 h 111"/>
                <a:gd name="T58" fmla="*/ 0 w 216"/>
                <a:gd name="T59" fmla="*/ 106 h 111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0" t="0" r="r" b="b"/>
              <a:pathLst>
                <a:path w="216" h="111">
                  <a:moveTo>
                    <a:pt x="0" y="95"/>
                  </a:moveTo>
                  <a:lnTo>
                    <a:pt x="24" y="95"/>
                  </a:lnTo>
                  <a:lnTo>
                    <a:pt x="8" y="111"/>
                  </a:lnTo>
                  <a:lnTo>
                    <a:pt x="40" y="111"/>
                  </a:lnTo>
                  <a:lnTo>
                    <a:pt x="48" y="95"/>
                  </a:lnTo>
                  <a:lnTo>
                    <a:pt x="56" y="95"/>
                  </a:lnTo>
                  <a:lnTo>
                    <a:pt x="40" y="95"/>
                  </a:lnTo>
                  <a:lnTo>
                    <a:pt x="56" y="95"/>
                  </a:lnTo>
                  <a:lnTo>
                    <a:pt x="56" y="79"/>
                  </a:lnTo>
                  <a:lnTo>
                    <a:pt x="64" y="87"/>
                  </a:lnTo>
                  <a:lnTo>
                    <a:pt x="80" y="79"/>
                  </a:lnTo>
                  <a:lnTo>
                    <a:pt x="64" y="79"/>
                  </a:lnTo>
                  <a:lnTo>
                    <a:pt x="96" y="79"/>
                  </a:lnTo>
                  <a:lnTo>
                    <a:pt x="88" y="72"/>
                  </a:lnTo>
                  <a:lnTo>
                    <a:pt x="96" y="72"/>
                  </a:lnTo>
                  <a:lnTo>
                    <a:pt x="104" y="64"/>
                  </a:lnTo>
                  <a:lnTo>
                    <a:pt x="208" y="24"/>
                  </a:lnTo>
                  <a:lnTo>
                    <a:pt x="216" y="16"/>
                  </a:lnTo>
                  <a:lnTo>
                    <a:pt x="200" y="0"/>
                  </a:lnTo>
                  <a:lnTo>
                    <a:pt x="160" y="24"/>
                  </a:lnTo>
                  <a:lnTo>
                    <a:pt x="112" y="24"/>
                  </a:lnTo>
                  <a:lnTo>
                    <a:pt x="56" y="56"/>
                  </a:lnTo>
                  <a:lnTo>
                    <a:pt x="24" y="56"/>
                  </a:lnTo>
                  <a:lnTo>
                    <a:pt x="24" y="72"/>
                  </a:lnTo>
                  <a:lnTo>
                    <a:pt x="40" y="72"/>
                  </a:lnTo>
                  <a:lnTo>
                    <a:pt x="24" y="72"/>
                  </a:lnTo>
                  <a:lnTo>
                    <a:pt x="32" y="79"/>
                  </a:lnTo>
                  <a:lnTo>
                    <a:pt x="24" y="79"/>
                  </a:lnTo>
                  <a:lnTo>
                    <a:pt x="32" y="87"/>
                  </a:lnTo>
                  <a:lnTo>
                    <a:pt x="0" y="95"/>
                  </a:lnTo>
                </a:path>
              </a:pathLst>
            </a:custGeom>
            <a:grpFill/>
            <a:ln w="12700" cmpd="sng">
              <a:solidFill>
                <a:sysClr val="window" lastClr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400" b="1" kern="0">
                <a:solidFill>
                  <a:srgbClr val="FFFFFF"/>
                </a:solidFill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endParaRPr>
            </a:p>
          </p:txBody>
        </p:sp>
        <p:sp>
          <p:nvSpPr>
            <p:cNvPr id="1456" name="Freeform 439"/>
            <p:cNvSpPr>
              <a:spLocks noChangeAspect="1"/>
            </p:cNvSpPr>
            <p:nvPr/>
          </p:nvSpPr>
          <p:spPr bwMode="auto">
            <a:xfrm>
              <a:off x="2071" y="1087"/>
              <a:ext cx="89" cy="49"/>
            </a:xfrm>
            <a:custGeom>
              <a:avLst/>
              <a:gdLst>
                <a:gd name="T0" fmla="*/ 0 w 88"/>
                <a:gd name="T1" fmla="*/ 59 h 48"/>
                <a:gd name="T2" fmla="*/ 91 w 88"/>
                <a:gd name="T3" fmla="*/ 51 h 48"/>
                <a:gd name="T4" fmla="*/ 99 w 88"/>
                <a:gd name="T5" fmla="*/ 35 h 48"/>
                <a:gd name="T6" fmla="*/ 83 w 88"/>
                <a:gd name="T7" fmla="*/ 8 h 48"/>
                <a:gd name="T8" fmla="*/ 59 w 88"/>
                <a:gd name="T9" fmla="*/ 16 h 48"/>
                <a:gd name="T10" fmla="*/ 67 w 88"/>
                <a:gd name="T11" fmla="*/ 0 h 48"/>
                <a:gd name="T12" fmla="*/ 59 w 88"/>
                <a:gd name="T13" fmla="*/ 0 h 48"/>
                <a:gd name="T14" fmla="*/ 8 w 88"/>
                <a:gd name="T15" fmla="*/ 43 h 48"/>
                <a:gd name="T16" fmla="*/ 0 w 88"/>
                <a:gd name="T17" fmla="*/ 59 h 48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88" h="48">
                  <a:moveTo>
                    <a:pt x="0" y="48"/>
                  </a:moveTo>
                  <a:lnTo>
                    <a:pt x="80" y="40"/>
                  </a:lnTo>
                  <a:lnTo>
                    <a:pt x="88" y="24"/>
                  </a:lnTo>
                  <a:lnTo>
                    <a:pt x="72" y="8"/>
                  </a:lnTo>
                  <a:lnTo>
                    <a:pt x="48" y="16"/>
                  </a:lnTo>
                  <a:lnTo>
                    <a:pt x="56" y="0"/>
                  </a:lnTo>
                  <a:lnTo>
                    <a:pt x="48" y="0"/>
                  </a:lnTo>
                  <a:lnTo>
                    <a:pt x="8" y="32"/>
                  </a:lnTo>
                  <a:lnTo>
                    <a:pt x="0" y="48"/>
                  </a:lnTo>
                  <a:close/>
                </a:path>
              </a:pathLst>
            </a:custGeom>
            <a:grpFill/>
            <a:ln w="12700" cmpd="sng">
              <a:solidFill>
                <a:sysClr val="window" lastClr="FFFFFF"/>
              </a:solidFill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400" b="1" kern="0">
                <a:solidFill>
                  <a:srgbClr val="FFFFFF"/>
                </a:solidFill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endParaRPr>
            </a:p>
          </p:txBody>
        </p:sp>
        <p:sp>
          <p:nvSpPr>
            <p:cNvPr id="1457" name="Freeform 440"/>
            <p:cNvSpPr>
              <a:spLocks noChangeAspect="1"/>
            </p:cNvSpPr>
            <p:nvPr/>
          </p:nvSpPr>
          <p:spPr bwMode="auto">
            <a:xfrm>
              <a:off x="2071" y="1087"/>
              <a:ext cx="89" cy="49"/>
            </a:xfrm>
            <a:custGeom>
              <a:avLst/>
              <a:gdLst>
                <a:gd name="T0" fmla="*/ 0 w 88"/>
                <a:gd name="T1" fmla="*/ 59 h 48"/>
                <a:gd name="T2" fmla="*/ 91 w 88"/>
                <a:gd name="T3" fmla="*/ 51 h 48"/>
                <a:gd name="T4" fmla="*/ 99 w 88"/>
                <a:gd name="T5" fmla="*/ 35 h 48"/>
                <a:gd name="T6" fmla="*/ 83 w 88"/>
                <a:gd name="T7" fmla="*/ 8 h 48"/>
                <a:gd name="T8" fmla="*/ 59 w 88"/>
                <a:gd name="T9" fmla="*/ 16 h 48"/>
                <a:gd name="T10" fmla="*/ 67 w 88"/>
                <a:gd name="T11" fmla="*/ 0 h 48"/>
                <a:gd name="T12" fmla="*/ 59 w 88"/>
                <a:gd name="T13" fmla="*/ 0 h 48"/>
                <a:gd name="T14" fmla="*/ 8 w 88"/>
                <a:gd name="T15" fmla="*/ 43 h 48"/>
                <a:gd name="T16" fmla="*/ 0 w 88"/>
                <a:gd name="T17" fmla="*/ 59 h 48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88" h="48">
                  <a:moveTo>
                    <a:pt x="0" y="48"/>
                  </a:moveTo>
                  <a:lnTo>
                    <a:pt x="80" y="40"/>
                  </a:lnTo>
                  <a:lnTo>
                    <a:pt x="88" y="24"/>
                  </a:lnTo>
                  <a:lnTo>
                    <a:pt x="72" y="8"/>
                  </a:lnTo>
                  <a:lnTo>
                    <a:pt x="48" y="16"/>
                  </a:lnTo>
                  <a:lnTo>
                    <a:pt x="56" y="0"/>
                  </a:lnTo>
                  <a:lnTo>
                    <a:pt x="48" y="0"/>
                  </a:lnTo>
                  <a:lnTo>
                    <a:pt x="8" y="32"/>
                  </a:lnTo>
                  <a:lnTo>
                    <a:pt x="0" y="48"/>
                  </a:lnTo>
                </a:path>
              </a:pathLst>
            </a:custGeom>
            <a:grpFill/>
            <a:ln w="12700" cmpd="sng">
              <a:solidFill>
                <a:sysClr val="window" lastClr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400" b="1" kern="0">
                <a:solidFill>
                  <a:srgbClr val="FFFFFF"/>
                </a:solidFill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endParaRPr>
            </a:p>
          </p:txBody>
        </p:sp>
        <p:sp>
          <p:nvSpPr>
            <p:cNvPr id="1458" name="Freeform 441"/>
            <p:cNvSpPr>
              <a:spLocks noChangeAspect="1"/>
            </p:cNvSpPr>
            <p:nvPr/>
          </p:nvSpPr>
          <p:spPr bwMode="auto">
            <a:xfrm>
              <a:off x="2610" y="1192"/>
              <a:ext cx="105" cy="48"/>
            </a:xfrm>
            <a:custGeom>
              <a:avLst/>
              <a:gdLst>
                <a:gd name="T0" fmla="*/ 0 w 104"/>
                <a:gd name="T1" fmla="*/ 24 h 48"/>
                <a:gd name="T2" fmla="*/ 24 w 104"/>
                <a:gd name="T3" fmla="*/ 0 h 48"/>
                <a:gd name="T4" fmla="*/ 32 w 104"/>
                <a:gd name="T5" fmla="*/ 0 h 48"/>
                <a:gd name="T6" fmla="*/ 67 w 104"/>
                <a:gd name="T7" fmla="*/ 16 h 48"/>
                <a:gd name="T8" fmla="*/ 67 w 104"/>
                <a:gd name="T9" fmla="*/ 0 h 48"/>
                <a:gd name="T10" fmla="*/ 99 w 104"/>
                <a:gd name="T11" fmla="*/ 16 h 48"/>
                <a:gd name="T12" fmla="*/ 99 w 104"/>
                <a:gd name="T13" fmla="*/ 32 h 48"/>
                <a:gd name="T14" fmla="*/ 115 w 104"/>
                <a:gd name="T15" fmla="*/ 40 h 48"/>
                <a:gd name="T16" fmla="*/ 48 w 104"/>
                <a:gd name="T17" fmla="*/ 48 h 48"/>
                <a:gd name="T18" fmla="*/ 40 w 104"/>
                <a:gd name="T19" fmla="*/ 32 h 48"/>
                <a:gd name="T20" fmla="*/ 40 w 104"/>
                <a:gd name="T21" fmla="*/ 48 h 48"/>
                <a:gd name="T22" fmla="*/ 0 w 104"/>
                <a:gd name="T23" fmla="*/ 24 h 48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04" h="48">
                  <a:moveTo>
                    <a:pt x="0" y="24"/>
                  </a:moveTo>
                  <a:lnTo>
                    <a:pt x="24" y="0"/>
                  </a:lnTo>
                  <a:lnTo>
                    <a:pt x="32" y="0"/>
                  </a:lnTo>
                  <a:lnTo>
                    <a:pt x="56" y="16"/>
                  </a:lnTo>
                  <a:lnTo>
                    <a:pt x="56" y="0"/>
                  </a:lnTo>
                  <a:lnTo>
                    <a:pt x="88" y="16"/>
                  </a:lnTo>
                  <a:lnTo>
                    <a:pt x="88" y="32"/>
                  </a:lnTo>
                  <a:lnTo>
                    <a:pt x="104" y="40"/>
                  </a:lnTo>
                  <a:lnTo>
                    <a:pt x="48" y="48"/>
                  </a:lnTo>
                  <a:lnTo>
                    <a:pt x="40" y="32"/>
                  </a:lnTo>
                  <a:lnTo>
                    <a:pt x="40" y="48"/>
                  </a:lnTo>
                  <a:lnTo>
                    <a:pt x="0" y="24"/>
                  </a:lnTo>
                  <a:close/>
                </a:path>
              </a:pathLst>
            </a:custGeom>
            <a:grpFill/>
            <a:ln w="12700" cmpd="sng">
              <a:solidFill>
                <a:sysClr val="window" lastClr="FFFFFF"/>
              </a:solidFill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400" b="1" kern="0">
                <a:solidFill>
                  <a:srgbClr val="FFFFFF"/>
                </a:solidFill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endParaRPr>
            </a:p>
          </p:txBody>
        </p:sp>
        <p:sp>
          <p:nvSpPr>
            <p:cNvPr id="1459" name="Freeform 442"/>
            <p:cNvSpPr>
              <a:spLocks noChangeAspect="1"/>
            </p:cNvSpPr>
            <p:nvPr/>
          </p:nvSpPr>
          <p:spPr bwMode="auto">
            <a:xfrm>
              <a:off x="2610" y="1192"/>
              <a:ext cx="105" cy="48"/>
            </a:xfrm>
            <a:custGeom>
              <a:avLst/>
              <a:gdLst>
                <a:gd name="T0" fmla="*/ 0 w 104"/>
                <a:gd name="T1" fmla="*/ 24 h 48"/>
                <a:gd name="T2" fmla="*/ 24 w 104"/>
                <a:gd name="T3" fmla="*/ 0 h 48"/>
                <a:gd name="T4" fmla="*/ 32 w 104"/>
                <a:gd name="T5" fmla="*/ 0 h 48"/>
                <a:gd name="T6" fmla="*/ 67 w 104"/>
                <a:gd name="T7" fmla="*/ 16 h 48"/>
                <a:gd name="T8" fmla="*/ 67 w 104"/>
                <a:gd name="T9" fmla="*/ 0 h 48"/>
                <a:gd name="T10" fmla="*/ 99 w 104"/>
                <a:gd name="T11" fmla="*/ 16 h 48"/>
                <a:gd name="T12" fmla="*/ 99 w 104"/>
                <a:gd name="T13" fmla="*/ 32 h 48"/>
                <a:gd name="T14" fmla="*/ 115 w 104"/>
                <a:gd name="T15" fmla="*/ 40 h 48"/>
                <a:gd name="T16" fmla="*/ 48 w 104"/>
                <a:gd name="T17" fmla="*/ 48 h 48"/>
                <a:gd name="T18" fmla="*/ 40 w 104"/>
                <a:gd name="T19" fmla="*/ 32 h 48"/>
                <a:gd name="T20" fmla="*/ 40 w 104"/>
                <a:gd name="T21" fmla="*/ 48 h 48"/>
                <a:gd name="T22" fmla="*/ 0 w 104"/>
                <a:gd name="T23" fmla="*/ 24 h 48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04" h="48">
                  <a:moveTo>
                    <a:pt x="0" y="24"/>
                  </a:moveTo>
                  <a:lnTo>
                    <a:pt x="24" y="0"/>
                  </a:lnTo>
                  <a:lnTo>
                    <a:pt x="32" y="0"/>
                  </a:lnTo>
                  <a:lnTo>
                    <a:pt x="56" y="16"/>
                  </a:lnTo>
                  <a:lnTo>
                    <a:pt x="56" y="0"/>
                  </a:lnTo>
                  <a:lnTo>
                    <a:pt x="88" y="16"/>
                  </a:lnTo>
                  <a:lnTo>
                    <a:pt x="88" y="32"/>
                  </a:lnTo>
                  <a:lnTo>
                    <a:pt x="104" y="40"/>
                  </a:lnTo>
                  <a:lnTo>
                    <a:pt x="48" y="48"/>
                  </a:lnTo>
                  <a:lnTo>
                    <a:pt x="40" y="32"/>
                  </a:lnTo>
                  <a:lnTo>
                    <a:pt x="40" y="48"/>
                  </a:lnTo>
                  <a:lnTo>
                    <a:pt x="0" y="24"/>
                  </a:lnTo>
                </a:path>
              </a:pathLst>
            </a:custGeom>
            <a:grpFill/>
            <a:ln w="12700" cmpd="sng">
              <a:solidFill>
                <a:sysClr val="window" lastClr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400" b="1" kern="0">
                <a:solidFill>
                  <a:srgbClr val="FFFFFF"/>
                </a:solidFill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endParaRPr>
            </a:p>
          </p:txBody>
        </p:sp>
        <p:sp>
          <p:nvSpPr>
            <p:cNvPr id="1460" name="Freeform 443"/>
            <p:cNvSpPr>
              <a:spLocks noChangeAspect="1"/>
            </p:cNvSpPr>
            <p:nvPr/>
          </p:nvSpPr>
          <p:spPr bwMode="auto">
            <a:xfrm>
              <a:off x="2675" y="1192"/>
              <a:ext cx="64" cy="32"/>
            </a:xfrm>
            <a:custGeom>
              <a:avLst/>
              <a:gdLst>
                <a:gd name="T0" fmla="*/ 0 w 64"/>
                <a:gd name="T1" fmla="*/ 0 h 32"/>
                <a:gd name="T2" fmla="*/ 32 w 64"/>
                <a:gd name="T3" fmla="*/ 8 h 32"/>
                <a:gd name="T4" fmla="*/ 24 w 64"/>
                <a:gd name="T5" fmla="*/ 24 h 32"/>
                <a:gd name="T6" fmla="*/ 32 w 64"/>
                <a:gd name="T7" fmla="*/ 32 h 32"/>
                <a:gd name="T8" fmla="*/ 48 w 64"/>
                <a:gd name="T9" fmla="*/ 32 h 32"/>
                <a:gd name="T10" fmla="*/ 64 w 64"/>
                <a:gd name="T11" fmla="*/ 24 h 32"/>
                <a:gd name="T12" fmla="*/ 0 w 64"/>
                <a:gd name="T13" fmla="*/ 0 h 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4" h="32">
                  <a:moveTo>
                    <a:pt x="0" y="0"/>
                  </a:moveTo>
                  <a:lnTo>
                    <a:pt x="32" y="8"/>
                  </a:lnTo>
                  <a:lnTo>
                    <a:pt x="24" y="24"/>
                  </a:lnTo>
                  <a:lnTo>
                    <a:pt x="32" y="32"/>
                  </a:lnTo>
                  <a:lnTo>
                    <a:pt x="48" y="32"/>
                  </a:lnTo>
                  <a:lnTo>
                    <a:pt x="64" y="24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 cmpd="sng">
              <a:solidFill>
                <a:sysClr val="window" lastClr="FFFFFF"/>
              </a:solidFill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400" b="1" kern="0">
                <a:solidFill>
                  <a:srgbClr val="FFFFFF"/>
                </a:solidFill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endParaRPr>
            </a:p>
          </p:txBody>
        </p:sp>
        <p:sp>
          <p:nvSpPr>
            <p:cNvPr id="1461" name="Freeform 444"/>
            <p:cNvSpPr>
              <a:spLocks noChangeAspect="1"/>
            </p:cNvSpPr>
            <p:nvPr/>
          </p:nvSpPr>
          <p:spPr bwMode="auto">
            <a:xfrm>
              <a:off x="2675" y="1192"/>
              <a:ext cx="64" cy="32"/>
            </a:xfrm>
            <a:custGeom>
              <a:avLst/>
              <a:gdLst>
                <a:gd name="T0" fmla="*/ 0 w 64"/>
                <a:gd name="T1" fmla="*/ 0 h 32"/>
                <a:gd name="T2" fmla="*/ 32 w 64"/>
                <a:gd name="T3" fmla="*/ 8 h 32"/>
                <a:gd name="T4" fmla="*/ 24 w 64"/>
                <a:gd name="T5" fmla="*/ 24 h 32"/>
                <a:gd name="T6" fmla="*/ 32 w 64"/>
                <a:gd name="T7" fmla="*/ 32 h 32"/>
                <a:gd name="T8" fmla="*/ 48 w 64"/>
                <a:gd name="T9" fmla="*/ 32 h 32"/>
                <a:gd name="T10" fmla="*/ 64 w 64"/>
                <a:gd name="T11" fmla="*/ 24 h 32"/>
                <a:gd name="T12" fmla="*/ 0 w 64"/>
                <a:gd name="T13" fmla="*/ 0 h 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4" h="32">
                  <a:moveTo>
                    <a:pt x="0" y="0"/>
                  </a:moveTo>
                  <a:lnTo>
                    <a:pt x="32" y="8"/>
                  </a:lnTo>
                  <a:lnTo>
                    <a:pt x="24" y="24"/>
                  </a:lnTo>
                  <a:lnTo>
                    <a:pt x="32" y="32"/>
                  </a:lnTo>
                  <a:lnTo>
                    <a:pt x="48" y="32"/>
                  </a:lnTo>
                  <a:lnTo>
                    <a:pt x="64" y="24"/>
                  </a:lnTo>
                  <a:lnTo>
                    <a:pt x="0" y="0"/>
                  </a:lnTo>
                </a:path>
              </a:pathLst>
            </a:custGeom>
            <a:grpFill/>
            <a:ln w="12700" cmpd="sng">
              <a:solidFill>
                <a:sysClr val="window" lastClr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400" b="1" kern="0">
                <a:solidFill>
                  <a:srgbClr val="FFFFFF"/>
                </a:solidFill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endParaRPr>
            </a:p>
          </p:txBody>
        </p:sp>
        <p:sp>
          <p:nvSpPr>
            <p:cNvPr id="1462" name="Freeform 445"/>
            <p:cNvSpPr>
              <a:spLocks noChangeAspect="1"/>
            </p:cNvSpPr>
            <p:nvPr/>
          </p:nvSpPr>
          <p:spPr bwMode="auto">
            <a:xfrm>
              <a:off x="2683" y="1738"/>
              <a:ext cx="48" cy="168"/>
            </a:xfrm>
            <a:custGeom>
              <a:avLst/>
              <a:gdLst>
                <a:gd name="T0" fmla="*/ 0 w 48"/>
                <a:gd name="T1" fmla="*/ 40 h 167"/>
                <a:gd name="T2" fmla="*/ 16 w 48"/>
                <a:gd name="T3" fmla="*/ 64 h 167"/>
                <a:gd name="T4" fmla="*/ 16 w 48"/>
                <a:gd name="T5" fmla="*/ 178 h 167"/>
                <a:gd name="T6" fmla="*/ 24 w 48"/>
                <a:gd name="T7" fmla="*/ 162 h 167"/>
                <a:gd name="T8" fmla="*/ 32 w 48"/>
                <a:gd name="T9" fmla="*/ 170 h 167"/>
                <a:gd name="T10" fmla="*/ 24 w 48"/>
                <a:gd name="T11" fmla="*/ 146 h 167"/>
                <a:gd name="T12" fmla="*/ 32 w 48"/>
                <a:gd name="T13" fmla="*/ 115 h 167"/>
                <a:gd name="T14" fmla="*/ 48 w 48"/>
                <a:gd name="T15" fmla="*/ 123 h 167"/>
                <a:gd name="T16" fmla="*/ 32 w 48"/>
                <a:gd name="T17" fmla="*/ 64 h 167"/>
                <a:gd name="T18" fmla="*/ 24 w 48"/>
                <a:gd name="T19" fmla="*/ 0 h 167"/>
                <a:gd name="T20" fmla="*/ 0 w 48"/>
                <a:gd name="T21" fmla="*/ 40 h 16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48" h="167">
                  <a:moveTo>
                    <a:pt x="0" y="40"/>
                  </a:moveTo>
                  <a:lnTo>
                    <a:pt x="16" y="64"/>
                  </a:lnTo>
                  <a:lnTo>
                    <a:pt x="16" y="167"/>
                  </a:lnTo>
                  <a:lnTo>
                    <a:pt x="24" y="151"/>
                  </a:lnTo>
                  <a:lnTo>
                    <a:pt x="32" y="159"/>
                  </a:lnTo>
                  <a:lnTo>
                    <a:pt x="24" y="135"/>
                  </a:lnTo>
                  <a:lnTo>
                    <a:pt x="32" y="104"/>
                  </a:lnTo>
                  <a:lnTo>
                    <a:pt x="48" y="112"/>
                  </a:lnTo>
                  <a:lnTo>
                    <a:pt x="32" y="64"/>
                  </a:lnTo>
                  <a:lnTo>
                    <a:pt x="24" y="0"/>
                  </a:lnTo>
                  <a:lnTo>
                    <a:pt x="0" y="40"/>
                  </a:lnTo>
                  <a:close/>
                </a:path>
              </a:pathLst>
            </a:custGeom>
            <a:grpFill/>
            <a:ln w="12700" cmpd="sng">
              <a:solidFill>
                <a:sysClr val="window" lastClr="FFFFFF"/>
              </a:solidFill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400" b="1" kern="0">
                <a:solidFill>
                  <a:srgbClr val="FFFFFF"/>
                </a:solidFill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endParaRPr>
            </a:p>
          </p:txBody>
        </p:sp>
        <p:sp>
          <p:nvSpPr>
            <p:cNvPr id="1463" name="Freeform 446"/>
            <p:cNvSpPr>
              <a:spLocks noChangeAspect="1"/>
            </p:cNvSpPr>
            <p:nvPr/>
          </p:nvSpPr>
          <p:spPr bwMode="auto">
            <a:xfrm>
              <a:off x="2683" y="1738"/>
              <a:ext cx="48" cy="168"/>
            </a:xfrm>
            <a:custGeom>
              <a:avLst/>
              <a:gdLst>
                <a:gd name="T0" fmla="*/ 0 w 48"/>
                <a:gd name="T1" fmla="*/ 40 h 167"/>
                <a:gd name="T2" fmla="*/ 16 w 48"/>
                <a:gd name="T3" fmla="*/ 64 h 167"/>
                <a:gd name="T4" fmla="*/ 16 w 48"/>
                <a:gd name="T5" fmla="*/ 178 h 167"/>
                <a:gd name="T6" fmla="*/ 24 w 48"/>
                <a:gd name="T7" fmla="*/ 162 h 167"/>
                <a:gd name="T8" fmla="*/ 32 w 48"/>
                <a:gd name="T9" fmla="*/ 170 h 167"/>
                <a:gd name="T10" fmla="*/ 24 w 48"/>
                <a:gd name="T11" fmla="*/ 146 h 167"/>
                <a:gd name="T12" fmla="*/ 32 w 48"/>
                <a:gd name="T13" fmla="*/ 115 h 167"/>
                <a:gd name="T14" fmla="*/ 48 w 48"/>
                <a:gd name="T15" fmla="*/ 123 h 167"/>
                <a:gd name="T16" fmla="*/ 32 w 48"/>
                <a:gd name="T17" fmla="*/ 64 h 167"/>
                <a:gd name="T18" fmla="*/ 24 w 48"/>
                <a:gd name="T19" fmla="*/ 0 h 167"/>
                <a:gd name="T20" fmla="*/ 0 w 48"/>
                <a:gd name="T21" fmla="*/ 40 h 16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48" h="167">
                  <a:moveTo>
                    <a:pt x="0" y="40"/>
                  </a:moveTo>
                  <a:lnTo>
                    <a:pt x="16" y="64"/>
                  </a:lnTo>
                  <a:lnTo>
                    <a:pt x="16" y="167"/>
                  </a:lnTo>
                  <a:lnTo>
                    <a:pt x="24" y="151"/>
                  </a:lnTo>
                  <a:lnTo>
                    <a:pt x="32" y="159"/>
                  </a:lnTo>
                  <a:lnTo>
                    <a:pt x="24" y="135"/>
                  </a:lnTo>
                  <a:lnTo>
                    <a:pt x="32" y="104"/>
                  </a:lnTo>
                  <a:lnTo>
                    <a:pt x="48" y="112"/>
                  </a:lnTo>
                  <a:lnTo>
                    <a:pt x="32" y="64"/>
                  </a:lnTo>
                  <a:lnTo>
                    <a:pt x="24" y="0"/>
                  </a:lnTo>
                  <a:lnTo>
                    <a:pt x="0" y="40"/>
                  </a:lnTo>
                </a:path>
              </a:pathLst>
            </a:custGeom>
            <a:grpFill/>
            <a:ln w="12700" cmpd="sng">
              <a:solidFill>
                <a:sysClr val="window" lastClr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400" b="1" kern="0">
                <a:solidFill>
                  <a:srgbClr val="FFFFFF"/>
                </a:solidFill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endParaRPr>
            </a:p>
          </p:txBody>
        </p:sp>
        <p:sp>
          <p:nvSpPr>
            <p:cNvPr id="1464" name="Freeform 447"/>
            <p:cNvSpPr>
              <a:spLocks noChangeAspect="1"/>
            </p:cNvSpPr>
            <p:nvPr/>
          </p:nvSpPr>
          <p:spPr bwMode="auto">
            <a:xfrm>
              <a:off x="2755" y="1208"/>
              <a:ext cx="65" cy="32"/>
            </a:xfrm>
            <a:custGeom>
              <a:avLst/>
              <a:gdLst>
                <a:gd name="T0" fmla="*/ 0 w 64"/>
                <a:gd name="T1" fmla="*/ 0 h 32"/>
                <a:gd name="T2" fmla="*/ 8 w 64"/>
                <a:gd name="T3" fmla="*/ 24 h 32"/>
                <a:gd name="T4" fmla="*/ 51 w 64"/>
                <a:gd name="T5" fmla="*/ 32 h 32"/>
                <a:gd name="T6" fmla="*/ 75 w 64"/>
                <a:gd name="T7" fmla="*/ 24 h 32"/>
                <a:gd name="T8" fmla="*/ 0 w 64"/>
                <a:gd name="T9" fmla="*/ 0 h 3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4" h="32">
                  <a:moveTo>
                    <a:pt x="0" y="0"/>
                  </a:moveTo>
                  <a:lnTo>
                    <a:pt x="8" y="24"/>
                  </a:lnTo>
                  <a:lnTo>
                    <a:pt x="40" y="32"/>
                  </a:lnTo>
                  <a:lnTo>
                    <a:pt x="64" y="24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 cmpd="sng">
              <a:solidFill>
                <a:sysClr val="window" lastClr="FFFFFF"/>
              </a:solidFill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400" b="1" kern="0">
                <a:solidFill>
                  <a:srgbClr val="FFFFFF"/>
                </a:solidFill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endParaRPr>
            </a:p>
          </p:txBody>
        </p:sp>
        <p:sp>
          <p:nvSpPr>
            <p:cNvPr id="1465" name="Freeform 448"/>
            <p:cNvSpPr>
              <a:spLocks noChangeAspect="1"/>
            </p:cNvSpPr>
            <p:nvPr/>
          </p:nvSpPr>
          <p:spPr bwMode="auto">
            <a:xfrm>
              <a:off x="2755" y="1208"/>
              <a:ext cx="65" cy="32"/>
            </a:xfrm>
            <a:custGeom>
              <a:avLst/>
              <a:gdLst>
                <a:gd name="T0" fmla="*/ 0 w 64"/>
                <a:gd name="T1" fmla="*/ 0 h 32"/>
                <a:gd name="T2" fmla="*/ 8 w 64"/>
                <a:gd name="T3" fmla="*/ 24 h 32"/>
                <a:gd name="T4" fmla="*/ 51 w 64"/>
                <a:gd name="T5" fmla="*/ 32 h 32"/>
                <a:gd name="T6" fmla="*/ 75 w 64"/>
                <a:gd name="T7" fmla="*/ 24 h 32"/>
                <a:gd name="T8" fmla="*/ 0 w 64"/>
                <a:gd name="T9" fmla="*/ 0 h 3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4" h="32">
                  <a:moveTo>
                    <a:pt x="0" y="0"/>
                  </a:moveTo>
                  <a:lnTo>
                    <a:pt x="8" y="24"/>
                  </a:lnTo>
                  <a:lnTo>
                    <a:pt x="40" y="32"/>
                  </a:lnTo>
                  <a:lnTo>
                    <a:pt x="64" y="24"/>
                  </a:lnTo>
                  <a:lnTo>
                    <a:pt x="0" y="0"/>
                  </a:lnTo>
                </a:path>
              </a:pathLst>
            </a:custGeom>
            <a:grpFill/>
            <a:ln w="12700" cmpd="sng">
              <a:solidFill>
                <a:sysClr val="window" lastClr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400" b="1" kern="0">
                <a:solidFill>
                  <a:srgbClr val="FFFFFF"/>
                </a:solidFill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endParaRPr>
            </a:p>
          </p:txBody>
        </p:sp>
        <p:sp>
          <p:nvSpPr>
            <p:cNvPr id="1466" name="Freeform 449"/>
            <p:cNvSpPr>
              <a:spLocks noChangeAspect="1"/>
            </p:cNvSpPr>
            <p:nvPr/>
          </p:nvSpPr>
          <p:spPr bwMode="auto">
            <a:xfrm>
              <a:off x="1026" y="1144"/>
              <a:ext cx="2365" cy="851"/>
            </a:xfrm>
            <a:custGeom>
              <a:avLst/>
              <a:gdLst>
                <a:gd name="T0" fmla="*/ 710 w 2348"/>
                <a:gd name="T1" fmla="*/ 634 h 845"/>
                <a:gd name="T2" fmla="*/ 531 w 2348"/>
                <a:gd name="T3" fmla="*/ 701 h 845"/>
                <a:gd name="T4" fmla="*/ 333 w 2348"/>
                <a:gd name="T5" fmla="*/ 717 h 845"/>
                <a:gd name="T6" fmla="*/ 333 w 2348"/>
                <a:gd name="T7" fmla="*/ 800 h 845"/>
                <a:gd name="T8" fmla="*/ 310 w 2348"/>
                <a:gd name="T9" fmla="*/ 911 h 845"/>
                <a:gd name="T10" fmla="*/ 139 w 2348"/>
                <a:gd name="T11" fmla="*/ 838 h 845"/>
                <a:gd name="T12" fmla="*/ 187 w 2348"/>
                <a:gd name="T13" fmla="*/ 749 h 845"/>
                <a:gd name="T14" fmla="*/ 56 w 2348"/>
                <a:gd name="T15" fmla="*/ 674 h 845"/>
                <a:gd name="T16" fmla="*/ 24 w 2348"/>
                <a:gd name="T17" fmla="*/ 610 h 845"/>
                <a:gd name="T18" fmla="*/ 0 w 2348"/>
                <a:gd name="T19" fmla="*/ 538 h 845"/>
                <a:gd name="T20" fmla="*/ 8 w 2348"/>
                <a:gd name="T21" fmla="*/ 487 h 845"/>
                <a:gd name="T22" fmla="*/ 16 w 2348"/>
                <a:gd name="T23" fmla="*/ 293 h 845"/>
                <a:gd name="T24" fmla="*/ 83 w 2348"/>
                <a:gd name="T25" fmla="*/ 261 h 845"/>
                <a:gd name="T26" fmla="*/ 115 w 2348"/>
                <a:gd name="T27" fmla="*/ 359 h 845"/>
                <a:gd name="T28" fmla="*/ 139 w 2348"/>
                <a:gd name="T29" fmla="*/ 383 h 845"/>
                <a:gd name="T30" fmla="*/ 262 w 2348"/>
                <a:gd name="T31" fmla="*/ 293 h 845"/>
                <a:gd name="T32" fmla="*/ 416 w 2348"/>
                <a:gd name="T33" fmla="*/ 277 h 845"/>
                <a:gd name="T34" fmla="*/ 521 w 2348"/>
                <a:gd name="T35" fmla="*/ 277 h 845"/>
                <a:gd name="T36" fmla="*/ 628 w 2348"/>
                <a:gd name="T37" fmla="*/ 261 h 845"/>
                <a:gd name="T38" fmla="*/ 658 w 2348"/>
                <a:gd name="T39" fmla="*/ 154 h 845"/>
                <a:gd name="T40" fmla="*/ 718 w 2348"/>
                <a:gd name="T41" fmla="*/ 293 h 845"/>
                <a:gd name="T42" fmla="*/ 734 w 2348"/>
                <a:gd name="T43" fmla="*/ 285 h 845"/>
                <a:gd name="T44" fmla="*/ 776 w 2348"/>
                <a:gd name="T45" fmla="*/ 301 h 845"/>
                <a:gd name="T46" fmla="*/ 742 w 2348"/>
                <a:gd name="T47" fmla="*/ 170 h 845"/>
                <a:gd name="T48" fmla="*/ 750 w 2348"/>
                <a:gd name="T49" fmla="*/ 178 h 845"/>
                <a:gd name="T50" fmla="*/ 857 w 2348"/>
                <a:gd name="T51" fmla="*/ 237 h 845"/>
                <a:gd name="T52" fmla="*/ 906 w 2348"/>
                <a:gd name="T53" fmla="*/ 107 h 845"/>
                <a:gd name="T54" fmla="*/ 1062 w 2348"/>
                <a:gd name="T55" fmla="*/ 48 h 845"/>
                <a:gd name="T56" fmla="*/ 1150 w 2348"/>
                <a:gd name="T57" fmla="*/ 40 h 845"/>
                <a:gd name="T58" fmla="*/ 1228 w 2348"/>
                <a:gd name="T59" fmla="*/ 40 h 845"/>
                <a:gd name="T60" fmla="*/ 1339 w 2348"/>
                <a:gd name="T61" fmla="*/ 99 h 845"/>
                <a:gd name="T62" fmla="*/ 1289 w 2348"/>
                <a:gd name="T63" fmla="*/ 122 h 845"/>
                <a:gd name="T64" fmla="*/ 1384 w 2348"/>
                <a:gd name="T65" fmla="*/ 130 h 845"/>
                <a:gd name="T66" fmla="*/ 1513 w 2348"/>
                <a:gd name="T67" fmla="*/ 130 h 845"/>
                <a:gd name="T68" fmla="*/ 1694 w 2348"/>
                <a:gd name="T69" fmla="*/ 194 h 845"/>
                <a:gd name="T70" fmla="*/ 1911 w 2348"/>
                <a:gd name="T71" fmla="*/ 186 h 845"/>
                <a:gd name="T72" fmla="*/ 2067 w 2348"/>
                <a:gd name="T73" fmla="*/ 253 h 845"/>
                <a:gd name="T74" fmla="*/ 2231 w 2348"/>
                <a:gd name="T75" fmla="*/ 285 h 845"/>
                <a:gd name="T76" fmla="*/ 2464 w 2348"/>
                <a:gd name="T77" fmla="*/ 309 h 845"/>
                <a:gd name="T78" fmla="*/ 2541 w 2348"/>
                <a:gd name="T79" fmla="*/ 349 h 845"/>
                <a:gd name="T80" fmla="*/ 2474 w 2348"/>
                <a:gd name="T81" fmla="*/ 383 h 845"/>
                <a:gd name="T82" fmla="*/ 2394 w 2348"/>
                <a:gd name="T83" fmla="*/ 349 h 845"/>
                <a:gd name="T84" fmla="*/ 2377 w 2348"/>
                <a:gd name="T85" fmla="*/ 432 h 845"/>
                <a:gd name="T86" fmla="*/ 2197 w 2348"/>
                <a:gd name="T87" fmla="*/ 487 h 845"/>
                <a:gd name="T88" fmla="*/ 2127 w 2348"/>
                <a:gd name="T89" fmla="*/ 562 h 845"/>
                <a:gd name="T90" fmla="*/ 2067 w 2348"/>
                <a:gd name="T91" fmla="*/ 644 h 845"/>
                <a:gd name="T92" fmla="*/ 2006 w 2348"/>
                <a:gd name="T93" fmla="*/ 586 h 845"/>
                <a:gd name="T94" fmla="*/ 2153 w 2348"/>
                <a:gd name="T95" fmla="*/ 447 h 845"/>
                <a:gd name="T96" fmla="*/ 1988 w 2348"/>
                <a:gd name="T97" fmla="*/ 506 h 845"/>
                <a:gd name="T98" fmla="*/ 1894 w 2348"/>
                <a:gd name="T99" fmla="*/ 538 h 845"/>
                <a:gd name="T100" fmla="*/ 1721 w 2348"/>
                <a:gd name="T101" fmla="*/ 664 h 845"/>
                <a:gd name="T102" fmla="*/ 1755 w 2348"/>
                <a:gd name="T103" fmla="*/ 674 h 845"/>
                <a:gd name="T104" fmla="*/ 1661 w 2348"/>
                <a:gd name="T105" fmla="*/ 879 h 845"/>
                <a:gd name="T106" fmla="*/ 1677 w 2348"/>
                <a:gd name="T107" fmla="*/ 765 h 845"/>
                <a:gd name="T108" fmla="*/ 1444 w 2348"/>
                <a:gd name="T109" fmla="*/ 674 h 845"/>
                <a:gd name="T110" fmla="*/ 1281 w 2348"/>
                <a:gd name="T111" fmla="*/ 749 h 845"/>
                <a:gd name="T112" fmla="*/ 1098 w 2348"/>
                <a:gd name="T113" fmla="*/ 733 h 845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2348" h="845">
                  <a:moveTo>
                    <a:pt x="871" y="702"/>
                  </a:moveTo>
                  <a:lnTo>
                    <a:pt x="815" y="662"/>
                  </a:lnTo>
                  <a:lnTo>
                    <a:pt x="775" y="654"/>
                  </a:lnTo>
                  <a:lnTo>
                    <a:pt x="711" y="582"/>
                  </a:lnTo>
                  <a:lnTo>
                    <a:pt x="687" y="606"/>
                  </a:lnTo>
                  <a:lnTo>
                    <a:pt x="655" y="590"/>
                  </a:lnTo>
                  <a:lnTo>
                    <a:pt x="639" y="566"/>
                  </a:lnTo>
                  <a:lnTo>
                    <a:pt x="607" y="566"/>
                  </a:lnTo>
                  <a:lnTo>
                    <a:pt x="503" y="598"/>
                  </a:lnTo>
                  <a:lnTo>
                    <a:pt x="511" y="622"/>
                  </a:lnTo>
                  <a:lnTo>
                    <a:pt x="495" y="622"/>
                  </a:lnTo>
                  <a:lnTo>
                    <a:pt x="487" y="646"/>
                  </a:lnTo>
                  <a:lnTo>
                    <a:pt x="511" y="654"/>
                  </a:lnTo>
                  <a:lnTo>
                    <a:pt x="503" y="670"/>
                  </a:lnTo>
                  <a:lnTo>
                    <a:pt x="399" y="670"/>
                  </a:lnTo>
                  <a:lnTo>
                    <a:pt x="375" y="654"/>
                  </a:lnTo>
                  <a:lnTo>
                    <a:pt x="335" y="638"/>
                  </a:lnTo>
                  <a:lnTo>
                    <a:pt x="311" y="662"/>
                  </a:lnTo>
                  <a:lnTo>
                    <a:pt x="303" y="678"/>
                  </a:lnTo>
                  <a:lnTo>
                    <a:pt x="288" y="678"/>
                  </a:lnTo>
                  <a:lnTo>
                    <a:pt x="272" y="702"/>
                  </a:lnTo>
                  <a:lnTo>
                    <a:pt x="327" y="733"/>
                  </a:lnTo>
                  <a:lnTo>
                    <a:pt x="303" y="741"/>
                  </a:lnTo>
                  <a:lnTo>
                    <a:pt x="311" y="741"/>
                  </a:lnTo>
                  <a:lnTo>
                    <a:pt x="303" y="757"/>
                  </a:lnTo>
                  <a:lnTo>
                    <a:pt x="288" y="741"/>
                  </a:lnTo>
                  <a:lnTo>
                    <a:pt x="272" y="789"/>
                  </a:lnTo>
                  <a:lnTo>
                    <a:pt x="288" y="789"/>
                  </a:lnTo>
                  <a:lnTo>
                    <a:pt x="303" y="837"/>
                  </a:lnTo>
                  <a:lnTo>
                    <a:pt x="288" y="845"/>
                  </a:lnTo>
                  <a:lnTo>
                    <a:pt x="280" y="829"/>
                  </a:lnTo>
                  <a:lnTo>
                    <a:pt x="272" y="829"/>
                  </a:lnTo>
                  <a:lnTo>
                    <a:pt x="224" y="797"/>
                  </a:lnTo>
                  <a:lnTo>
                    <a:pt x="176" y="789"/>
                  </a:lnTo>
                  <a:lnTo>
                    <a:pt x="168" y="789"/>
                  </a:lnTo>
                  <a:lnTo>
                    <a:pt x="128" y="773"/>
                  </a:lnTo>
                  <a:lnTo>
                    <a:pt x="160" y="749"/>
                  </a:lnTo>
                  <a:lnTo>
                    <a:pt x="152" y="741"/>
                  </a:lnTo>
                  <a:lnTo>
                    <a:pt x="168" y="733"/>
                  </a:lnTo>
                  <a:lnTo>
                    <a:pt x="160" y="733"/>
                  </a:lnTo>
                  <a:lnTo>
                    <a:pt x="168" y="718"/>
                  </a:lnTo>
                  <a:lnTo>
                    <a:pt x="176" y="694"/>
                  </a:lnTo>
                  <a:lnTo>
                    <a:pt x="112" y="662"/>
                  </a:lnTo>
                  <a:lnTo>
                    <a:pt x="104" y="646"/>
                  </a:lnTo>
                  <a:lnTo>
                    <a:pt x="72" y="630"/>
                  </a:lnTo>
                  <a:lnTo>
                    <a:pt x="56" y="638"/>
                  </a:lnTo>
                  <a:lnTo>
                    <a:pt x="48" y="630"/>
                  </a:lnTo>
                  <a:lnTo>
                    <a:pt x="56" y="622"/>
                  </a:lnTo>
                  <a:lnTo>
                    <a:pt x="56" y="598"/>
                  </a:lnTo>
                  <a:lnTo>
                    <a:pt x="56" y="590"/>
                  </a:lnTo>
                  <a:lnTo>
                    <a:pt x="48" y="590"/>
                  </a:lnTo>
                  <a:lnTo>
                    <a:pt x="40" y="566"/>
                  </a:lnTo>
                  <a:lnTo>
                    <a:pt x="16" y="566"/>
                  </a:lnTo>
                  <a:lnTo>
                    <a:pt x="24" y="566"/>
                  </a:lnTo>
                  <a:lnTo>
                    <a:pt x="8" y="566"/>
                  </a:lnTo>
                  <a:lnTo>
                    <a:pt x="8" y="542"/>
                  </a:lnTo>
                  <a:lnTo>
                    <a:pt x="8" y="526"/>
                  </a:lnTo>
                  <a:lnTo>
                    <a:pt x="0" y="518"/>
                  </a:lnTo>
                  <a:lnTo>
                    <a:pt x="8" y="502"/>
                  </a:lnTo>
                  <a:lnTo>
                    <a:pt x="0" y="494"/>
                  </a:lnTo>
                  <a:lnTo>
                    <a:pt x="0" y="478"/>
                  </a:lnTo>
                  <a:lnTo>
                    <a:pt x="8" y="478"/>
                  </a:lnTo>
                  <a:lnTo>
                    <a:pt x="40" y="470"/>
                  </a:lnTo>
                  <a:lnTo>
                    <a:pt x="16" y="462"/>
                  </a:lnTo>
                  <a:lnTo>
                    <a:pt x="16" y="446"/>
                  </a:lnTo>
                  <a:lnTo>
                    <a:pt x="8" y="454"/>
                  </a:lnTo>
                  <a:lnTo>
                    <a:pt x="56" y="407"/>
                  </a:lnTo>
                  <a:lnTo>
                    <a:pt x="32" y="359"/>
                  </a:lnTo>
                  <a:lnTo>
                    <a:pt x="40" y="335"/>
                  </a:lnTo>
                  <a:lnTo>
                    <a:pt x="24" y="303"/>
                  </a:lnTo>
                  <a:lnTo>
                    <a:pt x="40" y="287"/>
                  </a:lnTo>
                  <a:lnTo>
                    <a:pt x="16" y="271"/>
                  </a:lnTo>
                  <a:lnTo>
                    <a:pt x="24" y="255"/>
                  </a:lnTo>
                  <a:lnTo>
                    <a:pt x="48" y="231"/>
                  </a:lnTo>
                  <a:lnTo>
                    <a:pt x="64" y="231"/>
                  </a:lnTo>
                  <a:lnTo>
                    <a:pt x="80" y="231"/>
                  </a:lnTo>
                  <a:lnTo>
                    <a:pt x="64" y="239"/>
                  </a:lnTo>
                  <a:lnTo>
                    <a:pt x="72" y="239"/>
                  </a:lnTo>
                  <a:lnTo>
                    <a:pt x="120" y="247"/>
                  </a:lnTo>
                  <a:lnTo>
                    <a:pt x="192" y="287"/>
                  </a:lnTo>
                  <a:lnTo>
                    <a:pt x="200" y="311"/>
                  </a:lnTo>
                  <a:lnTo>
                    <a:pt x="168" y="335"/>
                  </a:lnTo>
                  <a:lnTo>
                    <a:pt x="64" y="303"/>
                  </a:lnTo>
                  <a:lnTo>
                    <a:pt x="104" y="335"/>
                  </a:lnTo>
                  <a:lnTo>
                    <a:pt x="104" y="367"/>
                  </a:lnTo>
                  <a:lnTo>
                    <a:pt x="152" y="383"/>
                  </a:lnTo>
                  <a:lnTo>
                    <a:pt x="160" y="383"/>
                  </a:lnTo>
                  <a:lnTo>
                    <a:pt x="152" y="367"/>
                  </a:lnTo>
                  <a:lnTo>
                    <a:pt x="128" y="359"/>
                  </a:lnTo>
                  <a:lnTo>
                    <a:pt x="128" y="351"/>
                  </a:lnTo>
                  <a:lnTo>
                    <a:pt x="160" y="359"/>
                  </a:lnTo>
                  <a:lnTo>
                    <a:pt x="192" y="367"/>
                  </a:lnTo>
                  <a:lnTo>
                    <a:pt x="176" y="335"/>
                  </a:lnTo>
                  <a:lnTo>
                    <a:pt x="216" y="319"/>
                  </a:lnTo>
                  <a:lnTo>
                    <a:pt x="240" y="335"/>
                  </a:lnTo>
                  <a:lnTo>
                    <a:pt x="240" y="271"/>
                  </a:lnTo>
                  <a:lnTo>
                    <a:pt x="232" y="263"/>
                  </a:lnTo>
                  <a:lnTo>
                    <a:pt x="272" y="279"/>
                  </a:lnTo>
                  <a:lnTo>
                    <a:pt x="248" y="287"/>
                  </a:lnTo>
                  <a:lnTo>
                    <a:pt x="272" y="311"/>
                  </a:lnTo>
                  <a:lnTo>
                    <a:pt x="303" y="287"/>
                  </a:lnTo>
                  <a:lnTo>
                    <a:pt x="383" y="255"/>
                  </a:lnTo>
                  <a:lnTo>
                    <a:pt x="391" y="255"/>
                  </a:lnTo>
                  <a:lnTo>
                    <a:pt x="383" y="263"/>
                  </a:lnTo>
                  <a:lnTo>
                    <a:pt x="391" y="279"/>
                  </a:lnTo>
                  <a:lnTo>
                    <a:pt x="455" y="255"/>
                  </a:lnTo>
                  <a:lnTo>
                    <a:pt x="471" y="271"/>
                  </a:lnTo>
                  <a:lnTo>
                    <a:pt x="479" y="255"/>
                  </a:lnTo>
                  <a:lnTo>
                    <a:pt x="471" y="239"/>
                  </a:lnTo>
                  <a:lnTo>
                    <a:pt x="487" y="231"/>
                  </a:lnTo>
                  <a:lnTo>
                    <a:pt x="527" y="239"/>
                  </a:lnTo>
                  <a:lnTo>
                    <a:pt x="583" y="279"/>
                  </a:lnTo>
                  <a:lnTo>
                    <a:pt x="607" y="263"/>
                  </a:lnTo>
                  <a:lnTo>
                    <a:pt x="583" y="239"/>
                  </a:lnTo>
                  <a:lnTo>
                    <a:pt x="567" y="231"/>
                  </a:lnTo>
                  <a:lnTo>
                    <a:pt x="575" y="207"/>
                  </a:lnTo>
                  <a:lnTo>
                    <a:pt x="559" y="207"/>
                  </a:lnTo>
                  <a:lnTo>
                    <a:pt x="567" y="191"/>
                  </a:lnTo>
                  <a:lnTo>
                    <a:pt x="583" y="175"/>
                  </a:lnTo>
                  <a:lnTo>
                    <a:pt x="607" y="143"/>
                  </a:lnTo>
                  <a:lnTo>
                    <a:pt x="639" y="143"/>
                  </a:lnTo>
                  <a:lnTo>
                    <a:pt x="647" y="151"/>
                  </a:lnTo>
                  <a:lnTo>
                    <a:pt x="639" y="183"/>
                  </a:lnTo>
                  <a:lnTo>
                    <a:pt x="655" y="199"/>
                  </a:lnTo>
                  <a:lnTo>
                    <a:pt x="647" y="255"/>
                  </a:lnTo>
                  <a:lnTo>
                    <a:pt x="663" y="271"/>
                  </a:lnTo>
                  <a:lnTo>
                    <a:pt x="655" y="279"/>
                  </a:lnTo>
                  <a:lnTo>
                    <a:pt x="639" y="303"/>
                  </a:lnTo>
                  <a:lnTo>
                    <a:pt x="615" y="311"/>
                  </a:lnTo>
                  <a:lnTo>
                    <a:pt x="647" y="327"/>
                  </a:lnTo>
                  <a:lnTo>
                    <a:pt x="679" y="279"/>
                  </a:lnTo>
                  <a:lnTo>
                    <a:pt x="679" y="263"/>
                  </a:lnTo>
                  <a:lnTo>
                    <a:pt x="687" y="263"/>
                  </a:lnTo>
                  <a:lnTo>
                    <a:pt x="711" y="255"/>
                  </a:lnTo>
                  <a:lnTo>
                    <a:pt x="719" y="271"/>
                  </a:lnTo>
                  <a:lnTo>
                    <a:pt x="711" y="279"/>
                  </a:lnTo>
                  <a:lnTo>
                    <a:pt x="735" y="287"/>
                  </a:lnTo>
                  <a:lnTo>
                    <a:pt x="719" y="279"/>
                  </a:lnTo>
                  <a:lnTo>
                    <a:pt x="727" y="279"/>
                  </a:lnTo>
                  <a:lnTo>
                    <a:pt x="719" y="263"/>
                  </a:lnTo>
                  <a:lnTo>
                    <a:pt x="671" y="247"/>
                  </a:lnTo>
                  <a:lnTo>
                    <a:pt x="679" y="215"/>
                  </a:lnTo>
                  <a:lnTo>
                    <a:pt x="655" y="183"/>
                  </a:lnTo>
                  <a:lnTo>
                    <a:pt x="687" y="159"/>
                  </a:lnTo>
                  <a:lnTo>
                    <a:pt x="679" y="151"/>
                  </a:lnTo>
                  <a:lnTo>
                    <a:pt x="695" y="159"/>
                  </a:lnTo>
                  <a:lnTo>
                    <a:pt x="687" y="183"/>
                  </a:lnTo>
                  <a:lnTo>
                    <a:pt x="695" y="191"/>
                  </a:lnTo>
                  <a:lnTo>
                    <a:pt x="735" y="199"/>
                  </a:lnTo>
                  <a:lnTo>
                    <a:pt x="695" y="167"/>
                  </a:lnTo>
                  <a:lnTo>
                    <a:pt x="727" y="175"/>
                  </a:lnTo>
                  <a:lnTo>
                    <a:pt x="719" y="167"/>
                  </a:lnTo>
                  <a:lnTo>
                    <a:pt x="735" y="159"/>
                  </a:lnTo>
                  <a:lnTo>
                    <a:pt x="807" y="183"/>
                  </a:lnTo>
                  <a:lnTo>
                    <a:pt x="791" y="191"/>
                  </a:lnTo>
                  <a:lnTo>
                    <a:pt x="791" y="215"/>
                  </a:lnTo>
                  <a:lnTo>
                    <a:pt x="807" y="223"/>
                  </a:lnTo>
                  <a:lnTo>
                    <a:pt x="815" y="183"/>
                  </a:lnTo>
                  <a:lnTo>
                    <a:pt x="775" y="159"/>
                  </a:lnTo>
                  <a:lnTo>
                    <a:pt x="767" y="127"/>
                  </a:lnTo>
                  <a:lnTo>
                    <a:pt x="855" y="111"/>
                  </a:lnTo>
                  <a:lnTo>
                    <a:pt x="839" y="96"/>
                  </a:lnTo>
                  <a:lnTo>
                    <a:pt x="855" y="96"/>
                  </a:lnTo>
                  <a:lnTo>
                    <a:pt x="863" y="88"/>
                  </a:lnTo>
                  <a:lnTo>
                    <a:pt x="855" y="80"/>
                  </a:lnTo>
                  <a:lnTo>
                    <a:pt x="950" y="56"/>
                  </a:lnTo>
                  <a:lnTo>
                    <a:pt x="942" y="48"/>
                  </a:lnTo>
                  <a:lnTo>
                    <a:pt x="982" y="48"/>
                  </a:lnTo>
                  <a:lnTo>
                    <a:pt x="982" y="56"/>
                  </a:lnTo>
                  <a:lnTo>
                    <a:pt x="998" y="56"/>
                  </a:lnTo>
                  <a:lnTo>
                    <a:pt x="1022" y="48"/>
                  </a:lnTo>
                  <a:lnTo>
                    <a:pt x="1038" y="48"/>
                  </a:lnTo>
                  <a:lnTo>
                    <a:pt x="1022" y="40"/>
                  </a:lnTo>
                  <a:lnTo>
                    <a:pt x="1062" y="40"/>
                  </a:lnTo>
                  <a:lnTo>
                    <a:pt x="1070" y="24"/>
                  </a:lnTo>
                  <a:lnTo>
                    <a:pt x="1110" y="0"/>
                  </a:lnTo>
                  <a:lnTo>
                    <a:pt x="1134" y="8"/>
                  </a:lnTo>
                  <a:lnTo>
                    <a:pt x="1110" y="24"/>
                  </a:lnTo>
                  <a:lnTo>
                    <a:pt x="1150" y="24"/>
                  </a:lnTo>
                  <a:lnTo>
                    <a:pt x="1134" y="40"/>
                  </a:lnTo>
                  <a:lnTo>
                    <a:pt x="1198" y="32"/>
                  </a:lnTo>
                  <a:lnTo>
                    <a:pt x="1246" y="56"/>
                  </a:lnTo>
                  <a:lnTo>
                    <a:pt x="1246" y="64"/>
                  </a:lnTo>
                  <a:lnTo>
                    <a:pt x="1230" y="56"/>
                  </a:lnTo>
                  <a:lnTo>
                    <a:pt x="1246" y="72"/>
                  </a:lnTo>
                  <a:lnTo>
                    <a:pt x="1238" y="88"/>
                  </a:lnTo>
                  <a:lnTo>
                    <a:pt x="1110" y="159"/>
                  </a:lnTo>
                  <a:lnTo>
                    <a:pt x="1150" y="151"/>
                  </a:lnTo>
                  <a:lnTo>
                    <a:pt x="1134" y="135"/>
                  </a:lnTo>
                  <a:lnTo>
                    <a:pt x="1198" y="119"/>
                  </a:lnTo>
                  <a:lnTo>
                    <a:pt x="1182" y="119"/>
                  </a:lnTo>
                  <a:lnTo>
                    <a:pt x="1190" y="111"/>
                  </a:lnTo>
                  <a:lnTo>
                    <a:pt x="1230" y="119"/>
                  </a:lnTo>
                  <a:lnTo>
                    <a:pt x="1238" y="111"/>
                  </a:lnTo>
                  <a:lnTo>
                    <a:pt x="1246" y="135"/>
                  </a:lnTo>
                  <a:lnTo>
                    <a:pt x="1262" y="135"/>
                  </a:lnTo>
                  <a:lnTo>
                    <a:pt x="1246" y="127"/>
                  </a:lnTo>
                  <a:lnTo>
                    <a:pt x="1278" y="119"/>
                  </a:lnTo>
                  <a:lnTo>
                    <a:pt x="1318" y="127"/>
                  </a:lnTo>
                  <a:lnTo>
                    <a:pt x="1310" y="135"/>
                  </a:lnTo>
                  <a:lnTo>
                    <a:pt x="1350" y="143"/>
                  </a:lnTo>
                  <a:lnTo>
                    <a:pt x="1390" y="143"/>
                  </a:lnTo>
                  <a:lnTo>
                    <a:pt x="1390" y="119"/>
                  </a:lnTo>
                  <a:lnTo>
                    <a:pt x="1398" y="119"/>
                  </a:lnTo>
                  <a:lnTo>
                    <a:pt x="1470" y="143"/>
                  </a:lnTo>
                  <a:lnTo>
                    <a:pt x="1462" y="183"/>
                  </a:lnTo>
                  <a:lnTo>
                    <a:pt x="1494" y="207"/>
                  </a:lnTo>
                  <a:lnTo>
                    <a:pt x="1526" y="167"/>
                  </a:lnTo>
                  <a:lnTo>
                    <a:pt x="1534" y="183"/>
                  </a:lnTo>
                  <a:lnTo>
                    <a:pt x="1565" y="183"/>
                  </a:lnTo>
                  <a:lnTo>
                    <a:pt x="1597" y="191"/>
                  </a:lnTo>
                  <a:lnTo>
                    <a:pt x="1621" y="183"/>
                  </a:lnTo>
                  <a:lnTo>
                    <a:pt x="1621" y="167"/>
                  </a:lnTo>
                  <a:lnTo>
                    <a:pt x="1637" y="151"/>
                  </a:lnTo>
                  <a:lnTo>
                    <a:pt x="1757" y="159"/>
                  </a:lnTo>
                  <a:lnTo>
                    <a:pt x="1765" y="175"/>
                  </a:lnTo>
                  <a:lnTo>
                    <a:pt x="1749" y="175"/>
                  </a:lnTo>
                  <a:lnTo>
                    <a:pt x="1789" y="183"/>
                  </a:lnTo>
                  <a:lnTo>
                    <a:pt x="1813" y="207"/>
                  </a:lnTo>
                  <a:lnTo>
                    <a:pt x="1893" y="199"/>
                  </a:lnTo>
                  <a:lnTo>
                    <a:pt x="1917" y="215"/>
                  </a:lnTo>
                  <a:lnTo>
                    <a:pt x="1909" y="231"/>
                  </a:lnTo>
                  <a:lnTo>
                    <a:pt x="1933" y="239"/>
                  </a:lnTo>
                  <a:lnTo>
                    <a:pt x="1941" y="231"/>
                  </a:lnTo>
                  <a:lnTo>
                    <a:pt x="2013" y="239"/>
                  </a:lnTo>
                  <a:lnTo>
                    <a:pt x="2029" y="231"/>
                  </a:lnTo>
                  <a:lnTo>
                    <a:pt x="2037" y="247"/>
                  </a:lnTo>
                  <a:lnTo>
                    <a:pt x="2061" y="263"/>
                  </a:lnTo>
                  <a:lnTo>
                    <a:pt x="2069" y="247"/>
                  </a:lnTo>
                  <a:lnTo>
                    <a:pt x="2061" y="239"/>
                  </a:lnTo>
                  <a:lnTo>
                    <a:pt x="2069" y="223"/>
                  </a:lnTo>
                  <a:lnTo>
                    <a:pt x="2180" y="239"/>
                  </a:lnTo>
                  <a:lnTo>
                    <a:pt x="2252" y="287"/>
                  </a:lnTo>
                  <a:lnTo>
                    <a:pt x="2276" y="287"/>
                  </a:lnTo>
                  <a:lnTo>
                    <a:pt x="2292" y="327"/>
                  </a:lnTo>
                  <a:lnTo>
                    <a:pt x="2284" y="303"/>
                  </a:lnTo>
                  <a:lnTo>
                    <a:pt x="2292" y="303"/>
                  </a:lnTo>
                  <a:lnTo>
                    <a:pt x="2300" y="303"/>
                  </a:lnTo>
                  <a:lnTo>
                    <a:pt x="2324" y="303"/>
                  </a:lnTo>
                  <a:lnTo>
                    <a:pt x="2348" y="327"/>
                  </a:lnTo>
                  <a:lnTo>
                    <a:pt x="2308" y="343"/>
                  </a:lnTo>
                  <a:lnTo>
                    <a:pt x="2316" y="351"/>
                  </a:lnTo>
                  <a:lnTo>
                    <a:pt x="2300" y="359"/>
                  </a:lnTo>
                  <a:lnTo>
                    <a:pt x="2316" y="367"/>
                  </a:lnTo>
                  <a:lnTo>
                    <a:pt x="2292" y="367"/>
                  </a:lnTo>
                  <a:lnTo>
                    <a:pt x="2284" y="351"/>
                  </a:lnTo>
                  <a:lnTo>
                    <a:pt x="2276" y="359"/>
                  </a:lnTo>
                  <a:lnTo>
                    <a:pt x="2252" y="335"/>
                  </a:lnTo>
                  <a:lnTo>
                    <a:pt x="2220" y="335"/>
                  </a:lnTo>
                  <a:lnTo>
                    <a:pt x="2212" y="335"/>
                  </a:lnTo>
                  <a:lnTo>
                    <a:pt x="2220" y="327"/>
                  </a:lnTo>
                  <a:lnTo>
                    <a:pt x="2212" y="327"/>
                  </a:lnTo>
                  <a:lnTo>
                    <a:pt x="2204" y="327"/>
                  </a:lnTo>
                  <a:lnTo>
                    <a:pt x="2212" y="335"/>
                  </a:lnTo>
                  <a:lnTo>
                    <a:pt x="2204" y="351"/>
                  </a:lnTo>
                  <a:lnTo>
                    <a:pt x="2180" y="367"/>
                  </a:lnTo>
                  <a:lnTo>
                    <a:pt x="2165" y="359"/>
                  </a:lnTo>
                  <a:lnTo>
                    <a:pt x="2196" y="399"/>
                  </a:lnTo>
                  <a:lnTo>
                    <a:pt x="2188" y="414"/>
                  </a:lnTo>
                  <a:lnTo>
                    <a:pt x="2165" y="399"/>
                  </a:lnTo>
                  <a:lnTo>
                    <a:pt x="2165" y="414"/>
                  </a:lnTo>
                  <a:lnTo>
                    <a:pt x="2101" y="430"/>
                  </a:lnTo>
                  <a:lnTo>
                    <a:pt x="2061" y="470"/>
                  </a:lnTo>
                  <a:lnTo>
                    <a:pt x="2029" y="454"/>
                  </a:lnTo>
                  <a:lnTo>
                    <a:pt x="2005" y="470"/>
                  </a:lnTo>
                  <a:lnTo>
                    <a:pt x="2005" y="454"/>
                  </a:lnTo>
                  <a:lnTo>
                    <a:pt x="1989" y="470"/>
                  </a:lnTo>
                  <a:lnTo>
                    <a:pt x="1965" y="470"/>
                  </a:lnTo>
                  <a:lnTo>
                    <a:pt x="1941" y="510"/>
                  </a:lnTo>
                  <a:lnTo>
                    <a:pt x="1965" y="518"/>
                  </a:lnTo>
                  <a:lnTo>
                    <a:pt x="1949" y="534"/>
                  </a:lnTo>
                  <a:lnTo>
                    <a:pt x="1965" y="558"/>
                  </a:lnTo>
                  <a:lnTo>
                    <a:pt x="1941" y="550"/>
                  </a:lnTo>
                  <a:lnTo>
                    <a:pt x="1933" y="566"/>
                  </a:lnTo>
                  <a:lnTo>
                    <a:pt x="1941" y="582"/>
                  </a:lnTo>
                  <a:lnTo>
                    <a:pt x="1909" y="598"/>
                  </a:lnTo>
                  <a:lnTo>
                    <a:pt x="1917" y="622"/>
                  </a:lnTo>
                  <a:lnTo>
                    <a:pt x="1893" y="622"/>
                  </a:lnTo>
                  <a:lnTo>
                    <a:pt x="1885" y="638"/>
                  </a:lnTo>
                  <a:lnTo>
                    <a:pt x="1869" y="662"/>
                  </a:lnTo>
                  <a:lnTo>
                    <a:pt x="1853" y="582"/>
                  </a:lnTo>
                  <a:lnTo>
                    <a:pt x="1853" y="542"/>
                  </a:lnTo>
                  <a:lnTo>
                    <a:pt x="1869" y="518"/>
                  </a:lnTo>
                  <a:lnTo>
                    <a:pt x="1893" y="510"/>
                  </a:lnTo>
                  <a:lnTo>
                    <a:pt x="1941" y="462"/>
                  </a:lnTo>
                  <a:lnTo>
                    <a:pt x="1973" y="446"/>
                  </a:lnTo>
                  <a:lnTo>
                    <a:pt x="1981" y="422"/>
                  </a:lnTo>
                  <a:lnTo>
                    <a:pt x="1989" y="414"/>
                  </a:lnTo>
                  <a:lnTo>
                    <a:pt x="1973" y="414"/>
                  </a:lnTo>
                  <a:lnTo>
                    <a:pt x="1965" y="438"/>
                  </a:lnTo>
                  <a:lnTo>
                    <a:pt x="1917" y="454"/>
                  </a:lnTo>
                  <a:lnTo>
                    <a:pt x="1917" y="422"/>
                  </a:lnTo>
                  <a:lnTo>
                    <a:pt x="1877" y="430"/>
                  </a:lnTo>
                  <a:lnTo>
                    <a:pt x="1837" y="470"/>
                  </a:lnTo>
                  <a:lnTo>
                    <a:pt x="1837" y="494"/>
                  </a:lnTo>
                  <a:lnTo>
                    <a:pt x="1789" y="494"/>
                  </a:lnTo>
                  <a:lnTo>
                    <a:pt x="1781" y="494"/>
                  </a:lnTo>
                  <a:lnTo>
                    <a:pt x="1797" y="494"/>
                  </a:lnTo>
                  <a:lnTo>
                    <a:pt x="1757" y="478"/>
                  </a:lnTo>
                  <a:lnTo>
                    <a:pt x="1749" y="494"/>
                  </a:lnTo>
                  <a:lnTo>
                    <a:pt x="1669" y="494"/>
                  </a:lnTo>
                  <a:lnTo>
                    <a:pt x="1557" y="582"/>
                  </a:lnTo>
                  <a:lnTo>
                    <a:pt x="1581" y="582"/>
                  </a:lnTo>
                  <a:lnTo>
                    <a:pt x="1581" y="606"/>
                  </a:lnTo>
                  <a:lnTo>
                    <a:pt x="1589" y="590"/>
                  </a:lnTo>
                  <a:lnTo>
                    <a:pt x="1589" y="614"/>
                  </a:lnTo>
                  <a:lnTo>
                    <a:pt x="1605" y="598"/>
                  </a:lnTo>
                  <a:lnTo>
                    <a:pt x="1605" y="614"/>
                  </a:lnTo>
                  <a:lnTo>
                    <a:pt x="1605" y="590"/>
                  </a:lnTo>
                  <a:lnTo>
                    <a:pt x="1621" y="590"/>
                  </a:lnTo>
                  <a:lnTo>
                    <a:pt x="1637" y="614"/>
                  </a:lnTo>
                  <a:lnTo>
                    <a:pt x="1621" y="622"/>
                  </a:lnTo>
                  <a:lnTo>
                    <a:pt x="1637" y="622"/>
                  </a:lnTo>
                  <a:lnTo>
                    <a:pt x="1645" y="630"/>
                  </a:lnTo>
                  <a:lnTo>
                    <a:pt x="1629" y="670"/>
                  </a:lnTo>
                  <a:lnTo>
                    <a:pt x="1629" y="710"/>
                  </a:lnTo>
                  <a:lnTo>
                    <a:pt x="1557" y="797"/>
                  </a:lnTo>
                  <a:lnTo>
                    <a:pt x="1534" y="813"/>
                  </a:lnTo>
                  <a:lnTo>
                    <a:pt x="1502" y="797"/>
                  </a:lnTo>
                  <a:lnTo>
                    <a:pt x="1486" y="821"/>
                  </a:lnTo>
                  <a:lnTo>
                    <a:pt x="1494" y="797"/>
                  </a:lnTo>
                  <a:lnTo>
                    <a:pt x="1494" y="781"/>
                  </a:lnTo>
                  <a:lnTo>
                    <a:pt x="1526" y="773"/>
                  </a:lnTo>
                  <a:lnTo>
                    <a:pt x="1549" y="710"/>
                  </a:lnTo>
                  <a:lnTo>
                    <a:pt x="1494" y="725"/>
                  </a:lnTo>
                  <a:lnTo>
                    <a:pt x="1486" y="702"/>
                  </a:lnTo>
                  <a:lnTo>
                    <a:pt x="1446" y="686"/>
                  </a:lnTo>
                  <a:lnTo>
                    <a:pt x="1422" y="622"/>
                  </a:lnTo>
                  <a:lnTo>
                    <a:pt x="1390" y="614"/>
                  </a:lnTo>
                  <a:lnTo>
                    <a:pt x="1334" y="622"/>
                  </a:lnTo>
                  <a:lnTo>
                    <a:pt x="1342" y="638"/>
                  </a:lnTo>
                  <a:lnTo>
                    <a:pt x="1318" y="678"/>
                  </a:lnTo>
                  <a:lnTo>
                    <a:pt x="1302" y="686"/>
                  </a:lnTo>
                  <a:lnTo>
                    <a:pt x="1286" y="678"/>
                  </a:lnTo>
                  <a:lnTo>
                    <a:pt x="1262" y="678"/>
                  </a:lnTo>
                  <a:lnTo>
                    <a:pt x="1182" y="694"/>
                  </a:lnTo>
                  <a:lnTo>
                    <a:pt x="1126" y="670"/>
                  </a:lnTo>
                  <a:lnTo>
                    <a:pt x="1086" y="678"/>
                  </a:lnTo>
                  <a:lnTo>
                    <a:pt x="1078" y="654"/>
                  </a:lnTo>
                  <a:lnTo>
                    <a:pt x="1030" y="630"/>
                  </a:lnTo>
                  <a:lnTo>
                    <a:pt x="1014" y="654"/>
                  </a:lnTo>
                  <a:lnTo>
                    <a:pt x="1014" y="678"/>
                  </a:lnTo>
                  <a:lnTo>
                    <a:pt x="926" y="670"/>
                  </a:lnTo>
                  <a:lnTo>
                    <a:pt x="871" y="702"/>
                  </a:lnTo>
                  <a:close/>
                </a:path>
              </a:pathLst>
            </a:custGeom>
            <a:grpFill/>
            <a:ln w="12700" cmpd="sng">
              <a:solidFill>
                <a:sysClr val="window" lastClr="FFFFFF"/>
              </a:solidFill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400" b="1" kern="0">
                <a:solidFill>
                  <a:srgbClr val="FFFFFF"/>
                </a:solidFill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endParaRPr>
            </a:p>
          </p:txBody>
        </p:sp>
        <p:sp>
          <p:nvSpPr>
            <p:cNvPr id="1467" name="Freeform 450"/>
            <p:cNvSpPr>
              <a:spLocks noChangeAspect="1"/>
            </p:cNvSpPr>
            <p:nvPr/>
          </p:nvSpPr>
          <p:spPr bwMode="auto">
            <a:xfrm>
              <a:off x="1026" y="1144"/>
              <a:ext cx="2365" cy="851"/>
            </a:xfrm>
            <a:custGeom>
              <a:avLst/>
              <a:gdLst>
                <a:gd name="T0" fmla="*/ 710 w 2348"/>
                <a:gd name="T1" fmla="*/ 634 h 845"/>
                <a:gd name="T2" fmla="*/ 531 w 2348"/>
                <a:gd name="T3" fmla="*/ 701 h 845"/>
                <a:gd name="T4" fmla="*/ 333 w 2348"/>
                <a:gd name="T5" fmla="*/ 717 h 845"/>
                <a:gd name="T6" fmla="*/ 333 w 2348"/>
                <a:gd name="T7" fmla="*/ 800 h 845"/>
                <a:gd name="T8" fmla="*/ 310 w 2348"/>
                <a:gd name="T9" fmla="*/ 911 h 845"/>
                <a:gd name="T10" fmla="*/ 139 w 2348"/>
                <a:gd name="T11" fmla="*/ 838 h 845"/>
                <a:gd name="T12" fmla="*/ 187 w 2348"/>
                <a:gd name="T13" fmla="*/ 749 h 845"/>
                <a:gd name="T14" fmla="*/ 56 w 2348"/>
                <a:gd name="T15" fmla="*/ 674 h 845"/>
                <a:gd name="T16" fmla="*/ 24 w 2348"/>
                <a:gd name="T17" fmla="*/ 610 h 845"/>
                <a:gd name="T18" fmla="*/ 0 w 2348"/>
                <a:gd name="T19" fmla="*/ 538 h 845"/>
                <a:gd name="T20" fmla="*/ 8 w 2348"/>
                <a:gd name="T21" fmla="*/ 487 h 845"/>
                <a:gd name="T22" fmla="*/ 16 w 2348"/>
                <a:gd name="T23" fmla="*/ 293 h 845"/>
                <a:gd name="T24" fmla="*/ 83 w 2348"/>
                <a:gd name="T25" fmla="*/ 261 h 845"/>
                <a:gd name="T26" fmla="*/ 115 w 2348"/>
                <a:gd name="T27" fmla="*/ 359 h 845"/>
                <a:gd name="T28" fmla="*/ 139 w 2348"/>
                <a:gd name="T29" fmla="*/ 383 h 845"/>
                <a:gd name="T30" fmla="*/ 262 w 2348"/>
                <a:gd name="T31" fmla="*/ 293 h 845"/>
                <a:gd name="T32" fmla="*/ 416 w 2348"/>
                <a:gd name="T33" fmla="*/ 277 h 845"/>
                <a:gd name="T34" fmla="*/ 521 w 2348"/>
                <a:gd name="T35" fmla="*/ 277 h 845"/>
                <a:gd name="T36" fmla="*/ 628 w 2348"/>
                <a:gd name="T37" fmla="*/ 261 h 845"/>
                <a:gd name="T38" fmla="*/ 658 w 2348"/>
                <a:gd name="T39" fmla="*/ 154 h 845"/>
                <a:gd name="T40" fmla="*/ 718 w 2348"/>
                <a:gd name="T41" fmla="*/ 293 h 845"/>
                <a:gd name="T42" fmla="*/ 734 w 2348"/>
                <a:gd name="T43" fmla="*/ 285 h 845"/>
                <a:gd name="T44" fmla="*/ 776 w 2348"/>
                <a:gd name="T45" fmla="*/ 301 h 845"/>
                <a:gd name="T46" fmla="*/ 742 w 2348"/>
                <a:gd name="T47" fmla="*/ 170 h 845"/>
                <a:gd name="T48" fmla="*/ 750 w 2348"/>
                <a:gd name="T49" fmla="*/ 178 h 845"/>
                <a:gd name="T50" fmla="*/ 857 w 2348"/>
                <a:gd name="T51" fmla="*/ 237 h 845"/>
                <a:gd name="T52" fmla="*/ 906 w 2348"/>
                <a:gd name="T53" fmla="*/ 107 h 845"/>
                <a:gd name="T54" fmla="*/ 1062 w 2348"/>
                <a:gd name="T55" fmla="*/ 48 h 845"/>
                <a:gd name="T56" fmla="*/ 1150 w 2348"/>
                <a:gd name="T57" fmla="*/ 40 h 845"/>
                <a:gd name="T58" fmla="*/ 1228 w 2348"/>
                <a:gd name="T59" fmla="*/ 40 h 845"/>
                <a:gd name="T60" fmla="*/ 1339 w 2348"/>
                <a:gd name="T61" fmla="*/ 99 h 845"/>
                <a:gd name="T62" fmla="*/ 1289 w 2348"/>
                <a:gd name="T63" fmla="*/ 122 h 845"/>
                <a:gd name="T64" fmla="*/ 1384 w 2348"/>
                <a:gd name="T65" fmla="*/ 130 h 845"/>
                <a:gd name="T66" fmla="*/ 1513 w 2348"/>
                <a:gd name="T67" fmla="*/ 130 h 845"/>
                <a:gd name="T68" fmla="*/ 1694 w 2348"/>
                <a:gd name="T69" fmla="*/ 194 h 845"/>
                <a:gd name="T70" fmla="*/ 1911 w 2348"/>
                <a:gd name="T71" fmla="*/ 186 h 845"/>
                <a:gd name="T72" fmla="*/ 2067 w 2348"/>
                <a:gd name="T73" fmla="*/ 253 h 845"/>
                <a:gd name="T74" fmla="*/ 2231 w 2348"/>
                <a:gd name="T75" fmla="*/ 285 h 845"/>
                <a:gd name="T76" fmla="*/ 2464 w 2348"/>
                <a:gd name="T77" fmla="*/ 309 h 845"/>
                <a:gd name="T78" fmla="*/ 2541 w 2348"/>
                <a:gd name="T79" fmla="*/ 349 h 845"/>
                <a:gd name="T80" fmla="*/ 2474 w 2348"/>
                <a:gd name="T81" fmla="*/ 383 h 845"/>
                <a:gd name="T82" fmla="*/ 2394 w 2348"/>
                <a:gd name="T83" fmla="*/ 349 h 845"/>
                <a:gd name="T84" fmla="*/ 2377 w 2348"/>
                <a:gd name="T85" fmla="*/ 432 h 845"/>
                <a:gd name="T86" fmla="*/ 2197 w 2348"/>
                <a:gd name="T87" fmla="*/ 487 h 845"/>
                <a:gd name="T88" fmla="*/ 2127 w 2348"/>
                <a:gd name="T89" fmla="*/ 562 h 845"/>
                <a:gd name="T90" fmla="*/ 2067 w 2348"/>
                <a:gd name="T91" fmla="*/ 644 h 845"/>
                <a:gd name="T92" fmla="*/ 2006 w 2348"/>
                <a:gd name="T93" fmla="*/ 586 h 845"/>
                <a:gd name="T94" fmla="*/ 2153 w 2348"/>
                <a:gd name="T95" fmla="*/ 447 h 845"/>
                <a:gd name="T96" fmla="*/ 1988 w 2348"/>
                <a:gd name="T97" fmla="*/ 506 h 845"/>
                <a:gd name="T98" fmla="*/ 1894 w 2348"/>
                <a:gd name="T99" fmla="*/ 538 h 845"/>
                <a:gd name="T100" fmla="*/ 1721 w 2348"/>
                <a:gd name="T101" fmla="*/ 664 h 845"/>
                <a:gd name="T102" fmla="*/ 1755 w 2348"/>
                <a:gd name="T103" fmla="*/ 674 h 845"/>
                <a:gd name="T104" fmla="*/ 1661 w 2348"/>
                <a:gd name="T105" fmla="*/ 879 h 845"/>
                <a:gd name="T106" fmla="*/ 1677 w 2348"/>
                <a:gd name="T107" fmla="*/ 765 h 845"/>
                <a:gd name="T108" fmla="*/ 1444 w 2348"/>
                <a:gd name="T109" fmla="*/ 674 h 845"/>
                <a:gd name="T110" fmla="*/ 1281 w 2348"/>
                <a:gd name="T111" fmla="*/ 749 h 845"/>
                <a:gd name="T112" fmla="*/ 1098 w 2348"/>
                <a:gd name="T113" fmla="*/ 733 h 845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2348" h="845">
                  <a:moveTo>
                    <a:pt x="871" y="702"/>
                  </a:moveTo>
                  <a:lnTo>
                    <a:pt x="815" y="662"/>
                  </a:lnTo>
                  <a:lnTo>
                    <a:pt x="775" y="654"/>
                  </a:lnTo>
                  <a:lnTo>
                    <a:pt x="711" y="582"/>
                  </a:lnTo>
                  <a:lnTo>
                    <a:pt x="687" y="606"/>
                  </a:lnTo>
                  <a:lnTo>
                    <a:pt x="655" y="590"/>
                  </a:lnTo>
                  <a:lnTo>
                    <a:pt x="639" y="566"/>
                  </a:lnTo>
                  <a:lnTo>
                    <a:pt x="607" y="566"/>
                  </a:lnTo>
                  <a:lnTo>
                    <a:pt x="503" y="598"/>
                  </a:lnTo>
                  <a:lnTo>
                    <a:pt x="511" y="622"/>
                  </a:lnTo>
                  <a:lnTo>
                    <a:pt x="495" y="622"/>
                  </a:lnTo>
                  <a:lnTo>
                    <a:pt x="487" y="646"/>
                  </a:lnTo>
                  <a:lnTo>
                    <a:pt x="511" y="654"/>
                  </a:lnTo>
                  <a:lnTo>
                    <a:pt x="503" y="670"/>
                  </a:lnTo>
                  <a:lnTo>
                    <a:pt x="399" y="670"/>
                  </a:lnTo>
                  <a:lnTo>
                    <a:pt x="375" y="654"/>
                  </a:lnTo>
                  <a:lnTo>
                    <a:pt x="335" y="638"/>
                  </a:lnTo>
                  <a:lnTo>
                    <a:pt x="311" y="662"/>
                  </a:lnTo>
                  <a:lnTo>
                    <a:pt x="303" y="678"/>
                  </a:lnTo>
                  <a:lnTo>
                    <a:pt x="288" y="678"/>
                  </a:lnTo>
                  <a:lnTo>
                    <a:pt x="272" y="702"/>
                  </a:lnTo>
                  <a:lnTo>
                    <a:pt x="327" y="733"/>
                  </a:lnTo>
                  <a:lnTo>
                    <a:pt x="303" y="741"/>
                  </a:lnTo>
                  <a:lnTo>
                    <a:pt x="311" y="741"/>
                  </a:lnTo>
                  <a:lnTo>
                    <a:pt x="303" y="757"/>
                  </a:lnTo>
                  <a:lnTo>
                    <a:pt x="288" y="741"/>
                  </a:lnTo>
                  <a:lnTo>
                    <a:pt x="272" y="789"/>
                  </a:lnTo>
                  <a:lnTo>
                    <a:pt x="288" y="789"/>
                  </a:lnTo>
                  <a:lnTo>
                    <a:pt x="303" y="837"/>
                  </a:lnTo>
                  <a:lnTo>
                    <a:pt x="288" y="845"/>
                  </a:lnTo>
                  <a:lnTo>
                    <a:pt x="280" y="829"/>
                  </a:lnTo>
                  <a:lnTo>
                    <a:pt x="272" y="829"/>
                  </a:lnTo>
                  <a:lnTo>
                    <a:pt x="224" y="797"/>
                  </a:lnTo>
                  <a:lnTo>
                    <a:pt x="176" y="789"/>
                  </a:lnTo>
                  <a:lnTo>
                    <a:pt x="168" y="789"/>
                  </a:lnTo>
                  <a:lnTo>
                    <a:pt x="128" y="773"/>
                  </a:lnTo>
                  <a:lnTo>
                    <a:pt x="160" y="749"/>
                  </a:lnTo>
                  <a:lnTo>
                    <a:pt x="152" y="741"/>
                  </a:lnTo>
                  <a:lnTo>
                    <a:pt x="168" y="733"/>
                  </a:lnTo>
                  <a:lnTo>
                    <a:pt x="160" y="733"/>
                  </a:lnTo>
                  <a:lnTo>
                    <a:pt x="168" y="718"/>
                  </a:lnTo>
                  <a:lnTo>
                    <a:pt x="176" y="694"/>
                  </a:lnTo>
                  <a:lnTo>
                    <a:pt x="112" y="662"/>
                  </a:lnTo>
                  <a:lnTo>
                    <a:pt x="104" y="646"/>
                  </a:lnTo>
                  <a:lnTo>
                    <a:pt x="72" y="630"/>
                  </a:lnTo>
                  <a:lnTo>
                    <a:pt x="56" y="638"/>
                  </a:lnTo>
                  <a:lnTo>
                    <a:pt x="48" y="630"/>
                  </a:lnTo>
                  <a:lnTo>
                    <a:pt x="56" y="622"/>
                  </a:lnTo>
                  <a:lnTo>
                    <a:pt x="56" y="598"/>
                  </a:lnTo>
                  <a:lnTo>
                    <a:pt x="56" y="590"/>
                  </a:lnTo>
                  <a:lnTo>
                    <a:pt x="48" y="590"/>
                  </a:lnTo>
                  <a:lnTo>
                    <a:pt x="40" y="566"/>
                  </a:lnTo>
                  <a:lnTo>
                    <a:pt x="16" y="566"/>
                  </a:lnTo>
                  <a:lnTo>
                    <a:pt x="24" y="566"/>
                  </a:lnTo>
                  <a:lnTo>
                    <a:pt x="8" y="566"/>
                  </a:lnTo>
                  <a:lnTo>
                    <a:pt x="8" y="542"/>
                  </a:lnTo>
                  <a:lnTo>
                    <a:pt x="8" y="526"/>
                  </a:lnTo>
                  <a:lnTo>
                    <a:pt x="0" y="518"/>
                  </a:lnTo>
                  <a:lnTo>
                    <a:pt x="8" y="502"/>
                  </a:lnTo>
                  <a:lnTo>
                    <a:pt x="0" y="494"/>
                  </a:lnTo>
                  <a:lnTo>
                    <a:pt x="0" y="478"/>
                  </a:lnTo>
                  <a:lnTo>
                    <a:pt x="8" y="478"/>
                  </a:lnTo>
                  <a:lnTo>
                    <a:pt x="40" y="470"/>
                  </a:lnTo>
                  <a:lnTo>
                    <a:pt x="16" y="462"/>
                  </a:lnTo>
                  <a:lnTo>
                    <a:pt x="16" y="446"/>
                  </a:lnTo>
                  <a:lnTo>
                    <a:pt x="8" y="454"/>
                  </a:lnTo>
                  <a:lnTo>
                    <a:pt x="56" y="407"/>
                  </a:lnTo>
                  <a:lnTo>
                    <a:pt x="32" y="359"/>
                  </a:lnTo>
                  <a:lnTo>
                    <a:pt x="40" y="335"/>
                  </a:lnTo>
                  <a:lnTo>
                    <a:pt x="24" y="303"/>
                  </a:lnTo>
                  <a:lnTo>
                    <a:pt x="40" y="287"/>
                  </a:lnTo>
                  <a:lnTo>
                    <a:pt x="16" y="271"/>
                  </a:lnTo>
                  <a:lnTo>
                    <a:pt x="24" y="255"/>
                  </a:lnTo>
                  <a:lnTo>
                    <a:pt x="48" y="231"/>
                  </a:lnTo>
                  <a:lnTo>
                    <a:pt x="64" y="231"/>
                  </a:lnTo>
                  <a:lnTo>
                    <a:pt x="80" y="231"/>
                  </a:lnTo>
                  <a:lnTo>
                    <a:pt x="64" y="239"/>
                  </a:lnTo>
                  <a:lnTo>
                    <a:pt x="72" y="239"/>
                  </a:lnTo>
                  <a:lnTo>
                    <a:pt x="120" y="247"/>
                  </a:lnTo>
                  <a:lnTo>
                    <a:pt x="192" y="287"/>
                  </a:lnTo>
                  <a:lnTo>
                    <a:pt x="200" y="311"/>
                  </a:lnTo>
                  <a:lnTo>
                    <a:pt x="168" y="335"/>
                  </a:lnTo>
                  <a:lnTo>
                    <a:pt x="64" y="303"/>
                  </a:lnTo>
                  <a:lnTo>
                    <a:pt x="104" y="335"/>
                  </a:lnTo>
                  <a:lnTo>
                    <a:pt x="104" y="367"/>
                  </a:lnTo>
                  <a:lnTo>
                    <a:pt x="152" y="383"/>
                  </a:lnTo>
                  <a:lnTo>
                    <a:pt x="160" y="383"/>
                  </a:lnTo>
                  <a:lnTo>
                    <a:pt x="152" y="367"/>
                  </a:lnTo>
                  <a:lnTo>
                    <a:pt x="128" y="359"/>
                  </a:lnTo>
                  <a:lnTo>
                    <a:pt x="128" y="351"/>
                  </a:lnTo>
                  <a:lnTo>
                    <a:pt x="160" y="359"/>
                  </a:lnTo>
                  <a:lnTo>
                    <a:pt x="192" y="367"/>
                  </a:lnTo>
                  <a:lnTo>
                    <a:pt x="176" y="335"/>
                  </a:lnTo>
                  <a:lnTo>
                    <a:pt x="216" y="319"/>
                  </a:lnTo>
                  <a:lnTo>
                    <a:pt x="240" y="335"/>
                  </a:lnTo>
                  <a:lnTo>
                    <a:pt x="240" y="271"/>
                  </a:lnTo>
                  <a:lnTo>
                    <a:pt x="232" y="263"/>
                  </a:lnTo>
                  <a:lnTo>
                    <a:pt x="272" y="279"/>
                  </a:lnTo>
                  <a:lnTo>
                    <a:pt x="248" y="287"/>
                  </a:lnTo>
                  <a:lnTo>
                    <a:pt x="272" y="311"/>
                  </a:lnTo>
                  <a:lnTo>
                    <a:pt x="303" y="287"/>
                  </a:lnTo>
                  <a:lnTo>
                    <a:pt x="383" y="255"/>
                  </a:lnTo>
                  <a:lnTo>
                    <a:pt x="391" y="255"/>
                  </a:lnTo>
                  <a:lnTo>
                    <a:pt x="383" y="263"/>
                  </a:lnTo>
                  <a:lnTo>
                    <a:pt x="391" y="279"/>
                  </a:lnTo>
                  <a:lnTo>
                    <a:pt x="455" y="255"/>
                  </a:lnTo>
                  <a:lnTo>
                    <a:pt x="471" y="271"/>
                  </a:lnTo>
                  <a:lnTo>
                    <a:pt x="479" y="255"/>
                  </a:lnTo>
                  <a:lnTo>
                    <a:pt x="471" y="239"/>
                  </a:lnTo>
                  <a:lnTo>
                    <a:pt x="487" y="231"/>
                  </a:lnTo>
                  <a:lnTo>
                    <a:pt x="527" y="239"/>
                  </a:lnTo>
                  <a:lnTo>
                    <a:pt x="583" y="279"/>
                  </a:lnTo>
                  <a:lnTo>
                    <a:pt x="607" y="263"/>
                  </a:lnTo>
                  <a:lnTo>
                    <a:pt x="583" y="239"/>
                  </a:lnTo>
                  <a:lnTo>
                    <a:pt x="567" y="231"/>
                  </a:lnTo>
                  <a:lnTo>
                    <a:pt x="575" y="207"/>
                  </a:lnTo>
                  <a:lnTo>
                    <a:pt x="559" y="207"/>
                  </a:lnTo>
                  <a:lnTo>
                    <a:pt x="567" y="191"/>
                  </a:lnTo>
                  <a:lnTo>
                    <a:pt x="583" y="175"/>
                  </a:lnTo>
                  <a:lnTo>
                    <a:pt x="607" y="143"/>
                  </a:lnTo>
                  <a:lnTo>
                    <a:pt x="639" y="143"/>
                  </a:lnTo>
                  <a:lnTo>
                    <a:pt x="647" y="151"/>
                  </a:lnTo>
                  <a:lnTo>
                    <a:pt x="639" y="183"/>
                  </a:lnTo>
                  <a:lnTo>
                    <a:pt x="655" y="199"/>
                  </a:lnTo>
                  <a:lnTo>
                    <a:pt x="647" y="255"/>
                  </a:lnTo>
                  <a:lnTo>
                    <a:pt x="663" y="271"/>
                  </a:lnTo>
                  <a:lnTo>
                    <a:pt x="655" y="279"/>
                  </a:lnTo>
                  <a:lnTo>
                    <a:pt x="639" y="303"/>
                  </a:lnTo>
                  <a:lnTo>
                    <a:pt x="615" y="311"/>
                  </a:lnTo>
                  <a:lnTo>
                    <a:pt x="647" y="327"/>
                  </a:lnTo>
                  <a:lnTo>
                    <a:pt x="679" y="279"/>
                  </a:lnTo>
                  <a:lnTo>
                    <a:pt x="679" y="263"/>
                  </a:lnTo>
                  <a:lnTo>
                    <a:pt x="687" y="263"/>
                  </a:lnTo>
                  <a:lnTo>
                    <a:pt x="711" y="255"/>
                  </a:lnTo>
                  <a:lnTo>
                    <a:pt x="719" y="271"/>
                  </a:lnTo>
                  <a:lnTo>
                    <a:pt x="711" y="279"/>
                  </a:lnTo>
                  <a:lnTo>
                    <a:pt x="735" y="287"/>
                  </a:lnTo>
                  <a:lnTo>
                    <a:pt x="719" y="279"/>
                  </a:lnTo>
                  <a:lnTo>
                    <a:pt x="727" y="279"/>
                  </a:lnTo>
                  <a:lnTo>
                    <a:pt x="719" y="263"/>
                  </a:lnTo>
                  <a:lnTo>
                    <a:pt x="671" y="247"/>
                  </a:lnTo>
                  <a:lnTo>
                    <a:pt x="679" y="215"/>
                  </a:lnTo>
                  <a:lnTo>
                    <a:pt x="655" y="183"/>
                  </a:lnTo>
                  <a:lnTo>
                    <a:pt x="687" y="159"/>
                  </a:lnTo>
                  <a:lnTo>
                    <a:pt x="679" y="151"/>
                  </a:lnTo>
                  <a:lnTo>
                    <a:pt x="695" y="159"/>
                  </a:lnTo>
                  <a:lnTo>
                    <a:pt x="687" y="183"/>
                  </a:lnTo>
                  <a:lnTo>
                    <a:pt x="695" y="191"/>
                  </a:lnTo>
                  <a:lnTo>
                    <a:pt x="735" y="199"/>
                  </a:lnTo>
                  <a:lnTo>
                    <a:pt x="695" y="167"/>
                  </a:lnTo>
                  <a:lnTo>
                    <a:pt x="727" y="175"/>
                  </a:lnTo>
                  <a:lnTo>
                    <a:pt x="719" y="167"/>
                  </a:lnTo>
                  <a:lnTo>
                    <a:pt x="735" y="159"/>
                  </a:lnTo>
                  <a:lnTo>
                    <a:pt x="807" y="183"/>
                  </a:lnTo>
                  <a:lnTo>
                    <a:pt x="791" y="191"/>
                  </a:lnTo>
                  <a:lnTo>
                    <a:pt x="791" y="215"/>
                  </a:lnTo>
                  <a:lnTo>
                    <a:pt x="807" y="223"/>
                  </a:lnTo>
                  <a:lnTo>
                    <a:pt x="815" y="183"/>
                  </a:lnTo>
                  <a:lnTo>
                    <a:pt x="775" y="159"/>
                  </a:lnTo>
                  <a:lnTo>
                    <a:pt x="767" y="127"/>
                  </a:lnTo>
                  <a:lnTo>
                    <a:pt x="855" y="111"/>
                  </a:lnTo>
                  <a:lnTo>
                    <a:pt x="839" y="96"/>
                  </a:lnTo>
                  <a:lnTo>
                    <a:pt x="855" y="96"/>
                  </a:lnTo>
                  <a:lnTo>
                    <a:pt x="863" y="88"/>
                  </a:lnTo>
                  <a:lnTo>
                    <a:pt x="855" y="80"/>
                  </a:lnTo>
                  <a:lnTo>
                    <a:pt x="950" y="56"/>
                  </a:lnTo>
                  <a:lnTo>
                    <a:pt x="942" y="48"/>
                  </a:lnTo>
                  <a:lnTo>
                    <a:pt x="982" y="48"/>
                  </a:lnTo>
                  <a:lnTo>
                    <a:pt x="982" y="56"/>
                  </a:lnTo>
                  <a:lnTo>
                    <a:pt x="998" y="56"/>
                  </a:lnTo>
                  <a:lnTo>
                    <a:pt x="1022" y="48"/>
                  </a:lnTo>
                  <a:lnTo>
                    <a:pt x="1038" y="48"/>
                  </a:lnTo>
                  <a:lnTo>
                    <a:pt x="1022" y="40"/>
                  </a:lnTo>
                  <a:lnTo>
                    <a:pt x="1062" y="40"/>
                  </a:lnTo>
                  <a:lnTo>
                    <a:pt x="1070" y="24"/>
                  </a:lnTo>
                  <a:lnTo>
                    <a:pt x="1110" y="0"/>
                  </a:lnTo>
                  <a:lnTo>
                    <a:pt x="1134" y="8"/>
                  </a:lnTo>
                  <a:lnTo>
                    <a:pt x="1110" y="24"/>
                  </a:lnTo>
                  <a:lnTo>
                    <a:pt x="1150" y="24"/>
                  </a:lnTo>
                  <a:lnTo>
                    <a:pt x="1134" y="40"/>
                  </a:lnTo>
                  <a:lnTo>
                    <a:pt x="1198" y="32"/>
                  </a:lnTo>
                  <a:lnTo>
                    <a:pt x="1246" y="56"/>
                  </a:lnTo>
                  <a:lnTo>
                    <a:pt x="1246" y="64"/>
                  </a:lnTo>
                  <a:lnTo>
                    <a:pt x="1230" y="56"/>
                  </a:lnTo>
                  <a:lnTo>
                    <a:pt x="1246" y="72"/>
                  </a:lnTo>
                  <a:lnTo>
                    <a:pt x="1238" y="88"/>
                  </a:lnTo>
                  <a:lnTo>
                    <a:pt x="1110" y="159"/>
                  </a:lnTo>
                  <a:lnTo>
                    <a:pt x="1150" y="151"/>
                  </a:lnTo>
                  <a:lnTo>
                    <a:pt x="1134" y="135"/>
                  </a:lnTo>
                  <a:lnTo>
                    <a:pt x="1198" y="119"/>
                  </a:lnTo>
                  <a:lnTo>
                    <a:pt x="1182" y="119"/>
                  </a:lnTo>
                  <a:lnTo>
                    <a:pt x="1190" y="111"/>
                  </a:lnTo>
                  <a:lnTo>
                    <a:pt x="1230" y="119"/>
                  </a:lnTo>
                  <a:lnTo>
                    <a:pt x="1238" y="111"/>
                  </a:lnTo>
                  <a:lnTo>
                    <a:pt x="1246" y="135"/>
                  </a:lnTo>
                  <a:lnTo>
                    <a:pt x="1262" y="135"/>
                  </a:lnTo>
                  <a:lnTo>
                    <a:pt x="1246" y="127"/>
                  </a:lnTo>
                  <a:lnTo>
                    <a:pt x="1278" y="119"/>
                  </a:lnTo>
                  <a:lnTo>
                    <a:pt x="1318" y="127"/>
                  </a:lnTo>
                  <a:lnTo>
                    <a:pt x="1310" y="135"/>
                  </a:lnTo>
                  <a:lnTo>
                    <a:pt x="1350" y="143"/>
                  </a:lnTo>
                  <a:lnTo>
                    <a:pt x="1390" y="143"/>
                  </a:lnTo>
                  <a:lnTo>
                    <a:pt x="1390" y="119"/>
                  </a:lnTo>
                  <a:lnTo>
                    <a:pt x="1398" y="119"/>
                  </a:lnTo>
                  <a:lnTo>
                    <a:pt x="1470" y="143"/>
                  </a:lnTo>
                  <a:lnTo>
                    <a:pt x="1462" y="183"/>
                  </a:lnTo>
                  <a:lnTo>
                    <a:pt x="1494" y="207"/>
                  </a:lnTo>
                  <a:lnTo>
                    <a:pt x="1526" y="167"/>
                  </a:lnTo>
                  <a:lnTo>
                    <a:pt x="1534" y="183"/>
                  </a:lnTo>
                  <a:lnTo>
                    <a:pt x="1565" y="183"/>
                  </a:lnTo>
                  <a:lnTo>
                    <a:pt x="1597" y="191"/>
                  </a:lnTo>
                  <a:lnTo>
                    <a:pt x="1621" y="183"/>
                  </a:lnTo>
                  <a:lnTo>
                    <a:pt x="1621" y="167"/>
                  </a:lnTo>
                  <a:lnTo>
                    <a:pt x="1637" y="151"/>
                  </a:lnTo>
                  <a:lnTo>
                    <a:pt x="1757" y="159"/>
                  </a:lnTo>
                  <a:lnTo>
                    <a:pt x="1765" y="175"/>
                  </a:lnTo>
                  <a:lnTo>
                    <a:pt x="1749" y="175"/>
                  </a:lnTo>
                  <a:lnTo>
                    <a:pt x="1789" y="183"/>
                  </a:lnTo>
                  <a:lnTo>
                    <a:pt x="1813" y="207"/>
                  </a:lnTo>
                  <a:lnTo>
                    <a:pt x="1893" y="199"/>
                  </a:lnTo>
                  <a:lnTo>
                    <a:pt x="1917" y="215"/>
                  </a:lnTo>
                  <a:lnTo>
                    <a:pt x="1909" y="231"/>
                  </a:lnTo>
                  <a:lnTo>
                    <a:pt x="1933" y="239"/>
                  </a:lnTo>
                  <a:lnTo>
                    <a:pt x="1941" y="231"/>
                  </a:lnTo>
                  <a:lnTo>
                    <a:pt x="2013" y="239"/>
                  </a:lnTo>
                  <a:lnTo>
                    <a:pt x="2029" y="231"/>
                  </a:lnTo>
                  <a:lnTo>
                    <a:pt x="2037" y="247"/>
                  </a:lnTo>
                  <a:lnTo>
                    <a:pt x="2061" y="263"/>
                  </a:lnTo>
                  <a:lnTo>
                    <a:pt x="2069" y="247"/>
                  </a:lnTo>
                  <a:lnTo>
                    <a:pt x="2061" y="239"/>
                  </a:lnTo>
                  <a:lnTo>
                    <a:pt x="2069" y="223"/>
                  </a:lnTo>
                  <a:lnTo>
                    <a:pt x="2180" y="239"/>
                  </a:lnTo>
                  <a:lnTo>
                    <a:pt x="2252" y="287"/>
                  </a:lnTo>
                  <a:lnTo>
                    <a:pt x="2276" y="287"/>
                  </a:lnTo>
                  <a:lnTo>
                    <a:pt x="2292" y="327"/>
                  </a:lnTo>
                  <a:lnTo>
                    <a:pt x="2284" y="303"/>
                  </a:lnTo>
                  <a:lnTo>
                    <a:pt x="2292" y="303"/>
                  </a:lnTo>
                  <a:lnTo>
                    <a:pt x="2300" y="303"/>
                  </a:lnTo>
                  <a:lnTo>
                    <a:pt x="2324" y="303"/>
                  </a:lnTo>
                  <a:lnTo>
                    <a:pt x="2348" y="327"/>
                  </a:lnTo>
                  <a:lnTo>
                    <a:pt x="2308" y="343"/>
                  </a:lnTo>
                  <a:lnTo>
                    <a:pt x="2316" y="351"/>
                  </a:lnTo>
                  <a:lnTo>
                    <a:pt x="2300" y="359"/>
                  </a:lnTo>
                  <a:lnTo>
                    <a:pt x="2316" y="367"/>
                  </a:lnTo>
                  <a:lnTo>
                    <a:pt x="2292" y="367"/>
                  </a:lnTo>
                  <a:lnTo>
                    <a:pt x="2284" y="351"/>
                  </a:lnTo>
                  <a:lnTo>
                    <a:pt x="2276" y="359"/>
                  </a:lnTo>
                  <a:lnTo>
                    <a:pt x="2252" y="335"/>
                  </a:lnTo>
                  <a:lnTo>
                    <a:pt x="2220" y="335"/>
                  </a:lnTo>
                  <a:lnTo>
                    <a:pt x="2212" y="335"/>
                  </a:lnTo>
                  <a:lnTo>
                    <a:pt x="2220" y="327"/>
                  </a:lnTo>
                  <a:lnTo>
                    <a:pt x="2212" y="327"/>
                  </a:lnTo>
                  <a:lnTo>
                    <a:pt x="2204" y="327"/>
                  </a:lnTo>
                  <a:lnTo>
                    <a:pt x="2212" y="335"/>
                  </a:lnTo>
                  <a:lnTo>
                    <a:pt x="2204" y="351"/>
                  </a:lnTo>
                  <a:lnTo>
                    <a:pt x="2180" y="367"/>
                  </a:lnTo>
                  <a:lnTo>
                    <a:pt x="2165" y="359"/>
                  </a:lnTo>
                  <a:lnTo>
                    <a:pt x="2196" y="399"/>
                  </a:lnTo>
                  <a:lnTo>
                    <a:pt x="2188" y="414"/>
                  </a:lnTo>
                  <a:lnTo>
                    <a:pt x="2165" y="399"/>
                  </a:lnTo>
                  <a:lnTo>
                    <a:pt x="2165" y="414"/>
                  </a:lnTo>
                  <a:lnTo>
                    <a:pt x="2101" y="430"/>
                  </a:lnTo>
                  <a:lnTo>
                    <a:pt x="2061" y="470"/>
                  </a:lnTo>
                  <a:lnTo>
                    <a:pt x="2029" y="454"/>
                  </a:lnTo>
                  <a:lnTo>
                    <a:pt x="2005" y="470"/>
                  </a:lnTo>
                  <a:lnTo>
                    <a:pt x="2005" y="454"/>
                  </a:lnTo>
                  <a:lnTo>
                    <a:pt x="1989" y="470"/>
                  </a:lnTo>
                  <a:lnTo>
                    <a:pt x="1965" y="470"/>
                  </a:lnTo>
                  <a:lnTo>
                    <a:pt x="1941" y="510"/>
                  </a:lnTo>
                  <a:lnTo>
                    <a:pt x="1965" y="518"/>
                  </a:lnTo>
                  <a:lnTo>
                    <a:pt x="1949" y="534"/>
                  </a:lnTo>
                  <a:lnTo>
                    <a:pt x="1965" y="558"/>
                  </a:lnTo>
                  <a:lnTo>
                    <a:pt x="1941" y="550"/>
                  </a:lnTo>
                  <a:lnTo>
                    <a:pt x="1933" y="566"/>
                  </a:lnTo>
                  <a:lnTo>
                    <a:pt x="1941" y="582"/>
                  </a:lnTo>
                  <a:lnTo>
                    <a:pt x="1909" y="598"/>
                  </a:lnTo>
                  <a:lnTo>
                    <a:pt x="1917" y="622"/>
                  </a:lnTo>
                  <a:lnTo>
                    <a:pt x="1893" y="622"/>
                  </a:lnTo>
                  <a:lnTo>
                    <a:pt x="1885" y="638"/>
                  </a:lnTo>
                  <a:lnTo>
                    <a:pt x="1869" y="662"/>
                  </a:lnTo>
                  <a:lnTo>
                    <a:pt x="1853" y="582"/>
                  </a:lnTo>
                  <a:lnTo>
                    <a:pt x="1853" y="542"/>
                  </a:lnTo>
                  <a:lnTo>
                    <a:pt x="1869" y="518"/>
                  </a:lnTo>
                  <a:lnTo>
                    <a:pt x="1893" y="510"/>
                  </a:lnTo>
                  <a:lnTo>
                    <a:pt x="1941" y="462"/>
                  </a:lnTo>
                  <a:lnTo>
                    <a:pt x="1973" y="446"/>
                  </a:lnTo>
                  <a:lnTo>
                    <a:pt x="1981" y="422"/>
                  </a:lnTo>
                  <a:lnTo>
                    <a:pt x="1989" y="414"/>
                  </a:lnTo>
                  <a:lnTo>
                    <a:pt x="1973" y="414"/>
                  </a:lnTo>
                  <a:lnTo>
                    <a:pt x="1965" y="438"/>
                  </a:lnTo>
                  <a:lnTo>
                    <a:pt x="1917" y="454"/>
                  </a:lnTo>
                  <a:lnTo>
                    <a:pt x="1917" y="422"/>
                  </a:lnTo>
                  <a:lnTo>
                    <a:pt x="1877" y="430"/>
                  </a:lnTo>
                  <a:lnTo>
                    <a:pt x="1837" y="470"/>
                  </a:lnTo>
                  <a:lnTo>
                    <a:pt x="1837" y="494"/>
                  </a:lnTo>
                  <a:lnTo>
                    <a:pt x="1789" y="494"/>
                  </a:lnTo>
                  <a:lnTo>
                    <a:pt x="1781" y="494"/>
                  </a:lnTo>
                  <a:lnTo>
                    <a:pt x="1797" y="494"/>
                  </a:lnTo>
                  <a:lnTo>
                    <a:pt x="1757" y="478"/>
                  </a:lnTo>
                  <a:lnTo>
                    <a:pt x="1749" y="494"/>
                  </a:lnTo>
                  <a:lnTo>
                    <a:pt x="1669" y="494"/>
                  </a:lnTo>
                  <a:lnTo>
                    <a:pt x="1557" y="582"/>
                  </a:lnTo>
                  <a:lnTo>
                    <a:pt x="1581" y="582"/>
                  </a:lnTo>
                  <a:lnTo>
                    <a:pt x="1581" y="606"/>
                  </a:lnTo>
                  <a:lnTo>
                    <a:pt x="1589" y="590"/>
                  </a:lnTo>
                  <a:lnTo>
                    <a:pt x="1589" y="614"/>
                  </a:lnTo>
                  <a:lnTo>
                    <a:pt x="1605" y="598"/>
                  </a:lnTo>
                  <a:lnTo>
                    <a:pt x="1605" y="614"/>
                  </a:lnTo>
                  <a:lnTo>
                    <a:pt x="1605" y="590"/>
                  </a:lnTo>
                  <a:lnTo>
                    <a:pt x="1621" y="590"/>
                  </a:lnTo>
                  <a:lnTo>
                    <a:pt x="1637" y="614"/>
                  </a:lnTo>
                  <a:lnTo>
                    <a:pt x="1621" y="622"/>
                  </a:lnTo>
                  <a:lnTo>
                    <a:pt x="1637" y="622"/>
                  </a:lnTo>
                  <a:lnTo>
                    <a:pt x="1645" y="630"/>
                  </a:lnTo>
                  <a:lnTo>
                    <a:pt x="1629" y="670"/>
                  </a:lnTo>
                  <a:lnTo>
                    <a:pt x="1629" y="710"/>
                  </a:lnTo>
                  <a:lnTo>
                    <a:pt x="1557" y="797"/>
                  </a:lnTo>
                  <a:lnTo>
                    <a:pt x="1534" y="813"/>
                  </a:lnTo>
                  <a:lnTo>
                    <a:pt x="1502" y="797"/>
                  </a:lnTo>
                  <a:lnTo>
                    <a:pt x="1486" y="821"/>
                  </a:lnTo>
                  <a:lnTo>
                    <a:pt x="1494" y="797"/>
                  </a:lnTo>
                  <a:lnTo>
                    <a:pt x="1494" y="781"/>
                  </a:lnTo>
                  <a:lnTo>
                    <a:pt x="1526" y="773"/>
                  </a:lnTo>
                  <a:lnTo>
                    <a:pt x="1549" y="710"/>
                  </a:lnTo>
                  <a:lnTo>
                    <a:pt x="1494" y="725"/>
                  </a:lnTo>
                  <a:lnTo>
                    <a:pt x="1486" y="702"/>
                  </a:lnTo>
                  <a:lnTo>
                    <a:pt x="1446" y="686"/>
                  </a:lnTo>
                  <a:lnTo>
                    <a:pt x="1422" y="622"/>
                  </a:lnTo>
                  <a:lnTo>
                    <a:pt x="1390" y="614"/>
                  </a:lnTo>
                  <a:lnTo>
                    <a:pt x="1334" y="622"/>
                  </a:lnTo>
                  <a:lnTo>
                    <a:pt x="1342" y="638"/>
                  </a:lnTo>
                  <a:lnTo>
                    <a:pt x="1318" y="678"/>
                  </a:lnTo>
                  <a:lnTo>
                    <a:pt x="1302" y="686"/>
                  </a:lnTo>
                  <a:lnTo>
                    <a:pt x="1286" y="678"/>
                  </a:lnTo>
                  <a:lnTo>
                    <a:pt x="1262" y="678"/>
                  </a:lnTo>
                  <a:lnTo>
                    <a:pt x="1182" y="694"/>
                  </a:lnTo>
                  <a:lnTo>
                    <a:pt x="1126" y="670"/>
                  </a:lnTo>
                  <a:lnTo>
                    <a:pt x="1086" y="678"/>
                  </a:lnTo>
                  <a:lnTo>
                    <a:pt x="1078" y="654"/>
                  </a:lnTo>
                  <a:lnTo>
                    <a:pt x="1030" y="630"/>
                  </a:lnTo>
                  <a:lnTo>
                    <a:pt x="1014" y="654"/>
                  </a:lnTo>
                  <a:lnTo>
                    <a:pt x="1014" y="678"/>
                  </a:lnTo>
                  <a:lnTo>
                    <a:pt x="926" y="670"/>
                  </a:lnTo>
                  <a:lnTo>
                    <a:pt x="871" y="702"/>
                  </a:lnTo>
                </a:path>
              </a:pathLst>
            </a:custGeom>
            <a:grpFill/>
            <a:ln w="12700" cmpd="sng">
              <a:solidFill>
                <a:sysClr val="window" lastClr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400" b="1" kern="0">
                <a:solidFill>
                  <a:srgbClr val="FFFFFF"/>
                </a:solidFill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endParaRPr>
            </a:p>
          </p:txBody>
        </p:sp>
        <p:sp>
          <p:nvSpPr>
            <p:cNvPr id="1468" name="Freeform 451"/>
            <p:cNvSpPr>
              <a:spLocks noChangeAspect="1"/>
            </p:cNvSpPr>
            <p:nvPr/>
          </p:nvSpPr>
          <p:spPr bwMode="auto">
            <a:xfrm>
              <a:off x="946" y="1778"/>
              <a:ext cx="257" cy="160"/>
            </a:xfrm>
            <a:custGeom>
              <a:avLst/>
              <a:gdLst>
                <a:gd name="T0" fmla="*/ 112 w 256"/>
                <a:gd name="T1" fmla="*/ 146 h 159"/>
                <a:gd name="T2" fmla="*/ 120 w 256"/>
                <a:gd name="T3" fmla="*/ 122 h 159"/>
                <a:gd name="T4" fmla="*/ 155 w 256"/>
                <a:gd name="T5" fmla="*/ 114 h 159"/>
                <a:gd name="T6" fmla="*/ 155 w 256"/>
                <a:gd name="T7" fmla="*/ 130 h 159"/>
                <a:gd name="T8" fmla="*/ 179 w 256"/>
                <a:gd name="T9" fmla="*/ 130 h 159"/>
                <a:gd name="T10" fmla="*/ 163 w 256"/>
                <a:gd name="T11" fmla="*/ 146 h 159"/>
                <a:gd name="T12" fmla="*/ 187 w 256"/>
                <a:gd name="T13" fmla="*/ 170 h 159"/>
                <a:gd name="T14" fmla="*/ 219 w 256"/>
                <a:gd name="T15" fmla="*/ 146 h 159"/>
                <a:gd name="T16" fmla="*/ 195 w 256"/>
                <a:gd name="T17" fmla="*/ 146 h 159"/>
                <a:gd name="T18" fmla="*/ 179 w 256"/>
                <a:gd name="T19" fmla="*/ 130 h 159"/>
                <a:gd name="T20" fmla="*/ 195 w 256"/>
                <a:gd name="T21" fmla="*/ 138 h 159"/>
                <a:gd name="T22" fmla="*/ 195 w 256"/>
                <a:gd name="T23" fmla="*/ 122 h 159"/>
                <a:gd name="T24" fmla="*/ 251 w 256"/>
                <a:gd name="T25" fmla="*/ 114 h 159"/>
                <a:gd name="T26" fmla="*/ 259 w 256"/>
                <a:gd name="T27" fmla="*/ 99 h 159"/>
                <a:gd name="T28" fmla="*/ 267 w 256"/>
                <a:gd name="T29" fmla="*/ 64 h 159"/>
                <a:gd name="T30" fmla="*/ 203 w 256"/>
                <a:gd name="T31" fmla="*/ 32 h 159"/>
                <a:gd name="T32" fmla="*/ 195 w 256"/>
                <a:gd name="T33" fmla="*/ 16 h 159"/>
                <a:gd name="T34" fmla="*/ 163 w 256"/>
                <a:gd name="T35" fmla="*/ 0 h 159"/>
                <a:gd name="T36" fmla="*/ 147 w 256"/>
                <a:gd name="T37" fmla="*/ 8 h 159"/>
                <a:gd name="T38" fmla="*/ 139 w 256"/>
                <a:gd name="T39" fmla="*/ 0 h 159"/>
                <a:gd name="T40" fmla="*/ 112 w 256"/>
                <a:gd name="T41" fmla="*/ 24 h 159"/>
                <a:gd name="T42" fmla="*/ 64 w 256"/>
                <a:gd name="T43" fmla="*/ 16 h 159"/>
                <a:gd name="T44" fmla="*/ 32 w 256"/>
                <a:gd name="T45" fmla="*/ 8 h 159"/>
                <a:gd name="T46" fmla="*/ 24 w 256"/>
                <a:gd name="T47" fmla="*/ 24 h 159"/>
                <a:gd name="T48" fmla="*/ 24 w 256"/>
                <a:gd name="T49" fmla="*/ 40 h 159"/>
                <a:gd name="T50" fmla="*/ 8 w 256"/>
                <a:gd name="T51" fmla="*/ 64 h 159"/>
                <a:gd name="T52" fmla="*/ 0 w 256"/>
                <a:gd name="T53" fmla="*/ 91 h 159"/>
                <a:gd name="T54" fmla="*/ 8 w 256"/>
                <a:gd name="T55" fmla="*/ 99 h 159"/>
                <a:gd name="T56" fmla="*/ 64 w 256"/>
                <a:gd name="T57" fmla="*/ 91 h 159"/>
                <a:gd name="T58" fmla="*/ 80 w 256"/>
                <a:gd name="T59" fmla="*/ 72 h 159"/>
                <a:gd name="T60" fmla="*/ 104 w 256"/>
                <a:gd name="T61" fmla="*/ 99 h 159"/>
                <a:gd name="T62" fmla="*/ 120 w 256"/>
                <a:gd name="T63" fmla="*/ 114 h 159"/>
                <a:gd name="T64" fmla="*/ 104 w 256"/>
                <a:gd name="T65" fmla="*/ 122 h 159"/>
                <a:gd name="T66" fmla="*/ 96 w 256"/>
                <a:gd name="T67" fmla="*/ 146 h 159"/>
                <a:gd name="T68" fmla="*/ 112 w 256"/>
                <a:gd name="T69" fmla="*/ 146 h 159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256" h="159">
                  <a:moveTo>
                    <a:pt x="112" y="135"/>
                  </a:moveTo>
                  <a:lnTo>
                    <a:pt x="120" y="111"/>
                  </a:lnTo>
                  <a:lnTo>
                    <a:pt x="144" y="103"/>
                  </a:lnTo>
                  <a:lnTo>
                    <a:pt x="144" y="119"/>
                  </a:lnTo>
                  <a:lnTo>
                    <a:pt x="168" y="119"/>
                  </a:lnTo>
                  <a:lnTo>
                    <a:pt x="152" y="135"/>
                  </a:lnTo>
                  <a:lnTo>
                    <a:pt x="176" y="159"/>
                  </a:lnTo>
                  <a:lnTo>
                    <a:pt x="208" y="135"/>
                  </a:lnTo>
                  <a:lnTo>
                    <a:pt x="184" y="135"/>
                  </a:lnTo>
                  <a:lnTo>
                    <a:pt x="168" y="119"/>
                  </a:lnTo>
                  <a:lnTo>
                    <a:pt x="184" y="127"/>
                  </a:lnTo>
                  <a:lnTo>
                    <a:pt x="184" y="111"/>
                  </a:lnTo>
                  <a:lnTo>
                    <a:pt x="240" y="103"/>
                  </a:lnTo>
                  <a:lnTo>
                    <a:pt x="248" y="88"/>
                  </a:lnTo>
                  <a:lnTo>
                    <a:pt x="256" y="64"/>
                  </a:lnTo>
                  <a:lnTo>
                    <a:pt x="192" y="32"/>
                  </a:lnTo>
                  <a:lnTo>
                    <a:pt x="184" y="16"/>
                  </a:lnTo>
                  <a:lnTo>
                    <a:pt x="152" y="0"/>
                  </a:lnTo>
                  <a:lnTo>
                    <a:pt x="136" y="8"/>
                  </a:lnTo>
                  <a:lnTo>
                    <a:pt x="128" y="0"/>
                  </a:lnTo>
                  <a:lnTo>
                    <a:pt x="112" y="24"/>
                  </a:lnTo>
                  <a:lnTo>
                    <a:pt x="64" y="16"/>
                  </a:lnTo>
                  <a:lnTo>
                    <a:pt x="32" y="8"/>
                  </a:lnTo>
                  <a:lnTo>
                    <a:pt x="24" y="24"/>
                  </a:lnTo>
                  <a:lnTo>
                    <a:pt x="24" y="40"/>
                  </a:lnTo>
                  <a:lnTo>
                    <a:pt x="8" y="64"/>
                  </a:lnTo>
                  <a:lnTo>
                    <a:pt x="0" y="80"/>
                  </a:lnTo>
                  <a:lnTo>
                    <a:pt x="8" y="88"/>
                  </a:lnTo>
                  <a:lnTo>
                    <a:pt x="64" y="80"/>
                  </a:lnTo>
                  <a:lnTo>
                    <a:pt x="80" y="72"/>
                  </a:lnTo>
                  <a:lnTo>
                    <a:pt x="104" y="88"/>
                  </a:lnTo>
                  <a:lnTo>
                    <a:pt x="120" y="103"/>
                  </a:lnTo>
                  <a:lnTo>
                    <a:pt x="104" y="111"/>
                  </a:lnTo>
                  <a:lnTo>
                    <a:pt x="96" y="135"/>
                  </a:lnTo>
                  <a:lnTo>
                    <a:pt x="112" y="135"/>
                  </a:lnTo>
                  <a:close/>
                </a:path>
              </a:pathLst>
            </a:custGeom>
            <a:grpFill/>
            <a:ln w="12700" cmpd="sng">
              <a:solidFill>
                <a:sysClr val="window" lastClr="FFFFFF"/>
              </a:solidFill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400" b="1" kern="0">
                <a:solidFill>
                  <a:srgbClr val="FFFFFF"/>
                </a:solidFill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endParaRPr>
            </a:p>
          </p:txBody>
        </p:sp>
        <p:sp>
          <p:nvSpPr>
            <p:cNvPr id="1469" name="Freeform 452"/>
            <p:cNvSpPr>
              <a:spLocks noChangeAspect="1"/>
            </p:cNvSpPr>
            <p:nvPr/>
          </p:nvSpPr>
          <p:spPr bwMode="auto">
            <a:xfrm>
              <a:off x="946" y="1778"/>
              <a:ext cx="257" cy="160"/>
            </a:xfrm>
            <a:custGeom>
              <a:avLst/>
              <a:gdLst>
                <a:gd name="T0" fmla="*/ 112 w 256"/>
                <a:gd name="T1" fmla="*/ 146 h 159"/>
                <a:gd name="T2" fmla="*/ 120 w 256"/>
                <a:gd name="T3" fmla="*/ 122 h 159"/>
                <a:gd name="T4" fmla="*/ 155 w 256"/>
                <a:gd name="T5" fmla="*/ 114 h 159"/>
                <a:gd name="T6" fmla="*/ 155 w 256"/>
                <a:gd name="T7" fmla="*/ 130 h 159"/>
                <a:gd name="T8" fmla="*/ 179 w 256"/>
                <a:gd name="T9" fmla="*/ 130 h 159"/>
                <a:gd name="T10" fmla="*/ 163 w 256"/>
                <a:gd name="T11" fmla="*/ 146 h 159"/>
                <a:gd name="T12" fmla="*/ 187 w 256"/>
                <a:gd name="T13" fmla="*/ 170 h 159"/>
                <a:gd name="T14" fmla="*/ 219 w 256"/>
                <a:gd name="T15" fmla="*/ 146 h 159"/>
                <a:gd name="T16" fmla="*/ 195 w 256"/>
                <a:gd name="T17" fmla="*/ 146 h 159"/>
                <a:gd name="T18" fmla="*/ 179 w 256"/>
                <a:gd name="T19" fmla="*/ 130 h 159"/>
                <a:gd name="T20" fmla="*/ 195 w 256"/>
                <a:gd name="T21" fmla="*/ 138 h 159"/>
                <a:gd name="T22" fmla="*/ 195 w 256"/>
                <a:gd name="T23" fmla="*/ 122 h 159"/>
                <a:gd name="T24" fmla="*/ 251 w 256"/>
                <a:gd name="T25" fmla="*/ 114 h 159"/>
                <a:gd name="T26" fmla="*/ 259 w 256"/>
                <a:gd name="T27" fmla="*/ 99 h 159"/>
                <a:gd name="T28" fmla="*/ 267 w 256"/>
                <a:gd name="T29" fmla="*/ 64 h 159"/>
                <a:gd name="T30" fmla="*/ 203 w 256"/>
                <a:gd name="T31" fmla="*/ 32 h 159"/>
                <a:gd name="T32" fmla="*/ 195 w 256"/>
                <a:gd name="T33" fmla="*/ 16 h 159"/>
                <a:gd name="T34" fmla="*/ 163 w 256"/>
                <a:gd name="T35" fmla="*/ 0 h 159"/>
                <a:gd name="T36" fmla="*/ 147 w 256"/>
                <a:gd name="T37" fmla="*/ 8 h 159"/>
                <a:gd name="T38" fmla="*/ 139 w 256"/>
                <a:gd name="T39" fmla="*/ 0 h 159"/>
                <a:gd name="T40" fmla="*/ 112 w 256"/>
                <a:gd name="T41" fmla="*/ 24 h 159"/>
                <a:gd name="T42" fmla="*/ 64 w 256"/>
                <a:gd name="T43" fmla="*/ 16 h 159"/>
                <a:gd name="T44" fmla="*/ 32 w 256"/>
                <a:gd name="T45" fmla="*/ 8 h 159"/>
                <a:gd name="T46" fmla="*/ 24 w 256"/>
                <a:gd name="T47" fmla="*/ 24 h 159"/>
                <a:gd name="T48" fmla="*/ 24 w 256"/>
                <a:gd name="T49" fmla="*/ 40 h 159"/>
                <a:gd name="T50" fmla="*/ 8 w 256"/>
                <a:gd name="T51" fmla="*/ 64 h 159"/>
                <a:gd name="T52" fmla="*/ 0 w 256"/>
                <a:gd name="T53" fmla="*/ 91 h 159"/>
                <a:gd name="T54" fmla="*/ 8 w 256"/>
                <a:gd name="T55" fmla="*/ 99 h 159"/>
                <a:gd name="T56" fmla="*/ 64 w 256"/>
                <a:gd name="T57" fmla="*/ 91 h 159"/>
                <a:gd name="T58" fmla="*/ 80 w 256"/>
                <a:gd name="T59" fmla="*/ 72 h 159"/>
                <a:gd name="T60" fmla="*/ 104 w 256"/>
                <a:gd name="T61" fmla="*/ 99 h 159"/>
                <a:gd name="T62" fmla="*/ 120 w 256"/>
                <a:gd name="T63" fmla="*/ 114 h 159"/>
                <a:gd name="T64" fmla="*/ 104 w 256"/>
                <a:gd name="T65" fmla="*/ 122 h 159"/>
                <a:gd name="T66" fmla="*/ 96 w 256"/>
                <a:gd name="T67" fmla="*/ 146 h 159"/>
                <a:gd name="T68" fmla="*/ 112 w 256"/>
                <a:gd name="T69" fmla="*/ 146 h 159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256" h="159">
                  <a:moveTo>
                    <a:pt x="112" y="135"/>
                  </a:moveTo>
                  <a:lnTo>
                    <a:pt x="120" y="111"/>
                  </a:lnTo>
                  <a:lnTo>
                    <a:pt x="144" y="103"/>
                  </a:lnTo>
                  <a:lnTo>
                    <a:pt x="144" y="119"/>
                  </a:lnTo>
                  <a:lnTo>
                    <a:pt x="168" y="119"/>
                  </a:lnTo>
                  <a:lnTo>
                    <a:pt x="152" y="135"/>
                  </a:lnTo>
                  <a:lnTo>
                    <a:pt x="176" y="159"/>
                  </a:lnTo>
                  <a:lnTo>
                    <a:pt x="208" y="135"/>
                  </a:lnTo>
                  <a:lnTo>
                    <a:pt x="184" y="135"/>
                  </a:lnTo>
                  <a:lnTo>
                    <a:pt x="168" y="119"/>
                  </a:lnTo>
                  <a:lnTo>
                    <a:pt x="184" y="127"/>
                  </a:lnTo>
                  <a:lnTo>
                    <a:pt x="184" y="111"/>
                  </a:lnTo>
                  <a:lnTo>
                    <a:pt x="240" y="103"/>
                  </a:lnTo>
                  <a:lnTo>
                    <a:pt x="248" y="88"/>
                  </a:lnTo>
                  <a:lnTo>
                    <a:pt x="256" y="64"/>
                  </a:lnTo>
                  <a:lnTo>
                    <a:pt x="192" y="32"/>
                  </a:lnTo>
                  <a:lnTo>
                    <a:pt x="184" y="16"/>
                  </a:lnTo>
                  <a:lnTo>
                    <a:pt x="152" y="0"/>
                  </a:lnTo>
                  <a:lnTo>
                    <a:pt x="136" y="8"/>
                  </a:lnTo>
                  <a:lnTo>
                    <a:pt x="128" y="0"/>
                  </a:lnTo>
                  <a:lnTo>
                    <a:pt x="112" y="24"/>
                  </a:lnTo>
                  <a:lnTo>
                    <a:pt x="64" y="16"/>
                  </a:lnTo>
                  <a:lnTo>
                    <a:pt x="32" y="8"/>
                  </a:lnTo>
                  <a:lnTo>
                    <a:pt x="24" y="24"/>
                  </a:lnTo>
                  <a:lnTo>
                    <a:pt x="24" y="40"/>
                  </a:lnTo>
                  <a:lnTo>
                    <a:pt x="8" y="64"/>
                  </a:lnTo>
                  <a:lnTo>
                    <a:pt x="0" y="80"/>
                  </a:lnTo>
                  <a:lnTo>
                    <a:pt x="8" y="88"/>
                  </a:lnTo>
                  <a:lnTo>
                    <a:pt x="64" y="80"/>
                  </a:lnTo>
                  <a:lnTo>
                    <a:pt x="80" y="72"/>
                  </a:lnTo>
                  <a:lnTo>
                    <a:pt x="104" y="88"/>
                  </a:lnTo>
                  <a:lnTo>
                    <a:pt x="120" y="103"/>
                  </a:lnTo>
                  <a:lnTo>
                    <a:pt x="104" y="111"/>
                  </a:lnTo>
                  <a:lnTo>
                    <a:pt x="96" y="135"/>
                  </a:lnTo>
                  <a:lnTo>
                    <a:pt x="112" y="135"/>
                  </a:lnTo>
                </a:path>
              </a:pathLst>
            </a:custGeom>
            <a:grpFill/>
            <a:ln w="12700" cmpd="sng">
              <a:solidFill>
                <a:sysClr val="window" lastClr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400" b="1" kern="0">
                <a:solidFill>
                  <a:srgbClr val="FFFFFF"/>
                </a:solidFill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endParaRPr>
            </a:p>
          </p:txBody>
        </p:sp>
        <p:sp>
          <p:nvSpPr>
            <p:cNvPr id="1470" name="Freeform 453"/>
            <p:cNvSpPr>
              <a:spLocks noChangeAspect="1"/>
            </p:cNvSpPr>
            <p:nvPr/>
          </p:nvSpPr>
          <p:spPr bwMode="auto">
            <a:xfrm>
              <a:off x="1252" y="1987"/>
              <a:ext cx="56" cy="48"/>
            </a:xfrm>
            <a:custGeom>
              <a:avLst/>
              <a:gdLst>
                <a:gd name="T0" fmla="*/ 48 w 56"/>
                <a:gd name="T1" fmla="*/ 48 h 48"/>
                <a:gd name="T2" fmla="*/ 40 w 56"/>
                <a:gd name="T3" fmla="*/ 24 h 48"/>
                <a:gd name="T4" fmla="*/ 24 w 56"/>
                <a:gd name="T5" fmla="*/ 24 h 48"/>
                <a:gd name="T6" fmla="*/ 0 w 56"/>
                <a:gd name="T7" fmla="*/ 8 h 48"/>
                <a:gd name="T8" fmla="*/ 24 w 56"/>
                <a:gd name="T9" fmla="*/ 0 h 48"/>
                <a:gd name="T10" fmla="*/ 32 w 56"/>
                <a:gd name="T11" fmla="*/ 8 h 48"/>
                <a:gd name="T12" fmla="*/ 56 w 56"/>
                <a:gd name="T13" fmla="*/ 24 h 48"/>
                <a:gd name="T14" fmla="*/ 56 w 56"/>
                <a:gd name="T15" fmla="*/ 40 h 48"/>
                <a:gd name="T16" fmla="*/ 48 w 56"/>
                <a:gd name="T17" fmla="*/ 48 h 48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6" h="48">
                  <a:moveTo>
                    <a:pt x="48" y="48"/>
                  </a:moveTo>
                  <a:lnTo>
                    <a:pt x="40" y="24"/>
                  </a:lnTo>
                  <a:lnTo>
                    <a:pt x="24" y="24"/>
                  </a:lnTo>
                  <a:lnTo>
                    <a:pt x="0" y="8"/>
                  </a:lnTo>
                  <a:lnTo>
                    <a:pt x="24" y="0"/>
                  </a:lnTo>
                  <a:lnTo>
                    <a:pt x="32" y="8"/>
                  </a:lnTo>
                  <a:lnTo>
                    <a:pt x="56" y="24"/>
                  </a:lnTo>
                  <a:lnTo>
                    <a:pt x="56" y="40"/>
                  </a:lnTo>
                  <a:lnTo>
                    <a:pt x="48" y="48"/>
                  </a:lnTo>
                  <a:close/>
                </a:path>
              </a:pathLst>
            </a:custGeom>
            <a:grpFill/>
            <a:ln w="12700" cmpd="sng">
              <a:solidFill>
                <a:sysClr val="window" lastClr="FFFFFF"/>
              </a:solidFill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400" b="1" kern="0">
                <a:solidFill>
                  <a:srgbClr val="FFFFFF"/>
                </a:solidFill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endParaRPr>
            </a:p>
          </p:txBody>
        </p:sp>
        <p:sp>
          <p:nvSpPr>
            <p:cNvPr id="1471" name="Freeform 454"/>
            <p:cNvSpPr>
              <a:spLocks noChangeAspect="1"/>
            </p:cNvSpPr>
            <p:nvPr/>
          </p:nvSpPr>
          <p:spPr bwMode="auto">
            <a:xfrm>
              <a:off x="1252" y="1987"/>
              <a:ext cx="56" cy="48"/>
            </a:xfrm>
            <a:custGeom>
              <a:avLst/>
              <a:gdLst>
                <a:gd name="T0" fmla="*/ 48 w 56"/>
                <a:gd name="T1" fmla="*/ 48 h 48"/>
                <a:gd name="T2" fmla="*/ 40 w 56"/>
                <a:gd name="T3" fmla="*/ 24 h 48"/>
                <a:gd name="T4" fmla="*/ 24 w 56"/>
                <a:gd name="T5" fmla="*/ 24 h 48"/>
                <a:gd name="T6" fmla="*/ 0 w 56"/>
                <a:gd name="T7" fmla="*/ 8 h 48"/>
                <a:gd name="T8" fmla="*/ 24 w 56"/>
                <a:gd name="T9" fmla="*/ 0 h 48"/>
                <a:gd name="T10" fmla="*/ 32 w 56"/>
                <a:gd name="T11" fmla="*/ 8 h 48"/>
                <a:gd name="T12" fmla="*/ 56 w 56"/>
                <a:gd name="T13" fmla="*/ 24 h 48"/>
                <a:gd name="T14" fmla="*/ 56 w 56"/>
                <a:gd name="T15" fmla="*/ 40 h 48"/>
                <a:gd name="T16" fmla="*/ 48 w 56"/>
                <a:gd name="T17" fmla="*/ 48 h 48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6" h="48">
                  <a:moveTo>
                    <a:pt x="48" y="48"/>
                  </a:moveTo>
                  <a:lnTo>
                    <a:pt x="40" y="24"/>
                  </a:lnTo>
                  <a:lnTo>
                    <a:pt x="24" y="24"/>
                  </a:lnTo>
                  <a:lnTo>
                    <a:pt x="0" y="8"/>
                  </a:lnTo>
                  <a:lnTo>
                    <a:pt x="24" y="0"/>
                  </a:lnTo>
                  <a:lnTo>
                    <a:pt x="32" y="8"/>
                  </a:lnTo>
                  <a:lnTo>
                    <a:pt x="56" y="24"/>
                  </a:lnTo>
                  <a:lnTo>
                    <a:pt x="56" y="40"/>
                  </a:lnTo>
                  <a:lnTo>
                    <a:pt x="48" y="48"/>
                  </a:lnTo>
                </a:path>
              </a:pathLst>
            </a:custGeom>
            <a:grpFill/>
            <a:ln w="12700" cmpd="sng">
              <a:solidFill>
                <a:sysClr val="window" lastClr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400" b="1" kern="0">
                <a:solidFill>
                  <a:srgbClr val="FFFFFF"/>
                </a:solidFill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endParaRPr>
            </a:p>
          </p:txBody>
        </p:sp>
        <p:sp>
          <p:nvSpPr>
            <p:cNvPr id="1472" name="Freeform 455"/>
            <p:cNvSpPr>
              <a:spLocks noChangeAspect="1"/>
            </p:cNvSpPr>
            <p:nvPr/>
          </p:nvSpPr>
          <p:spPr bwMode="auto">
            <a:xfrm>
              <a:off x="1276" y="1979"/>
              <a:ext cx="79" cy="64"/>
            </a:xfrm>
            <a:custGeom>
              <a:avLst/>
              <a:gdLst>
                <a:gd name="T0" fmla="*/ 16 w 79"/>
                <a:gd name="T1" fmla="*/ 0 h 64"/>
                <a:gd name="T2" fmla="*/ 24 w 79"/>
                <a:gd name="T3" fmla="*/ 8 h 64"/>
                <a:gd name="T4" fmla="*/ 16 w 79"/>
                <a:gd name="T5" fmla="*/ 16 h 64"/>
                <a:gd name="T6" fmla="*/ 8 w 79"/>
                <a:gd name="T7" fmla="*/ 8 h 64"/>
                <a:gd name="T8" fmla="*/ 0 w 79"/>
                <a:gd name="T9" fmla="*/ 8 h 64"/>
                <a:gd name="T10" fmla="*/ 8 w 79"/>
                <a:gd name="T11" fmla="*/ 16 h 64"/>
                <a:gd name="T12" fmla="*/ 32 w 79"/>
                <a:gd name="T13" fmla="*/ 32 h 64"/>
                <a:gd name="T14" fmla="*/ 32 w 79"/>
                <a:gd name="T15" fmla="*/ 48 h 64"/>
                <a:gd name="T16" fmla="*/ 55 w 79"/>
                <a:gd name="T17" fmla="*/ 40 h 64"/>
                <a:gd name="T18" fmla="*/ 55 w 79"/>
                <a:gd name="T19" fmla="*/ 56 h 64"/>
                <a:gd name="T20" fmla="*/ 63 w 79"/>
                <a:gd name="T21" fmla="*/ 64 h 64"/>
                <a:gd name="T22" fmla="*/ 71 w 79"/>
                <a:gd name="T23" fmla="*/ 32 h 64"/>
                <a:gd name="T24" fmla="*/ 79 w 79"/>
                <a:gd name="T25" fmla="*/ 24 h 64"/>
                <a:gd name="T26" fmla="*/ 55 w 79"/>
                <a:gd name="T27" fmla="*/ 8 h 64"/>
                <a:gd name="T28" fmla="*/ 40 w 79"/>
                <a:gd name="T29" fmla="*/ 16 h 64"/>
                <a:gd name="T30" fmla="*/ 32 w 79"/>
                <a:gd name="T31" fmla="*/ 0 h 64"/>
                <a:gd name="T32" fmla="*/ 24 w 79"/>
                <a:gd name="T33" fmla="*/ 0 h 64"/>
                <a:gd name="T34" fmla="*/ 16 w 79"/>
                <a:gd name="T35" fmla="*/ 0 h 64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79" h="64">
                  <a:moveTo>
                    <a:pt x="16" y="0"/>
                  </a:moveTo>
                  <a:lnTo>
                    <a:pt x="24" y="8"/>
                  </a:lnTo>
                  <a:lnTo>
                    <a:pt x="16" y="16"/>
                  </a:lnTo>
                  <a:lnTo>
                    <a:pt x="8" y="8"/>
                  </a:lnTo>
                  <a:lnTo>
                    <a:pt x="0" y="8"/>
                  </a:lnTo>
                  <a:lnTo>
                    <a:pt x="8" y="16"/>
                  </a:lnTo>
                  <a:lnTo>
                    <a:pt x="32" y="32"/>
                  </a:lnTo>
                  <a:lnTo>
                    <a:pt x="32" y="48"/>
                  </a:lnTo>
                  <a:lnTo>
                    <a:pt x="55" y="40"/>
                  </a:lnTo>
                  <a:lnTo>
                    <a:pt x="55" y="56"/>
                  </a:lnTo>
                  <a:lnTo>
                    <a:pt x="63" y="64"/>
                  </a:lnTo>
                  <a:lnTo>
                    <a:pt x="71" y="32"/>
                  </a:lnTo>
                  <a:lnTo>
                    <a:pt x="79" y="24"/>
                  </a:lnTo>
                  <a:lnTo>
                    <a:pt x="55" y="8"/>
                  </a:lnTo>
                  <a:lnTo>
                    <a:pt x="40" y="16"/>
                  </a:lnTo>
                  <a:lnTo>
                    <a:pt x="32" y="0"/>
                  </a:lnTo>
                  <a:lnTo>
                    <a:pt x="24" y="0"/>
                  </a:lnTo>
                  <a:lnTo>
                    <a:pt x="16" y="0"/>
                  </a:lnTo>
                  <a:close/>
                </a:path>
              </a:pathLst>
            </a:custGeom>
            <a:grpFill/>
            <a:ln w="12700" cmpd="sng">
              <a:solidFill>
                <a:sysClr val="window" lastClr="FFFFFF"/>
              </a:solidFill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400" b="1" kern="0">
                <a:solidFill>
                  <a:srgbClr val="FFFFFF"/>
                </a:solidFill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endParaRPr>
            </a:p>
          </p:txBody>
        </p:sp>
        <p:sp>
          <p:nvSpPr>
            <p:cNvPr id="1473" name="Freeform 456"/>
            <p:cNvSpPr>
              <a:spLocks noChangeAspect="1"/>
            </p:cNvSpPr>
            <p:nvPr/>
          </p:nvSpPr>
          <p:spPr bwMode="auto">
            <a:xfrm>
              <a:off x="1276" y="1979"/>
              <a:ext cx="79" cy="64"/>
            </a:xfrm>
            <a:custGeom>
              <a:avLst/>
              <a:gdLst>
                <a:gd name="T0" fmla="*/ 16 w 79"/>
                <a:gd name="T1" fmla="*/ 0 h 64"/>
                <a:gd name="T2" fmla="*/ 24 w 79"/>
                <a:gd name="T3" fmla="*/ 8 h 64"/>
                <a:gd name="T4" fmla="*/ 16 w 79"/>
                <a:gd name="T5" fmla="*/ 16 h 64"/>
                <a:gd name="T6" fmla="*/ 8 w 79"/>
                <a:gd name="T7" fmla="*/ 8 h 64"/>
                <a:gd name="T8" fmla="*/ 0 w 79"/>
                <a:gd name="T9" fmla="*/ 8 h 64"/>
                <a:gd name="T10" fmla="*/ 8 w 79"/>
                <a:gd name="T11" fmla="*/ 16 h 64"/>
                <a:gd name="T12" fmla="*/ 32 w 79"/>
                <a:gd name="T13" fmla="*/ 32 h 64"/>
                <a:gd name="T14" fmla="*/ 32 w 79"/>
                <a:gd name="T15" fmla="*/ 48 h 64"/>
                <a:gd name="T16" fmla="*/ 55 w 79"/>
                <a:gd name="T17" fmla="*/ 40 h 64"/>
                <a:gd name="T18" fmla="*/ 55 w 79"/>
                <a:gd name="T19" fmla="*/ 56 h 64"/>
                <a:gd name="T20" fmla="*/ 63 w 79"/>
                <a:gd name="T21" fmla="*/ 64 h 64"/>
                <a:gd name="T22" fmla="*/ 71 w 79"/>
                <a:gd name="T23" fmla="*/ 32 h 64"/>
                <a:gd name="T24" fmla="*/ 79 w 79"/>
                <a:gd name="T25" fmla="*/ 24 h 64"/>
                <a:gd name="T26" fmla="*/ 55 w 79"/>
                <a:gd name="T27" fmla="*/ 8 h 64"/>
                <a:gd name="T28" fmla="*/ 40 w 79"/>
                <a:gd name="T29" fmla="*/ 16 h 64"/>
                <a:gd name="T30" fmla="*/ 32 w 79"/>
                <a:gd name="T31" fmla="*/ 0 h 64"/>
                <a:gd name="T32" fmla="*/ 24 w 79"/>
                <a:gd name="T33" fmla="*/ 0 h 64"/>
                <a:gd name="T34" fmla="*/ 16 w 79"/>
                <a:gd name="T35" fmla="*/ 0 h 64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79" h="64">
                  <a:moveTo>
                    <a:pt x="16" y="0"/>
                  </a:moveTo>
                  <a:lnTo>
                    <a:pt x="24" y="8"/>
                  </a:lnTo>
                  <a:lnTo>
                    <a:pt x="16" y="16"/>
                  </a:lnTo>
                  <a:lnTo>
                    <a:pt x="8" y="8"/>
                  </a:lnTo>
                  <a:lnTo>
                    <a:pt x="0" y="8"/>
                  </a:lnTo>
                  <a:lnTo>
                    <a:pt x="8" y="16"/>
                  </a:lnTo>
                  <a:lnTo>
                    <a:pt x="32" y="32"/>
                  </a:lnTo>
                  <a:lnTo>
                    <a:pt x="32" y="48"/>
                  </a:lnTo>
                  <a:lnTo>
                    <a:pt x="55" y="40"/>
                  </a:lnTo>
                  <a:lnTo>
                    <a:pt x="55" y="56"/>
                  </a:lnTo>
                  <a:lnTo>
                    <a:pt x="63" y="64"/>
                  </a:lnTo>
                  <a:lnTo>
                    <a:pt x="71" y="32"/>
                  </a:lnTo>
                  <a:lnTo>
                    <a:pt x="79" y="24"/>
                  </a:lnTo>
                  <a:lnTo>
                    <a:pt x="55" y="8"/>
                  </a:lnTo>
                  <a:lnTo>
                    <a:pt x="40" y="16"/>
                  </a:lnTo>
                  <a:lnTo>
                    <a:pt x="32" y="0"/>
                  </a:lnTo>
                  <a:lnTo>
                    <a:pt x="24" y="0"/>
                  </a:lnTo>
                  <a:lnTo>
                    <a:pt x="16" y="0"/>
                  </a:lnTo>
                </a:path>
              </a:pathLst>
            </a:custGeom>
            <a:grpFill/>
            <a:ln w="12700" cmpd="sng">
              <a:solidFill>
                <a:sysClr val="window" lastClr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400" b="1" kern="0">
                <a:solidFill>
                  <a:srgbClr val="FFFFFF"/>
                </a:solidFill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endParaRPr>
            </a:p>
          </p:txBody>
        </p:sp>
        <p:sp>
          <p:nvSpPr>
            <p:cNvPr id="1474" name="Freeform 457"/>
            <p:cNvSpPr>
              <a:spLocks noChangeAspect="1"/>
            </p:cNvSpPr>
            <p:nvPr/>
          </p:nvSpPr>
          <p:spPr bwMode="auto">
            <a:xfrm>
              <a:off x="1276" y="2011"/>
              <a:ext cx="24" cy="24"/>
            </a:xfrm>
            <a:custGeom>
              <a:avLst/>
              <a:gdLst>
                <a:gd name="T0" fmla="*/ 16 w 24"/>
                <a:gd name="T1" fmla="*/ 24 h 24"/>
                <a:gd name="T2" fmla="*/ 0 w 24"/>
                <a:gd name="T3" fmla="*/ 0 h 24"/>
                <a:gd name="T4" fmla="*/ 16 w 24"/>
                <a:gd name="T5" fmla="*/ 0 h 24"/>
                <a:gd name="T6" fmla="*/ 24 w 24"/>
                <a:gd name="T7" fmla="*/ 24 h 24"/>
                <a:gd name="T8" fmla="*/ 16 w 24"/>
                <a:gd name="T9" fmla="*/ 24 h 2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4" h="24">
                  <a:moveTo>
                    <a:pt x="16" y="24"/>
                  </a:moveTo>
                  <a:lnTo>
                    <a:pt x="0" y="0"/>
                  </a:lnTo>
                  <a:lnTo>
                    <a:pt x="16" y="0"/>
                  </a:lnTo>
                  <a:lnTo>
                    <a:pt x="24" y="24"/>
                  </a:lnTo>
                  <a:lnTo>
                    <a:pt x="16" y="24"/>
                  </a:lnTo>
                  <a:close/>
                </a:path>
              </a:pathLst>
            </a:custGeom>
            <a:grpFill/>
            <a:ln w="12700" cmpd="sng">
              <a:solidFill>
                <a:sysClr val="window" lastClr="FFFFFF"/>
              </a:solidFill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400" b="1" kern="0">
                <a:solidFill>
                  <a:srgbClr val="FFFFFF"/>
                </a:solidFill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endParaRPr>
            </a:p>
          </p:txBody>
        </p:sp>
        <p:sp>
          <p:nvSpPr>
            <p:cNvPr id="1475" name="Freeform 458"/>
            <p:cNvSpPr>
              <a:spLocks noChangeAspect="1"/>
            </p:cNvSpPr>
            <p:nvPr/>
          </p:nvSpPr>
          <p:spPr bwMode="auto">
            <a:xfrm>
              <a:off x="1276" y="2011"/>
              <a:ext cx="24" cy="24"/>
            </a:xfrm>
            <a:custGeom>
              <a:avLst/>
              <a:gdLst>
                <a:gd name="T0" fmla="*/ 16 w 24"/>
                <a:gd name="T1" fmla="*/ 24 h 24"/>
                <a:gd name="T2" fmla="*/ 0 w 24"/>
                <a:gd name="T3" fmla="*/ 0 h 24"/>
                <a:gd name="T4" fmla="*/ 16 w 24"/>
                <a:gd name="T5" fmla="*/ 0 h 24"/>
                <a:gd name="T6" fmla="*/ 24 w 24"/>
                <a:gd name="T7" fmla="*/ 24 h 24"/>
                <a:gd name="T8" fmla="*/ 16 w 24"/>
                <a:gd name="T9" fmla="*/ 24 h 2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4" h="24">
                  <a:moveTo>
                    <a:pt x="16" y="24"/>
                  </a:moveTo>
                  <a:lnTo>
                    <a:pt x="0" y="0"/>
                  </a:lnTo>
                  <a:lnTo>
                    <a:pt x="16" y="0"/>
                  </a:lnTo>
                  <a:lnTo>
                    <a:pt x="24" y="24"/>
                  </a:lnTo>
                  <a:lnTo>
                    <a:pt x="16" y="24"/>
                  </a:lnTo>
                </a:path>
              </a:pathLst>
            </a:custGeom>
            <a:grpFill/>
            <a:ln w="12700" cmpd="sng">
              <a:solidFill>
                <a:sysClr val="window" lastClr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400" b="1" kern="0">
                <a:solidFill>
                  <a:srgbClr val="FFFFFF"/>
                </a:solidFill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endParaRPr>
            </a:p>
          </p:txBody>
        </p:sp>
        <p:sp>
          <p:nvSpPr>
            <p:cNvPr id="1476" name="Freeform 459"/>
            <p:cNvSpPr>
              <a:spLocks noChangeAspect="1"/>
            </p:cNvSpPr>
            <p:nvPr/>
          </p:nvSpPr>
          <p:spPr bwMode="auto">
            <a:xfrm>
              <a:off x="1637" y="1962"/>
              <a:ext cx="153" cy="65"/>
            </a:xfrm>
            <a:custGeom>
              <a:avLst/>
              <a:gdLst>
                <a:gd name="T0" fmla="*/ 107 w 152"/>
                <a:gd name="T1" fmla="*/ 51 h 64"/>
                <a:gd name="T2" fmla="*/ 64 w 152"/>
                <a:gd name="T3" fmla="*/ 59 h 64"/>
                <a:gd name="T4" fmla="*/ 64 w 152"/>
                <a:gd name="T5" fmla="*/ 75 h 64"/>
                <a:gd name="T6" fmla="*/ 0 w 152"/>
                <a:gd name="T7" fmla="*/ 67 h 64"/>
                <a:gd name="T8" fmla="*/ 0 w 152"/>
                <a:gd name="T9" fmla="*/ 59 h 64"/>
                <a:gd name="T10" fmla="*/ 8 w 152"/>
                <a:gd name="T11" fmla="*/ 59 h 64"/>
                <a:gd name="T12" fmla="*/ 16 w 152"/>
                <a:gd name="T13" fmla="*/ 59 h 64"/>
                <a:gd name="T14" fmla="*/ 40 w 152"/>
                <a:gd name="T15" fmla="*/ 43 h 64"/>
                <a:gd name="T16" fmla="*/ 16 w 152"/>
                <a:gd name="T17" fmla="*/ 24 h 64"/>
                <a:gd name="T18" fmla="*/ 16 w 152"/>
                <a:gd name="T19" fmla="*/ 43 h 64"/>
                <a:gd name="T20" fmla="*/ 8 w 152"/>
                <a:gd name="T21" fmla="*/ 24 h 64"/>
                <a:gd name="T22" fmla="*/ 16 w 152"/>
                <a:gd name="T23" fmla="*/ 0 h 64"/>
                <a:gd name="T24" fmla="*/ 48 w 152"/>
                <a:gd name="T25" fmla="*/ 8 h 64"/>
                <a:gd name="T26" fmla="*/ 56 w 152"/>
                <a:gd name="T27" fmla="*/ 0 h 64"/>
                <a:gd name="T28" fmla="*/ 107 w 152"/>
                <a:gd name="T29" fmla="*/ 0 h 64"/>
                <a:gd name="T30" fmla="*/ 147 w 152"/>
                <a:gd name="T31" fmla="*/ 8 h 64"/>
                <a:gd name="T32" fmla="*/ 163 w 152"/>
                <a:gd name="T33" fmla="*/ 16 h 64"/>
                <a:gd name="T34" fmla="*/ 107 w 152"/>
                <a:gd name="T35" fmla="*/ 51 h 64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152" h="64">
                  <a:moveTo>
                    <a:pt x="96" y="40"/>
                  </a:moveTo>
                  <a:lnTo>
                    <a:pt x="64" y="48"/>
                  </a:lnTo>
                  <a:lnTo>
                    <a:pt x="64" y="64"/>
                  </a:lnTo>
                  <a:lnTo>
                    <a:pt x="0" y="56"/>
                  </a:lnTo>
                  <a:lnTo>
                    <a:pt x="0" y="48"/>
                  </a:lnTo>
                  <a:lnTo>
                    <a:pt x="8" y="48"/>
                  </a:lnTo>
                  <a:lnTo>
                    <a:pt x="16" y="48"/>
                  </a:lnTo>
                  <a:lnTo>
                    <a:pt x="40" y="32"/>
                  </a:lnTo>
                  <a:lnTo>
                    <a:pt x="16" y="24"/>
                  </a:lnTo>
                  <a:lnTo>
                    <a:pt x="16" y="32"/>
                  </a:lnTo>
                  <a:lnTo>
                    <a:pt x="8" y="24"/>
                  </a:lnTo>
                  <a:lnTo>
                    <a:pt x="16" y="0"/>
                  </a:lnTo>
                  <a:lnTo>
                    <a:pt x="48" y="8"/>
                  </a:lnTo>
                  <a:lnTo>
                    <a:pt x="56" y="0"/>
                  </a:lnTo>
                  <a:lnTo>
                    <a:pt x="96" y="0"/>
                  </a:lnTo>
                  <a:lnTo>
                    <a:pt x="136" y="8"/>
                  </a:lnTo>
                  <a:lnTo>
                    <a:pt x="152" y="16"/>
                  </a:lnTo>
                  <a:lnTo>
                    <a:pt x="96" y="40"/>
                  </a:lnTo>
                  <a:close/>
                </a:path>
              </a:pathLst>
            </a:custGeom>
            <a:grpFill/>
            <a:ln w="12700" cmpd="sng">
              <a:solidFill>
                <a:sysClr val="window" lastClr="FFFFFF"/>
              </a:solidFill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400" b="1" kern="0">
                <a:solidFill>
                  <a:srgbClr val="FFFFFF"/>
                </a:solidFill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endParaRPr>
            </a:p>
          </p:txBody>
        </p:sp>
        <p:sp>
          <p:nvSpPr>
            <p:cNvPr id="1477" name="Freeform 460"/>
            <p:cNvSpPr>
              <a:spLocks noChangeAspect="1"/>
            </p:cNvSpPr>
            <p:nvPr/>
          </p:nvSpPr>
          <p:spPr bwMode="auto">
            <a:xfrm>
              <a:off x="1637" y="1962"/>
              <a:ext cx="153" cy="65"/>
            </a:xfrm>
            <a:custGeom>
              <a:avLst/>
              <a:gdLst>
                <a:gd name="T0" fmla="*/ 107 w 152"/>
                <a:gd name="T1" fmla="*/ 51 h 64"/>
                <a:gd name="T2" fmla="*/ 64 w 152"/>
                <a:gd name="T3" fmla="*/ 59 h 64"/>
                <a:gd name="T4" fmla="*/ 64 w 152"/>
                <a:gd name="T5" fmla="*/ 75 h 64"/>
                <a:gd name="T6" fmla="*/ 0 w 152"/>
                <a:gd name="T7" fmla="*/ 67 h 64"/>
                <a:gd name="T8" fmla="*/ 0 w 152"/>
                <a:gd name="T9" fmla="*/ 59 h 64"/>
                <a:gd name="T10" fmla="*/ 8 w 152"/>
                <a:gd name="T11" fmla="*/ 59 h 64"/>
                <a:gd name="T12" fmla="*/ 16 w 152"/>
                <a:gd name="T13" fmla="*/ 59 h 64"/>
                <a:gd name="T14" fmla="*/ 40 w 152"/>
                <a:gd name="T15" fmla="*/ 43 h 64"/>
                <a:gd name="T16" fmla="*/ 16 w 152"/>
                <a:gd name="T17" fmla="*/ 24 h 64"/>
                <a:gd name="T18" fmla="*/ 16 w 152"/>
                <a:gd name="T19" fmla="*/ 43 h 64"/>
                <a:gd name="T20" fmla="*/ 8 w 152"/>
                <a:gd name="T21" fmla="*/ 24 h 64"/>
                <a:gd name="T22" fmla="*/ 16 w 152"/>
                <a:gd name="T23" fmla="*/ 0 h 64"/>
                <a:gd name="T24" fmla="*/ 48 w 152"/>
                <a:gd name="T25" fmla="*/ 8 h 64"/>
                <a:gd name="T26" fmla="*/ 56 w 152"/>
                <a:gd name="T27" fmla="*/ 0 h 64"/>
                <a:gd name="T28" fmla="*/ 107 w 152"/>
                <a:gd name="T29" fmla="*/ 0 h 64"/>
                <a:gd name="T30" fmla="*/ 147 w 152"/>
                <a:gd name="T31" fmla="*/ 8 h 64"/>
                <a:gd name="T32" fmla="*/ 163 w 152"/>
                <a:gd name="T33" fmla="*/ 16 h 64"/>
                <a:gd name="T34" fmla="*/ 107 w 152"/>
                <a:gd name="T35" fmla="*/ 51 h 64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152" h="64">
                  <a:moveTo>
                    <a:pt x="96" y="40"/>
                  </a:moveTo>
                  <a:lnTo>
                    <a:pt x="64" y="48"/>
                  </a:lnTo>
                  <a:lnTo>
                    <a:pt x="64" y="64"/>
                  </a:lnTo>
                  <a:lnTo>
                    <a:pt x="0" y="56"/>
                  </a:lnTo>
                  <a:lnTo>
                    <a:pt x="0" y="48"/>
                  </a:lnTo>
                  <a:lnTo>
                    <a:pt x="8" y="48"/>
                  </a:lnTo>
                  <a:lnTo>
                    <a:pt x="16" y="48"/>
                  </a:lnTo>
                  <a:lnTo>
                    <a:pt x="40" y="32"/>
                  </a:lnTo>
                  <a:lnTo>
                    <a:pt x="16" y="24"/>
                  </a:lnTo>
                  <a:lnTo>
                    <a:pt x="16" y="32"/>
                  </a:lnTo>
                  <a:lnTo>
                    <a:pt x="8" y="24"/>
                  </a:lnTo>
                  <a:lnTo>
                    <a:pt x="16" y="0"/>
                  </a:lnTo>
                  <a:lnTo>
                    <a:pt x="48" y="8"/>
                  </a:lnTo>
                  <a:lnTo>
                    <a:pt x="56" y="0"/>
                  </a:lnTo>
                  <a:lnTo>
                    <a:pt x="96" y="0"/>
                  </a:lnTo>
                  <a:lnTo>
                    <a:pt x="136" y="8"/>
                  </a:lnTo>
                  <a:lnTo>
                    <a:pt x="152" y="16"/>
                  </a:lnTo>
                  <a:lnTo>
                    <a:pt x="96" y="40"/>
                  </a:lnTo>
                </a:path>
              </a:pathLst>
            </a:custGeom>
            <a:grpFill/>
            <a:ln w="12700" cmpd="sng">
              <a:solidFill>
                <a:sysClr val="window" lastClr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400" b="1" kern="0">
                <a:solidFill>
                  <a:srgbClr val="FFFFFF"/>
                </a:solidFill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endParaRPr>
            </a:p>
          </p:txBody>
        </p:sp>
        <p:sp>
          <p:nvSpPr>
            <p:cNvPr id="1478" name="Freeform 461"/>
            <p:cNvSpPr>
              <a:spLocks noChangeAspect="1"/>
            </p:cNvSpPr>
            <p:nvPr/>
          </p:nvSpPr>
          <p:spPr bwMode="auto">
            <a:xfrm>
              <a:off x="1597" y="1995"/>
              <a:ext cx="113" cy="72"/>
            </a:xfrm>
            <a:custGeom>
              <a:avLst/>
              <a:gdLst>
                <a:gd name="T0" fmla="*/ 40 w 112"/>
                <a:gd name="T1" fmla="*/ 64 h 72"/>
                <a:gd name="T2" fmla="*/ 75 w 112"/>
                <a:gd name="T3" fmla="*/ 48 h 72"/>
                <a:gd name="T4" fmla="*/ 83 w 112"/>
                <a:gd name="T5" fmla="*/ 72 h 72"/>
                <a:gd name="T6" fmla="*/ 107 w 112"/>
                <a:gd name="T7" fmla="*/ 64 h 72"/>
                <a:gd name="T8" fmla="*/ 123 w 112"/>
                <a:gd name="T9" fmla="*/ 64 h 72"/>
                <a:gd name="T10" fmla="*/ 123 w 112"/>
                <a:gd name="T11" fmla="*/ 48 h 72"/>
                <a:gd name="T12" fmla="*/ 115 w 112"/>
                <a:gd name="T13" fmla="*/ 40 h 72"/>
                <a:gd name="T14" fmla="*/ 115 w 112"/>
                <a:gd name="T15" fmla="*/ 32 h 72"/>
                <a:gd name="T16" fmla="*/ 40 w 112"/>
                <a:gd name="T17" fmla="*/ 24 h 72"/>
                <a:gd name="T18" fmla="*/ 40 w 112"/>
                <a:gd name="T19" fmla="*/ 16 h 72"/>
                <a:gd name="T20" fmla="*/ 48 w 112"/>
                <a:gd name="T21" fmla="*/ 16 h 72"/>
                <a:gd name="T22" fmla="*/ 48 w 112"/>
                <a:gd name="T23" fmla="*/ 0 h 72"/>
                <a:gd name="T24" fmla="*/ 0 w 112"/>
                <a:gd name="T25" fmla="*/ 24 h 72"/>
                <a:gd name="T26" fmla="*/ 8 w 112"/>
                <a:gd name="T27" fmla="*/ 32 h 72"/>
                <a:gd name="T28" fmla="*/ 8 w 112"/>
                <a:gd name="T29" fmla="*/ 48 h 72"/>
                <a:gd name="T30" fmla="*/ 8 w 112"/>
                <a:gd name="T31" fmla="*/ 64 h 72"/>
                <a:gd name="T32" fmla="*/ 40 w 112"/>
                <a:gd name="T33" fmla="*/ 64 h 7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12" h="72">
                  <a:moveTo>
                    <a:pt x="40" y="64"/>
                  </a:moveTo>
                  <a:lnTo>
                    <a:pt x="64" y="48"/>
                  </a:lnTo>
                  <a:lnTo>
                    <a:pt x="72" y="72"/>
                  </a:lnTo>
                  <a:lnTo>
                    <a:pt x="96" y="64"/>
                  </a:lnTo>
                  <a:lnTo>
                    <a:pt x="112" y="64"/>
                  </a:lnTo>
                  <a:lnTo>
                    <a:pt x="112" y="48"/>
                  </a:lnTo>
                  <a:lnTo>
                    <a:pt x="104" y="40"/>
                  </a:lnTo>
                  <a:lnTo>
                    <a:pt x="104" y="32"/>
                  </a:lnTo>
                  <a:lnTo>
                    <a:pt x="40" y="24"/>
                  </a:lnTo>
                  <a:lnTo>
                    <a:pt x="40" y="16"/>
                  </a:lnTo>
                  <a:lnTo>
                    <a:pt x="48" y="16"/>
                  </a:lnTo>
                  <a:lnTo>
                    <a:pt x="48" y="0"/>
                  </a:lnTo>
                  <a:lnTo>
                    <a:pt x="0" y="24"/>
                  </a:lnTo>
                  <a:lnTo>
                    <a:pt x="8" y="32"/>
                  </a:lnTo>
                  <a:lnTo>
                    <a:pt x="8" y="48"/>
                  </a:lnTo>
                  <a:lnTo>
                    <a:pt x="8" y="64"/>
                  </a:lnTo>
                  <a:lnTo>
                    <a:pt x="40" y="64"/>
                  </a:lnTo>
                  <a:close/>
                </a:path>
              </a:pathLst>
            </a:custGeom>
            <a:grpFill/>
            <a:ln w="12700" cmpd="sng">
              <a:solidFill>
                <a:sysClr val="window" lastClr="FFFFFF"/>
              </a:solidFill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400" b="1" kern="0">
                <a:solidFill>
                  <a:srgbClr val="FFFFFF"/>
                </a:solidFill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endParaRPr>
            </a:p>
          </p:txBody>
        </p:sp>
        <p:sp>
          <p:nvSpPr>
            <p:cNvPr id="1479" name="Freeform 462"/>
            <p:cNvSpPr>
              <a:spLocks noChangeAspect="1"/>
            </p:cNvSpPr>
            <p:nvPr/>
          </p:nvSpPr>
          <p:spPr bwMode="auto">
            <a:xfrm>
              <a:off x="1597" y="1995"/>
              <a:ext cx="113" cy="72"/>
            </a:xfrm>
            <a:custGeom>
              <a:avLst/>
              <a:gdLst>
                <a:gd name="T0" fmla="*/ 40 w 112"/>
                <a:gd name="T1" fmla="*/ 64 h 72"/>
                <a:gd name="T2" fmla="*/ 75 w 112"/>
                <a:gd name="T3" fmla="*/ 48 h 72"/>
                <a:gd name="T4" fmla="*/ 83 w 112"/>
                <a:gd name="T5" fmla="*/ 72 h 72"/>
                <a:gd name="T6" fmla="*/ 107 w 112"/>
                <a:gd name="T7" fmla="*/ 64 h 72"/>
                <a:gd name="T8" fmla="*/ 123 w 112"/>
                <a:gd name="T9" fmla="*/ 64 h 72"/>
                <a:gd name="T10" fmla="*/ 123 w 112"/>
                <a:gd name="T11" fmla="*/ 48 h 72"/>
                <a:gd name="T12" fmla="*/ 115 w 112"/>
                <a:gd name="T13" fmla="*/ 40 h 72"/>
                <a:gd name="T14" fmla="*/ 115 w 112"/>
                <a:gd name="T15" fmla="*/ 32 h 72"/>
                <a:gd name="T16" fmla="*/ 40 w 112"/>
                <a:gd name="T17" fmla="*/ 24 h 72"/>
                <a:gd name="T18" fmla="*/ 40 w 112"/>
                <a:gd name="T19" fmla="*/ 16 h 72"/>
                <a:gd name="T20" fmla="*/ 48 w 112"/>
                <a:gd name="T21" fmla="*/ 16 h 72"/>
                <a:gd name="T22" fmla="*/ 48 w 112"/>
                <a:gd name="T23" fmla="*/ 0 h 72"/>
                <a:gd name="T24" fmla="*/ 0 w 112"/>
                <a:gd name="T25" fmla="*/ 24 h 72"/>
                <a:gd name="T26" fmla="*/ 8 w 112"/>
                <a:gd name="T27" fmla="*/ 32 h 72"/>
                <a:gd name="T28" fmla="*/ 8 w 112"/>
                <a:gd name="T29" fmla="*/ 48 h 72"/>
                <a:gd name="T30" fmla="*/ 8 w 112"/>
                <a:gd name="T31" fmla="*/ 64 h 72"/>
                <a:gd name="T32" fmla="*/ 40 w 112"/>
                <a:gd name="T33" fmla="*/ 64 h 7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12" h="72">
                  <a:moveTo>
                    <a:pt x="40" y="64"/>
                  </a:moveTo>
                  <a:lnTo>
                    <a:pt x="64" y="48"/>
                  </a:lnTo>
                  <a:lnTo>
                    <a:pt x="72" y="72"/>
                  </a:lnTo>
                  <a:lnTo>
                    <a:pt x="96" y="64"/>
                  </a:lnTo>
                  <a:lnTo>
                    <a:pt x="112" y="64"/>
                  </a:lnTo>
                  <a:lnTo>
                    <a:pt x="112" y="48"/>
                  </a:lnTo>
                  <a:lnTo>
                    <a:pt x="104" y="40"/>
                  </a:lnTo>
                  <a:lnTo>
                    <a:pt x="104" y="32"/>
                  </a:lnTo>
                  <a:lnTo>
                    <a:pt x="40" y="24"/>
                  </a:lnTo>
                  <a:lnTo>
                    <a:pt x="40" y="16"/>
                  </a:lnTo>
                  <a:lnTo>
                    <a:pt x="48" y="16"/>
                  </a:lnTo>
                  <a:lnTo>
                    <a:pt x="48" y="0"/>
                  </a:lnTo>
                  <a:lnTo>
                    <a:pt x="0" y="24"/>
                  </a:lnTo>
                  <a:lnTo>
                    <a:pt x="8" y="32"/>
                  </a:lnTo>
                  <a:lnTo>
                    <a:pt x="8" y="48"/>
                  </a:lnTo>
                  <a:lnTo>
                    <a:pt x="8" y="64"/>
                  </a:lnTo>
                  <a:lnTo>
                    <a:pt x="40" y="64"/>
                  </a:lnTo>
                </a:path>
              </a:pathLst>
            </a:custGeom>
            <a:grpFill/>
            <a:ln w="12700" cmpd="sng">
              <a:solidFill>
                <a:sysClr val="window" lastClr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400" b="1" kern="0">
                <a:solidFill>
                  <a:srgbClr val="FFFFFF"/>
                </a:solidFill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endParaRPr>
            </a:p>
          </p:txBody>
        </p:sp>
        <p:sp>
          <p:nvSpPr>
            <p:cNvPr id="1480" name="Freeform 463"/>
            <p:cNvSpPr>
              <a:spLocks noChangeAspect="1"/>
            </p:cNvSpPr>
            <p:nvPr/>
          </p:nvSpPr>
          <p:spPr bwMode="auto">
            <a:xfrm>
              <a:off x="1436" y="1914"/>
              <a:ext cx="242" cy="145"/>
            </a:xfrm>
            <a:custGeom>
              <a:avLst/>
              <a:gdLst>
                <a:gd name="T0" fmla="*/ 75 w 240"/>
                <a:gd name="T1" fmla="*/ 24 h 144"/>
                <a:gd name="T2" fmla="*/ 75 w 240"/>
                <a:gd name="T3" fmla="*/ 40 h 144"/>
                <a:gd name="T4" fmla="*/ 24 w 240"/>
                <a:gd name="T5" fmla="*/ 32 h 144"/>
                <a:gd name="T6" fmla="*/ 24 w 240"/>
                <a:gd name="T7" fmla="*/ 0 h 144"/>
                <a:gd name="T8" fmla="*/ 0 w 240"/>
                <a:gd name="T9" fmla="*/ 16 h 144"/>
                <a:gd name="T10" fmla="*/ 0 w 240"/>
                <a:gd name="T11" fmla="*/ 83 h 144"/>
                <a:gd name="T12" fmla="*/ 16 w 240"/>
                <a:gd name="T13" fmla="*/ 91 h 144"/>
                <a:gd name="T14" fmla="*/ 16 w 240"/>
                <a:gd name="T15" fmla="*/ 64 h 144"/>
                <a:gd name="T16" fmla="*/ 24 w 240"/>
                <a:gd name="T17" fmla="*/ 64 h 144"/>
                <a:gd name="T18" fmla="*/ 24 w 240"/>
                <a:gd name="T19" fmla="*/ 56 h 144"/>
                <a:gd name="T20" fmla="*/ 56 w 240"/>
                <a:gd name="T21" fmla="*/ 56 h 144"/>
                <a:gd name="T22" fmla="*/ 56 w 240"/>
                <a:gd name="T23" fmla="*/ 91 h 144"/>
                <a:gd name="T24" fmla="*/ 155 w 240"/>
                <a:gd name="T25" fmla="*/ 155 h 144"/>
                <a:gd name="T26" fmla="*/ 179 w 240"/>
                <a:gd name="T27" fmla="*/ 155 h 144"/>
                <a:gd name="T28" fmla="*/ 179 w 240"/>
                <a:gd name="T29" fmla="*/ 139 h 144"/>
                <a:gd name="T30" fmla="*/ 179 w 240"/>
                <a:gd name="T31" fmla="*/ 123 h 144"/>
                <a:gd name="T32" fmla="*/ 171 w 240"/>
                <a:gd name="T33" fmla="*/ 115 h 144"/>
                <a:gd name="T34" fmla="*/ 230 w 240"/>
                <a:gd name="T35" fmla="*/ 91 h 144"/>
                <a:gd name="T36" fmla="*/ 230 w 240"/>
                <a:gd name="T37" fmla="*/ 107 h 144"/>
                <a:gd name="T38" fmla="*/ 238 w 240"/>
                <a:gd name="T39" fmla="*/ 107 h 144"/>
                <a:gd name="T40" fmla="*/ 262 w 240"/>
                <a:gd name="T41" fmla="*/ 91 h 144"/>
                <a:gd name="T42" fmla="*/ 238 w 240"/>
                <a:gd name="T43" fmla="*/ 83 h 144"/>
                <a:gd name="T44" fmla="*/ 238 w 240"/>
                <a:gd name="T45" fmla="*/ 91 h 144"/>
                <a:gd name="T46" fmla="*/ 230 w 240"/>
                <a:gd name="T47" fmla="*/ 83 h 144"/>
                <a:gd name="T48" fmla="*/ 194 w 240"/>
                <a:gd name="T49" fmla="*/ 91 h 144"/>
                <a:gd name="T50" fmla="*/ 147 w 240"/>
                <a:gd name="T51" fmla="*/ 91 h 144"/>
                <a:gd name="T52" fmla="*/ 139 w 240"/>
                <a:gd name="T53" fmla="*/ 91 h 144"/>
                <a:gd name="T54" fmla="*/ 147 w 240"/>
                <a:gd name="T55" fmla="*/ 83 h 144"/>
                <a:gd name="T56" fmla="*/ 139 w 240"/>
                <a:gd name="T57" fmla="*/ 32 h 144"/>
                <a:gd name="T58" fmla="*/ 123 w 240"/>
                <a:gd name="T59" fmla="*/ 40 h 144"/>
                <a:gd name="T60" fmla="*/ 99 w 240"/>
                <a:gd name="T61" fmla="*/ 40 h 144"/>
                <a:gd name="T62" fmla="*/ 75 w 240"/>
                <a:gd name="T63" fmla="*/ 24 h 144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240" h="144">
                  <a:moveTo>
                    <a:pt x="64" y="24"/>
                  </a:moveTo>
                  <a:lnTo>
                    <a:pt x="64" y="40"/>
                  </a:lnTo>
                  <a:lnTo>
                    <a:pt x="24" y="32"/>
                  </a:lnTo>
                  <a:lnTo>
                    <a:pt x="24" y="0"/>
                  </a:lnTo>
                  <a:lnTo>
                    <a:pt x="0" y="16"/>
                  </a:lnTo>
                  <a:lnTo>
                    <a:pt x="0" y="72"/>
                  </a:lnTo>
                  <a:lnTo>
                    <a:pt x="16" y="80"/>
                  </a:lnTo>
                  <a:lnTo>
                    <a:pt x="16" y="64"/>
                  </a:lnTo>
                  <a:lnTo>
                    <a:pt x="24" y="64"/>
                  </a:lnTo>
                  <a:lnTo>
                    <a:pt x="24" y="56"/>
                  </a:lnTo>
                  <a:lnTo>
                    <a:pt x="56" y="56"/>
                  </a:lnTo>
                  <a:lnTo>
                    <a:pt x="56" y="80"/>
                  </a:lnTo>
                  <a:lnTo>
                    <a:pt x="144" y="144"/>
                  </a:lnTo>
                  <a:lnTo>
                    <a:pt x="168" y="144"/>
                  </a:lnTo>
                  <a:lnTo>
                    <a:pt x="168" y="128"/>
                  </a:lnTo>
                  <a:lnTo>
                    <a:pt x="168" y="112"/>
                  </a:lnTo>
                  <a:lnTo>
                    <a:pt x="160" y="104"/>
                  </a:lnTo>
                  <a:lnTo>
                    <a:pt x="208" y="80"/>
                  </a:lnTo>
                  <a:lnTo>
                    <a:pt x="208" y="96"/>
                  </a:lnTo>
                  <a:lnTo>
                    <a:pt x="216" y="96"/>
                  </a:lnTo>
                  <a:lnTo>
                    <a:pt x="240" y="80"/>
                  </a:lnTo>
                  <a:lnTo>
                    <a:pt x="216" y="72"/>
                  </a:lnTo>
                  <a:lnTo>
                    <a:pt x="216" y="80"/>
                  </a:lnTo>
                  <a:lnTo>
                    <a:pt x="208" y="72"/>
                  </a:lnTo>
                  <a:lnTo>
                    <a:pt x="176" y="80"/>
                  </a:lnTo>
                  <a:lnTo>
                    <a:pt x="136" y="80"/>
                  </a:lnTo>
                  <a:lnTo>
                    <a:pt x="128" y="80"/>
                  </a:lnTo>
                  <a:lnTo>
                    <a:pt x="136" y="72"/>
                  </a:lnTo>
                  <a:lnTo>
                    <a:pt x="128" y="32"/>
                  </a:lnTo>
                  <a:lnTo>
                    <a:pt x="112" y="40"/>
                  </a:lnTo>
                  <a:lnTo>
                    <a:pt x="88" y="40"/>
                  </a:lnTo>
                  <a:lnTo>
                    <a:pt x="64" y="24"/>
                  </a:lnTo>
                  <a:close/>
                </a:path>
              </a:pathLst>
            </a:custGeom>
            <a:grpFill/>
            <a:ln w="12700" cmpd="sng">
              <a:solidFill>
                <a:sysClr val="window" lastClr="FFFFFF"/>
              </a:solidFill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400" b="1" kern="0">
                <a:solidFill>
                  <a:srgbClr val="FFFFFF"/>
                </a:solidFill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endParaRPr>
            </a:p>
          </p:txBody>
        </p:sp>
        <p:sp>
          <p:nvSpPr>
            <p:cNvPr id="1481" name="Freeform 464"/>
            <p:cNvSpPr>
              <a:spLocks noChangeAspect="1"/>
            </p:cNvSpPr>
            <p:nvPr/>
          </p:nvSpPr>
          <p:spPr bwMode="auto">
            <a:xfrm>
              <a:off x="1436" y="1914"/>
              <a:ext cx="242" cy="145"/>
            </a:xfrm>
            <a:custGeom>
              <a:avLst/>
              <a:gdLst>
                <a:gd name="T0" fmla="*/ 75 w 240"/>
                <a:gd name="T1" fmla="*/ 24 h 144"/>
                <a:gd name="T2" fmla="*/ 75 w 240"/>
                <a:gd name="T3" fmla="*/ 40 h 144"/>
                <a:gd name="T4" fmla="*/ 24 w 240"/>
                <a:gd name="T5" fmla="*/ 32 h 144"/>
                <a:gd name="T6" fmla="*/ 24 w 240"/>
                <a:gd name="T7" fmla="*/ 0 h 144"/>
                <a:gd name="T8" fmla="*/ 0 w 240"/>
                <a:gd name="T9" fmla="*/ 16 h 144"/>
                <a:gd name="T10" fmla="*/ 0 w 240"/>
                <a:gd name="T11" fmla="*/ 83 h 144"/>
                <a:gd name="T12" fmla="*/ 16 w 240"/>
                <a:gd name="T13" fmla="*/ 91 h 144"/>
                <a:gd name="T14" fmla="*/ 16 w 240"/>
                <a:gd name="T15" fmla="*/ 64 h 144"/>
                <a:gd name="T16" fmla="*/ 24 w 240"/>
                <a:gd name="T17" fmla="*/ 64 h 144"/>
                <a:gd name="T18" fmla="*/ 24 w 240"/>
                <a:gd name="T19" fmla="*/ 56 h 144"/>
                <a:gd name="T20" fmla="*/ 56 w 240"/>
                <a:gd name="T21" fmla="*/ 56 h 144"/>
                <a:gd name="T22" fmla="*/ 56 w 240"/>
                <a:gd name="T23" fmla="*/ 91 h 144"/>
                <a:gd name="T24" fmla="*/ 155 w 240"/>
                <a:gd name="T25" fmla="*/ 155 h 144"/>
                <a:gd name="T26" fmla="*/ 179 w 240"/>
                <a:gd name="T27" fmla="*/ 155 h 144"/>
                <a:gd name="T28" fmla="*/ 179 w 240"/>
                <a:gd name="T29" fmla="*/ 139 h 144"/>
                <a:gd name="T30" fmla="*/ 179 w 240"/>
                <a:gd name="T31" fmla="*/ 123 h 144"/>
                <a:gd name="T32" fmla="*/ 171 w 240"/>
                <a:gd name="T33" fmla="*/ 115 h 144"/>
                <a:gd name="T34" fmla="*/ 230 w 240"/>
                <a:gd name="T35" fmla="*/ 91 h 144"/>
                <a:gd name="T36" fmla="*/ 230 w 240"/>
                <a:gd name="T37" fmla="*/ 107 h 144"/>
                <a:gd name="T38" fmla="*/ 238 w 240"/>
                <a:gd name="T39" fmla="*/ 107 h 144"/>
                <a:gd name="T40" fmla="*/ 262 w 240"/>
                <a:gd name="T41" fmla="*/ 91 h 144"/>
                <a:gd name="T42" fmla="*/ 238 w 240"/>
                <a:gd name="T43" fmla="*/ 83 h 144"/>
                <a:gd name="T44" fmla="*/ 238 w 240"/>
                <a:gd name="T45" fmla="*/ 91 h 144"/>
                <a:gd name="T46" fmla="*/ 230 w 240"/>
                <a:gd name="T47" fmla="*/ 83 h 144"/>
                <a:gd name="T48" fmla="*/ 194 w 240"/>
                <a:gd name="T49" fmla="*/ 91 h 144"/>
                <a:gd name="T50" fmla="*/ 147 w 240"/>
                <a:gd name="T51" fmla="*/ 91 h 144"/>
                <a:gd name="T52" fmla="*/ 139 w 240"/>
                <a:gd name="T53" fmla="*/ 91 h 144"/>
                <a:gd name="T54" fmla="*/ 147 w 240"/>
                <a:gd name="T55" fmla="*/ 83 h 144"/>
                <a:gd name="T56" fmla="*/ 139 w 240"/>
                <a:gd name="T57" fmla="*/ 32 h 144"/>
                <a:gd name="T58" fmla="*/ 123 w 240"/>
                <a:gd name="T59" fmla="*/ 40 h 144"/>
                <a:gd name="T60" fmla="*/ 99 w 240"/>
                <a:gd name="T61" fmla="*/ 40 h 144"/>
                <a:gd name="T62" fmla="*/ 75 w 240"/>
                <a:gd name="T63" fmla="*/ 24 h 144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240" h="144">
                  <a:moveTo>
                    <a:pt x="64" y="24"/>
                  </a:moveTo>
                  <a:lnTo>
                    <a:pt x="64" y="40"/>
                  </a:lnTo>
                  <a:lnTo>
                    <a:pt x="24" y="32"/>
                  </a:lnTo>
                  <a:lnTo>
                    <a:pt x="24" y="0"/>
                  </a:lnTo>
                  <a:lnTo>
                    <a:pt x="0" y="16"/>
                  </a:lnTo>
                  <a:lnTo>
                    <a:pt x="0" y="72"/>
                  </a:lnTo>
                  <a:lnTo>
                    <a:pt x="16" y="80"/>
                  </a:lnTo>
                  <a:lnTo>
                    <a:pt x="16" y="64"/>
                  </a:lnTo>
                  <a:lnTo>
                    <a:pt x="24" y="64"/>
                  </a:lnTo>
                  <a:lnTo>
                    <a:pt x="24" y="56"/>
                  </a:lnTo>
                  <a:lnTo>
                    <a:pt x="56" y="56"/>
                  </a:lnTo>
                  <a:lnTo>
                    <a:pt x="56" y="80"/>
                  </a:lnTo>
                  <a:lnTo>
                    <a:pt x="144" y="144"/>
                  </a:lnTo>
                  <a:lnTo>
                    <a:pt x="168" y="144"/>
                  </a:lnTo>
                  <a:lnTo>
                    <a:pt x="168" y="128"/>
                  </a:lnTo>
                  <a:lnTo>
                    <a:pt x="168" y="112"/>
                  </a:lnTo>
                  <a:lnTo>
                    <a:pt x="160" y="104"/>
                  </a:lnTo>
                  <a:lnTo>
                    <a:pt x="208" y="80"/>
                  </a:lnTo>
                  <a:lnTo>
                    <a:pt x="208" y="96"/>
                  </a:lnTo>
                  <a:lnTo>
                    <a:pt x="216" y="96"/>
                  </a:lnTo>
                  <a:lnTo>
                    <a:pt x="240" y="80"/>
                  </a:lnTo>
                  <a:lnTo>
                    <a:pt x="216" y="72"/>
                  </a:lnTo>
                  <a:lnTo>
                    <a:pt x="216" y="80"/>
                  </a:lnTo>
                  <a:lnTo>
                    <a:pt x="208" y="72"/>
                  </a:lnTo>
                  <a:lnTo>
                    <a:pt x="176" y="80"/>
                  </a:lnTo>
                  <a:lnTo>
                    <a:pt x="136" y="80"/>
                  </a:lnTo>
                  <a:lnTo>
                    <a:pt x="128" y="80"/>
                  </a:lnTo>
                  <a:lnTo>
                    <a:pt x="136" y="72"/>
                  </a:lnTo>
                  <a:lnTo>
                    <a:pt x="128" y="32"/>
                  </a:lnTo>
                  <a:lnTo>
                    <a:pt x="112" y="40"/>
                  </a:lnTo>
                  <a:lnTo>
                    <a:pt x="88" y="40"/>
                  </a:lnTo>
                  <a:lnTo>
                    <a:pt x="64" y="24"/>
                  </a:lnTo>
                </a:path>
              </a:pathLst>
            </a:custGeom>
            <a:grpFill/>
            <a:ln w="12700" cmpd="sng">
              <a:solidFill>
                <a:sysClr val="window" lastClr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400" b="1" kern="0">
                <a:solidFill>
                  <a:srgbClr val="FFFFFF"/>
                </a:solidFill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endParaRPr>
            </a:p>
          </p:txBody>
        </p:sp>
        <p:sp>
          <p:nvSpPr>
            <p:cNvPr id="1482" name="Freeform 465"/>
            <p:cNvSpPr>
              <a:spLocks noChangeAspect="1"/>
            </p:cNvSpPr>
            <p:nvPr/>
          </p:nvSpPr>
          <p:spPr bwMode="auto">
            <a:xfrm>
              <a:off x="913" y="1714"/>
              <a:ext cx="41" cy="32"/>
            </a:xfrm>
            <a:custGeom>
              <a:avLst/>
              <a:gdLst>
                <a:gd name="T0" fmla="*/ 35 w 40"/>
                <a:gd name="T1" fmla="*/ 8 h 32"/>
                <a:gd name="T2" fmla="*/ 35 w 40"/>
                <a:gd name="T3" fmla="*/ 16 h 32"/>
                <a:gd name="T4" fmla="*/ 8 w 40"/>
                <a:gd name="T5" fmla="*/ 8 h 32"/>
                <a:gd name="T6" fmla="*/ 16 w 40"/>
                <a:gd name="T7" fmla="*/ 0 h 32"/>
                <a:gd name="T8" fmla="*/ 0 w 40"/>
                <a:gd name="T9" fmla="*/ 24 h 32"/>
                <a:gd name="T10" fmla="*/ 51 w 40"/>
                <a:gd name="T11" fmla="*/ 32 h 32"/>
                <a:gd name="T12" fmla="*/ 51 w 40"/>
                <a:gd name="T13" fmla="*/ 16 h 32"/>
                <a:gd name="T14" fmla="*/ 35 w 40"/>
                <a:gd name="T15" fmla="*/ 8 h 3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40" h="32">
                  <a:moveTo>
                    <a:pt x="24" y="8"/>
                  </a:moveTo>
                  <a:lnTo>
                    <a:pt x="24" y="16"/>
                  </a:lnTo>
                  <a:lnTo>
                    <a:pt x="8" y="8"/>
                  </a:lnTo>
                  <a:lnTo>
                    <a:pt x="16" y="0"/>
                  </a:lnTo>
                  <a:lnTo>
                    <a:pt x="0" y="24"/>
                  </a:lnTo>
                  <a:lnTo>
                    <a:pt x="40" y="32"/>
                  </a:lnTo>
                  <a:lnTo>
                    <a:pt x="40" y="16"/>
                  </a:lnTo>
                  <a:lnTo>
                    <a:pt x="24" y="8"/>
                  </a:lnTo>
                  <a:close/>
                </a:path>
              </a:pathLst>
            </a:custGeom>
            <a:grpFill/>
            <a:ln w="12700" cmpd="sng">
              <a:solidFill>
                <a:sysClr val="window" lastClr="FFFFFF"/>
              </a:solidFill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400" b="1" kern="0">
                <a:solidFill>
                  <a:srgbClr val="FFFFFF"/>
                </a:solidFill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endParaRPr>
            </a:p>
          </p:txBody>
        </p:sp>
        <p:sp>
          <p:nvSpPr>
            <p:cNvPr id="1483" name="Freeform 466"/>
            <p:cNvSpPr>
              <a:spLocks noChangeAspect="1"/>
            </p:cNvSpPr>
            <p:nvPr/>
          </p:nvSpPr>
          <p:spPr bwMode="auto">
            <a:xfrm>
              <a:off x="913" y="1714"/>
              <a:ext cx="41" cy="32"/>
            </a:xfrm>
            <a:custGeom>
              <a:avLst/>
              <a:gdLst>
                <a:gd name="T0" fmla="*/ 35 w 40"/>
                <a:gd name="T1" fmla="*/ 8 h 32"/>
                <a:gd name="T2" fmla="*/ 35 w 40"/>
                <a:gd name="T3" fmla="*/ 16 h 32"/>
                <a:gd name="T4" fmla="*/ 8 w 40"/>
                <a:gd name="T5" fmla="*/ 8 h 32"/>
                <a:gd name="T6" fmla="*/ 16 w 40"/>
                <a:gd name="T7" fmla="*/ 0 h 32"/>
                <a:gd name="T8" fmla="*/ 0 w 40"/>
                <a:gd name="T9" fmla="*/ 24 h 32"/>
                <a:gd name="T10" fmla="*/ 51 w 40"/>
                <a:gd name="T11" fmla="*/ 32 h 32"/>
                <a:gd name="T12" fmla="*/ 51 w 40"/>
                <a:gd name="T13" fmla="*/ 16 h 32"/>
                <a:gd name="T14" fmla="*/ 35 w 40"/>
                <a:gd name="T15" fmla="*/ 8 h 3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40" h="32">
                  <a:moveTo>
                    <a:pt x="24" y="8"/>
                  </a:moveTo>
                  <a:lnTo>
                    <a:pt x="24" y="16"/>
                  </a:lnTo>
                  <a:lnTo>
                    <a:pt x="8" y="8"/>
                  </a:lnTo>
                  <a:lnTo>
                    <a:pt x="16" y="0"/>
                  </a:lnTo>
                  <a:lnTo>
                    <a:pt x="0" y="24"/>
                  </a:lnTo>
                  <a:lnTo>
                    <a:pt x="40" y="32"/>
                  </a:lnTo>
                  <a:lnTo>
                    <a:pt x="40" y="16"/>
                  </a:lnTo>
                  <a:lnTo>
                    <a:pt x="24" y="8"/>
                  </a:lnTo>
                </a:path>
              </a:pathLst>
            </a:custGeom>
            <a:grpFill/>
            <a:ln w="12700" cmpd="sng">
              <a:solidFill>
                <a:sysClr val="window" lastClr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400" b="1" kern="0">
                <a:solidFill>
                  <a:srgbClr val="FFFFFF"/>
                </a:solidFill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endParaRPr>
            </a:p>
          </p:txBody>
        </p:sp>
      </p:grpSp>
      <p:sp>
        <p:nvSpPr>
          <p:cNvPr id="82948" name="Oval 467"/>
          <p:cNvSpPr>
            <a:spLocks noChangeArrowheads="1"/>
          </p:cNvSpPr>
          <p:nvPr/>
        </p:nvSpPr>
        <p:spPr bwMode="auto">
          <a:xfrm>
            <a:off x="674689" y="2274889"/>
            <a:ext cx="1190625" cy="1187450"/>
          </a:xfrm>
          <a:prstGeom prst="ellipse">
            <a:avLst/>
          </a:prstGeom>
          <a:solidFill>
            <a:schemeClr val="accent2">
              <a:lumMod val="60000"/>
              <a:lumOff val="40000"/>
              <a:alpha val="50195"/>
            </a:schemeClr>
          </a:solidFill>
          <a:ln w="57150" cmpd="dbl">
            <a:solidFill>
              <a:srgbClr val="C00000"/>
            </a:solidFill>
            <a:prstDash val="solid"/>
            <a:round/>
            <a:headEnd/>
            <a:tailEnd/>
          </a:ln>
          <a:effectLst/>
          <a:extLst/>
        </p:spPr>
        <p:txBody>
          <a:bodyPr wrap="none" lIns="91437" tIns="45719" rIns="91437" bIns="45719" anchor="ctr"/>
          <a:lstStyle/>
          <a:p>
            <a:pPr algn="ctr">
              <a:lnSpc>
                <a:spcPct val="90000"/>
              </a:lnSpc>
            </a:pPr>
            <a:endParaRPr lang="ja-JP" altLang="en-US" b="1" dirty="0">
              <a:solidFill>
                <a:srgbClr val="000000"/>
              </a:solidFill>
              <a:latin typeface="Arial" panose="020B0604020202020204" pitchFamily="34" charset="0"/>
              <a:ea typeface="Arial Unicode MS" panose="020B0604020202020204" pitchFamily="50" charset="-128"/>
              <a:cs typeface="Arial" panose="020B0604020202020204" pitchFamily="34" charset="0"/>
            </a:endParaRPr>
          </a:p>
        </p:txBody>
      </p:sp>
      <p:sp>
        <p:nvSpPr>
          <p:cNvPr id="82949" name="Oval 468"/>
          <p:cNvSpPr>
            <a:spLocks noChangeArrowheads="1"/>
          </p:cNvSpPr>
          <p:nvPr/>
        </p:nvSpPr>
        <p:spPr bwMode="auto">
          <a:xfrm>
            <a:off x="6427788" y="2409826"/>
            <a:ext cx="1547812" cy="1547813"/>
          </a:xfrm>
          <a:prstGeom prst="ellipse">
            <a:avLst/>
          </a:prstGeom>
          <a:solidFill>
            <a:schemeClr val="accent2">
              <a:lumMod val="60000"/>
              <a:lumOff val="40000"/>
              <a:alpha val="50195"/>
            </a:schemeClr>
          </a:solidFill>
          <a:ln w="57150" cmpd="dbl">
            <a:solidFill>
              <a:srgbClr val="C00000"/>
            </a:solidFill>
            <a:prstDash val="solid"/>
            <a:round/>
            <a:headEnd/>
            <a:tailEnd/>
          </a:ln>
          <a:effectLst/>
          <a:extLst/>
        </p:spPr>
        <p:txBody>
          <a:bodyPr wrap="none" lIns="91437" tIns="45719" rIns="91437" bIns="45719" anchor="ctr"/>
          <a:lstStyle/>
          <a:p>
            <a:pPr algn="ctr">
              <a:lnSpc>
                <a:spcPct val="90000"/>
              </a:lnSpc>
            </a:pPr>
            <a:endParaRPr lang="ja-JP" altLang="ja-JP" b="1" dirty="0">
              <a:solidFill>
                <a:srgbClr val="000000"/>
              </a:solidFill>
              <a:latin typeface="Arial" panose="020B0604020202020204" pitchFamily="34" charset="0"/>
              <a:ea typeface="Arial Unicode MS" panose="020B0604020202020204" pitchFamily="50" charset="-128"/>
              <a:cs typeface="Arial" panose="020B0604020202020204" pitchFamily="34" charset="0"/>
            </a:endParaRPr>
          </a:p>
        </p:txBody>
      </p:sp>
      <p:sp>
        <p:nvSpPr>
          <p:cNvPr id="82950" name="Oval 469"/>
          <p:cNvSpPr>
            <a:spLocks noChangeArrowheads="1"/>
          </p:cNvSpPr>
          <p:nvPr/>
        </p:nvSpPr>
        <p:spPr bwMode="auto">
          <a:xfrm>
            <a:off x="7375526" y="3987800"/>
            <a:ext cx="1406525" cy="1404938"/>
          </a:xfrm>
          <a:prstGeom prst="ellipse">
            <a:avLst/>
          </a:prstGeom>
          <a:solidFill>
            <a:schemeClr val="accent2">
              <a:lumMod val="60000"/>
              <a:lumOff val="40000"/>
              <a:alpha val="50195"/>
            </a:schemeClr>
          </a:solidFill>
          <a:ln w="57150" cmpd="dbl">
            <a:solidFill>
              <a:srgbClr val="C00000"/>
            </a:solidFill>
            <a:prstDash val="solid"/>
            <a:round/>
            <a:headEnd/>
            <a:tailEnd/>
          </a:ln>
          <a:effectLst/>
          <a:extLst/>
        </p:spPr>
        <p:txBody>
          <a:bodyPr wrap="none" lIns="91437" tIns="45719" rIns="91437" bIns="45719" anchor="ctr"/>
          <a:lstStyle/>
          <a:p>
            <a:pPr algn="ctr">
              <a:lnSpc>
                <a:spcPct val="90000"/>
              </a:lnSpc>
            </a:pPr>
            <a:endParaRPr lang="ja-JP" altLang="en-US" b="1" dirty="0">
              <a:solidFill>
                <a:srgbClr val="000000"/>
              </a:solidFill>
              <a:latin typeface="Arial" panose="020B0604020202020204" pitchFamily="34" charset="0"/>
              <a:ea typeface="Arial Unicode MS" panose="020B0604020202020204" pitchFamily="50" charset="-128"/>
              <a:cs typeface="Arial" panose="020B0604020202020204" pitchFamily="34" charset="0"/>
            </a:endParaRPr>
          </a:p>
        </p:txBody>
      </p:sp>
      <p:sp>
        <p:nvSpPr>
          <p:cNvPr id="82951" name="Text Box 470"/>
          <p:cNvSpPr txBox="1">
            <a:spLocks noChangeArrowheads="1"/>
          </p:cNvSpPr>
          <p:nvPr/>
        </p:nvSpPr>
        <p:spPr bwMode="auto">
          <a:xfrm>
            <a:off x="1689020" y="1074738"/>
            <a:ext cx="3213100" cy="1274762"/>
          </a:xfrm>
          <a:prstGeom prst="rect">
            <a:avLst/>
          </a:prstGeom>
          <a:solidFill>
            <a:schemeClr val="bg1">
              <a:alpha val="50195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</p:spPr>
        <p:txBody>
          <a:bodyPr wrap="none" lIns="91437" tIns="118796" rIns="91437" bIns="45719" anchor="ctr"/>
          <a:lstStyle>
            <a:lvl1pPr eaLnBrk="0" hangingPunct="0">
              <a:defRPr kumimoji="1" sz="22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1pPr>
            <a:lvl2pPr marL="742950" indent="-285750" eaLnBrk="0" hangingPunct="0">
              <a:defRPr kumimoji="1" sz="22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2pPr>
            <a:lvl3pPr marL="1143000" indent="-228600" eaLnBrk="0" hangingPunct="0">
              <a:defRPr kumimoji="1" sz="22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3pPr>
            <a:lvl4pPr marL="1600200" indent="-228600" eaLnBrk="0" hangingPunct="0">
              <a:defRPr kumimoji="1" sz="22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4pPr>
            <a:lvl5pPr marL="2057400" indent="-228600" eaLnBrk="0" hangingPunct="0">
              <a:defRPr kumimoji="1" sz="22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2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2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2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2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9pPr>
          </a:lstStyle>
          <a:p>
            <a:pPr algn="dist" eaLnBrk="1" hangingPunct="1">
              <a:lnSpc>
                <a:spcPct val="90000"/>
              </a:lnSpc>
              <a:defRPr/>
            </a:pPr>
            <a:endParaRPr lang="en-US" altLang="ja-JP" sz="2000" b="1" dirty="0">
              <a:latin typeface="Arial" panose="020B0604020202020204" pitchFamily="34" charset="0"/>
              <a:ea typeface="Arial Unicode MS" panose="020B0604020202020204" pitchFamily="50" charset="-128"/>
              <a:cs typeface="Arial" panose="020B0604020202020204" pitchFamily="34" charset="0"/>
            </a:endParaRPr>
          </a:p>
        </p:txBody>
      </p:sp>
      <p:sp>
        <p:nvSpPr>
          <p:cNvPr id="82952" name="Text Box 471"/>
          <p:cNvSpPr txBox="1">
            <a:spLocks noChangeArrowheads="1"/>
          </p:cNvSpPr>
          <p:nvPr/>
        </p:nvSpPr>
        <p:spPr bwMode="auto">
          <a:xfrm>
            <a:off x="5408465" y="1074738"/>
            <a:ext cx="3213100" cy="1274762"/>
          </a:xfrm>
          <a:prstGeom prst="rect">
            <a:avLst/>
          </a:prstGeom>
          <a:solidFill>
            <a:schemeClr val="bg1">
              <a:alpha val="50195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</p:spPr>
        <p:txBody>
          <a:bodyPr wrap="none" lIns="91437" tIns="118796" rIns="91437" bIns="45719" anchor="ctr"/>
          <a:lstStyle>
            <a:lvl1pPr eaLnBrk="0" hangingPunct="0">
              <a:defRPr kumimoji="1" sz="22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1pPr>
            <a:lvl2pPr marL="742950" indent="-285750" eaLnBrk="0" hangingPunct="0">
              <a:defRPr kumimoji="1" sz="22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2pPr>
            <a:lvl3pPr marL="1143000" indent="-228600" eaLnBrk="0" hangingPunct="0">
              <a:defRPr kumimoji="1" sz="22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3pPr>
            <a:lvl4pPr marL="1600200" indent="-228600" eaLnBrk="0" hangingPunct="0">
              <a:defRPr kumimoji="1" sz="22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4pPr>
            <a:lvl5pPr marL="2057400" indent="-228600" eaLnBrk="0" hangingPunct="0">
              <a:defRPr kumimoji="1" sz="22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2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2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2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2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9pPr>
          </a:lstStyle>
          <a:p>
            <a:pPr algn="dist" eaLnBrk="1" hangingPunct="1">
              <a:lnSpc>
                <a:spcPct val="90000"/>
              </a:lnSpc>
              <a:defRPr/>
            </a:pPr>
            <a:endParaRPr lang="en-US" altLang="ja-JP" sz="2000" b="1" dirty="0">
              <a:latin typeface="Arial" panose="020B0604020202020204" pitchFamily="34" charset="0"/>
              <a:ea typeface="Arial Unicode MS" panose="020B0604020202020204" pitchFamily="50" charset="-128"/>
              <a:cs typeface="Arial" panose="020B0604020202020204" pitchFamily="34" charset="0"/>
            </a:endParaRPr>
          </a:p>
        </p:txBody>
      </p:sp>
      <p:sp>
        <p:nvSpPr>
          <p:cNvPr id="35849" name="AutoShape 472"/>
          <p:cNvSpPr>
            <a:spLocks noChangeArrowheads="1"/>
          </p:cNvSpPr>
          <p:nvPr/>
        </p:nvSpPr>
        <p:spPr bwMode="auto">
          <a:xfrm>
            <a:off x="6067278" y="874713"/>
            <a:ext cx="2003425" cy="360362"/>
          </a:xfrm>
          <a:prstGeom prst="roundRect">
            <a:avLst>
              <a:gd name="adj" fmla="val 0"/>
            </a:avLst>
          </a:prstGeom>
          <a:solidFill>
            <a:srgbClr val="99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37" tIns="45719" rIns="91437" bIns="45719"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kumimoji="1" sz="3200">
                <a:solidFill>
                  <a:schemeClr val="tx1"/>
                </a:solidFill>
                <a:latin typeface="Tahoma" pitchFamily="34" charset="0"/>
                <a:ea typeface="Meiryo UI" pitchFamily="50" charset="-128"/>
                <a:cs typeface="Meiryo UI" pitchFamily="50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kumimoji="1" sz="2800">
                <a:solidFill>
                  <a:schemeClr val="tx1"/>
                </a:solidFill>
                <a:latin typeface="Tahoma" pitchFamily="34" charset="0"/>
                <a:ea typeface="Meiryo UI" pitchFamily="50" charset="-128"/>
                <a:cs typeface="Meiryo UI" pitchFamily="50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kumimoji="1" sz="2400">
                <a:solidFill>
                  <a:schemeClr val="tx1"/>
                </a:solidFill>
                <a:latin typeface="Tahoma" pitchFamily="34" charset="0"/>
                <a:ea typeface="Meiryo UI" pitchFamily="50" charset="-128"/>
                <a:cs typeface="Meiryo UI" pitchFamily="50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kumimoji="1" sz="2000">
                <a:solidFill>
                  <a:schemeClr val="tx1"/>
                </a:solidFill>
                <a:latin typeface="Tahoma" pitchFamily="34" charset="0"/>
                <a:ea typeface="Meiryo UI" pitchFamily="50" charset="-128"/>
                <a:cs typeface="Meiryo UI" pitchFamily="50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Tahoma" pitchFamily="34" charset="0"/>
                <a:ea typeface="Meiryo UI" pitchFamily="50" charset="-128"/>
                <a:cs typeface="Meiryo UI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Tahoma" pitchFamily="34" charset="0"/>
                <a:ea typeface="Meiryo UI" pitchFamily="50" charset="-128"/>
                <a:cs typeface="Meiryo UI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Tahoma" pitchFamily="34" charset="0"/>
                <a:ea typeface="Meiryo UI" pitchFamily="50" charset="-128"/>
                <a:cs typeface="Meiryo UI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Tahoma" pitchFamily="34" charset="0"/>
                <a:ea typeface="Meiryo UI" pitchFamily="50" charset="-128"/>
                <a:cs typeface="Meiryo UI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Tahoma" pitchFamily="34" charset="0"/>
                <a:ea typeface="Meiryo UI" pitchFamily="50" charset="-128"/>
                <a:cs typeface="Meiryo UI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ja-JP" sz="2000" b="1">
                <a:solidFill>
                  <a:srgbClr val="FFFFFF"/>
                </a:solidFill>
                <a:latin typeface="Arial" charset="0"/>
                <a:ea typeface="Arial Unicode MS" pitchFamily="50" charset="-128"/>
                <a:cs typeface="Arial" charset="0"/>
              </a:rPr>
              <a:t>North America</a:t>
            </a:r>
            <a:r>
              <a:rPr lang="ja-JP" altLang="en-US" sz="2000" b="1">
                <a:solidFill>
                  <a:srgbClr val="FFFFFF"/>
                </a:solidFill>
                <a:latin typeface="Arial" charset="0"/>
                <a:ea typeface="Arial Unicode MS" pitchFamily="50" charset="-128"/>
                <a:cs typeface="Arial" charset="0"/>
              </a:rPr>
              <a:t> </a:t>
            </a:r>
          </a:p>
        </p:txBody>
      </p:sp>
      <p:sp>
        <p:nvSpPr>
          <p:cNvPr id="35850" name="AutoShape 473"/>
          <p:cNvSpPr>
            <a:spLocks noChangeArrowheads="1"/>
          </p:cNvSpPr>
          <p:nvPr/>
        </p:nvSpPr>
        <p:spPr bwMode="auto">
          <a:xfrm>
            <a:off x="2498645" y="874713"/>
            <a:ext cx="1590675" cy="360362"/>
          </a:xfrm>
          <a:prstGeom prst="roundRect">
            <a:avLst>
              <a:gd name="adj" fmla="val 0"/>
            </a:avLst>
          </a:prstGeom>
          <a:solidFill>
            <a:srgbClr val="99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37" tIns="45719" rIns="91437" bIns="45719"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kumimoji="1" sz="3200">
                <a:solidFill>
                  <a:schemeClr val="tx1"/>
                </a:solidFill>
                <a:latin typeface="Tahoma" pitchFamily="34" charset="0"/>
                <a:ea typeface="Meiryo UI" pitchFamily="50" charset="-128"/>
                <a:cs typeface="Meiryo UI" pitchFamily="50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kumimoji="1" sz="2800">
                <a:solidFill>
                  <a:schemeClr val="tx1"/>
                </a:solidFill>
                <a:latin typeface="Tahoma" pitchFamily="34" charset="0"/>
                <a:ea typeface="Meiryo UI" pitchFamily="50" charset="-128"/>
                <a:cs typeface="Meiryo UI" pitchFamily="50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kumimoji="1" sz="2400">
                <a:solidFill>
                  <a:schemeClr val="tx1"/>
                </a:solidFill>
                <a:latin typeface="Tahoma" pitchFamily="34" charset="0"/>
                <a:ea typeface="Meiryo UI" pitchFamily="50" charset="-128"/>
                <a:cs typeface="Meiryo UI" pitchFamily="50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kumimoji="1" sz="2000">
                <a:solidFill>
                  <a:schemeClr val="tx1"/>
                </a:solidFill>
                <a:latin typeface="Tahoma" pitchFamily="34" charset="0"/>
                <a:ea typeface="Meiryo UI" pitchFamily="50" charset="-128"/>
                <a:cs typeface="Meiryo UI" pitchFamily="50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Tahoma" pitchFamily="34" charset="0"/>
                <a:ea typeface="Meiryo UI" pitchFamily="50" charset="-128"/>
                <a:cs typeface="Meiryo UI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Tahoma" pitchFamily="34" charset="0"/>
                <a:ea typeface="Meiryo UI" pitchFamily="50" charset="-128"/>
                <a:cs typeface="Meiryo UI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Tahoma" pitchFamily="34" charset="0"/>
                <a:ea typeface="Meiryo UI" pitchFamily="50" charset="-128"/>
                <a:cs typeface="Meiryo UI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Tahoma" pitchFamily="34" charset="0"/>
                <a:ea typeface="Meiryo UI" pitchFamily="50" charset="-128"/>
                <a:cs typeface="Meiryo UI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Tahoma" pitchFamily="34" charset="0"/>
                <a:ea typeface="Meiryo UI" pitchFamily="50" charset="-128"/>
                <a:cs typeface="Meiryo UI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ja-JP" sz="2000" b="1">
                <a:solidFill>
                  <a:srgbClr val="FFFFFF"/>
                </a:solidFill>
                <a:latin typeface="Arial" charset="0"/>
                <a:ea typeface="Arial Unicode MS" pitchFamily="50" charset="-128"/>
                <a:cs typeface="Arial" charset="0"/>
              </a:rPr>
              <a:t>Europe</a:t>
            </a:r>
            <a:endParaRPr lang="ja-JP" altLang="en-US" sz="2000" b="1">
              <a:solidFill>
                <a:srgbClr val="FFFFFF"/>
              </a:solidFill>
              <a:latin typeface="Arial" charset="0"/>
              <a:ea typeface="Arial Unicode MS" pitchFamily="50" charset="-128"/>
              <a:cs typeface="Arial" charset="0"/>
            </a:endParaRPr>
          </a:p>
        </p:txBody>
      </p:sp>
      <p:sp>
        <p:nvSpPr>
          <p:cNvPr id="82956" name="Oval 475"/>
          <p:cNvSpPr>
            <a:spLocks noChangeArrowheads="1"/>
          </p:cNvSpPr>
          <p:nvPr/>
        </p:nvSpPr>
        <p:spPr bwMode="auto">
          <a:xfrm>
            <a:off x="3651251" y="2552701"/>
            <a:ext cx="1008063" cy="1008063"/>
          </a:xfrm>
          <a:prstGeom prst="ellipse">
            <a:avLst/>
          </a:prstGeom>
          <a:solidFill>
            <a:schemeClr val="accent2">
              <a:lumMod val="60000"/>
              <a:lumOff val="40000"/>
              <a:alpha val="50195"/>
            </a:schemeClr>
          </a:solidFill>
          <a:ln w="57150" cmpd="dbl">
            <a:solidFill>
              <a:srgbClr val="C00000"/>
            </a:solidFill>
            <a:prstDash val="solid"/>
            <a:round/>
            <a:headEnd/>
            <a:tailEnd/>
          </a:ln>
          <a:effectLst/>
          <a:extLst/>
        </p:spPr>
        <p:txBody>
          <a:bodyPr wrap="none" lIns="91437" tIns="45719" rIns="91437" bIns="45719" anchor="ctr"/>
          <a:lstStyle/>
          <a:p>
            <a:pPr algn="ctr">
              <a:lnSpc>
                <a:spcPct val="90000"/>
              </a:lnSpc>
            </a:pPr>
            <a:endParaRPr lang="ja-JP" altLang="en-US" b="1" dirty="0">
              <a:solidFill>
                <a:srgbClr val="000000"/>
              </a:solidFill>
              <a:latin typeface="Arial" panose="020B0604020202020204" pitchFamily="34" charset="0"/>
              <a:ea typeface="Arial Unicode MS" panose="020B0604020202020204" pitchFamily="50" charset="-128"/>
              <a:cs typeface="Arial" panose="020B0604020202020204" pitchFamily="34" charset="0"/>
            </a:endParaRPr>
          </a:p>
        </p:txBody>
      </p:sp>
      <p:sp>
        <p:nvSpPr>
          <p:cNvPr id="82959" name="Oval 481"/>
          <p:cNvSpPr>
            <a:spLocks noChangeArrowheads="1"/>
          </p:cNvSpPr>
          <p:nvPr/>
        </p:nvSpPr>
        <p:spPr bwMode="auto">
          <a:xfrm>
            <a:off x="2228851" y="3209925"/>
            <a:ext cx="1762125" cy="1760538"/>
          </a:xfrm>
          <a:prstGeom prst="ellipse">
            <a:avLst/>
          </a:prstGeom>
          <a:solidFill>
            <a:schemeClr val="accent2">
              <a:lumMod val="60000"/>
              <a:lumOff val="40000"/>
              <a:alpha val="50195"/>
            </a:schemeClr>
          </a:solidFill>
          <a:ln w="57150" cmpd="dbl">
            <a:solidFill>
              <a:srgbClr val="C00000"/>
            </a:solidFill>
            <a:prstDash val="solid"/>
            <a:round/>
            <a:headEnd/>
            <a:tailEnd/>
          </a:ln>
          <a:effectLst/>
          <a:extLst/>
        </p:spPr>
        <p:txBody>
          <a:bodyPr wrap="none" lIns="91437" tIns="45719" rIns="91437" bIns="45719" anchor="ctr"/>
          <a:lstStyle/>
          <a:p>
            <a:pPr algn="ctr">
              <a:lnSpc>
                <a:spcPct val="90000"/>
              </a:lnSpc>
            </a:pPr>
            <a:endParaRPr lang="ja-JP" altLang="en-US" b="1" dirty="0">
              <a:solidFill>
                <a:srgbClr val="000000"/>
              </a:solidFill>
              <a:latin typeface="Arial" panose="020B0604020202020204" pitchFamily="34" charset="0"/>
              <a:ea typeface="Arial Unicode MS" panose="020B0604020202020204" pitchFamily="50" charset="-128"/>
              <a:cs typeface="Arial" panose="020B0604020202020204" pitchFamily="34" charset="0"/>
            </a:endParaRPr>
          </a:p>
        </p:txBody>
      </p:sp>
      <p:sp>
        <p:nvSpPr>
          <p:cNvPr id="82961" name="Text Box 484"/>
          <p:cNvSpPr txBox="1">
            <a:spLocks noChangeArrowheads="1"/>
          </p:cNvSpPr>
          <p:nvPr/>
        </p:nvSpPr>
        <p:spPr bwMode="auto">
          <a:xfrm>
            <a:off x="330200" y="5300664"/>
            <a:ext cx="3632200" cy="1493837"/>
          </a:xfrm>
          <a:prstGeom prst="rect">
            <a:avLst/>
          </a:prstGeom>
          <a:solidFill>
            <a:schemeClr val="bg1">
              <a:alpha val="50195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</p:spPr>
        <p:txBody>
          <a:bodyPr wrap="none" lIns="91437" tIns="118796" rIns="91437" bIns="45719" anchor="ctr"/>
          <a:lstStyle>
            <a:lvl1pPr eaLnBrk="0" hangingPunct="0">
              <a:defRPr kumimoji="1" sz="22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1pPr>
            <a:lvl2pPr marL="742950" indent="-285750" eaLnBrk="0" hangingPunct="0">
              <a:defRPr kumimoji="1" sz="22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2pPr>
            <a:lvl3pPr marL="1143000" indent="-228600" eaLnBrk="0" hangingPunct="0">
              <a:defRPr kumimoji="1" sz="22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3pPr>
            <a:lvl4pPr marL="1600200" indent="-228600" eaLnBrk="0" hangingPunct="0">
              <a:defRPr kumimoji="1" sz="22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4pPr>
            <a:lvl5pPr marL="2057400" indent="-228600" eaLnBrk="0" hangingPunct="0">
              <a:defRPr kumimoji="1" sz="22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2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2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2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2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9pPr>
          </a:lstStyle>
          <a:p>
            <a:pPr algn="dist" eaLnBrk="1" hangingPunct="1">
              <a:lnSpc>
                <a:spcPct val="90000"/>
              </a:lnSpc>
              <a:defRPr/>
            </a:pPr>
            <a:endParaRPr lang="en-US" altLang="ja-JP" sz="2000" b="1" dirty="0">
              <a:latin typeface="Arial" panose="020B0604020202020204" pitchFamily="34" charset="0"/>
              <a:ea typeface="Arial Unicode MS" panose="020B0604020202020204" pitchFamily="50" charset="-128"/>
              <a:cs typeface="Arial" panose="020B0604020202020204" pitchFamily="34" charset="0"/>
            </a:endParaRPr>
          </a:p>
        </p:txBody>
      </p:sp>
      <p:sp>
        <p:nvSpPr>
          <p:cNvPr id="35858" name="AutoShape 485"/>
          <p:cNvSpPr>
            <a:spLocks noChangeArrowheads="1"/>
          </p:cNvSpPr>
          <p:nvPr/>
        </p:nvSpPr>
        <p:spPr bwMode="auto">
          <a:xfrm>
            <a:off x="1352550" y="5135563"/>
            <a:ext cx="1590675" cy="360362"/>
          </a:xfrm>
          <a:prstGeom prst="roundRect">
            <a:avLst>
              <a:gd name="adj" fmla="val 0"/>
            </a:avLst>
          </a:prstGeom>
          <a:solidFill>
            <a:srgbClr val="99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37" tIns="45719" rIns="91437" bIns="45719"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kumimoji="1" sz="3200">
                <a:solidFill>
                  <a:schemeClr val="tx1"/>
                </a:solidFill>
                <a:latin typeface="Tahoma" pitchFamily="34" charset="0"/>
                <a:ea typeface="Meiryo UI" pitchFamily="50" charset="-128"/>
                <a:cs typeface="Meiryo UI" pitchFamily="50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kumimoji="1" sz="2800">
                <a:solidFill>
                  <a:schemeClr val="tx1"/>
                </a:solidFill>
                <a:latin typeface="Tahoma" pitchFamily="34" charset="0"/>
                <a:ea typeface="Meiryo UI" pitchFamily="50" charset="-128"/>
                <a:cs typeface="Meiryo UI" pitchFamily="50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kumimoji="1" sz="2400">
                <a:solidFill>
                  <a:schemeClr val="tx1"/>
                </a:solidFill>
                <a:latin typeface="Tahoma" pitchFamily="34" charset="0"/>
                <a:ea typeface="Meiryo UI" pitchFamily="50" charset="-128"/>
                <a:cs typeface="Meiryo UI" pitchFamily="50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kumimoji="1" sz="2000">
                <a:solidFill>
                  <a:schemeClr val="tx1"/>
                </a:solidFill>
                <a:latin typeface="Tahoma" pitchFamily="34" charset="0"/>
                <a:ea typeface="Meiryo UI" pitchFamily="50" charset="-128"/>
                <a:cs typeface="Meiryo UI" pitchFamily="50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Tahoma" pitchFamily="34" charset="0"/>
                <a:ea typeface="Meiryo UI" pitchFamily="50" charset="-128"/>
                <a:cs typeface="Meiryo UI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Tahoma" pitchFamily="34" charset="0"/>
                <a:ea typeface="Meiryo UI" pitchFamily="50" charset="-128"/>
                <a:cs typeface="Meiryo UI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Tahoma" pitchFamily="34" charset="0"/>
                <a:ea typeface="Meiryo UI" pitchFamily="50" charset="-128"/>
                <a:cs typeface="Meiryo UI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Tahoma" pitchFamily="34" charset="0"/>
                <a:ea typeface="Meiryo UI" pitchFamily="50" charset="-128"/>
                <a:cs typeface="Meiryo UI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Tahoma" pitchFamily="34" charset="0"/>
                <a:ea typeface="Meiryo UI" pitchFamily="50" charset="-128"/>
                <a:cs typeface="Meiryo UI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ja-JP" sz="2000" b="1">
                <a:solidFill>
                  <a:srgbClr val="FFFFFF"/>
                </a:solidFill>
                <a:latin typeface="Arial" charset="0"/>
                <a:ea typeface="Arial Unicode MS" pitchFamily="50" charset="-128"/>
                <a:cs typeface="Arial" charset="0"/>
              </a:rPr>
              <a:t>Asia</a:t>
            </a:r>
            <a:endParaRPr lang="ja-JP" altLang="en-US" sz="2000" b="1">
              <a:solidFill>
                <a:srgbClr val="FFFFFF"/>
              </a:solidFill>
              <a:latin typeface="Arial" charset="0"/>
              <a:ea typeface="Arial Unicode MS" pitchFamily="50" charset="-128"/>
              <a:cs typeface="Arial" charset="0"/>
            </a:endParaRPr>
          </a:p>
        </p:txBody>
      </p:sp>
      <p:sp>
        <p:nvSpPr>
          <p:cNvPr id="82963" name="Text Box 486"/>
          <p:cNvSpPr txBox="1">
            <a:spLocks noChangeArrowheads="1"/>
          </p:cNvSpPr>
          <p:nvPr/>
        </p:nvSpPr>
        <p:spPr bwMode="auto">
          <a:xfrm>
            <a:off x="6750051" y="5672138"/>
            <a:ext cx="2195513" cy="1122362"/>
          </a:xfrm>
          <a:prstGeom prst="rect">
            <a:avLst/>
          </a:prstGeom>
          <a:solidFill>
            <a:schemeClr val="bg1">
              <a:alpha val="50195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</p:spPr>
        <p:txBody>
          <a:bodyPr wrap="none" lIns="91437" tIns="118796" rIns="91437" bIns="45719" anchor="ctr"/>
          <a:lstStyle>
            <a:lvl1pPr eaLnBrk="0" hangingPunct="0">
              <a:defRPr kumimoji="1" sz="22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1pPr>
            <a:lvl2pPr marL="742950" indent="-285750" eaLnBrk="0" hangingPunct="0">
              <a:defRPr kumimoji="1" sz="22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2pPr>
            <a:lvl3pPr marL="1143000" indent="-228600" eaLnBrk="0" hangingPunct="0">
              <a:defRPr kumimoji="1" sz="22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3pPr>
            <a:lvl4pPr marL="1600200" indent="-228600" eaLnBrk="0" hangingPunct="0">
              <a:defRPr kumimoji="1" sz="22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4pPr>
            <a:lvl5pPr marL="2057400" indent="-228600" eaLnBrk="0" hangingPunct="0">
              <a:defRPr kumimoji="1" sz="22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2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2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2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2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9pPr>
          </a:lstStyle>
          <a:p>
            <a:pPr algn="dist" eaLnBrk="1" hangingPunct="1">
              <a:lnSpc>
                <a:spcPct val="90000"/>
              </a:lnSpc>
              <a:defRPr/>
            </a:pPr>
            <a:endParaRPr lang="en-US" altLang="ja-JP" sz="2000" b="1" dirty="0">
              <a:latin typeface="Arial" panose="020B0604020202020204" pitchFamily="34" charset="0"/>
              <a:ea typeface="Arial Unicode MS" panose="020B0604020202020204" pitchFamily="50" charset="-128"/>
              <a:cs typeface="Arial" panose="020B0604020202020204" pitchFamily="34" charset="0"/>
            </a:endParaRPr>
          </a:p>
        </p:txBody>
      </p:sp>
      <p:sp>
        <p:nvSpPr>
          <p:cNvPr id="35860" name="AutoShape 487"/>
          <p:cNvSpPr>
            <a:spLocks noChangeArrowheads="1"/>
          </p:cNvSpPr>
          <p:nvPr/>
        </p:nvSpPr>
        <p:spPr bwMode="auto">
          <a:xfrm>
            <a:off x="6846888" y="5480051"/>
            <a:ext cx="2070100" cy="360363"/>
          </a:xfrm>
          <a:prstGeom prst="roundRect">
            <a:avLst>
              <a:gd name="adj" fmla="val 0"/>
            </a:avLst>
          </a:prstGeom>
          <a:solidFill>
            <a:srgbClr val="99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37" tIns="45719" rIns="91437" bIns="45719"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kumimoji="1" sz="3200">
                <a:solidFill>
                  <a:schemeClr val="tx1"/>
                </a:solidFill>
                <a:latin typeface="Tahoma" pitchFamily="34" charset="0"/>
                <a:ea typeface="Meiryo UI" pitchFamily="50" charset="-128"/>
                <a:cs typeface="Meiryo UI" pitchFamily="50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kumimoji="1" sz="2800">
                <a:solidFill>
                  <a:schemeClr val="tx1"/>
                </a:solidFill>
                <a:latin typeface="Tahoma" pitchFamily="34" charset="0"/>
                <a:ea typeface="Meiryo UI" pitchFamily="50" charset="-128"/>
                <a:cs typeface="Meiryo UI" pitchFamily="50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kumimoji="1" sz="2400">
                <a:solidFill>
                  <a:schemeClr val="tx1"/>
                </a:solidFill>
                <a:latin typeface="Tahoma" pitchFamily="34" charset="0"/>
                <a:ea typeface="Meiryo UI" pitchFamily="50" charset="-128"/>
                <a:cs typeface="Meiryo UI" pitchFamily="50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kumimoji="1" sz="2000">
                <a:solidFill>
                  <a:schemeClr val="tx1"/>
                </a:solidFill>
                <a:latin typeface="Tahoma" pitchFamily="34" charset="0"/>
                <a:ea typeface="Meiryo UI" pitchFamily="50" charset="-128"/>
                <a:cs typeface="Meiryo UI" pitchFamily="50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Tahoma" pitchFamily="34" charset="0"/>
                <a:ea typeface="Meiryo UI" pitchFamily="50" charset="-128"/>
                <a:cs typeface="Meiryo UI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Tahoma" pitchFamily="34" charset="0"/>
                <a:ea typeface="Meiryo UI" pitchFamily="50" charset="-128"/>
                <a:cs typeface="Meiryo UI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Tahoma" pitchFamily="34" charset="0"/>
                <a:ea typeface="Meiryo UI" pitchFamily="50" charset="-128"/>
                <a:cs typeface="Meiryo UI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Tahoma" pitchFamily="34" charset="0"/>
                <a:ea typeface="Meiryo UI" pitchFamily="50" charset="-128"/>
                <a:cs typeface="Meiryo UI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Tahoma" pitchFamily="34" charset="0"/>
                <a:ea typeface="Meiryo UI" pitchFamily="50" charset="-128"/>
                <a:cs typeface="Meiryo UI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ja-JP" sz="2000" b="1">
                <a:solidFill>
                  <a:srgbClr val="FFFFFF"/>
                </a:solidFill>
                <a:latin typeface="Arial" charset="0"/>
                <a:ea typeface="Arial Unicode MS" pitchFamily="50" charset="-128"/>
                <a:cs typeface="Arial" charset="0"/>
              </a:rPr>
              <a:t>South America</a:t>
            </a:r>
            <a:endParaRPr lang="ja-JP" altLang="en-US" sz="2000" b="1">
              <a:solidFill>
                <a:srgbClr val="FFFFFF"/>
              </a:solidFill>
              <a:latin typeface="Arial" charset="0"/>
              <a:ea typeface="Arial Unicode MS" pitchFamily="50" charset="-128"/>
              <a:cs typeface="Arial" charset="0"/>
            </a:endParaRPr>
          </a:p>
        </p:txBody>
      </p:sp>
      <p:sp>
        <p:nvSpPr>
          <p:cNvPr id="82965" name="AutoShape 488"/>
          <p:cNvSpPr>
            <a:spLocks noChangeArrowheads="1"/>
          </p:cNvSpPr>
          <p:nvPr/>
        </p:nvSpPr>
        <p:spPr bwMode="auto">
          <a:xfrm>
            <a:off x="4141789" y="4222749"/>
            <a:ext cx="2484437" cy="2552455"/>
          </a:xfrm>
          <a:prstGeom prst="wedgeRectCallout">
            <a:avLst>
              <a:gd name="adj1" fmla="val -19037"/>
              <a:gd name="adj2" fmla="val -43644"/>
            </a:avLst>
          </a:prstGeom>
          <a:solidFill>
            <a:schemeClr val="bg1">
              <a:alpha val="50195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</p:spPr>
        <p:txBody>
          <a:bodyPr wrap="none" lIns="91437" tIns="118796" rIns="91437" bIns="45719" anchor="ctr"/>
          <a:lstStyle/>
          <a:p>
            <a:pPr>
              <a:defRPr/>
            </a:pPr>
            <a:endParaRPr lang="ja-JP" altLang="en-US" sz="2000" b="1" dirty="0">
              <a:latin typeface="Arial" panose="020B0604020202020204" pitchFamily="34" charset="0"/>
              <a:ea typeface="Arial Unicode MS" panose="020B0604020202020204" pitchFamily="50" charset="-128"/>
              <a:cs typeface="Arial" panose="020B0604020202020204" pitchFamily="34" charset="0"/>
            </a:endParaRPr>
          </a:p>
        </p:txBody>
      </p:sp>
      <p:sp>
        <p:nvSpPr>
          <p:cNvPr id="35862" name="AutoShape 489"/>
          <p:cNvSpPr>
            <a:spLocks noChangeArrowheads="1"/>
          </p:cNvSpPr>
          <p:nvPr/>
        </p:nvSpPr>
        <p:spPr bwMode="auto">
          <a:xfrm>
            <a:off x="4570414" y="4022726"/>
            <a:ext cx="1590675" cy="360363"/>
          </a:xfrm>
          <a:prstGeom prst="roundRect">
            <a:avLst>
              <a:gd name="adj" fmla="val 0"/>
            </a:avLst>
          </a:prstGeom>
          <a:solidFill>
            <a:srgbClr val="99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37" tIns="45719" rIns="91437" bIns="45719"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kumimoji="1" sz="3200">
                <a:solidFill>
                  <a:schemeClr val="tx1"/>
                </a:solidFill>
                <a:latin typeface="Tahoma" pitchFamily="34" charset="0"/>
                <a:ea typeface="Meiryo UI" pitchFamily="50" charset="-128"/>
                <a:cs typeface="Meiryo UI" pitchFamily="50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kumimoji="1" sz="2800">
                <a:solidFill>
                  <a:schemeClr val="tx1"/>
                </a:solidFill>
                <a:latin typeface="Tahoma" pitchFamily="34" charset="0"/>
                <a:ea typeface="Meiryo UI" pitchFamily="50" charset="-128"/>
                <a:cs typeface="Meiryo UI" pitchFamily="50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kumimoji="1" sz="2400">
                <a:solidFill>
                  <a:schemeClr val="tx1"/>
                </a:solidFill>
                <a:latin typeface="Tahoma" pitchFamily="34" charset="0"/>
                <a:ea typeface="Meiryo UI" pitchFamily="50" charset="-128"/>
                <a:cs typeface="Meiryo UI" pitchFamily="50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kumimoji="1" sz="2000">
                <a:solidFill>
                  <a:schemeClr val="tx1"/>
                </a:solidFill>
                <a:latin typeface="Tahoma" pitchFamily="34" charset="0"/>
                <a:ea typeface="Meiryo UI" pitchFamily="50" charset="-128"/>
                <a:cs typeface="Meiryo UI" pitchFamily="50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Tahoma" pitchFamily="34" charset="0"/>
                <a:ea typeface="Meiryo UI" pitchFamily="50" charset="-128"/>
                <a:cs typeface="Meiryo UI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Tahoma" pitchFamily="34" charset="0"/>
                <a:ea typeface="Meiryo UI" pitchFamily="50" charset="-128"/>
                <a:cs typeface="Meiryo UI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Tahoma" pitchFamily="34" charset="0"/>
                <a:ea typeface="Meiryo UI" pitchFamily="50" charset="-128"/>
                <a:cs typeface="Meiryo UI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Tahoma" pitchFamily="34" charset="0"/>
                <a:ea typeface="Meiryo UI" pitchFamily="50" charset="-128"/>
                <a:cs typeface="Meiryo UI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Tahoma" pitchFamily="34" charset="0"/>
                <a:ea typeface="Meiryo UI" pitchFamily="50" charset="-128"/>
                <a:cs typeface="Meiryo UI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ja-JP" sz="2000" b="1">
                <a:solidFill>
                  <a:srgbClr val="FFFFFF"/>
                </a:solidFill>
                <a:latin typeface="Arial" charset="0"/>
                <a:ea typeface="Arial Unicode MS" pitchFamily="50" charset="-128"/>
                <a:cs typeface="Arial" charset="0"/>
              </a:rPr>
              <a:t>Japan</a:t>
            </a:r>
            <a:r>
              <a:rPr lang="ja-JP" altLang="en-US" sz="2000" b="1">
                <a:solidFill>
                  <a:srgbClr val="FFFFFF"/>
                </a:solidFill>
                <a:latin typeface="Arial" charset="0"/>
                <a:ea typeface="Arial Unicode MS" pitchFamily="50" charset="-128"/>
                <a:cs typeface="Arial" charset="0"/>
              </a:rPr>
              <a:t> </a:t>
            </a:r>
          </a:p>
        </p:txBody>
      </p:sp>
      <p:pic>
        <p:nvPicPr>
          <p:cNvPr id="488" name="Picture 4"/>
          <p:cNvPicPr>
            <a:picLocks noChangeAspect="1" noChangeArrowheads="1"/>
          </p:cNvPicPr>
          <p:nvPr/>
        </p:nvPicPr>
        <p:blipFill>
          <a:blip r:embed="rId3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24042" y="1306822"/>
            <a:ext cx="598645" cy="4791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90" name="Picture 12" descr="Chrysler"/>
          <p:cNvPicPr preferRelativeResize="0">
            <a:picLocks noChangeAspect="1" noChangeArrowheads="1"/>
          </p:cNvPicPr>
          <p:nvPr/>
        </p:nvPicPr>
        <p:blipFill>
          <a:blip r:embed="rId4" cstate="email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94283" y="1736224"/>
            <a:ext cx="1216530" cy="300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1" name="Picture 4" descr="C:\Users\richts.ADTRW\Desktop\bmw.bmp"/>
          <p:cNvPicPr>
            <a:picLocks noChangeAspect="1" noChangeArrowheads="1"/>
          </p:cNvPicPr>
          <p:nvPr/>
        </p:nvPicPr>
        <p:blipFill>
          <a:blip r:embed="rId5" cstate="email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85557" y="1777891"/>
            <a:ext cx="548951" cy="5424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2" name="Picture 30" descr="gm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23713" y="1241928"/>
            <a:ext cx="537333" cy="505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5" name="Picture 8" descr="C:\Users\richts.ADTRW\Desktop\audi.bmp"/>
          <p:cNvPicPr>
            <a:picLocks noChangeAspect="1" noChangeArrowheads="1"/>
          </p:cNvPicPr>
          <p:nvPr/>
        </p:nvPicPr>
        <p:blipFill>
          <a:blip r:embed="rId7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97363" y="1319297"/>
            <a:ext cx="708525" cy="454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6" name="Picture 3"/>
          <p:cNvPicPr>
            <a:picLocks noChangeAspect="1" noChangeArrowheads="1"/>
          </p:cNvPicPr>
          <p:nvPr/>
        </p:nvPicPr>
        <p:blipFill>
          <a:blip r:embed="rId8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79761" y="6310334"/>
            <a:ext cx="465916" cy="4602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3970" name="Picture 2"/>
          <p:cNvPicPr>
            <a:picLocks noChangeAspect="1" noChangeArrowheads="1"/>
          </p:cNvPicPr>
          <p:nvPr/>
        </p:nvPicPr>
        <p:blipFill>
          <a:blip r:embed="rId9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15167" y="1864783"/>
            <a:ext cx="607520" cy="4182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3972" name="Picture 4"/>
          <p:cNvPicPr>
            <a:picLocks noChangeAspect="1" noChangeArrowheads="1"/>
          </p:cNvPicPr>
          <p:nvPr/>
        </p:nvPicPr>
        <p:blipFill>
          <a:blip r:embed="rId10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31103" y="1866573"/>
            <a:ext cx="899024" cy="4224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3973" name="Picture 5"/>
          <p:cNvPicPr>
            <a:picLocks noChangeAspect="1" noChangeArrowheads="1"/>
          </p:cNvPicPr>
          <p:nvPr/>
        </p:nvPicPr>
        <p:blipFill>
          <a:blip r:embed="rId11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86890" y="1559394"/>
            <a:ext cx="880110" cy="312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00" name="Picture 4"/>
          <p:cNvPicPr>
            <a:picLocks noChangeAspect="1" noChangeArrowheads="1"/>
          </p:cNvPicPr>
          <p:nvPr/>
        </p:nvPicPr>
        <p:blipFill>
          <a:blip r:embed="rId3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48037" y="1161051"/>
            <a:ext cx="598645" cy="4791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02" name="図 501"/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75504" y="1254761"/>
            <a:ext cx="532166" cy="485631"/>
          </a:xfrm>
          <a:prstGeom prst="rect">
            <a:avLst/>
          </a:prstGeom>
        </p:spPr>
      </p:pic>
      <p:pic>
        <p:nvPicPr>
          <p:cNvPr id="83975" name="Picture 7"/>
          <p:cNvPicPr>
            <a:picLocks noChangeAspect="1" noChangeArrowheads="1"/>
          </p:cNvPicPr>
          <p:nvPr/>
        </p:nvPicPr>
        <p:blipFill>
          <a:blip r:embed="rId13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34651" y="1938881"/>
            <a:ext cx="663416" cy="3555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94" name="Picture 2"/>
          <p:cNvPicPr>
            <a:picLocks noChangeAspect="1" noChangeArrowheads="1"/>
          </p:cNvPicPr>
          <p:nvPr/>
        </p:nvPicPr>
        <p:blipFill>
          <a:blip r:embed="rId14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74062" y="2037571"/>
            <a:ext cx="799361" cy="2956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05" name="Picture 30" descr="gm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47627" y="6177486"/>
            <a:ext cx="398542" cy="3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6" name="Picture 4"/>
          <p:cNvPicPr>
            <a:picLocks noChangeAspect="1" noChangeArrowheads="1"/>
          </p:cNvPicPr>
          <p:nvPr/>
        </p:nvPicPr>
        <p:blipFill>
          <a:blip r:embed="rId3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67857" y="5857534"/>
            <a:ext cx="598645" cy="4791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07" name="Picture 7"/>
          <p:cNvPicPr>
            <a:picLocks noChangeAspect="1" noChangeArrowheads="1"/>
          </p:cNvPicPr>
          <p:nvPr/>
        </p:nvPicPr>
        <p:blipFill>
          <a:blip r:embed="rId15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94254" y="5866572"/>
            <a:ext cx="751310" cy="402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08" name="Picture 2"/>
          <p:cNvPicPr>
            <a:picLocks noChangeAspect="1" noChangeArrowheads="1"/>
          </p:cNvPicPr>
          <p:nvPr/>
        </p:nvPicPr>
        <p:blipFill>
          <a:blip r:embed="rId16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62402" y="5882148"/>
            <a:ext cx="799361" cy="2956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3976" name="Picture 8"/>
          <p:cNvPicPr>
            <a:picLocks noChangeAspect="1" noChangeArrowheads="1"/>
          </p:cNvPicPr>
          <p:nvPr/>
        </p:nvPicPr>
        <p:blipFill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93543" y="6406190"/>
            <a:ext cx="460517" cy="3460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3977" name="Picture 9"/>
          <p:cNvPicPr>
            <a:picLocks noChangeAspect="1" noChangeArrowheads="1"/>
          </p:cNvPicPr>
          <p:nvPr/>
        </p:nvPicPr>
        <p:blipFill>
          <a:blip r:embed="rId18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88081" y="4469252"/>
            <a:ext cx="781430" cy="5449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1" name="Picture 2"/>
          <p:cNvPicPr>
            <a:picLocks noChangeAspect="1" noChangeArrowheads="1"/>
          </p:cNvPicPr>
          <p:nvPr/>
        </p:nvPicPr>
        <p:blipFill>
          <a:blip r:embed="rId19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13290" y="4543377"/>
            <a:ext cx="744079" cy="5123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3978" name="Picture 10"/>
          <p:cNvPicPr>
            <a:picLocks noChangeAspect="1" noChangeArrowheads="1"/>
          </p:cNvPicPr>
          <p:nvPr/>
        </p:nvPicPr>
        <p:blipFill>
          <a:blip r:embed="rId20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87596" y="5180179"/>
            <a:ext cx="543433" cy="6348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3" name="図 512"/>
          <p:cNvPicPr>
            <a:picLocks noChangeAspect="1"/>
          </p:cNvPicPr>
          <p:nvPr/>
        </p:nvPicPr>
        <p:blipFill>
          <a:blip r:embed="rId21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44215" y="5282304"/>
            <a:ext cx="1047596" cy="344971"/>
          </a:xfrm>
          <a:prstGeom prst="rect">
            <a:avLst/>
          </a:prstGeom>
        </p:spPr>
      </p:pic>
      <p:pic>
        <p:nvPicPr>
          <p:cNvPr id="83979" name="Picture 11"/>
          <p:cNvPicPr>
            <a:picLocks noChangeAspect="1" noChangeArrowheads="1"/>
          </p:cNvPicPr>
          <p:nvPr/>
        </p:nvPicPr>
        <p:blipFill>
          <a:blip r:embed="rId2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10879" y="5155281"/>
            <a:ext cx="600414" cy="6273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3980" name="Picture 12"/>
          <p:cNvPicPr>
            <a:picLocks noChangeAspect="1" noChangeArrowheads="1"/>
          </p:cNvPicPr>
          <p:nvPr/>
        </p:nvPicPr>
        <p:blipFill>
          <a:blip r:embed="rId23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71124" y="5887653"/>
            <a:ext cx="1054554" cy="3859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3981" name="Picture 13"/>
          <p:cNvPicPr>
            <a:picLocks noChangeAspect="1" noChangeArrowheads="1"/>
          </p:cNvPicPr>
          <p:nvPr/>
        </p:nvPicPr>
        <p:blipFill>
          <a:blip r:embed="rId2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98009" y="5952157"/>
            <a:ext cx="1106030" cy="2612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7" name="図 516"/>
          <p:cNvPicPr>
            <a:picLocks noChangeAspect="1"/>
          </p:cNvPicPr>
          <p:nvPr/>
        </p:nvPicPr>
        <p:blipFill>
          <a:blip r:embed="rId2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14817" y="6158107"/>
            <a:ext cx="935288" cy="236622"/>
          </a:xfrm>
          <a:prstGeom prst="rect">
            <a:avLst/>
          </a:prstGeom>
        </p:spPr>
      </p:pic>
      <p:pic>
        <p:nvPicPr>
          <p:cNvPr id="518" name="Picture 4"/>
          <p:cNvPicPr>
            <a:picLocks noChangeAspect="1" noChangeArrowheads="1"/>
          </p:cNvPicPr>
          <p:nvPr/>
        </p:nvPicPr>
        <p:blipFill>
          <a:blip r:embed="rId26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23705" y="4505345"/>
            <a:ext cx="671214" cy="5337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9" name="Picture 4"/>
          <p:cNvPicPr>
            <a:picLocks noChangeAspect="1" noChangeArrowheads="1"/>
          </p:cNvPicPr>
          <p:nvPr/>
        </p:nvPicPr>
        <p:blipFill>
          <a:blip r:embed="rId27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43537" y="5531890"/>
            <a:ext cx="658108" cy="523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21" name="Picture 2"/>
          <p:cNvPicPr>
            <a:picLocks noChangeAspect="1" noChangeArrowheads="1"/>
          </p:cNvPicPr>
          <p:nvPr/>
        </p:nvPicPr>
        <p:blipFill>
          <a:blip r:embed="rId19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24228" y="5590173"/>
            <a:ext cx="744079" cy="5123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3983" name="Picture 15"/>
          <p:cNvPicPr>
            <a:picLocks noChangeAspect="1" noChangeArrowheads="1"/>
          </p:cNvPicPr>
          <p:nvPr/>
        </p:nvPicPr>
        <p:blipFill>
          <a:blip r:embed="rId2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09259" y="5600647"/>
            <a:ext cx="569079" cy="465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23" name="Picture 10"/>
          <p:cNvPicPr>
            <a:picLocks noChangeAspect="1" noChangeArrowheads="1"/>
          </p:cNvPicPr>
          <p:nvPr/>
        </p:nvPicPr>
        <p:blipFill>
          <a:blip r:embed="rId29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9567" y="6163889"/>
            <a:ext cx="523322" cy="611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25" name="Picture 13"/>
          <p:cNvPicPr>
            <a:picLocks noChangeAspect="1" noChangeArrowheads="1"/>
          </p:cNvPicPr>
          <p:nvPr/>
        </p:nvPicPr>
        <p:blipFill>
          <a:blip r:embed="rId3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49690" y="6528931"/>
            <a:ext cx="870002" cy="205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3985" name="Picture 17"/>
          <p:cNvPicPr>
            <a:picLocks noChangeAspect="1" noChangeArrowheads="1"/>
          </p:cNvPicPr>
          <p:nvPr/>
        </p:nvPicPr>
        <p:blipFill>
          <a:blip r:embed="rId3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24357" y="6236500"/>
            <a:ext cx="934514" cy="2459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3986" name="Picture 18"/>
          <p:cNvPicPr>
            <a:picLocks noChangeAspect="1" noChangeArrowheads="1"/>
          </p:cNvPicPr>
          <p:nvPr/>
        </p:nvPicPr>
        <p:blipFill>
          <a:blip r:embed="rId3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34807" y="6017445"/>
            <a:ext cx="370831" cy="4182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28" name="図 527"/>
          <p:cNvPicPr>
            <a:picLocks noChangeAspect="1"/>
          </p:cNvPicPr>
          <p:nvPr/>
        </p:nvPicPr>
        <p:blipFill>
          <a:blip r:embed="rId33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85640" y="6494925"/>
            <a:ext cx="772918" cy="254520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 noChangeArrowheads="1"/>
          </p:cNvPicPr>
          <p:nvPr/>
        </p:nvPicPr>
        <p:blipFill rotWithShape="1">
          <a:blip r:embed="rId3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415944" y="1332223"/>
            <a:ext cx="1229316" cy="198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3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46824" y="5725739"/>
            <a:ext cx="705820" cy="209005"/>
          </a:xfrm>
          <a:prstGeom prst="rect">
            <a:avLst/>
          </a:prstGeom>
        </p:spPr>
      </p:pic>
      <p:pic>
        <p:nvPicPr>
          <p:cNvPr id="526" name="図 525"/>
          <p:cNvPicPr>
            <a:picLocks noChangeAspect="1"/>
          </p:cNvPicPr>
          <p:nvPr/>
        </p:nvPicPr>
        <p:blipFill>
          <a:blip r:embed="rId3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42583" y="6360212"/>
            <a:ext cx="811880" cy="240411"/>
          </a:xfrm>
          <a:prstGeom prst="rect">
            <a:avLst/>
          </a:prstGeom>
        </p:spPr>
      </p:pic>
      <p:pic>
        <p:nvPicPr>
          <p:cNvPr id="527" name="図 526"/>
          <p:cNvPicPr>
            <a:picLocks noChangeAspect="1"/>
          </p:cNvPicPr>
          <p:nvPr/>
        </p:nvPicPr>
        <p:blipFill>
          <a:blip r:embed="rId3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45344" y="1639771"/>
            <a:ext cx="705820" cy="209005"/>
          </a:xfrm>
          <a:prstGeom prst="rect">
            <a:avLst/>
          </a:prstGeom>
        </p:spPr>
      </p:pic>
      <p:pic>
        <p:nvPicPr>
          <p:cNvPr id="529" name="Picture 528">
            <a:extLst>
              <a:ext uri="{FF2B5EF4-FFF2-40B4-BE49-F238E27FC236}">
                <a16:creationId xmlns:a16="http://schemas.microsoft.com/office/drawing/2014/main" id="{930FA1C0-BFFD-4FA2-9D1D-192EC7DAB6FE}"/>
              </a:ext>
            </a:extLst>
          </p:cNvPr>
          <p:cNvPicPr>
            <a:picLocks noChangeAspect="1"/>
          </p:cNvPicPr>
          <p:nvPr/>
        </p:nvPicPr>
        <p:blipFill rotWithShape="1">
          <a:blip r:embed="rId3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92705" y="6561413"/>
            <a:ext cx="984527" cy="2237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991D2D9-3AA5-4C66-BCB8-D77B7D6D30C5}"/>
              </a:ext>
            </a:extLst>
          </p:cNvPr>
          <p:cNvPicPr>
            <a:picLocks noChangeAspect="1"/>
          </p:cNvPicPr>
          <p:nvPr/>
        </p:nvPicPr>
        <p:blipFill>
          <a:blip r:embed="rId3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53895" y="6290159"/>
            <a:ext cx="742958" cy="4470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6C16912-D5EB-4C3A-9EB5-2D1E119DE6A4}"/>
              </a:ext>
            </a:extLst>
          </p:cNvPr>
          <p:cNvPicPr>
            <a:picLocks noChangeAspect="1"/>
          </p:cNvPicPr>
          <p:nvPr/>
        </p:nvPicPr>
        <p:blipFill rotWithShape="1">
          <a:blip r:embed="rId3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91299" y="1207477"/>
            <a:ext cx="535060" cy="355339"/>
          </a:xfrm>
          <a:prstGeom prst="rect">
            <a:avLst/>
          </a:prstGeom>
        </p:spPr>
      </p:pic>
      <p:pic>
        <p:nvPicPr>
          <p:cNvPr id="533" name="Picture 532">
            <a:extLst>
              <a:ext uri="{FF2B5EF4-FFF2-40B4-BE49-F238E27FC236}">
                <a16:creationId xmlns:a16="http://schemas.microsoft.com/office/drawing/2014/main" id="{3B5797A3-24A5-4BCA-84C6-37E6345612F2}"/>
              </a:ext>
            </a:extLst>
          </p:cNvPr>
          <p:cNvPicPr>
            <a:picLocks noChangeAspect="1"/>
          </p:cNvPicPr>
          <p:nvPr/>
        </p:nvPicPr>
        <p:blipFill rotWithShape="1">
          <a:blip r:embed="rId3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66961" y="2077030"/>
            <a:ext cx="1047750" cy="257594"/>
          </a:xfrm>
          <a:prstGeom prst="rect">
            <a:avLst/>
          </a:prstGeom>
        </p:spPr>
      </p:pic>
      <p:pic>
        <p:nvPicPr>
          <p:cNvPr id="531" name="Picture 1">
            <a:extLst>
              <a:ext uri="{FF2B5EF4-FFF2-40B4-BE49-F238E27FC236}">
                <a16:creationId xmlns:a16="http://schemas.microsoft.com/office/drawing/2014/main" id="{DCC7C142-6025-4043-8232-D0D2FF64D612}"/>
              </a:ext>
            </a:extLst>
          </p:cNvPr>
          <p:cNvPicPr>
            <a:picLocks noChangeAspect="1"/>
          </p:cNvPicPr>
          <p:nvPr/>
        </p:nvPicPr>
        <p:blipFill>
          <a:blip r:embed="rId4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30422" y="6529179"/>
            <a:ext cx="688176" cy="224055"/>
          </a:xfrm>
          <a:prstGeom prst="rect">
            <a:avLst/>
          </a:prstGeom>
          <a:noFill/>
          <a:ln>
            <a:noFill/>
          </a:ln>
          <a:extLst/>
        </p:spPr>
      </p:pic>
      <p:sp>
        <p:nvSpPr>
          <p:cNvPr id="535" name="Rectangle 534">
            <a:extLst>
              <a:ext uri="{FF2B5EF4-FFF2-40B4-BE49-F238E27FC236}">
                <a16:creationId xmlns:a16="http://schemas.microsoft.com/office/drawing/2014/main" id="{AA86DAF1-8E0F-4B54-859E-9F911A7CDB4A}"/>
              </a:ext>
            </a:extLst>
          </p:cNvPr>
          <p:cNvSpPr/>
          <p:nvPr/>
        </p:nvSpPr>
        <p:spPr>
          <a:xfrm>
            <a:off x="5651" y="28136"/>
            <a:ext cx="8244408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itchFamily="2" charset="2"/>
              <a:buChar char="v"/>
            </a:pPr>
            <a:r>
              <a:rPr lang="en-US" sz="2800" b="1" dirty="0">
                <a:solidFill>
                  <a:schemeClr val="tx1"/>
                </a:solidFill>
                <a:effectLst>
                  <a:glow rad="1270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</a:rPr>
              <a:t> OUR GLOBAL CUSTOMERS</a:t>
            </a:r>
            <a:endParaRPr lang="en-IN" sz="2800" b="1" dirty="0">
              <a:solidFill>
                <a:schemeClr val="tx1"/>
              </a:solidFill>
              <a:effectLst>
                <a:glow rad="127000">
                  <a:schemeClr val="bg1"/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eiryo UI" pitchFamily="50" charset="-128"/>
            </a:endParaRPr>
          </a:p>
        </p:txBody>
      </p:sp>
      <p:pic>
        <p:nvPicPr>
          <p:cNvPr id="536" name="Picture 9">
            <a:extLst>
              <a:ext uri="{FF2B5EF4-FFF2-40B4-BE49-F238E27FC236}">
                <a16:creationId xmlns:a16="http://schemas.microsoft.com/office/drawing/2014/main" id="{41C25176-EF36-4BC9-9D21-166F25E211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5678" y="5509499"/>
            <a:ext cx="781430" cy="5449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14436A46-259F-49AF-ACF7-F158126BBE63}"/>
              </a:ext>
            </a:extLst>
          </p:cNvPr>
          <p:cNvGrpSpPr/>
          <p:nvPr/>
        </p:nvGrpSpPr>
        <p:grpSpPr>
          <a:xfrm>
            <a:off x="1553796" y="2020733"/>
            <a:ext cx="6043080" cy="3099778"/>
            <a:chOff x="1667476" y="2052047"/>
            <a:chExt cx="6043080" cy="3099778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1B294E5-16E1-4D3F-8998-999175902E0A}"/>
                </a:ext>
              </a:extLst>
            </p:cNvPr>
            <p:cNvSpPr/>
            <p:nvPr/>
          </p:nvSpPr>
          <p:spPr>
            <a:xfrm>
              <a:off x="1667476" y="2052047"/>
              <a:ext cx="6043080" cy="3099778"/>
            </a:xfrm>
            <a:prstGeom prst="rect">
              <a:avLst/>
            </a:prstGeom>
            <a:solidFill>
              <a:srgbClr val="CCFF99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2800" b="1" dirty="0">
                  <a:solidFill>
                    <a:srgbClr val="008000"/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MAP-ID BLR CUSTOMERS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1F1820FB-4C2B-4B05-8DBB-2CC527808B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1"/>
            <a:srcRect t="27079" b="3836"/>
            <a:stretch/>
          </p:blipFill>
          <p:spPr>
            <a:xfrm>
              <a:off x="4661685" y="2584918"/>
              <a:ext cx="2947897" cy="1006483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4C52DA9-F073-45A8-AF19-189DD8179E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2"/>
            <a:srcRect l="9416" t="17026" r="8603" b="19050"/>
            <a:stretch/>
          </p:blipFill>
          <p:spPr>
            <a:xfrm>
              <a:off x="4695752" y="3732663"/>
              <a:ext cx="2970835" cy="1273162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99D24C1-7C79-45E3-B917-F1E85F498CC6}"/>
                </a:ext>
              </a:extLst>
            </p:cNvPr>
            <p:cNvPicPr>
              <a:picLocks noChangeAspect="1"/>
            </p:cNvPicPr>
            <p:nvPr/>
          </p:nvPicPr>
          <p:blipFill>
            <a:blip r:embed="rId43"/>
            <a:stretch>
              <a:fillRect/>
            </a:stretch>
          </p:blipFill>
          <p:spPr>
            <a:xfrm>
              <a:off x="1779032" y="2555222"/>
              <a:ext cx="2908779" cy="229100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70848407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184" name="Picture 8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462" b="93077" l="7463" r="94030">
                        <a14:foregroundMark x1="37313" y1="93077" x2="37313" y2="93077"/>
                        <a14:foregroundMark x1="11940" y1="12308" x2="11940" y2="12308"/>
                      </a14:backgroundRemoval>
                    </a14:imgEffect>
                    <a14:imgEffect>
                      <a14:brightnessContrast bright="22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4321" t="7648" r="3760" b="5183"/>
          <a:stretch/>
        </p:blipFill>
        <p:spPr bwMode="auto">
          <a:xfrm>
            <a:off x="7127946" y="787698"/>
            <a:ext cx="1759789" cy="21587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8183" name="Picture 7" descr="d90ebd95-8112-4883-bd9f-39919e03d513@apcprd01"/>
          <p:cNvPicPr>
            <a:picLocks noChangeAspect="1" noChangeArrowheads="1"/>
          </p:cNvPicPr>
          <p:nvPr/>
        </p:nvPicPr>
        <p:blipFill rotWithShape="1">
          <a:blip r:embed="rId5" cstate="email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3125" l="10000" r="74167">
                        <a14:backgroundMark x1="41810" y1="77419" x2="41810" y2="77419"/>
                        <a14:backgroundMark x1="46552" y1="77419" x2="46552" y2="77419"/>
                        <a14:backgroundMark x1="44828" y1="73226" x2="44828" y2="73226"/>
                        <a14:backgroundMark x1="45259" y1="71290" x2="45259" y2="71290"/>
                        <a14:backgroundMark x1="44828" y1="68065" x2="44828" y2="68065"/>
                      </a14:backgroundRemoval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23196" t="13654" r="25871" b="7450"/>
          <a:stretch/>
        </p:blipFill>
        <p:spPr bwMode="auto">
          <a:xfrm>
            <a:off x="5603515" y="966538"/>
            <a:ext cx="1126400" cy="2323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8178" name="Picture 2" descr="abceda3b-3219-471f-834b-a172431b452a@apcprd01"/>
          <p:cNvPicPr>
            <a:picLocks noChangeAspect="1" noChangeArrowheads="1"/>
          </p:cNvPicPr>
          <p:nvPr/>
        </p:nvPicPr>
        <p:blipFill rotWithShape="1">
          <a:blip r:embed="rId7" cstate="email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65938" y1="85781" x2="69688" y2="86719"/>
                        <a14:foregroundMark x1="57604" y1="86016" x2="62917" y2="86953"/>
                        <a14:foregroundMark x1="70000" y1="84609" x2="73021" y2="85547"/>
                        <a14:foregroundMark x1="73958" y1="85781" x2="73958" y2="85781"/>
                        <a14:foregroundMark x1="73958" y1="85781" x2="73958" y2="85781"/>
                        <a14:foregroundMark x1="41563" y1="87422" x2="48021" y2="88281"/>
                        <a14:foregroundMark x1="49896" y1="87656" x2="52083" y2="88125"/>
                        <a14:foregroundMark x1="33542" y1="28359" x2="37813" y2="27187"/>
                        <a14:foregroundMark x1="35104" y1="27891" x2="38438" y2="25781"/>
                        <a14:foregroundMark x1="34479" y1="25781" x2="37813" y2="24844"/>
                      </a14:backgroundRemoval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21368" t="9983" r="21368"/>
          <a:stretch/>
        </p:blipFill>
        <p:spPr bwMode="auto">
          <a:xfrm>
            <a:off x="3754116" y="1731016"/>
            <a:ext cx="1159342" cy="24308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8181" name="Picture 5" descr="3ce3ae08-9c36-4ab2-8236-08bed4c543eb@apcprd01"/>
          <p:cNvPicPr>
            <a:picLocks noChangeAspect="1" noChangeArrowheads="1"/>
          </p:cNvPicPr>
          <p:nvPr/>
        </p:nvPicPr>
        <p:blipFill rotWithShape="1">
          <a:blip r:embed="rId9" cstate="email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>
                        <a14:foregroundMark x1="44688" y1="32500" x2="44688" y2="32500"/>
                        <a14:foregroundMark x1="47396" y1="31875" x2="47396" y2="31875"/>
                        <a14:foregroundMark x1="49479" y1="28672" x2="49479" y2="28672"/>
                      </a14:backgroundRemoval>
                    </a14:imgEffect>
                    <a14:imgEffect>
                      <a14:brightnessContrast bright="5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24472" t="20132" r="23446" b="10039"/>
          <a:stretch/>
        </p:blipFill>
        <p:spPr bwMode="auto">
          <a:xfrm rot="21165686">
            <a:off x="1895457" y="2187442"/>
            <a:ext cx="1301727" cy="21945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8179" name="Picture 3" descr="43fa44b5-5e29-4c4f-a493-6fcaede2fe05@apcprd01"/>
          <p:cNvPicPr>
            <a:picLocks noChangeAspect="1" noChangeArrowheads="1"/>
          </p:cNvPicPr>
          <p:nvPr/>
        </p:nvPicPr>
        <p:blipFill rotWithShape="1">
          <a:blip r:embed="rId11" cstate="email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2031" l="30000" r="55208">
                        <a14:foregroundMark x1="33229" y1="39375" x2="33229" y2="39375"/>
                        <a14:foregroundMark x1="32083" y1="47891" x2="32083" y2="47891"/>
                        <a14:foregroundMark x1="32917" y1="45078" x2="32708" y2="42813"/>
                        <a14:foregroundMark x1="42500" y1="26875" x2="42500" y2="26875"/>
                        <a14:foregroundMark x1="43438" y1="24531" x2="43438" y2="24531"/>
                        <a14:foregroundMark x1="39792" y1="26875" x2="39792" y2="26875"/>
                        <a14:foregroundMark x1="37917" y1="34688" x2="37917" y2="34688"/>
                        <a14:foregroundMark x1="35729" y1="36328" x2="39792" y2="32891"/>
                        <a14:foregroundMark x1="38542" y1="85078" x2="41563" y2="85078"/>
                        <a14:foregroundMark x1="52083" y1="91328" x2="52083" y2="91328"/>
                        <a14:foregroundMark x1="53958" y1="90156" x2="53958" y2="90156"/>
                        <a14:foregroundMark x1="56979" y1="90000" x2="56979" y2="90000"/>
                        <a14:foregroundMark x1="57917" y1="91094" x2="57917" y2="91094"/>
                        <a14:foregroundMark x1="59167" y1="67578" x2="59167" y2="67578"/>
                        <a14:foregroundMark x1="60729" y1="52266" x2="60729" y2="52266"/>
                        <a14:foregroundMark x1="40417" y1="24766" x2="40417" y2="24766"/>
                        <a14:foregroundMark x1="46563" y1="25234" x2="46563" y2="25234"/>
                        <a14:foregroundMark x1="49583" y1="89063" x2="49583" y2="89063"/>
                        <a14:foregroundMark x1="55208" y1="92031" x2="55208" y2="92031"/>
                        <a14:foregroundMark x1="49271" y1="91094" x2="49271" y2="91094"/>
                        <a14:foregroundMark x1="42500" y1="90391" x2="42500" y2="90391"/>
                      </a14:backgroundRemoval>
                    </a14:imgEffect>
                    <a14:imgEffect>
                      <a14:brightnessContrast bright="15000" contrast="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28226" t="20785" r="35887" b="2484"/>
          <a:stretch/>
        </p:blipFill>
        <p:spPr bwMode="auto">
          <a:xfrm>
            <a:off x="381020" y="2492896"/>
            <a:ext cx="999262" cy="2362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" name="Rectangle 1"/>
          <p:cNvSpPr>
            <a:spLocks noChangeArrowheads="1"/>
          </p:cNvSpPr>
          <p:nvPr/>
        </p:nvSpPr>
        <p:spPr bwMode="auto">
          <a:xfrm>
            <a:off x="35495" y="3175"/>
            <a:ext cx="9108505" cy="523220"/>
          </a:xfrm>
          <a:prstGeom prst="rect">
            <a:avLst/>
          </a:prstGeom>
          <a:noFill/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buFont typeface="Wingdings" pitchFamily="2" charset="2"/>
              <a:buChar char="v"/>
              <a:defRPr/>
            </a:pPr>
            <a:r>
              <a:rPr lang="en-US" altLang="en-US" sz="2800" b="1" dirty="0">
                <a:effectLst>
                  <a:glow rad="1270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+mn-ea"/>
              </a:rPr>
              <a:t> Why-Why ANALYSIS</a:t>
            </a:r>
            <a:endParaRPr lang="en-IN" altLang="en-US" sz="2800" b="1" dirty="0">
              <a:effectLst>
                <a:glow rad="127000">
                  <a:schemeClr val="bg1"/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eiryo UI" pitchFamily="50" charset="-128"/>
              <a:ea typeface="+mn-ea"/>
            </a:endParaRPr>
          </a:p>
        </p:txBody>
      </p:sp>
      <p:sp>
        <p:nvSpPr>
          <p:cNvPr id="27" name="Rectangle 26"/>
          <p:cNvSpPr/>
          <p:nvPr/>
        </p:nvSpPr>
        <p:spPr bwMode="auto">
          <a:xfrm>
            <a:off x="323528" y="4855262"/>
            <a:ext cx="1308586" cy="1166026"/>
          </a:xfrm>
          <a:prstGeom prst="rect">
            <a:avLst/>
          </a:prstGeom>
          <a:solidFill>
            <a:srgbClr val="9BBB59">
              <a:lumMod val="75000"/>
            </a:srgbClr>
          </a:solidFill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0" lang="en-US" sz="1400" b="1" kern="0" dirty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INSERT CHANGE BEFORE </a:t>
            </a:r>
            <a:r>
              <a:rPr kumimoji="0" lang="en-US" sz="1400" b="1" kern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SET LIFE</a:t>
            </a:r>
            <a:endParaRPr kumimoji="0" lang="en-IN" sz="1400" b="1" kern="0" dirty="0">
              <a:solidFill>
                <a:schemeClr val="bg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29" name="Flowchart: Punched Tape 28"/>
          <p:cNvSpPr/>
          <p:nvPr/>
        </p:nvSpPr>
        <p:spPr bwMode="auto">
          <a:xfrm>
            <a:off x="2112849" y="6045348"/>
            <a:ext cx="1022400" cy="407988"/>
          </a:xfrm>
          <a:prstGeom prst="flowChartPunchedTape">
            <a:avLst/>
          </a:prstGeom>
          <a:solidFill>
            <a:schemeClr val="accent2">
              <a:lumMod val="40000"/>
              <a:lumOff val="60000"/>
            </a:schemeClr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</a:rPr>
              <a:t>WHY</a:t>
            </a:r>
          </a:p>
        </p:txBody>
      </p:sp>
      <p:sp>
        <p:nvSpPr>
          <p:cNvPr id="32" name="Rectangle 31"/>
          <p:cNvSpPr/>
          <p:nvPr/>
        </p:nvSpPr>
        <p:spPr bwMode="auto">
          <a:xfrm>
            <a:off x="1942072" y="4387580"/>
            <a:ext cx="1333784" cy="1385583"/>
          </a:xfrm>
          <a:prstGeom prst="rect">
            <a:avLst/>
          </a:prstGeom>
          <a:solidFill>
            <a:srgbClr val="9BBB59">
              <a:lumMod val="75000"/>
            </a:srgbClr>
          </a:solidFill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0" lang="en-IN" sz="1400" b="1" kern="0" dirty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INSERT GET CHIPPED OFF BEFORE SET LIFE</a:t>
            </a:r>
          </a:p>
        </p:txBody>
      </p:sp>
      <p:sp>
        <p:nvSpPr>
          <p:cNvPr id="45" name="Flowchart: Punched Tape 44"/>
          <p:cNvSpPr/>
          <p:nvPr/>
        </p:nvSpPr>
        <p:spPr bwMode="auto">
          <a:xfrm>
            <a:off x="3891058" y="5849962"/>
            <a:ext cx="1022400" cy="387350"/>
          </a:xfrm>
          <a:prstGeom prst="flowChartPunchedTape">
            <a:avLst/>
          </a:prstGeom>
          <a:solidFill>
            <a:schemeClr val="accent2">
              <a:lumMod val="40000"/>
              <a:lumOff val="60000"/>
            </a:schemeClr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</a:rPr>
              <a:t>WHY</a:t>
            </a:r>
          </a:p>
        </p:txBody>
      </p:sp>
      <p:sp>
        <p:nvSpPr>
          <p:cNvPr id="49" name="Rectangle 48"/>
          <p:cNvSpPr/>
          <p:nvPr/>
        </p:nvSpPr>
        <p:spPr bwMode="auto">
          <a:xfrm>
            <a:off x="3714751" y="3984423"/>
            <a:ext cx="1361306" cy="1597808"/>
          </a:xfrm>
          <a:prstGeom prst="rect">
            <a:avLst/>
          </a:prstGeom>
          <a:solidFill>
            <a:srgbClr val="9BBB59">
              <a:lumMod val="75000"/>
            </a:srgbClr>
          </a:solidFill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0" lang="en-US" sz="1400" b="1" kern="0" dirty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CUTTING </a:t>
            </a:r>
            <a:r>
              <a:rPr kumimoji="0" lang="en-US" sz="1400" b="1" kern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PARAMETER NG</a:t>
            </a:r>
            <a:endParaRPr kumimoji="0" lang="en-IN" sz="1400" b="1" kern="0" dirty="0">
              <a:solidFill>
                <a:schemeClr val="bg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52" name="Flowchart: Punched Tape 51"/>
          <p:cNvSpPr/>
          <p:nvPr/>
        </p:nvSpPr>
        <p:spPr bwMode="auto">
          <a:xfrm>
            <a:off x="5548617" y="5546055"/>
            <a:ext cx="1020762" cy="403225"/>
          </a:xfrm>
          <a:prstGeom prst="flowChartPunchedTape">
            <a:avLst/>
          </a:prstGeom>
          <a:solidFill>
            <a:schemeClr val="accent2">
              <a:lumMod val="40000"/>
              <a:lumOff val="60000"/>
            </a:schemeClr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</a:rPr>
              <a:t>WHY</a:t>
            </a:r>
          </a:p>
        </p:txBody>
      </p:sp>
      <p:sp>
        <p:nvSpPr>
          <p:cNvPr id="54" name="Rectangle 53"/>
          <p:cNvSpPr/>
          <p:nvPr/>
        </p:nvSpPr>
        <p:spPr bwMode="auto">
          <a:xfrm>
            <a:off x="5436096" y="3314680"/>
            <a:ext cx="1440160" cy="1885152"/>
          </a:xfrm>
          <a:prstGeom prst="rect">
            <a:avLst/>
          </a:prstGeom>
          <a:solidFill>
            <a:srgbClr val="9BBB59">
              <a:lumMod val="75000"/>
            </a:srgbClr>
          </a:solidFill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</a:rPr>
              <a:t>CUTTING PARAMETERS ARE</a:t>
            </a:r>
            <a:r>
              <a:rPr kumimoji="0" lang="en-US" sz="1400" b="1" i="0" u="none" strike="noStrike" kern="0" cap="none" spc="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</a:rPr>
              <a:t> NOT AS PER LOGIC</a:t>
            </a:r>
            <a:endParaRPr kumimoji="0" lang="en-IN" sz="14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57" name="Rectangle 56"/>
          <p:cNvSpPr/>
          <p:nvPr/>
        </p:nvSpPr>
        <p:spPr bwMode="auto">
          <a:xfrm>
            <a:off x="7234073" y="2911368"/>
            <a:ext cx="1547536" cy="2105024"/>
          </a:xfrm>
          <a:prstGeom prst="rect">
            <a:avLst/>
          </a:prstGeom>
          <a:solidFill>
            <a:srgbClr val="9BBB59">
              <a:lumMod val="75000"/>
            </a:srgbClr>
          </a:solidFill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0" lang="en-IN" altLang="ja-JP" sz="1400" b="1" kern="0" dirty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CUTTING PARAMETER TO BE PUT AS PER </a:t>
            </a:r>
            <a:r>
              <a:rPr kumimoji="0" lang="en-IN" altLang="ja-JP" sz="1400" b="1" kern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LOGICAL CALCULATION</a:t>
            </a:r>
            <a:endParaRPr kumimoji="0" lang="en-IN" altLang="ja-JP" sz="1400" b="1" kern="0" dirty="0">
              <a:solidFill>
                <a:schemeClr val="bg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58" name="Flowchart: Punched Tape 57"/>
          <p:cNvSpPr/>
          <p:nvPr/>
        </p:nvSpPr>
        <p:spPr bwMode="auto">
          <a:xfrm>
            <a:off x="7362136" y="5344442"/>
            <a:ext cx="1321941" cy="403225"/>
          </a:xfrm>
          <a:prstGeom prst="flowChartPunchedTape">
            <a:avLst/>
          </a:prstGeom>
          <a:solidFill>
            <a:schemeClr val="accent2">
              <a:lumMod val="40000"/>
              <a:lumOff val="60000"/>
            </a:schemeClr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0" lang="en-US" sz="1200" b="1" kern="0" dirty="0">
                <a:solidFill>
                  <a:prstClr val="black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HOW</a:t>
            </a:r>
          </a:p>
        </p:txBody>
      </p:sp>
      <p:pic>
        <p:nvPicPr>
          <p:cNvPr id="66" name="Picture 12" descr="Related image">
            <a:hlinkClick r:id="rId13"/>
          </p:cNvPr>
          <p:cNvPicPr>
            <a:picLocks noChangeAspect="1" noChangeArrowheads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864" y="856176"/>
            <a:ext cx="1872208" cy="143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43251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81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81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781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81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781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781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781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781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781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781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4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40093" y="1658417"/>
            <a:ext cx="2484035" cy="11390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841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64429" y="1691254"/>
            <a:ext cx="2180952" cy="10733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0" y="6210016"/>
            <a:ext cx="9144001" cy="64798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28575">
            <a:noFill/>
            <a:miter lim="800000"/>
            <a:headEnd/>
            <a:tailEnd/>
          </a:ln>
          <a:effectLst/>
        </p:spPr>
        <p:txBody>
          <a:bodyPr lIns="128016" tIns="64008" rIns="128016" bIns="64008" rtlCol="0" anchor="ctr" anchorCtr="1"/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b="1" dirty="0">
                <a:latin typeface="Segoe Script" pitchFamily="34" charset="0"/>
                <a:cs typeface="Arial" panose="020B0604020202020204" pitchFamily="34" charset="0"/>
              </a:rPr>
              <a:t>CUTTING PARAMETER  ARE NOT USED AS PER LOGICAL CALCULATION                                                                       </a:t>
            </a:r>
            <a:r>
              <a:rPr lang="en-IN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Segoe Script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34" name="Rectangle 1"/>
          <p:cNvSpPr>
            <a:spLocks noChangeArrowheads="1"/>
          </p:cNvSpPr>
          <p:nvPr/>
        </p:nvSpPr>
        <p:spPr bwMode="auto">
          <a:xfrm>
            <a:off x="35497" y="0"/>
            <a:ext cx="9108504" cy="523220"/>
          </a:xfrm>
          <a:prstGeom prst="rect">
            <a:avLst/>
          </a:prstGeom>
          <a:noFill/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457200" indent="-457200">
              <a:buFont typeface="Wingdings" pitchFamily="2" charset="2"/>
              <a:buChar char="v"/>
              <a:defRPr/>
            </a:pPr>
            <a:r>
              <a:rPr lang="en-US" altLang="en-US" sz="2800" b="1" dirty="0">
                <a:effectLst>
                  <a:glow rad="1270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+mn-ea"/>
              </a:rPr>
              <a:t> CUTTING PARAMETER CHECK</a:t>
            </a:r>
          </a:p>
        </p:txBody>
      </p:sp>
      <p:graphicFrame>
        <p:nvGraphicFramePr>
          <p:cNvPr id="24" name="Table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1099030"/>
              </p:ext>
            </p:extLst>
          </p:nvPr>
        </p:nvGraphicFramePr>
        <p:xfrm>
          <a:off x="5508104" y="2987016"/>
          <a:ext cx="2736304" cy="3185160"/>
        </p:xfrm>
        <a:graphic>
          <a:graphicData uri="http://schemas.openxmlformats.org/drawingml/2006/table">
            <a:tbl>
              <a:tblPr/>
              <a:tblGrid>
                <a:gridCol w="27363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31217"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G99G97S2000</a:t>
                      </a:r>
                      <a:r>
                        <a:rPr lang="en-US" sz="2400" b="0" i="0" u="none" strike="noStrike" dirty="0">
                          <a:solidFill>
                            <a:schemeClr val="tx1"/>
                          </a:solidFill>
                          <a:latin typeface="Calibri"/>
                        </a:rPr>
                        <a:t>T303</a:t>
                      </a:r>
                      <a:endParaRPr lang="en-US" sz="2800" b="0" i="0" u="none" strike="noStrike" dirty="0">
                        <a:solidFill>
                          <a:schemeClr val="tx1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5018"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1" i="0" u="none" strike="noStrike" dirty="0">
                          <a:solidFill>
                            <a:srgbClr val="FF0000"/>
                          </a:solidFill>
                          <a:latin typeface="Calibri"/>
                        </a:rPr>
                        <a:t>G96 S160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1217"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G0</a:t>
                      </a:r>
                      <a:r>
                        <a:rPr lang="en-US" sz="2400" b="0" i="0" u="none" strike="noStrike" baseline="0" dirty="0">
                          <a:solidFill>
                            <a:srgbClr val="000000"/>
                          </a:solidFill>
                          <a:latin typeface="Calibri"/>
                        </a:rPr>
                        <a:t> X46.35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1217"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G0 Z-21.15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5018"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b="0" i="0" u="none" strike="noStrike" dirty="0">
                          <a:solidFill>
                            <a:schemeClr val="tx1"/>
                          </a:solidFill>
                          <a:latin typeface="Calibri"/>
                        </a:rPr>
                        <a:t>G1 X22.8 </a:t>
                      </a:r>
                      <a:r>
                        <a:rPr lang="en-US" sz="2800" b="1" i="0" u="none" strike="noStrike" dirty="0">
                          <a:solidFill>
                            <a:srgbClr val="FF0000"/>
                          </a:solidFill>
                          <a:latin typeface="Calibri"/>
                        </a:rPr>
                        <a:t>F0.2</a:t>
                      </a:r>
                      <a:endParaRPr lang="en-US" sz="2400" b="1" i="0" u="none" strike="noStrike" dirty="0">
                        <a:solidFill>
                          <a:srgbClr val="FF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1217"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b="0" i="0" u="none" strike="noStrike" dirty="0">
                          <a:solidFill>
                            <a:schemeClr val="tx1"/>
                          </a:solidFill>
                          <a:latin typeface="Calibri"/>
                        </a:rPr>
                        <a:t>G0X35.0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1217"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G1 Z-20.03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5018"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G1 X22.8 </a:t>
                      </a:r>
                      <a:r>
                        <a:rPr lang="en-US" sz="2800" b="1" i="0" u="none" strike="noStrike" dirty="0">
                          <a:solidFill>
                            <a:srgbClr val="FF0000"/>
                          </a:solidFill>
                          <a:latin typeface="Calibri"/>
                        </a:rPr>
                        <a:t>F0.2</a:t>
                      </a:r>
                      <a:endParaRPr lang="en-US" sz="2400" b="1" i="0" u="none" strike="noStrike" dirty="0">
                        <a:solidFill>
                          <a:srgbClr val="FF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1658882"/>
              </p:ext>
            </p:extLst>
          </p:nvPr>
        </p:nvGraphicFramePr>
        <p:xfrm>
          <a:off x="755575" y="4293095"/>
          <a:ext cx="3690289" cy="1368153"/>
        </p:xfrm>
        <a:graphic>
          <a:graphicData uri="http://schemas.openxmlformats.org/drawingml/2006/table">
            <a:tbl>
              <a:tblPr/>
              <a:tblGrid>
                <a:gridCol w="20414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488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605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 dirty="0">
                          <a:solidFill>
                            <a:srgbClr val="002060"/>
                          </a:solidFill>
                          <a:latin typeface="Calibri"/>
                        </a:rPr>
                        <a:t>Rz max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 dirty="0">
                          <a:solidFill>
                            <a:srgbClr val="002060"/>
                          </a:solidFill>
                          <a:latin typeface="Calibri"/>
                        </a:rPr>
                        <a:t>  12.5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605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 dirty="0">
                          <a:solidFill>
                            <a:srgbClr val="002060"/>
                          </a:solidFill>
                          <a:latin typeface="Calibri"/>
                        </a:rPr>
                        <a:t>Cutting speed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 dirty="0">
                          <a:solidFill>
                            <a:srgbClr val="002060"/>
                          </a:solidFill>
                          <a:latin typeface="Calibri"/>
                        </a:rPr>
                        <a:t>Vc 100 ~ 140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605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 dirty="0">
                          <a:solidFill>
                            <a:srgbClr val="002060"/>
                          </a:solidFill>
                          <a:latin typeface="Calibri"/>
                        </a:rPr>
                        <a:t>Feed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 dirty="0">
                          <a:solidFill>
                            <a:srgbClr val="002060"/>
                          </a:solidFill>
                          <a:latin typeface="Calibri"/>
                        </a:rPr>
                        <a:t>F</a:t>
                      </a:r>
                      <a:r>
                        <a:rPr lang="en-US" sz="2000" b="1" i="0" u="none" strike="noStrike" baseline="0" dirty="0">
                          <a:solidFill>
                            <a:srgbClr val="002060"/>
                          </a:solidFill>
                          <a:latin typeface="Calibri"/>
                        </a:rPr>
                        <a:t> </a:t>
                      </a:r>
                      <a:r>
                        <a:rPr lang="en-US" sz="2000" b="1" i="0" u="none" strike="noStrike" dirty="0">
                          <a:solidFill>
                            <a:srgbClr val="002060"/>
                          </a:solidFill>
                          <a:latin typeface="Calibri"/>
                        </a:rPr>
                        <a:t>0.12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8637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1216" y="1412776"/>
            <a:ext cx="1008112" cy="19482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167288" y="819556"/>
            <a:ext cx="17404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0000FF"/>
                </a:solidFill>
                <a:latin typeface="Berlin Sans FB Demi" pitchFamily="34" charset="0"/>
              </a:rPr>
              <a:t>PRESENT INSERT CONDITION</a:t>
            </a:r>
            <a:endParaRPr lang="en-IN" sz="1600" b="1" dirty="0">
              <a:solidFill>
                <a:srgbClr val="0000FF"/>
              </a:solidFill>
              <a:latin typeface="Berlin Sans FB Demi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771800" y="881110"/>
            <a:ext cx="6372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CC0000"/>
                </a:solidFill>
                <a:latin typeface="Berlin Sans FB Demi" pitchFamily="34" charset="0"/>
              </a:rPr>
              <a:t>LOGICAL CALCULATIONS AS FOLLOWS</a:t>
            </a:r>
            <a:endParaRPr lang="en-IN" sz="2400" b="1" dirty="0">
              <a:solidFill>
                <a:srgbClr val="CC0000"/>
              </a:solidFill>
              <a:latin typeface="Berlin Sans FB Demi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168085" y="1340768"/>
            <a:ext cx="2772067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1" cap="none" spc="0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CUTTING SPEED</a:t>
            </a:r>
          </a:p>
        </p:txBody>
      </p:sp>
      <p:sp>
        <p:nvSpPr>
          <p:cNvPr id="17" name="Rectangle 16"/>
          <p:cNvSpPr/>
          <p:nvPr/>
        </p:nvSpPr>
        <p:spPr>
          <a:xfrm>
            <a:off x="6048405" y="1370385"/>
            <a:ext cx="2772067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1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FEED CALCULATION</a:t>
            </a:r>
            <a:endParaRPr lang="en-US" sz="2400" b="1" cap="none" spc="0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solidFill>
                <a:schemeClr val="tx1">
                  <a:lumMod val="95000"/>
                  <a:lumOff val="5000"/>
                </a:schemeClr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11560" y="3361037"/>
            <a:ext cx="3959907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1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rgbClr val="00A84C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LOGICAL FEED &amp; CUTTING SPEED</a:t>
            </a:r>
            <a:endParaRPr lang="en-US" sz="2400" b="1" cap="none" spc="0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solidFill>
                <a:srgbClr val="00A84C"/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4824320" y="2575349"/>
            <a:ext cx="3959907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1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rgbClr val="0000FF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CURRENT PROGRAM</a:t>
            </a:r>
            <a:endParaRPr lang="en-US" sz="2400" b="1" cap="none" spc="0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solidFill>
                <a:srgbClr val="0000FF"/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571124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396" name="Picture 4" descr="Image result for target picture animation">
            <a:extLst>
              <a:ext uri="{FF2B5EF4-FFF2-40B4-BE49-F238E27FC236}">
                <a16:creationId xmlns:a16="http://schemas.microsoft.com/office/drawing/2014/main" id="{386A03C9-DC37-4639-9B22-43DC8C44FE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36095" y="1412776"/>
            <a:ext cx="1800201" cy="864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8" name="Chart 17"/>
          <p:cNvGraphicFramePr/>
          <p:nvPr>
            <p:extLst>
              <p:ext uri="{D42A27DB-BD31-4B8C-83A1-F6EECF244321}">
                <p14:modId xmlns:p14="http://schemas.microsoft.com/office/powerpoint/2010/main" val="441731887"/>
              </p:ext>
            </p:extLst>
          </p:nvPr>
        </p:nvGraphicFramePr>
        <p:xfrm>
          <a:off x="4211960" y="944724"/>
          <a:ext cx="4536504" cy="26282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4" name="Rectangle 3"/>
          <p:cNvSpPr/>
          <p:nvPr/>
        </p:nvSpPr>
        <p:spPr>
          <a:xfrm>
            <a:off x="0" y="5873504"/>
            <a:ext cx="9144001" cy="98449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28575">
            <a:noFill/>
            <a:miter lim="800000"/>
            <a:headEnd/>
            <a:tailEnd/>
          </a:ln>
          <a:effectLst/>
        </p:spPr>
        <p:txBody>
          <a:bodyPr lIns="128016" tIns="64008" rIns="128016" bIns="64008" rtlCol="0" anchor="ctr" anchorCtr="1"/>
          <a:lstStyle/>
          <a:p>
            <a:pPr>
              <a:buFont typeface="Wingdings" pitchFamily="2" charset="2"/>
              <a:buChar char="v"/>
            </a:pPr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b="1" dirty="0">
                <a:latin typeface="Segoe Script" pitchFamily="34" charset="0"/>
                <a:cs typeface="Arial" panose="020B0604020202020204" pitchFamily="34" charset="0"/>
              </a:rPr>
              <a:t>PARAMETERS CHANGED AS PER THE LOGICAL CALCULATION. </a:t>
            </a:r>
          </a:p>
          <a:p>
            <a:pPr>
              <a:buFont typeface="Wingdings" pitchFamily="2" charset="2"/>
              <a:buChar char="v"/>
            </a:pPr>
            <a:r>
              <a:rPr lang="en-IN" b="1" dirty="0">
                <a:latin typeface="Segoe Script" pitchFamily="34" charset="0"/>
                <a:cs typeface="Arial" panose="020B0604020202020204" pitchFamily="34" charset="0"/>
              </a:rPr>
              <a:t> WHY TOOL LIFE NOT ACHIEVED  ? LETS CHECK FOR ALTERNATIVE GRADES </a:t>
            </a:r>
          </a:p>
        </p:txBody>
      </p:sp>
      <p:sp>
        <p:nvSpPr>
          <p:cNvPr id="34" name="Rectangle 1"/>
          <p:cNvSpPr>
            <a:spLocks noChangeArrowheads="1"/>
          </p:cNvSpPr>
          <p:nvPr/>
        </p:nvSpPr>
        <p:spPr bwMode="auto">
          <a:xfrm>
            <a:off x="35497" y="0"/>
            <a:ext cx="9108504" cy="523220"/>
          </a:xfrm>
          <a:prstGeom prst="rect">
            <a:avLst/>
          </a:prstGeom>
          <a:noFill/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457200" indent="-457200">
              <a:buFont typeface="Wingdings" pitchFamily="2" charset="2"/>
              <a:buChar char="v"/>
              <a:defRPr/>
            </a:pPr>
            <a:r>
              <a:rPr lang="en-US" altLang="en-US" sz="2800" b="1" dirty="0">
                <a:effectLst>
                  <a:glow rad="1270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+mn-ea"/>
              </a:rPr>
              <a:t> LOGICAL DATA IMPLEMENTATION</a:t>
            </a:r>
          </a:p>
        </p:txBody>
      </p:sp>
      <p:graphicFrame>
        <p:nvGraphicFramePr>
          <p:cNvPr id="24" name="Table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1456759"/>
              </p:ext>
            </p:extLst>
          </p:nvPr>
        </p:nvGraphicFramePr>
        <p:xfrm>
          <a:off x="251520" y="1196752"/>
          <a:ext cx="1656184" cy="2405750"/>
        </p:xfrm>
        <a:graphic>
          <a:graphicData uri="http://schemas.openxmlformats.org/drawingml/2006/table">
            <a:tbl>
              <a:tblPr/>
              <a:tblGrid>
                <a:gridCol w="16561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911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G99G97S2000</a:t>
                      </a:r>
                      <a:r>
                        <a:rPr lang="en-US" sz="1600" b="0" i="0" u="none" strike="noStrike" dirty="0">
                          <a:solidFill>
                            <a:schemeClr val="tx1"/>
                          </a:solidFill>
                          <a:latin typeface="Calibri"/>
                        </a:rPr>
                        <a:t>T303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662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1" i="0" u="none" strike="noStrike" dirty="0">
                          <a:solidFill>
                            <a:srgbClr val="FF0000"/>
                          </a:solidFill>
                          <a:latin typeface="Calibri"/>
                        </a:rPr>
                        <a:t>G96 S160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11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G00</a:t>
                      </a:r>
                      <a:r>
                        <a:rPr lang="en-US" sz="1600" b="0" i="0" u="none" strike="noStrike" baseline="0" dirty="0">
                          <a:solidFill>
                            <a:srgbClr val="000000"/>
                          </a:solidFill>
                          <a:latin typeface="Calibri"/>
                        </a:rPr>
                        <a:t> X46.35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11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G00 Z-21.15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662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 dirty="0">
                          <a:solidFill>
                            <a:schemeClr val="tx1"/>
                          </a:solidFill>
                          <a:latin typeface="Calibri"/>
                        </a:rPr>
                        <a:t>G01 X22.8 </a:t>
                      </a:r>
                      <a:r>
                        <a:rPr lang="en-US" sz="1800" b="1" i="0" u="none" strike="noStrike" dirty="0">
                          <a:solidFill>
                            <a:srgbClr val="FF0000"/>
                          </a:solidFill>
                          <a:latin typeface="Calibri"/>
                        </a:rPr>
                        <a:t>F0.2</a:t>
                      </a:r>
                      <a:endParaRPr lang="en-US" sz="1600" b="1" i="0" u="none" strike="noStrike" dirty="0">
                        <a:solidFill>
                          <a:srgbClr val="FF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11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 dirty="0">
                          <a:solidFill>
                            <a:schemeClr val="tx1"/>
                          </a:solidFill>
                          <a:latin typeface="Calibri"/>
                        </a:rPr>
                        <a:t>G00X35.0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11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G01 Z-20.03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662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G01 X22.8 </a:t>
                      </a:r>
                      <a:r>
                        <a:rPr lang="en-US" sz="1800" b="1" i="0" u="none" strike="noStrike" dirty="0">
                          <a:solidFill>
                            <a:srgbClr val="FF0000"/>
                          </a:solidFill>
                          <a:latin typeface="Calibri"/>
                        </a:rPr>
                        <a:t>F0.2</a:t>
                      </a:r>
                      <a:endParaRPr lang="en-US" sz="1600" b="1" i="0" u="none" strike="noStrike" dirty="0">
                        <a:solidFill>
                          <a:srgbClr val="FF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1726217"/>
              </p:ext>
            </p:extLst>
          </p:nvPr>
        </p:nvGraphicFramePr>
        <p:xfrm>
          <a:off x="2195736" y="1212272"/>
          <a:ext cx="1728192" cy="2360744"/>
        </p:xfrm>
        <a:graphic>
          <a:graphicData uri="http://schemas.openxmlformats.org/drawingml/2006/table">
            <a:tbl>
              <a:tblPr/>
              <a:tblGrid>
                <a:gridCol w="17281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854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G99G97S2000</a:t>
                      </a:r>
                      <a:r>
                        <a:rPr lang="en-US" sz="1600" b="0" i="0" u="none" strike="noStrike" dirty="0">
                          <a:solidFill>
                            <a:schemeClr val="tx1"/>
                          </a:solidFill>
                          <a:latin typeface="Calibri"/>
                        </a:rPr>
                        <a:t>T303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601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1" i="0" u="none" strike="noStrike" dirty="0">
                          <a:solidFill>
                            <a:srgbClr val="00B050"/>
                          </a:solidFill>
                          <a:latin typeface="Calibri"/>
                        </a:rPr>
                        <a:t>G96 S120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854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G00</a:t>
                      </a:r>
                      <a:r>
                        <a:rPr lang="en-US" sz="1600" b="0" i="0" u="none" strike="noStrike" baseline="0" dirty="0">
                          <a:solidFill>
                            <a:srgbClr val="000000"/>
                          </a:solidFill>
                          <a:latin typeface="Calibri"/>
                        </a:rPr>
                        <a:t> X46.35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854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G00 Z-21.15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601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 dirty="0">
                          <a:solidFill>
                            <a:schemeClr val="tx1"/>
                          </a:solidFill>
                          <a:latin typeface="Calibri"/>
                        </a:rPr>
                        <a:t>G01 X22.8 </a:t>
                      </a:r>
                      <a:r>
                        <a:rPr lang="en-US" sz="1800" b="1" i="0" u="none" strike="noStrike" dirty="0">
                          <a:solidFill>
                            <a:srgbClr val="00B050"/>
                          </a:solidFill>
                          <a:latin typeface="Calibri"/>
                        </a:rPr>
                        <a:t>F0.12</a:t>
                      </a:r>
                      <a:endParaRPr lang="en-US" sz="1600" b="1" i="0" u="none" strike="noStrike" dirty="0">
                        <a:solidFill>
                          <a:srgbClr val="00B05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854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 dirty="0">
                          <a:solidFill>
                            <a:schemeClr val="tx1"/>
                          </a:solidFill>
                          <a:latin typeface="Calibri"/>
                        </a:rPr>
                        <a:t>G00X35.0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854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G01 Z-20.03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601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G01 X22.8 </a:t>
                      </a:r>
                      <a:r>
                        <a:rPr lang="en-US" sz="1800" b="1" i="0" u="none" strike="noStrike" dirty="0">
                          <a:solidFill>
                            <a:srgbClr val="00B050"/>
                          </a:solidFill>
                          <a:latin typeface="Calibri"/>
                        </a:rPr>
                        <a:t>F0.12</a:t>
                      </a:r>
                      <a:endParaRPr lang="en-US" sz="1600" b="1" i="0" u="none" strike="noStrike" dirty="0">
                        <a:solidFill>
                          <a:srgbClr val="00B05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49" name="TextBox 1"/>
          <p:cNvSpPr txBox="1"/>
          <p:nvPr/>
        </p:nvSpPr>
        <p:spPr bwMode="auto">
          <a:xfrm>
            <a:off x="2339752" y="778034"/>
            <a:ext cx="1296144" cy="381059"/>
          </a:xfrm>
          <a:prstGeom prst="rect">
            <a:avLst/>
          </a:prstGeom>
          <a:solidFill>
            <a:srgbClr val="00B0F0"/>
          </a:solidFill>
          <a:effectLst>
            <a:innerShdw blurRad="63500" dist="50800" dir="13500000">
              <a:prstClr val="black">
                <a:alpha val="50000"/>
              </a:prstClr>
            </a:innerShdw>
            <a:reflection blurRad="6350" stA="52000" endA="300" endPos="35000" dir="5400000" sy="-100000" algn="bl" rotWithShape="0"/>
          </a:effectLst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1800" dirty="0"/>
              <a:t>  </a:t>
            </a:r>
            <a:r>
              <a:rPr lang="en-US" sz="1800" dirty="0">
                <a:latin typeface="Cooper Black" pitchFamily="18" charset="0"/>
              </a:rPr>
              <a:t>AFTER</a:t>
            </a:r>
          </a:p>
        </p:txBody>
      </p:sp>
      <p:sp>
        <p:nvSpPr>
          <p:cNvPr id="50" name="TextBox 1"/>
          <p:cNvSpPr txBox="1"/>
          <p:nvPr/>
        </p:nvSpPr>
        <p:spPr bwMode="auto">
          <a:xfrm>
            <a:off x="467544" y="778034"/>
            <a:ext cx="1296144" cy="381059"/>
          </a:xfrm>
          <a:prstGeom prst="rect">
            <a:avLst/>
          </a:prstGeom>
          <a:effectLst>
            <a:innerShdw blurRad="63500" dist="50800" dir="13500000">
              <a:prstClr val="black">
                <a:alpha val="50000"/>
              </a:prstClr>
            </a:innerShdw>
            <a:reflection blurRad="6350" stA="52000" endA="300" endPos="35000" dir="5400000" sy="-100000" algn="bl" rotWithShape="0"/>
          </a:effectLst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1800" dirty="0"/>
              <a:t> </a:t>
            </a:r>
            <a:r>
              <a:rPr lang="en-US" sz="1800" dirty="0">
                <a:latin typeface="Cooper Black" pitchFamily="18" charset="0"/>
              </a:rPr>
              <a:t>BEFORE</a:t>
            </a:r>
          </a:p>
        </p:txBody>
      </p:sp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7BCFAC00-504F-43D3-A91D-EB40F587403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64744653"/>
              </p:ext>
            </p:extLst>
          </p:nvPr>
        </p:nvGraphicFramePr>
        <p:xfrm>
          <a:off x="4589749" y="3789040"/>
          <a:ext cx="4232856" cy="20162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7BCFAC00-504F-43D3-A91D-EB40F587403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73359476"/>
              </p:ext>
            </p:extLst>
          </p:nvPr>
        </p:nvGraphicFramePr>
        <p:xfrm>
          <a:off x="69813" y="3780232"/>
          <a:ext cx="4286163" cy="20162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2" name="AutoShape 2" descr="Image result for target picture animation">
            <a:extLst>
              <a:ext uri="{FF2B5EF4-FFF2-40B4-BE49-F238E27FC236}">
                <a16:creationId xmlns:a16="http://schemas.microsoft.com/office/drawing/2014/main" id="{AAEE0D89-6B19-4ADC-A9AB-69FEF5B3839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B833C40-4B2E-4152-BD25-AC8E777DE161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72868" y="1087559"/>
            <a:ext cx="1028685" cy="576064"/>
          </a:xfrm>
          <a:prstGeom prst="rect">
            <a:avLst/>
          </a:prstGeom>
        </p:spPr>
      </p:pic>
      <p:pic>
        <p:nvPicPr>
          <p:cNvPr id="30" name="Picture 2" descr="Image result for SAD smiley images">
            <a:hlinkClick r:id="rId8"/>
          </p:cNvPr>
          <p:cNvPicPr>
            <a:picLocks noChangeAspect="1" noChangeArrowheads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75166" y="2279037"/>
            <a:ext cx="504056" cy="504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"/>
          <p:cNvSpPr txBox="1"/>
          <p:nvPr/>
        </p:nvSpPr>
        <p:spPr bwMode="auto">
          <a:xfrm>
            <a:off x="1711368" y="3579632"/>
            <a:ext cx="1071736" cy="288032"/>
          </a:xfrm>
          <a:prstGeom prst="rect">
            <a:avLst/>
          </a:prstGeom>
          <a:effectLst>
            <a:innerShdw blurRad="63500" dist="50800" dir="13500000">
              <a:prstClr val="black">
                <a:alpha val="50000"/>
              </a:prstClr>
            </a:innerShdw>
            <a:reflection blurRad="6350" stA="52000" endA="300" endPos="35000" dir="5400000" sy="-100000" algn="bl" rotWithShape="0"/>
          </a:effectLst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1400" dirty="0"/>
              <a:t>  </a:t>
            </a:r>
            <a:r>
              <a:rPr lang="en-US" sz="1400" dirty="0">
                <a:latin typeface="Cooper Black" pitchFamily="18" charset="0"/>
              </a:rPr>
              <a:t>BEFORE</a:t>
            </a:r>
          </a:p>
        </p:txBody>
      </p:sp>
      <p:sp>
        <p:nvSpPr>
          <p:cNvPr id="19" name="TextBox 1"/>
          <p:cNvSpPr txBox="1"/>
          <p:nvPr/>
        </p:nvSpPr>
        <p:spPr bwMode="auto">
          <a:xfrm>
            <a:off x="6163496" y="3573016"/>
            <a:ext cx="1072800" cy="288000"/>
          </a:xfrm>
          <a:prstGeom prst="rect">
            <a:avLst/>
          </a:prstGeom>
          <a:solidFill>
            <a:srgbClr val="00B0F0"/>
          </a:solidFill>
          <a:effectLst>
            <a:innerShdw blurRad="63500" dist="50800" dir="13500000">
              <a:prstClr val="black">
                <a:alpha val="50000"/>
              </a:prstClr>
            </a:innerShdw>
            <a:reflection blurRad="6350" stA="52000" endA="300" endPos="35000" dir="5400000" sy="-100000" algn="bl" rotWithShape="0"/>
          </a:effectLst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1800" dirty="0"/>
              <a:t>  </a:t>
            </a:r>
            <a:r>
              <a:rPr lang="en-US" sz="1400" dirty="0">
                <a:latin typeface="Cooper Black" pitchFamily="18" charset="0"/>
              </a:rPr>
              <a:t>AFTER</a:t>
            </a:r>
          </a:p>
        </p:txBody>
      </p:sp>
    </p:spTree>
    <p:extLst>
      <p:ext uri="{BB962C8B-B14F-4D97-AF65-F5344CB8AC3E}">
        <p14:creationId xmlns:p14="http://schemas.microsoft.com/office/powerpoint/2010/main" val="2557112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9170747"/>
              </p:ext>
            </p:extLst>
          </p:nvPr>
        </p:nvGraphicFramePr>
        <p:xfrm>
          <a:off x="107504" y="891451"/>
          <a:ext cx="8856984" cy="5201843"/>
        </p:xfrm>
        <a:graphic>
          <a:graphicData uri="http://schemas.openxmlformats.org/drawingml/2006/table">
            <a:tbl>
              <a:tblPr/>
              <a:tblGrid>
                <a:gridCol w="13188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030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3882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9634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74743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CHIP BREAKER </a:t>
                      </a:r>
                      <a:br>
                        <a:rPr lang="en-IN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</a:br>
                      <a:r>
                        <a:rPr lang="en-IN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TYPE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PICTURE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APPLICATION</a:t>
                      </a:r>
                      <a:endParaRPr lang="en-IN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7850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CURRENT </a:t>
                      </a:r>
                      <a:br>
                        <a:rPr lang="en-IN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</a:br>
                      <a:r>
                        <a:rPr lang="en-IN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INSERT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A4G0405M04U04-GMN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       FOR GROOVING STEEL,  CAST IRON   </a:t>
                      </a:r>
                    </a:p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7850"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ALTERNATE GRADE </a:t>
                      </a:r>
                    </a:p>
                  </a:txBody>
                  <a:tcPr marL="9525" marR="9525" marT="9525" marB="0" vert="vert27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DTE400-040  T9125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  <a:r>
                        <a:rPr lang="en-I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FOR GROOVING STEEL, STAINLESS STEEL,NON FERROUS &amp; HIGH TEMP ALLOY</a:t>
                      </a:r>
                    </a:p>
                    <a:p>
                      <a:pPr algn="ctr" fontAlgn="b"/>
                      <a:endParaRPr lang="en-IN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7850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A4G0405M04U04-GUP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    </a:t>
                      </a:r>
                      <a:r>
                        <a:rPr lang="en-I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FOR GENERAL PURPOSE,</a:t>
                      </a:r>
                      <a:r>
                        <a:rPr lang="en-IN" sz="1200" b="1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UNIQUE CHIP </a:t>
                      </a:r>
                    </a:p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  BREAKER MAKES CHIPS SHORTER</a:t>
                      </a:r>
                    </a:p>
                    <a:p>
                      <a:pPr algn="l" fontAlgn="b"/>
                      <a:endParaRPr lang="en-IN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37850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DTE400-040 AH7025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      </a:t>
                      </a:r>
                      <a:r>
                        <a:rPr lang="en-I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FOR HIGH PRECISION MACHINING</a:t>
                      </a:r>
                    </a:p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  <a:p>
                      <a:pPr algn="l" fontAlgn="b"/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37850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GY2M0400G040N-MM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       </a:t>
                      </a:r>
                      <a:r>
                        <a:rPr lang="en-I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FOR HIGH PRECISION MACHINING</a:t>
                      </a:r>
                    </a:p>
                    <a:p>
                      <a:pPr algn="l" fontAlgn="b"/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  <a:p>
                      <a:pPr algn="l" fontAlgn="b"/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37850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GDM4020N-040 GM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ESPECIALLY</a:t>
                      </a:r>
                      <a:r>
                        <a:rPr lang="en-US" sz="1200" b="1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FOR ALLOY STEEL WITH MEGA</a:t>
                      </a:r>
                    </a:p>
                    <a:p>
                      <a:pPr algn="l" fontAlgn="b"/>
                      <a:r>
                        <a:rPr lang="en-US" sz="1200" b="1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COATING UPTO 40HRC</a:t>
                      </a:r>
                    </a:p>
                    <a:p>
                      <a:pPr algn="l" fontAlgn="b"/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" name="Rectangle 3"/>
          <p:cNvSpPr/>
          <p:nvPr/>
        </p:nvSpPr>
        <p:spPr>
          <a:xfrm>
            <a:off x="0" y="6237312"/>
            <a:ext cx="9144000" cy="64807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28575">
            <a:noFill/>
            <a:miter lim="800000"/>
            <a:headEnd/>
            <a:tailEnd/>
          </a:ln>
          <a:effectLst/>
        </p:spPr>
        <p:txBody>
          <a:bodyPr lIns="128016" tIns="64008" rIns="128016" bIns="64008" rtlCol="0" anchor="ctr" anchorCtr="1"/>
          <a:lstStyle/>
          <a:p>
            <a:pPr>
              <a:buFont typeface="Wingdings" pitchFamily="2" charset="2"/>
              <a:buChar char="v"/>
            </a:pPr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b="1" dirty="0">
                <a:latin typeface="Segoe Script" pitchFamily="34" charset="0"/>
                <a:cs typeface="Arial" panose="020B0604020202020204" pitchFamily="34" charset="0"/>
              </a:rPr>
              <a:t>INSERT IS SELECTED BY CONSIDERING THE GEOMETRY, THE CHIP BREAKING  ABILITY AND  ADVICE FROM THE ADVISOR.</a:t>
            </a:r>
          </a:p>
        </p:txBody>
      </p:sp>
      <p:sp>
        <p:nvSpPr>
          <p:cNvPr id="34" name="Rectangle 1"/>
          <p:cNvSpPr>
            <a:spLocks noChangeArrowheads="1"/>
          </p:cNvSpPr>
          <p:nvPr/>
        </p:nvSpPr>
        <p:spPr bwMode="auto">
          <a:xfrm>
            <a:off x="35497" y="0"/>
            <a:ext cx="9108504" cy="523220"/>
          </a:xfrm>
          <a:prstGeom prst="rect">
            <a:avLst/>
          </a:prstGeom>
          <a:noFill/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457200" indent="-457200">
              <a:buFont typeface="Wingdings" pitchFamily="2" charset="2"/>
              <a:buChar char="v"/>
              <a:defRPr/>
            </a:pPr>
            <a:r>
              <a:rPr lang="en-US" altLang="en-US" sz="2800" b="1" dirty="0">
                <a:effectLst>
                  <a:glow rad="1270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+mn-ea"/>
              </a:rPr>
              <a:t> INSERT SELECTION </a:t>
            </a:r>
          </a:p>
        </p:txBody>
      </p:sp>
      <p:pic>
        <p:nvPicPr>
          <p:cNvPr id="188418" name="Picture 2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076" t="18179" r="19908" b="24347"/>
          <a:stretch/>
        </p:blipFill>
        <p:spPr bwMode="auto">
          <a:xfrm>
            <a:off x="4017071" y="1733266"/>
            <a:ext cx="1508421" cy="6370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8419" name="Picture 3"/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176" r="14599" b="24774"/>
          <a:stretch/>
        </p:blipFill>
        <p:spPr bwMode="auto">
          <a:xfrm>
            <a:off x="4007072" y="3209977"/>
            <a:ext cx="1465209" cy="631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8420" name="Picture 4"/>
          <p:cNvPicPr>
            <a:picLocks noChangeAspect="1" noChangeArrowheads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038853" y="2475108"/>
            <a:ext cx="1442222" cy="6297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8421" name="Picture 5"/>
          <p:cNvPicPr>
            <a:picLocks noChangeAspect="1" noChangeArrowheads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567" t="6135" r="9534" b="25736"/>
          <a:stretch/>
        </p:blipFill>
        <p:spPr bwMode="auto">
          <a:xfrm>
            <a:off x="4017072" y="3916383"/>
            <a:ext cx="1486640" cy="6285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8422" name="Picture 6"/>
          <p:cNvPicPr>
            <a:picLocks noChangeAspect="1" noChangeArrowheads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017071" y="4645068"/>
            <a:ext cx="1454939" cy="6150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8423" name="Picture 7"/>
          <p:cNvPicPr>
            <a:picLocks noChangeAspect="1" noChangeArrowheads="1"/>
          </p:cNvPicPr>
          <p:nvPr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017071" y="5433527"/>
            <a:ext cx="1445213" cy="595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2"/>
          <p:cNvSpPr/>
          <p:nvPr/>
        </p:nvSpPr>
        <p:spPr>
          <a:xfrm>
            <a:off x="251521" y="1556792"/>
            <a:ext cx="8640960" cy="921426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 dirty="0">
              <a:solidFill>
                <a:srgbClr val="008000"/>
              </a:solidFill>
              <a:effectLst>
                <a:glow rad="101600">
                  <a:schemeClr val="bg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69269" y="3136961"/>
            <a:ext cx="8640960" cy="704625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 dirty="0">
              <a:solidFill>
                <a:srgbClr val="008000"/>
              </a:solidFill>
              <a:effectLst>
                <a:glow rad="101600">
                  <a:schemeClr val="bg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pic>
        <p:nvPicPr>
          <p:cNvPr id="13" name="Picture 3"/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176" r="14599" b="24774"/>
          <a:stretch/>
        </p:blipFill>
        <p:spPr bwMode="auto">
          <a:xfrm>
            <a:off x="3367373" y="2920556"/>
            <a:ext cx="2807815" cy="12105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57112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 decel="100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12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Chart 2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03667310"/>
              </p:ext>
            </p:extLst>
          </p:nvPr>
        </p:nvGraphicFramePr>
        <p:xfrm>
          <a:off x="4482917" y="3410627"/>
          <a:ext cx="4572000" cy="23246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182274" name="Picture 2" descr="Image result for target animation">
            <a:hlinkClick r:id="rId4"/>
          </p:cNvPr>
          <p:cNvPicPr>
            <a:picLocks noChangeAspect="1" noChangeArrowheads="1" noCrop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67727" y="4295519"/>
            <a:ext cx="1761423" cy="1761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3" name="Table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8162285"/>
              </p:ext>
            </p:extLst>
          </p:nvPr>
        </p:nvGraphicFramePr>
        <p:xfrm>
          <a:off x="107504" y="892240"/>
          <a:ext cx="5976664" cy="2352675"/>
        </p:xfrm>
        <a:graphic>
          <a:graphicData uri="http://schemas.openxmlformats.org/drawingml/2006/table">
            <a:tbl>
              <a:tblPr/>
              <a:tblGrid>
                <a:gridCol w="17076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345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345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4524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BEFORE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AFTER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225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2060"/>
                          </a:solidFill>
                          <a:latin typeface="Calibri"/>
                        </a:rPr>
                        <a:t>CURRENT INSERT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A4G0405M04U04 </a:t>
                      </a:r>
                      <a:r>
                        <a:rPr lang="en-US" sz="1800" b="0" i="0" u="none" strike="noStrike" dirty="0">
                          <a:solidFill>
                            <a:srgbClr val="FF0000"/>
                          </a:solidFill>
                          <a:latin typeface="Calibri"/>
                        </a:rPr>
                        <a:t>GMN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A4G0405M04U04 </a:t>
                      </a:r>
                      <a:r>
                        <a:rPr lang="en-US" sz="1800" b="0" i="0" u="none" strike="noStrike" dirty="0">
                          <a:solidFill>
                            <a:srgbClr val="00A84C"/>
                          </a:solidFill>
                          <a:latin typeface="Calibri"/>
                        </a:rPr>
                        <a:t>GUP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524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2060"/>
                          </a:solidFill>
                          <a:latin typeface="Calibri"/>
                        </a:rPr>
                        <a:t>SET LIFE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2060"/>
                          </a:solidFill>
                          <a:latin typeface="Calibri"/>
                        </a:rPr>
                        <a:t>500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2060"/>
                          </a:solidFill>
                          <a:latin typeface="Calibri"/>
                        </a:rPr>
                        <a:t>500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424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2060"/>
                          </a:solidFill>
                          <a:latin typeface="Calibri"/>
                        </a:rPr>
                        <a:t>ACTUAL LIFE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 dirty="0">
                          <a:solidFill>
                            <a:srgbClr val="FF0000"/>
                          </a:solidFill>
                          <a:latin typeface="Calibri"/>
                        </a:rPr>
                        <a:t>350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 dirty="0">
                          <a:solidFill>
                            <a:srgbClr val="00B050"/>
                          </a:solidFill>
                          <a:latin typeface="Calibri"/>
                        </a:rPr>
                        <a:t>500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524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2060"/>
                          </a:solidFill>
                          <a:latin typeface="Calibri"/>
                        </a:rPr>
                        <a:t>CUTTING SPEED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2060"/>
                          </a:solidFill>
                          <a:latin typeface="Calibri"/>
                        </a:rPr>
                        <a:t>120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2060"/>
                          </a:solidFill>
                          <a:latin typeface="Calibri"/>
                        </a:rPr>
                        <a:t>120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524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2060"/>
                          </a:solidFill>
                          <a:latin typeface="Calibri"/>
                        </a:rPr>
                        <a:t>FEED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2060"/>
                          </a:solidFill>
                          <a:latin typeface="Calibri"/>
                        </a:rPr>
                        <a:t>0.12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2060"/>
                          </a:solidFill>
                          <a:latin typeface="Calibri"/>
                        </a:rPr>
                        <a:t>0.12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524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2060"/>
                          </a:solidFill>
                          <a:latin typeface="Calibri"/>
                        </a:rPr>
                        <a:t>MAKE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2060"/>
                          </a:solidFill>
                          <a:latin typeface="Calibri"/>
                        </a:rPr>
                        <a:t>KENNAMETAL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2060"/>
                          </a:solidFill>
                          <a:latin typeface="Calibri"/>
                        </a:rPr>
                        <a:t>KENNAMETAL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" name="Rectangle 3"/>
          <p:cNvSpPr/>
          <p:nvPr/>
        </p:nvSpPr>
        <p:spPr>
          <a:xfrm>
            <a:off x="0" y="5805264"/>
            <a:ext cx="9143999" cy="105273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28575">
            <a:noFill/>
            <a:miter lim="800000"/>
            <a:headEnd/>
            <a:tailEnd/>
          </a:ln>
          <a:effectLst/>
        </p:spPr>
        <p:txBody>
          <a:bodyPr lIns="128016" tIns="64008" rIns="128016" bIns="64008" rtlCol="0" anchor="ctr" anchorCtr="1"/>
          <a:lstStyle/>
          <a:p>
            <a:pPr>
              <a:buFont typeface="Wingdings" pitchFamily="2" charset="2"/>
              <a:buChar char="v"/>
            </a:pPr>
            <a:r>
              <a:rPr lang="en-IN" b="1" dirty="0">
                <a:latin typeface="Segoe Script" pitchFamily="34" charset="0"/>
                <a:cs typeface="Arial" panose="020B0604020202020204" pitchFamily="34" charset="0"/>
              </a:rPr>
              <a:t>TOOL LIFE IMPROVED .</a:t>
            </a:r>
          </a:p>
          <a:p>
            <a:pPr>
              <a:buFont typeface="Wingdings" pitchFamily="2" charset="2"/>
              <a:buChar char="v"/>
            </a:pPr>
            <a:r>
              <a:rPr lang="en-IN" b="1" dirty="0">
                <a:latin typeface="Segoe Script" pitchFamily="34" charset="0"/>
                <a:cs typeface="Arial" panose="020B0604020202020204" pitchFamily="34" charset="0"/>
              </a:rPr>
              <a:t>WHY FORK TIGHT COMPONENT AGAIN GENERATED?</a:t>
            </a:r>
          </a:p>
          <a:p>
            <a:pPr>
              <a:buFont typeface="Wingdings" pitchFamily="2" charset="2"/>
              <a:buChar char="v"/>
            </a:pPr>
            <a:r>
              <a:rPr lang="en-IN" b="1" dirty="0">
                <a:latin typeface="Segoe Script" pitchFamily="34" charset="0"/>
                <a:cs typeface="Arial" panose="020B0604020202020204" pitchFamily="34" charset="0"/>
              </a:rPr>
              <a:t>LETS DO THE ANALYSIS FOR FURTHER IMPROVEMENT                 </a:t>
            </a:r>
            <a:r>
              <a:rPr lang="en-IN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                          </a:t>
            </a:r>
          </a:p>
        </p:txBody>
      </p:sp>
      <p:sp>
        <p:nvSpPr>
          <p:cNvPr id="34" name="Rectangle 1"/>
          <p:cNvSpPr>
            <a:spLocks noChangeArrowheads="1"/>
          </p:cNvSpPr>
          <p:nvPr/>
        </p:nvSpPr>
        <p:spPr bwMode="auto">
          <a:xfrm>
            <a:off x="35496" y="0"/>
            <a:ext cx="8542723" cy="523220"/>
          </a:xfrm>
          <a:prstGeom prst="rect">
            <a:avLst/>
          </a:prstGeom>
          <a:noFill/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457200" indent="-457200">
              <a:buFont typeface="Wingdings" pitchFamily="2" charset="2"/>
              <a:buChar char="v"/>
              <a:defRPr/>
            </a:pPr>
            <a:r>
              <a:rPr lang="en-US" altLang="en-US" sz="2800" b="1" dirty="0">
                <a:effectLst>
                  <a:glow rad="1270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+mn-ea"/>
              </a:rPr>
              <a:t> NEW CHIP BREAKER TRIALS</a:t>
            </a:r>
          </a:p>
        </p:txBody>
      </p:sp>
      <p:sp>
        <p:nvSpPr>
          <p:cNvPr id="22" name="Rectangle 21"/>
          <p:cNvSpPr/>
          <p:nvPr/>
        </p:nvSpPr>
        <p:spPr>
          <a:xfrm>
            <a:off x="2589506" y="3410627"/>
            <a:ext cx="1627618" cy="9147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54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>
                <a:solidFill>
                  <a:schemeClr val="tx1"/>
                </a:solidFill>
                <a:latin typeface="Berlin Sans FB Demi" pitchFamily="34" charset="0"/>
              </a:rPr>
              <a:t>INSERT CORNER WEAR OUT AFTER 500 NOS</a:t>
            </a:r>
          </a:p>
        </p:txBody>
      </p:sp>
      <p:graphicFrame>
        <p:nvGraphicFramePr>
          <p:cNvPr id="37" name="Chart 36"/>
          <p:cNvGraphicFramePr/>
          <p:nvPr>
            <p:extLst>
              <p:ext uri="{D42A27DB-BD31-4B8C-83A1-F6EECF244321}">
                <p14:modId xmlns:p14="http://schemas.microsoft.com/office/powerpoint/2010/main" val="3031146739"/>
              </p:ext>
            </p:extLst>
          </p:nvPr>
        </p:nvGraphicFramePr>
        <p:xfrm>
          <a:off x="6156176" y="892240"/>
          <a:ext cx="2880320" cy="23207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pic>
        <p:nvPicPr>
          <p:cNvPr id="38" name="Picture 2" descr="Related image">
            <a:hlinkClick r:id="rId7"/>
          </p:cNvPr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64720" y="1711698"/>
            <a:ext cx="576064" cy="576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Right Arrow 8"/>
          <p:cNvSpPr/>
          <p:nvPr/>
        </p:nvSpPr>
        <p:spPr bwMode="auto">
          <a:xfrm rot="877200">
            <a:off x="6094542" y="4322280"/>
            <a:ext cx="1974041" cy="227330"/>
          </a:xfrm>
          <a:prstGeom prst="rightArrow">
            <a:avLst>
              <a:gd name="adj1" fmla="val 50000"/>
              <a:gd name="adj2" fmla="val 43824"/>
            </a:avLst>
          </a:prstGeom>
          <a:solidFill>
            <a:srgbClr val="1F497D">
              <a:lumMod val="20000"/>
              <a:lumOff val="80000"/>
            </a:srgbClr>
          </a:solidFill>
          <a:ln w="25400" cap="flat" cmpd="sng" algn="ctr">
            <a:solidFill>
              <a:srgbClr val="8064A2">
                <a:lumMod val="75000"/>
              </a:srgbClr>
            </a:solidFill>
            <a:prstDash val="solid"/>
          </a:ln>
          <a:effectLst/>
        </p:spPr>
        <p:txBody>
          <a:bodyPr/>
          <a:lstStyle>
            <a:lvl1pPr eaLnBrk="0" hangingPunct="0">
              <a:defRPr kumimoji="1" sz="3200" b="1">
                <a:solidFill>
                  <a:srgbClr val="FF0000"/>
                </a:solidFill>
                <a:latin typeface="Times New Roman" pitchFamily="18" charset="0"/>
                <a:ea typeface="ＭＳ Ｐゴシック" pitchFamily="50" charset="-128"/>
              </a:defRPr>
            </a:lvl1pPr>
            <a:lvl2pPr marL="742950" indent="-285750" eaLnBrk="0" hangingPunct="0">
              <a:defRPr kumimoji="1" sz="3200" b="1">
                <a:solidFill>
                  <a:srgbClr val="FF0000"/>
                </a:solidFill>
                <a:latin typeface="Times New Roman" pitchFamily="18" charset="0"/>
                <a:ea typeface="ＭＳ Ｐゴシック" pitchFamily="50" charset="-128"/>
              </a:defRPr>
            </a:lvl2pPr>
            <a:lvl3pPr marL="1143000" indent="-228600" eaLnBrk="0" hangingPunct="0">
              <a:defRPr kumimoji="1" sz="3200" b="1">
                <a:solidFill>
                  <a:srgbClr val="FF0000"/>
                </a:solidFill>
                <a:latin typeface="Times New Roman" pitchFamily="18" charset="0"/>
                <a:ea typeface="ＭＳ Ｐゴシック" pitchFamily="50" charset="-128"/>
              </a:defRPr>
            </a:lvl3pPr>
            <a:lvl4pPr marL="1600200" indent="-228600" eaLnBrk="0" hangingPunct="0">
              <a:defRPr kumimoji="1" sz="3200" b="1">
                <a:solidFill>
                  <a:srgbClr val="FF0000"/>
                </a:solidFill>
                <a:latin typeface="Times New Roman" pitchFamily="18" charset="0"/>
                <a:ea typeface="ＭＳ Ｐゴシック" pitchFamily="50" charset="-128"/>
              </a:defRPr>
            </a:lvl4pPr>
            <a:lvl5pPr marL="2057400" indent="-228600" eaLnBrk="0" hangingPunct="0">
              <a:defRPr kumimoji="1" sz="3200" b="1">
                <a:solidFill>
                  <a:srgbClr val="FF0000"/>
                </a:solidFill>
                <a:latin typeface="Times New Roman" pitchFamily="18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rgbClr val="FF0000"/>
                </a:solidFill>
                <a:latin typeface="Times New Roman" pitchFamily="18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rgbClr val="FF0000"/>
                </a:solidFill>
                <a:latin typeface="Times New Roman" pitchFamily="18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rgbClr val="FF0000"/>
                </a:solidFill>
                <a:latin typeface="Times New Roman" pitchFamily="18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rgbClr val="FF0000"/>
                </a:solidFill>
                <a:latin typeface="Times New Roman" pitchFamily="18" charset="0"/>
                <a:ea typeface="ＭＳ Ｐゴシック" pitchFamily="50" charset="-128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IN" altLang="en-US" sz="1100" b="1" i="0" u="none" strike="noStrike" kern="0" cap="none" spc="0" normalizeH="0" baseline="0" noProof="0" dirty="0">
              <a:ln w="1905"/>
              <a:gradFill>
                <a:gsLst>
                  <a:gs pos="0">
                    <a:srgbClr val="F79646">
                      <a:shade val="20000"/>
                      <a:satMod val="200000"/>
                    </a:srgbClr>
                  </a:gs>
                  <a:gs pos="78000">
                    <a:srgbClr val="F79646">
                      <a:tint val="90000"/>
                      <a:shade val="89000"/>
                      <a:satMod val="220000"/>
                    </a:srgbClr>
                  </a:gs>
                  <a:gs pos="100000">
                    <a:srgbClr val="F79646">
                      <a:tint val="12000"/>
                      <a:satMod val="255000"/>
                    </a:srgb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uLnTx/>
              <a:uFillTx/>
              <a:latin typeface="Calibri" pitchFamily="34" charset="0"/>
              <a:ea typeface="ＭＳ Ｐゴシック" pitchFamily="50" charset="-128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A10CAF6-37E1-4278-BFB4-B659462B3735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40352" y="3543947"/>
            <a:ext cx="1156273" cy="648072"/>
          </a:xfrm>
          <a:prstGeom prst="rect">
            <a:avLst/>
          </a:prstGeom>
        </p:spPr>
      </p:pic>
      <p:pic>
        <p:nvPicPr>
          <p:cNvPr id="188418" name="Picture 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8768" y="3452116"/>
            <a:ext cx="790575" cy="17464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8419" name="Picture 3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80602" y="3477389"/>
            <a:ext cx="809625" cy="17754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2" name="Oval 31"/>
          <p:cNvSpPr/>
          <p:nvPr/>
        </p:nvSpPr>
        <p:spPr>
          <a:xfrm>
            <a:off x="1381321" y="4888684"/>
            <a:ext cx="1080120" cy="360040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5" name="Straight Arrow Connector 34"/>
          <p:cNvCxnSpPr>
            <a:stCxn id="32" idx="7"/>
          </p:cNvCxnSpPr>
          <p:nvPr/>
        </p:nvCxnSpPr>
        <p:spPr>
          <a:xfrm flipV="1">
            <a:off x="2303261" y="4295519"/>
            <a:ext cx="396531" cy="645892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70208" y="5273600"/>
            <a:ext cx="81624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brightRoom" dir="t"/>
            </a:scene3d>
            <a:sp3d contourW="6350" prstMaterial="plastic">
              <a:bevelT w="20320" h="20320" prst="angle"/>
              <a:contourClr>
                <a:schemeClr val="accent1">
                  <a:tint val="100000"/>
                  <a:shade val="100000"/>
                  <a:hueMod val="100000"/>
                  <a:satMod val="100000"/>
                </a:schemeClr>
              </a:contourClr>
            </a:sp3d>
          </a:bodyPr>
          <a:lstStyle/>
          <a:p>
            <a:pPr algn="ctr"/>
            <a:r>
              <a:rPr lang="en-US" sz="2400" b="1" cap="all" spc="0" dirty="0">
                <a:ln/>
                <a:solidFill>
                  <a:srgbClr val="00B050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NEW</a:t>
            </a:r>
          </a:p>
        </p:txBody>
      </p:sp>
      <p:sp>
        <p:nvSpPr>
          <p:cNvPr id="24" name="Rectangle 23"/>
          <p:cNvSpPr/>
          <p:nvPr/>
        </p:nvSpPr>
        <p:spPr>
          <a:xfrm>
            <a:off x="1439255" y="5302655"/>
            <a:ext cx="875561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brightRoom" dir="t"/>
            </a:scene3d>
            <a:sp3d contourW="6350" prstMaterial="plastic">
              <a:bevelT w="20320" h="20320" prst="angle"/>
              <a:contourClr>
                <a:schemeClr val="accent1">
                  <a:tint val="100000"/>
                  <a:shade val="100000"/>
                  <a:hueMod val="100000"/>
                  <a:satMod val="100000"/>
                </a:schemeClr>
              </a:contourClr>
            </a:sp3d>
          </a:bodyPr>
          <a:lstStyle/>
          <a:p>
            <a:pPr algn="ctr"/>
            <a:r>
              <a:rPr lang="en-US" sz="2400" b="1" cap="all" dirty="0">
                <a:ln/>
                <a:solidFill>
                  <a:srgbClr val="FF0000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USED</a:t>
            </a:r>
            <a:endParaRPr lang="en-US" sz="2400" b="1" cap="all" spc="0" dirty="0">
              <a:ln/>
              <a:solidFill>
                <a:srgbClr val="FF0000"/>
              </a:solidFill>
              <a:effectLst>
                <a:outerShdw blurRad="19685" dist="12700" dir="5400000" algn="tl" rotWithShape="0">
                  <a:schemeClr val="accent1">
                    <a:satMod val="130000"/>
                    <a:alpha val="60000"/>
                  </a:schemeClr>
                </a:outerShdw>
                <a:reflection blurRad="10000" stA="55000" endPos="48000" dist="500" dir="5400000" sy="-100000" algn="bl" rotWithShape="0"/>
              </a:effectLst>
            </a:endParaRPr>
          </a:p>
        </p:txBody>
      </p:sp>
      <p:sp>
        <p:nvSpPr>
          <p:cNvPr id="19" name="TextBox 1"/>
          <p:cNvSpPr txBox="1"/>
          <p:nvPr/>
        </p:nvSpPr>
        <p:spPr bwMode="auto">
          <a:xfrm>
            <a:off x="4453157" y="778033"/>
            <a:ext cx="1296144" cy="381059"/>
          </a:xfrm>
          <a:prstGeom prst="rect">
            <a:avLst/>
          </a:prstGeom>
          <a:solidFill>
            <a:srgbClr val="00B0F0"/>
          </a:solidFill>
          <a:effectLst>
            <a:innerShdw blurRad="63500" dist="50800" dir="13500000">
              <a:prstClr val="black">
                <a:alpha val="50000"/>
              </a:prstClr>
            </a:innerShdw>
            <a:reflection blurRad="6350" stA="52000" endA="300" endPos="35000" dir="5400000" sy="-100000" algn="bl" rotWithShape="0"/>
          </a:effectLst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1800" dirty="0"/>
              <a:t>  </a:t>
            </a:r>
            <a:r>
              <a:rPr lang="en-US" sz="1800" dirty="0">
                <a:latin typeface="Cooper Black" pitchFamily="18" charset="0"/>
              </a:rPr>
              <a:t>AFTER</a:t>
            </a:r>
          </a:p>
        </p:txBody>
      </p:sp>
      <p:sp>
        <p:nvSpPr>
          <p:cNvPr id="20" name="TextBox 1"/>
          <p:cNvSpPr txBox="1"/>
          <p:nvPr/>
        </p:nvSpPr>
        <p:spPr bwMode="auto">
          <a:xfrm>
            <a:off x="2294341" y="778033"/>
            <a:ext cx="1296144" cy="381059"/>
          </a:xfrm>
          <a:prstGeom prst="rect">
            <a:avLst/>
          </a:prstGeom>
          <a:effectLst>
            <a:innerShdw blurRad="63500" dist="50800" dir="13500000">
              <a:prstClr val="black">
                <a:alpha val="50000"/>
              </a:prstClr>
            </a:innerShdw>
            <a:reflection blurRad="6350" stA="52000" endA="300" endPos="35000" dir="5400000" sy="-100000" algn="bl" rotWithShape="0"/>
          </a:effectLst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1800" dirty="0"/>
              <a:t> </a:t>
            </a:r>
            <a:r>
              <a:rPr lang="en-US" sz="1800" dirty="0">
                <a:latin typeface="Cooper Black" pitchFamily="18" charset="0"/>
              </a:rPr>
              <a:t>BEFORE</a:t>
            </a:r>
          </a:p>
        </p:txBody>
      </p:sp>
    </p:spTree>
    <p:extLst>
      <p:ext uri="{BB962C8B-B14F-4D97-AF65-F5344CB8AC3E}">
        <p14:creationId xmlns:p14="http://schemas.microsoft.com/office/powerpoint/2010/main" val="2557112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4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136" b="89773" l="2593" r="92963">
                        <a14:foregroundMark x1="2593" y1="73864" x2="2593" y2="73864"/>
                        <a14:foregroundMark x1="6296" y1="40530" x2="6296" y2="40530"/>
                        <a14:foregroundMark x1="12963" y1="4924" x2="12963" y2="4924"/>
                        <a14:foregroundMark x1="31481" y1="26894" x2="31481" y2="26894"/>
                        <a14:foregroundMark x1="24815" y1="44318" x2="20370" y2="12879"/>
                        <a14:foregroundMark x1="43704" y1="62121" x2="33333" y2="22348"/>
                        <a14:foregroundMark x1="81111" y1="18561" x2="81111" y2="7576"/>
                        <a14:foregroundMark x1="93333" y1="10606" x2="93333" y2="10606"/>
                        <a14:foregroundMark x1="76667" y1="12500" x2="25926" y2="7955"/>
                        <a14:foregroundMark x1="40741" y1="6061" x2="87037" y2="9470"/>
                        <a14:foregroundMark x1="72593" y1="1136" x2="85926" y2="6818"/>
                        <a14:foregroundMark x1="5556" y1="50000" x2="5556" y2="50000"/>
                        <a14:foregroundMark x1="12593" y1="62121" x2="12593" y2="62121"/>
                        <a14:foregroundMark x1="6296" y1="62500" x2="6296" y2="62500"/>
                        <a14:foregroundMark x1="25185" y1="4167" x2="25185" y2="4167"/>
                        <a14:foregroundMark x1="25926" y1="2273" x2="25926" y2="22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44208" y="3218656"/>
            <a:ext cx="2571750" cy="2514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22" name="Rectangle 1"/>
          <p:cNvSpPr>
            <a:spLocks noChangeArrowheads="1"/>
          </p:cNvSpPr>
          <p:nvPr/>
        </p:nvSpPr>
        <p:spPr bwMode="auto">
          <a:xfrm>
            <a:off x="0" y="-27384"/>
            <a:ext cx="9144000" cy="523220"/>
          </a:xfrm>
          <a:prstGeom prst="rect">
            <a:avLst/>
          </a:prstGeom>
          <a:noFill/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457200" indent="-457200">
              <a:buFont typeface="Wingdings" pitchFamily="2" charset="2"/>
              <a:buChar char="v"/>
              <a:defRPr/>
            </a:pPr>
            <a:r>
              <a:rPr lang="en-US" altLang="en-US" sz="2800" b="1" dirty="0">
                <a:effectLst>
                  <a:glow rad="1270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+mn-ea"/>
              </a:rPr>
              <a:t> CURRENT SITUATION ANALYSIS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0" y="5904656"/>
            <a:ext cx="9144000" cy="980728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28575">
            <a:noFill/>
            <a:miter lim="800000"/>
            <a:headEnd/>
            <a:tailEnd/>
          </a:ln>
          <a:effectLst/>
        </p:spPr>
        <p:txBody>
          <a:bodyPr lIns="128016" tIns="64008" rIns="128016" bIns="64008" rtlCol="0" anchor="ctr" anchorCtr="1"/>
          <a:lstStyle>
            <a:defPPr>
              <a:defRPr lang="en-US"/>
            </a:defPPr>
            <a:lvl1pPr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285750" indent="-285750">
              <a:buFont typeface="Wingdings" pitchFamily="2" charset="2"/>
              <a:buChar char="v"/>
            </a:pPr>
            <a:r>
              <a:rPr lang="en-US" sz="1800" b="1" dirty="0">
                <a:solidFill>
                  <a:schemeClr val="tx1"/>
                </a:solidFill>
                <a:latin typeface="Segoe Print" pitchFamily="2" charset="0"/>
              </a:rPr>
              <a:t>WE TOOK SAMPLE PARTS &amp; CHECKED WHICH PARAMETER IS AFFECTING THE FORK TIGHT.</a:t>
            </a:r>
          </a:p>
          <a:p>
            <a:pPr marL="285750" indent="-285750">
              <a:buFont typeface="Wingdings" pitchFamily="2" charset="2"/>
              <a:buChar char="v"/>
            </a:pPr>
            <a:r>
              <a:rPr lang="en-US" sz="1800" b="1" dirty="0">
                <a:solidFill>
                  <a:schemeClr val="tx1"/>
                </a:solidFill>
                <a:latin typeface="Segoe Print" pitchFamily="2" charset="0"/>
              </a:rPr>
              <a:t>WE FOUND THE CHIP WELDING CONTRIBUTING MORE IN FORK TIGHT.</a:t>
            </a:r>
            <a:endParaRPr lang="en-IN" sz="1800" b="1" dirty="0">
              <a:solidFill>
                <a:schemeClr val="tx1"/>
              </a:solidFill>
              <a:latin typeface="Segoe Print" pitchFamily="2" charset="0"/>
            </a:endParaRPr>
          </a:p>
        </p:txBody>
      </p:sp>
      <p:sp>
        <p:nvSpPr>
          <p:cNvPr id="5" name="TextBox 14"/>
          <p:cNvSpPr txBox="1">
            <a:spLocks noChangeArrowheads="1"/>
          </p:cNvSpPr>
          <p:nvPr/>
        </p:nvSpPr>
        <p:spPr bwMode="auto">
          <a:xfrm>
            <a:off x="0" y="827420"/>
            <a:ext cx="81724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 b="1" dirty="0">
                <a:solidFill>
                  <a:srgbClr val="00206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WHAT IS THE NG PARAMETERS IN THE FORK TIGHT PARTS?</a:t>
            </a:r>
            <a:endParaRPr lang="en-IN" altLang="en-US" sz="1800" b="1" dirty="0">
              <a:solidFill>
                <a:srgbClr val="002060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6" name="TextBox 14"/>
          <p:cNvSpPr txBox="1">
            <a:spLocks noChangeArrowheads="1"/>
          </p:cNvSpPr>
          <p:nvPr/>
        </p:nvSpPr>
        <p:spPr bwMode="auto">
          <a:xfrm>
            <a:off x="35496" y="1196752"/>
            <a:ext cx="81724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 b="1" dirty="0">
                <a:solidFill>
                  <a:srgbClr val="00206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LETS  CHECK THE DEFECT PART TO FIND THE CAUSE      </a:t>
            </a:r>
            <a:endParaRPr lang="en-IN" altLang="en-US" sz="1800" b="1" dirty="0">
              <a:solidFill>
                <a:srgbClr val="002060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graphicFrame>
        <p:nvGraphicFramePr>
          <p:cNvPr id="10" name="Chart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80024889"/>
              </p:ext>
            </p:extLst>
          </p:nvPr>
        </p:nvGraphicFramePr>
        <p:xfrm>
          <a:off x="252698" y="1673120"/>
          <a:ext cx="3239181" cy="26601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5" name="Chart 14">
            <a:extLst>
              <a:ext uri="{FF2B5EF4-FFF2-40B4-BE49-F238E27FC236}">
                <a16:creationId xmlns:a16="http://schemas.microsoft.com/office/drawing/2014/main" id="{00000000-0008-0000-0400-000002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82960015"/>
              </p:ext>
            </p:extLst>
          </p:nvPr>
        </p:nvGraphicFramePr>
        <p:xfrm>
          <a:off x="3152082" y="2924944"/>
          <a:ext cx="3292125" cy="29797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3491880" y="1844824"/>
            <a:ext cx="55240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Cooper Black" pitchFamily="18" charset="0"/>
                <a:ea typeface="Batang" pitchFamily="18" charset="-127"/>
              </a:rPr>
              <a:t>ALL MACHINE INSERTS NOT CHANGED, DUE TO THIS REASON STILL GROOVE  WIDTH U/S PARTS AVAILABLE</a:t>
            </a:r>
            <a:endParaRPr lang="en-IN" b="1" dirty="0">
              <a:latin typeface="Cooper Black" pitchFamily="18" charset="0"/>
              <a:ea typeface="Batang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038149" y="2768154"/>
            <a:ext cx="15199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CC0000"/>
                </a:solidFill>
                <a:latin typeface="Berlin Sans FB Demi" pitchFamily="34" charset="0"/>
              </a:rPr>
              <a:t>Oct-3</a:t>
            </a:r>
            <a:r>
              <a:rPr lang="en-US" sz="1600" b="1" baseline="30000" dirty="0">
                <a:solidFill>
                  <a:srgbClr val="CC0000"/>
                </a:solidFill>
                <a:latin typeface="Berlin Sans FB Demi" pitchFamily="34" charset="0"/>
              </a:rPr>
              <a:t>rd</a:t>
            </a:r>
            <a:r>
              <a:rPr lang="en-US" sz="1600" b="1" dirty="0">
                <a:solidFill>
                  <a:srgbClr val="CC0000"/>
                </a:solidFill>
                <a:latin typeface="Berlin Sans FB Demi" pitchFamily="34" charset="0"/>
              </a:rPr>
              <a:t>  WEEK</a:t>
            </a:r>
            <a:endParaRPr lang="en-IN" sz="1600" b="1" dirty="0">
              <a:solidFill>
                <a:srgbClr val="CC0000"/>
              </a:solidFill>
              <a:latin typeface="Berlin Sans FB Demi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613922" y="5535324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TOTAL QTY: 154</a:t>
            </a:r>
            <a:endParaRPr lang="en-IN" dirty="0"/>
          </a:p>
        </p:txBody>
      </p:sp>
      <p:sp>
        <p:nvSpPr>
          <p:cNvPr id="18" name="TextBox 1"/>
          <p:cNvSpPr txBox="1"/>
          <p:nvPr/>
        </p:nvSpPr>
        <p:spPr bwMode="auto">
          <a:xfrm>
            <a:off x="252699" y="1637214"/>
            <a:ext cx="1845612" cy="278740"/>
          </a:xfrm>
          <a:prstGeom prst="rect">
            <a:avLst/>
          </a:prstGeom>
          <a:effectLst>
            <a:innerShdw blurRad="63500" dist="50800" dir="13500000">
              <a:prstClr val="black">
                <a:alpha val="50000"/>
              </a:prstClr>
            </a:innerShdw>
            <a:reflection blurRad="6350" stA="52000" endA="300" endPos="35000" dir="5400000" sy="-100000" algn="bl" rotWithShape="0"/>
          </a:effectLst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1400" dirty="0"/>
              <a:t> </a:t>
            </a:r>
            <a:r>
              <a:rPr lang="en-US" sz="1400" dirty="0">
                <a:latin typeface="Cooper Black" pitchFamily="18" charset="0"/>
              </a:rPr>
              <a:t>BEFORE KAIZEN </a:t>
            </a:r>
          </a:p>
        </p:txBody>
      </p:sp>
      <p:sp>
        <p:nvSpPr>
          <p:cNvPr id="13" name="Rectangle 24"/>
          <p:cNvSpPr/>
          <p:nvPr/>
        </p:nvSpPr>
        <p:spPr>
          <a:xfrm>
            <a:off x="827584" y="3933056"/>
            <a:ext cx="100700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2400" b="1" cap="none" spc="0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N=100</a:t>
            </a:r>
          </a:p>
        </p:txBody>
      </p:sp>
      <p:sp>
        <p:nvSpPr>
          <p:cNvPr id="7" name="ストライプ矢印 6"/>
          <p:cNvSpPr/>
          <p:nvPr/>
        </p:nvSpPr>
        <p:spPr>
          <a:xfrm rot="1594173">
            <a:off x="2292402" y="3308880"/>
            <a:ext cx="1392712" cy="1066854"/>
          </a:xfrm>
          <a:prstGeom prst="stripedRightArrow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b="1" dirty="0">
              <a:solidFill>
                <a:srgbClr val="008000"/>
              </a:solidFill>
              <a:effectLst>
                <a:glow rad="101600">
                  <a:schemeClr val="bg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4" name="パイ 3"/>
          <p:cNvSpPr/>
          <p:nvPr/>
        </p:nvSpPr>
        <p:spPr>
          <a:xfrm rot="16200000">
            <a:off x="380242" y="1993204"/>
            <a:ext cx="1944218" cy="2007996"/>
          </a:xfrm>
          <a:prstGeom prst="pie">
            <a:avLst>
              <a:gd name="adj1" fmla="val 0"/>
              <a:gd name="adj2" fmla="val 16248314"/>
            </a:avLst>
          </a:prstGeom>
          <a:noFill/>
          <a:ln>
            <a:solidFill>
              <a:srgbClr val="FF0000"/>
            </a:solidFill>
            <a:prstDash val="dash"/>
          </a:ln>
          <a:effectLst>
            <a:glow rad="63500">
              <a:schemeClr val="accent2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b="1" dirty="0">
              <a:solidFill>
                <a:srgbClr val="008000"/>
              </a:solidFill>
              <a:effectLst>
                <a:glow rad="101600">
                  <a:schemeClr val="bg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16" name="パイ 15"/>
          <p:cNvSpPr/>
          <p:nvPr/>
        </p:nvSpPr>
        <p:spPr>
          <a:xfrm>
            <a:off x="3451101" y="3676556"/>
            <a:ext cx="2088232" cy="2030533"/>
          </a:xfrm>
          <a:prstGeom prst="pie">
            <a:avLst>
              <a:gd name="adj1" fmla="val 9041200"/>
              <a:gd name="adj2" fmla="val 16248314"/>
            </a:avLst>
          </a:prstGeom>
          <a:noFill/>
          <a:ln>
            <a:solidFill>
              <a:srgbClr val="FF0000"/>
            </a:solidFill>
            <a:prstDash val="dash"/>
          </a:ln>
          <a:effectLst>
            <a:glow rad="63500">
              <a:schemeClr val="accent2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b="1" dirty="0">
              <a:solidFill>
                <a:srgbClr val="008000"/>
              </a:solidFill>
              <a:effectLst>
                <a:glow rad="101600">
                  <a:schemeClr val="bg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8989001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32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10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" dur="50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4" grpId="0" animBg="1"/>
      <p:bldP spid="4" grpId="1" animBg="1"/>
      <p:bldP spid="16" grpId="0" animBg="1"/>
      <p:bldP spid="16" grpId="1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20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897" y="1412776"/>
            <a:ext cx="8791575" cy="5305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1" name="Picture 250" descr="C:\Documents and Settings\prabin.pebam\Desktop\fish_animation.gif"/>
          <p:cNvPicPr>
            <a:picLocks noChangeAspect="1" noChangeArrowheads="1" noCrop="1"/>
          </p:cNvPicPr>
          <p:nvPr/>
        </p:nvPicPr>
        <p:blipFill>
          <a:blip r:embed="rId4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55675" y="992934"/>
            <a:ext cx="1071562" cy="79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6105" name="Straight Arrow Connector 183"/>
          <p:cNvCxnSpPr>
            <a:cxnSpLocks noChangeShapeType="1"/>
          </p:cNvCxnSpPr>
          <p:nvPr/>
        </p:nvCxnSpPr>
        <p:spPr bwMode="auto">
          <a:xfrm flipH="1">
            <a:off x="3929866" y="2467521"/>
            <a:ext cx="1625600" cy="0"/>
          </a:xfrm>
          <a:prstGeom prst="straightConnector1">
            <a:avLst/>
          </a:prstGeom>
          <a:noFill/>
          <a:ln w="3175" algn="ctr">
            <a:solidFill>
              <a:srgbClr val="0070C0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6106" name="Straight Arrow Connector 183"/>
          <p:cNvCxnSpPr>
            <a:cxnSpLocks noChangeShapeType="1"/>
          </p:cNvCxnSpPr>
          <p:nvPr/>
        </p:nvCxnSpPr>
        <p:spPr bwMode="auto">
          <a:xfrm flipH="1">
            <a:off x="5970736" y="5373216"/>
            <a:ext cx="1625600" cy="0"/>
          </a:xfrm>
          <a:prstGeom prst="straightConnector1">
            <a:avLst/>
          </a:prstGeom>
          <a:noFill/>
          <a:ln w="3175" algn="ctr">
            <a:solidFill>
              <a:srgbClr val="0070C0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6110" name="Straight Arrow Connector 183"/>
          <p:cNvCxnSpPr>
            <a:cxnSpLocks noChangeShapeType="1"/>
          </p:cNvCxnSpPr>
          <p:nvPr/>
        </p:nvCxnSpPr>
        <p:spPr bwMode="auto">
          <a:xfrm flipH="1">
            <a:off x="3052474" y="5104061"/>
            <a:ext cx="2503488" cy="0"/>
          </a:xfrm>
          <a:prstGeom prst="straightConnector1">
            <a:avLst/>
          </a:prstGeom>
          <a:noFill/>
          <a:ln w="3175" algn="ctr">
            <a:solidFill>
              <a:srgbClr val="0070C0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6113" name="Straight Arrow Connector 183"/>
          <p:cNvCxnSpPr>
            <a:cxnSpLocks noChangeShapeType="1"/>
          </p:cNvCxnSpPr>
          <p:nvPr/>
        </p:nvCxnSpPr>
        <p:spPr bwMode="auto">
          <a:xfrm flipH="1">
            <a:off x="5724128" y="5806832"/>
            <a:ext cx="1784350" cy="0"/>
          </a:xfrm>
          <a:prstGeom prst="straightConnector1">
            <a:avLst/>
          </a:prstGeom>
          <a:noFill/>
          <a:ln w="3175" algn="ctr">
            <a:solidFill>
              <a:srgbClr val="0070C0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43" name="TextBox 43"/>
          <p:cNvSpPr txBox="1">
            <a:spLocks noChangeArrowheads="1"/>
          </p:cNvSpPr>
          <p:nvPr/>
        </p:nvSpPr>
        <p:spPr bwMode="auto">
          <a:xfrm>
            <a:off x="5967214" y="5559326"/>
            <a:ext cx="187642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ja-JP" sz="1400" b="1" dirty="0">
                <a:latin typeface="Arial" charset="0"/>
                <a:ea typeface="Meiryo" pitchFamily="34" charset="-128"/>
                <a:cs typeface="Meiryo" pitchFamily="34" charset="-128"/>
              </a:rPr>
              <a:t>HARDNESS VARIATION </a:t>
            </a:r>
          </a:p>
        </p:txBody>
      </p:sp>
      <p:sp>
        <p:nvSpPr>
          <p:cNvPr id="244" name="TextBox 45"/>
          <p:cNvSpPr txBox="1">
            <a:spLocks noChangeArrowheads="1"/>
          </p:cNvSpPr>
          <p:nvPr/>
        </p:nvSpPr>
        <p:spPr bwMode="auto">
          <a:xfrm>
            <a:off x="6150818" y="4911551"/>
            <a:ext cx="195345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 b="1" dirty="0">
                <a:latin typeface="Arial" charset="0"/>
              </a:rPr>
              <a:t>INPUT STOCK VARIATION</a:t>
            </a:r>
          </a:p>
        </p:txBody>
      </p:sp>
      <p:sp>
        <p:nvSpPr>
          <p:cNvPr id="249" name="TextBox 51"/>
          <p:cNvSpPr txBox="1">
            <a:spLocks noChangeArrowheads="1"/>
          </p:cNvSpPr>
          <p:nvPr/>
        </p:nvSpPr>
        <p:spPr bwMode="auto">
          <a:xfrm>
            <a:off x="3628648" y="4788268"/>
            <a:ext cx="139965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>
              <a:buFontTx/>
              <a:buNone/>
              <a:defRPr sz="1400">
                <a:latin typeface="Arial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/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/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/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/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/>
            </a:lvl9pPr>
          </a:lstStyle>
          <a:p>
            <a:r>
              <a:rPr lang="en-US" altLang="en-US" b="1" dirty="0">
                <a:solidFill>
                  <a:srgbClr val="FF0000"/>
                </a:solidFill>
              </a:rPr>
              <a:t>TOOL PATH</a:t>
            </a:r>
          </a:p>
        </p:txBody>
      </p:sp>
      <p:sp>
        <p:nvSpPr>
          <p:cNvPr id="228" name="TextBox 49"/>
          <p:cNvSpPr txBox="1">
            <a:spLocks noChangeArrowheads="1"/>
          </p:cNvSpPr>
          <p:nvPr/>
        </p:nvSpPr>
        <p:spPr bwMode="auto">
          <a:xfrm>
            <a:off x="4058575" y="2108864"/>
            <a:ext cx="165618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 b="1" dirty="0">
                <a:latin typeface="Arial" charset="0"/>
              </a:rPr>
              <a:t>COOLENT FLOW</a:t>
            </a:r>
          </a:p>
        </p:txBody>
      </p:sp>
      <p:sp>
        <p:nvSpPr>
          <p:cNvPr id="230" name="TextBox 49"/>
          <p:cNvSpPr txBox="1">
            <a:spLocks noChangeArrowheads="1"/>
          </p:cNvSpPr>
          <p:nvPr/>
        </p:nvSpPr>
        <p:spPr bwMode="auto">
          <a:xfrm>
            <a:off x="4217555" y="2412697"/>
            <a:ext cx="2411981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 dirty="0">
                <a:latin typeface="Arial" charset="0"/>
              </a:rPr>
              <a:t> </a:t>
            </a:r>
            <a:endParaRPr lang="en-US" altLang="en-US" sz="1400" b="1" dirty="0">
              <a:solidFill>
                <a:srgbClr val="FF0000"/>
              </a:solidFill>
              <a:latin typeface="Arial" charset="0"/>
            </a:endParaRPr>
          </a:p>
        </p:txBody>
      </p:sp>
      <p:sp>
        <p:nvSpPr>
          <p:cNvPr id="242" name="TextBox 49"/>
          <p:cNvSpPr txBox="1">
            <a:spLocks noChangeArrowheads="1"/>
          </p:cNvSpPr>
          <p:nvPr/>
        </p:nvSpPr>
        <p:spPr bwMode="auto">
          <a:xfrm>
            <a:off x="2483768" y="3205925"/>
            <a:ext cx="2141707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 b="1" dirty="0">
                <a:solidFill>
                  <a:srgbClr val="FF0000"/>
                </a:solidFill>
                <a:latin typeface="Arial" charset="0"/>
              </a:rPr>
              <a:t>TOOL INTERUPTION </a:t>
            </a:r>
          </a:p>
        </p:txBody>
      </p:sp>
      <p:cxnSp>
        <p:nvCxnSpPr>
          <p:cNvPr id="264" name="Straight Arrow Connector 179"/>
          <p:cNvCxnSpPr>
            <a:cxnSpLocks noChangeShapeType="1"/>
          </p:cNvCxnSpPr>
          <p:nvPr/>
        </p:nvCxnSpPr>
        <p:spPr bwMode="auto">
          <a:xfrm flipV="1">
            <a:off x="2626093" y="3571116"/>
            <a:ext cx="2066072" cy="2661"/>
          </a:xfrm>
          <a:prstGeom prst="straightConnector1">
            <a:avLst/>
          </a:prstGeom>
          <a:noFill/>
          <a:ln w="3175" algn="ctr">
            <a:solidFill>
              <a:srgbClr val="0070C0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20" name="Oval Callout 219"/>
          <p:cNvSpPr/>
          <p:nvPr/>
        </p:nvSpPr>
        <p:spPr>
          <a:xfrm>
            <a:off x="7164288" y="1116013"/>
            <a:ext cx="1967012" cy="1233487"/>
          </a:xfrm>
          <a:prstGeom prst="wedgeEllipseCallout">
            <a:avLst>
              <a:gd name="adj1" fmla="val 15619"/>
              <a:gd name="adj2" fmla="val 148253"/>
            </a:avLst>
          </a:prstGeom>
          <a:noFill/>
          <a:ln>
            <a:solidFill>
              <a:srgbClr val="FF33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en-US" sz="1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CHIP WELDING</a:t>
            </a:r>
          </a:p>
        </p:txBody>
      </p:sp>
      <p:sp>
        <p:nvSpPr>
          <p:cNvPr id="221" name="Freeform 225"/>
          <p:cNvSpPr>
            <a:spLocks/>
          </p:cNvSpPr>
          <p:nvPr/>
        </p:nvSpPr>
        <p:spPr bwMode="auto">
          <a:xfrm>
            <a:off x="8093110" y="4901125"/>
            <a:ext cx="301070" cy="604949"/>
          </a:xfrm>
          <a:custGeom>
            <a:avLst/>
            <a:gdLst>
              <a:gd name="T0" fmla="*/ 2147483646 w 91"/>
              <a:gd name="T1" fmla="*/ 0 h 215"/>
              <a:gd name="T2" fmla="*/ 2147483646 w 91"/>
              <a:gd name="T3" fmla="*/ 2147483646 h 215"/>
              <a:gd name="T4" fmla="*/ 2147483646 w 91"/>
              <a:gd name="T5" fmla="*/ 2147483646 h 215"/>
              <a:gd name="T6" fmla="*/ 2147483646 w 91"/>
              <a:gd name="T7" fmla="*/ 2147483646 h 215"/>
              <a:gd name="T8" fmla="*/ 2147483646 w 91"/>
              <a:gd name="T9" fmla="*/ 2147483646 h 215"/>
              <a:gd name="T10" fmla="*/ 2147483646 w 91"/>
              <a:gd name="T11" fmla="*/ 2147483646 h 215"/>
              <a:gd name="T12" fmla="*/ 2147483646 w 91"/>
              <a:gd name="T13" fmla="*/ 2147483646 h 215"/>
              <a:gd name="T14" fmla="*/ 2147483646 w 91"/>
              <a:gd name="T15" fmla="*/ 2147483646 h 215"/>
              <a:gd name="T16" fmla="*/ 2147483646 w 91"/>
              <a:gd name="T17" fmla="*/ 2147483646 h 215"/>
              <a:gd name="T18" fmla="*/ 2147483646 w 91"/>
              <a:gd name="T19" fmla="*/ 2147483646 h 215"/>
              <a:gd name="T20" fmla="*/ 2147483646 w 91"/>
              <a:gd name="T21" fmla="*/ 2147483646 h 215"/>
              <a:gd name="T22" fmla="*/ 2147483646 w 91"/>
              <a:gd name="T23" fmla="*/ 2147483646 h 215"/>
              <a:gd name="T24" fmla="*/ 2147483646 w 91"/>
              <a:gd name="T25" fmla="*/ 2147483646 h 215"/>
              <a:gd name="T26" fmla="*/ 2147483646 w 91"/>
              <a:gd name="T27" fmla="*/ 2147483646 h 215"/>
              <a:gd name="T28" fmla="*/ 2147483646 w 91"/>
              <a:gd name="T29" fmla="*/ 2147483646 h 215"/>
              <a:gd name="T30" fmla="*/ 2147483646 w 91"/>
              <a:gd name="T31" fmla="*/ 2147483646 h 215"/>
              <a:gd name="T32" fmla="*/ 2147483646 w 91"/>
              <a:gd name="T33" fmla="*/ 2147483646 h 215"/>
              <a:gd name="T34" fmla="*/ 2147483646 w 91"/>
              <a:gd name="T35" fmla="*/ 2147483646 h 215"/>
              <a:gd name="T36" fmla="*/ 2147483646 w 91"/>
              <a:gd name="T37" fmla="*/ 2147483646 h 215"/>
              <a:gd name="T38" fmla="*/ 2147483646 w 91"/>
              <a:gd name="T39" fmla="*/ 2147483646 h 215"/>
              <a:gd name="T40" fmla="*/ 2147483646 w 91"/>
              <a:gd name="T41" fmla="*/ 2147483646 h 215"/>
              <a:gd name="T42" fmla="*/ 2147483646 w 91"/>
              <a:gd name="T43" fmla="*/ 2147483646 h 215"/>
              <a:gd name="T44" fmla="*/ 0 w 91"/>
              <a:gd name="T45" fmla="*/ 2147483646 h 215"/>
              <a:gd name="T46" fmla="*/ 2147483646 w 91"/>
              <a:gd name="T47" fmla="*/ 2147483646 h 215"/>
              <a:gd name="T48" fmla="*/ 2147483646 w 91"/>
              <a:gd name="T49" fmla="*/ 2147483646 h 215"/>
              <a:gd name="T50" fmla="*/ 2147483646 w 91"/>
              <a:gd name="T51" fmla="*/ 2147483646 h 215"/>
              <a:gd name="T52" fmla="*/ 2147483646 w 91"/>
              <a:gd name="T53" fmla="*/ 2147483646 h 215"/>
              <a:gd name="T54" fmla="*/ 2147483646 w 91"/>
              <a:gd name="T55" fmla="*/ 2147483646 h 215"/>
              <a:gd name="T56" fmla="*/ 2147483646 w 91"/>
              <a:gd name="T57" fmla="*/ 2147483646 h 215"/>
              <a:gd name="T58" fmla="*/ 2147483646 w 91"/>
              <a:gd name="T59" fmla="*/ 2147483646 h 215"/>
              <a:gd name="T60" fmla="*/ 2147483646 w 91"/>
              <a:gd name="T61" fmla="*/ 2147483646 h 215"/>
              <a:gd name="T62" fmla="*/ 2147483646 w 91"/>
              <a:gd name="T63" fmla="*/ 0 h 215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w 91"/>
              <a:gd name="T97" fmla="*/ 0 h 215"/>
              <a:gd name="T98" fmla="*/ 91 w 91"/>
              <a:gd name="T99" fmla="*/ 215 h 215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T96" t="T97" r="T98" b="T99"/>
            <a:pathLst>
              <a:path w="91" h="215">
                <a:moveTo>
                  <a:pt x="44" y="0"/>
                </a:moveTo>
                <a:lnTo>
                  <a:pt x="48" y="34"/>
                </a:lnTo>
                <a:lnTo>
                  <a:pt x="51" y="51"/>
                </a:lnTo>
                <a:lnTo>
                  <a:pt x="56" y="70"/>
                </a:lnTo>
                <a:lnTo>
                  <a:pt x="60" y="82"/>
                </a:lnTo>
                <a:lnTo>
                  <a:pt x="67" y="96"/>
                </a:lnTo>
                <a:lnTo>
                  <a:pt x="76" y="112"/>
                </a:lnTo>
                <a:lnTo>
                  <a:pt x="84" y="127"/>
                </a:lnTo>
                <a:lnTo>
                  <a:pt x="88" y="142"/>
                </a:lnTo>
                <a:lnTo>
                  <a:pt x="90" y="161"/>
                </a:lnTo>
                <a:lnTo>
                  <a:pt x="87" y="177"/>
                </a:lnTo>
                <a:lnTo>
                  <a:pt x="82" y="190"/>
                </a:lnTo>
                <a:lnTo>
                  <a:pt x="74" y="199"/>
                </a:lnTo>
                <a:lnTo>
                  <a:pt x="65" y="208"/>
                </a:lnTo>
                <a:lnTo>
                  <a:pt x="56" y="212"/>
                </a:lnTo>
                <a:lnTo>
                  <a:pt x="45" y="214"/>
                </a:lnTo>
                <a:lnTo>
                  <a:pt x="35" y="212"/>
                </a:lnTo>
                <a:lnTo>
                  <a:pt x="25" y="209"/>
                </a:lnTo>
                <a:lnTo>
                  <a:pt x="16" y="202"/>
                </a:lnTo>
                <a:lnTo>
                  <a:pt x="9" y="193"/>
                </a:lnTo>
                <a:lnTo>
                  <a:pt x="4" y="182"/>
                </a:lnTo>
                <a:lnTo>
                  <a:pt x="1" y="171"/>
                </a:lnTo>
                <a:lnTo>
                  <a:pt x="0" y="157"/>
                </a:lnTo>
                <a:lnTo>
                  <a:pt x="2" y="139"/>
                </a:lnTo>
                <a:lnTo>
                  <a:pt x="6" y="126"/>
                </a:lnTo>
                <a:lnTo>
                  <a:pt x="14" y="110"/>
                </a:lnTo>
                <a:lnTo>
                  <a:pt x="23" y="96"/>
                </a:lnTo>
                <a:lnTo>
                  <a:pt x="29" y="81"/>
                </a:lnTo>
                <a:lnTo>
                  <a:pt x="33" y="69"/>
                </a:lnTo>
                <a:lnTo>
                  <a:pt x="37" y="52"/>
                </a:lnTo>
                <a:lnTo>
                  <a:pt x="40" y="34"/>
                </a:lnTo>
                <a:lnTo>
                  <a:pt x="44" y="0"/>
                </a:lnTo>
              </a:path>
            </a:pathLst>
          </a:custGeom>
          <a:solidFill>
            <a:srgbClr val="00B0F0"/>
          </a:solidFill>
          <a:ln>
            <a:noFill/>
          </a:ln>
          <a:extLst/>
        </p:spPr>
        <p:txBody>
          <a:bodyPr/>
          <a:lstStyle/>
          <a:p>
            <a:endParaRPr lang="en-US"/>
          </a:p>
        </p:txBody>
      </p:sp>
      <p:sp>
        <p:nvSpPr>
          <p:cNvPr id="222" name="Rectangle 1"/>
          <p:cNvSpPr>
            <a:spLocks noChangeArrowheads="1"/>
          </p:cNvSpPr>
          <p:nvPr/>
        </p:nvSpPr>
        <p:spPr bwMode="auto">
          <a:xfrm>
            <a:off x="0" y="-27384"/>
            <a:ext cx="9144000" cy="584775"/>
          </a:xfrm>
          <a:prstGeom prst="rect">
            <a:avLst/>
          </a:prstGeom>
          <a:noFill/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buFont typeface="Wingdings" pitchFamily="2" charset="2"/>
              <a:buChar char="v"/>
              <a:defRPr/>
            </a:pPr>
            <a:r>
              <a:rPr lang="en-US" altLang="en-US" sz="3200" b="0" dirty="0">
                <a:latin typeface="+mn-lt"/>
              </a:rPr>
              <a:t> </a:t>
            </a:r>
            <a:r>
              <a:rPr lang="en-US" altLang="en-US" sz="2800" b="1" dirty="0">
                <a:effectLst>
                  <a:glow rad="1270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+mn-ea"/>
              </a:rPr>
              <a:t>SAKANA NO HONE (fish bone</a:t>
            </a:r>
            <a:r>
              <a:rPr lang="en-US" altLang="en-US" sz="2400" dirty="0">
                <a:latin typeface="+mn-lt"/>
              </a:rPr>
              <a:t>)</a:t>
            </a:r>
            <a:endParaRPr lang="en-US" altLang="en-US" sz="2400" b="0" dirty="0">
              <a:latin typeface="+mn-lt"/>
            </a:endParaRPr>
          </a:p>
        </p:txBody>
      </p:sp>
      <p:sp>
        <p:nvSpPr>
          <p:cNvPr id="212" name="TextBox 50"/>
          <p:cNvSpPr txBox="1">
            <a:spLocks noChangeArrowheads="1"/>
          </p:cNvSpPr>
          <p:nvPr/>
        </p:nvSpPr>
        <p:spPr bwMode="auto">
          <a:xfrm rot="10800000" flipV="1">
            <a:off x="919458" y="5227013"/>
            <a:ext cx="1613084" cy="307777"/>
          </a:xfrm>
          <a:prstGeom prst="rect">
            <a:avLst/>
          </a:prstGeom>
          <a:noFill/>
          <a:ln w="3175" algn="ctr">
            <a:noFill/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 b="1" dirty="0">
                <a:solidFill>
                  <a:srgbClr val="FF0000"/>
                </a:solidFill>
                <a:latin typeface="Arial" charset="0"/>
              </a:rPr>
              <a:t>CHIP BREAKING</a:t>
            </a:r>
          </a:p>
        </p:txBody>
      </p:sp>
      <p:cxnSp>
        <p:nvCxnSpPr>
          <p:cNvPr id="213" name="Straight Arrow Connector 179"/>
          <p:cNvCxnSpPr>
            <a:cxnSpLocks noChangeShapeType="1"/>
          </p:cNvCxnSpPr>
          <p:nvPr/>
        </p:nvCxnSpPr>
        <p:spPr bwMode="auto">
          <a:xfrm>
            <a:off x="765727" y="5610119"/>
            <a:ext cx="1819275" cy="0"/>
          </a:xfrm>
          <a:prstGeom prst="straightConnector1">
            <a:avLst/>
          </a:prstGeom>
          <a:noFill/>
          <a:ln w="3175" algn="ctr">
            <a:solidFill>
              <a:srgbClr val="0070C0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16" name="TextBox 50"/>
          <p:cNvSpPr txBox="1">
            <a:spLocks noChangeArrowheads="1"/>
          </p:cNvSpPr>
          <p:nvPr/>
        </p:nvSpPr>
        <p:spPr bwMode="auto">
          <a:xfrm rot="10800000" flipV="1">
            <a:off x="1485371" y="4267724"/>
            <a:ext cx="1613084" cy="523220"/>
          </a:xfrm>
          <a:prstGeom prst="rect">
            <a:avLst/>
          </a:prstGeom>
          <a:noFill/>
          <a:ln w="3175" algn="ctr">
            <a:noFill/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 b="1" dirty="0">
                <a:latin typeface="Arial" charset="0"/>
              </a:rPr>
              <a:t>GROOVE TOOL DESIGN</a:t>
            </a:r>
          </a:p>
        </p:txBody>
      </p:sp>
      <p:cxnSp>
        <p:nvCxnSpPr>
          <p:cNvPr id="217" name="Straight Arrow Connector 179"/>
          <p:cNvCxnSpPr>
            <a:cxnSpLocks noChangeShapeType="1"/>
          </p:cNvCxnSpPr>
          <p:nvPr/>
        </p:nvCxnSpPr>
        <p:spPr bwMode="auto">
          <a:xfrm>
            <a:off x="1331640" y="4772736"/>
            <a:ext cx="1819275" cy="0"/>
          </a:xfrm>
          <a:prstGeom prst="straightConnector1">
            <a:avLst/>
          </a:prstGeom>
          <a:noFill/>
          <a:ln w="3175" algn="ctr">
            <a:solidFill>
              <a:srgbClr val="0070C0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14" name="TextBox 49"/>
          <p:cNvSpPr txBox="1">
            <a:spLocks noChangeArrowheads="1"/>
          </p:cNvSpPr>
          <p:nvPr/>
        </p:nvSpPr>
        <p:spPr bwMode="auto">
          <a:xfrm>
            <a:off x="2358669" y="2276166"/>
            <a:ext cx="136048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 b="1" dirty="0">
                <a:latin typeface="Arial" charset="0"/>
              </a:rPr>
              <a:t>IMPROPER MACHINING</a:t>
            </a:r>
          </a:p>
        </p:txBody>
      </p:sp>
      <p:cxnSp>
        <p:nvCxnSpPr>
          <p:cNvPr id="215" name="Straight Arrow Connector 179"/>
          <p:cNvCxnSpPr>
            <a:cxnSpLocks noChangeShapeType="1"/>
          </p:cNvCxnSpPr>
          <p:nvPr/>
        </p:nvCxnSpPr>
        <p:spPr bwMode="auto">
          <a:xfrm>
            <a:off x="2728552" y="2841844"/>
            <a:ext cx="1360487" cy="0"/>
          </a:xfrm>
          <a:prstGeom prst="straightConnector1">
            <a:avLst/>
          </a:prstGeom>
          <a:noFill/>
          <a:ln w="3175" algn="ctr">
            <a:solidFill>
              <a:srgbClr val="0070C0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98" name="TextBox 49"/>
          <p:cNvSpPr txBox="1">
            <a:spLocks noChangeArrowheads="1"/>
          </p:cNvSpPr>
          <p:nvPr/>
        </p:nvSpPr>
        <p:spPr bwMode="auto">
          <a:xfrm>
            <a:off x="4449079" y="2850264"/>
            <a:ext cx="2141707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 b="1" dirty="0">
                <a:solidFill>
                  <a:srgbClr val="FF0000"/>
                </a:solidFill>
                <a:latin typeface="Arial" charset="0"/>
              </a:rPr>
              <a:t>INSERT CHIPOFF</a:t>
            </a:r>
          </a:p>
        </p:txBody>
      </p:sp>
      <p:cxnSp>
        <p:nvCxnSpPr>
          <p:cNvPr id="199" name="Straight Arrow Connector 179"/>
          <p:cNvCxnSpPr>
            <a:cxnSpLocks noChangeShapeType="1"/>
          </p:cNvCxnSpPr>
          <p:nvPr/>
        </p:nvCxnSpPr>
        <p:spPr bwMode="auto">
          <a:xfrm flipH="1">
            <a:off x="4534872" y="3261594"/>
            <a:ext cx="1838767" cy="0"/>
          </a:xfrm>
          <a:prstGeom prst="straightConnector1">
            <a:avLst/>
          </a:prstGeom>
          <a:noFill/>
          <a:ln w="3175" algn="ctr">
            <a:solidFill>
              <a:srgbClr val="0070C0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00" name="Freeform 225"/>
          <p:cNvSpPr>
            <a:spLocks/>
          </p:cNvSpPr>
          <p:nvPr/>
        </p:nvSpPr>
        <p:spPr bwMode="auto">
          <a:xfrm>
            <a:off x="8086780" y="4221232"/>
            <a:ext cx="301070" cy="604949"/>
          </a:xfrm>
          <a:custGeom>
            <a:avLst/>
            <a:gdLst>
              <a:gd name="T0" fmla="*/ 2147483646 w 91"/>
              <a:gd name="T1" fmla="*/ 0 h 215"/>
              <a:gd name="T2" fmla="*/ 2147483646 w 91"/>
              <a:gd name="T3" fmla="*/ 2147483646 h 215"/>
              <a:gd name="T4" fmla="*/ 2147483646 w 91"/>
              <a:gd name="T5" fmla="*/ 2147483646 h 215"/>
              <a:gd name="T6" fmla="*/ 2147483646 w 91"/>
              <a:gd name="T7" fmla="*/ 2147483646 h 215"/>
              <a:gd name="T8" fmla="*/ 2147483646 w 91"/>
              <a:gd name="T9" fmla="*/ 2147483646 h 215"/>
              <a:gd name="T10" fmla="*/ 2147483646 w 91"/>
              <a:gd name="T11" fmla="*/ 2147483646 h 215"/>
              <a:gd name="T12" fmla="*/ 2147483646 w 91"/>
              <a:gd name="T13" fmla="*/ 2147483646 h 215"/>
              <a:gd name="T14" fmla="*/ 2147483646 w 91"/>
              <a:gd name="T15" fmla="*/ 2147483646 h 215"/>
              <a:gd name="T16" fmla="*/ 2147483646 w 91"/>
              <a:gd name="T17" fmla="*/ 2147483646 h 215"/>
              <a:gd name="T18" fmla="*/ 2147483646 w 91"/>
              <a:gd name="T19" fmla="*/ 2147483646 h 215"/>
              <a:gd name="T20" fmla="*/ 2147483646 w 91"/>
              <a:gd name="T21" fmla="*/ 2147483646 h 215"/>
              <a:gd name="T22" fmla="*/ 2147483646 w 91"/>
              <a:gd name="T23" fmla="*/ 2147483646 h 215"/>
              <a:gd name="T24" fmla="*/ 2147483646 w 91"/>
              <a:gd name="T25" fmla="*/ 2147483646 h 215"/>
              <a:gd name="T26" fmla="*/ 2147483646 w 91"/>
              <a:gd name="T27" fmla="*/ 2147483646 h 215"/>
              <a:gd name="T28" fmla="*/ 2147483646 w 91"/>
              <a:gd name="T29" fmla="*/ 2147483646 h 215"/>
              <a:gd name="T30" fmla="*/ 2147483646 w 91"/>
              <a:gd name="T31" fmla="*/ 2147483646 h 215"/>
              <a:gd name="T32" fmla="*/ 2147483646 w 91"/>
              <a:gd name="T33" fmla="*/ 2147483646 h 215"/>
              <a:gd name="T34" fmla="*/ 2147483646 w 91"/>
              <a:gd name="T35" fmla="*/ 2147483646 h 215"/>
              <a:gd name="T36" fmla="*/ 2147483646 w 91"/>
              <a:gd name="T37" fmla="*/ 2147483646 h 215"/>
              <a:gd name="T38" fmla="*/ 2147483646 w 91"/>
              <a:gd name="T39" fmla="*/ 2147483646 h 215"/>
              <a:gd name="T40" fmla="*/ 2147483646 w 91"/>
              <a:gd name="T41" fmla="*/ 2147483646 h 215"/>
              <a:gd name="T42" fmla="*/ 2147483646 w 91"/>
              <a:gd name="T43" fmla="*/ 2147483646 h 215"/>
              <a:gd name="T44" fmla="*/ 0 w 91"/>
              <a:gd name="T45" fmla="*/ 2147483646 h 215"/>
              <a:gd name="T46" fmla="*/ 2147483646 w 91"/>
              <a:gd name="T47" fmla="*/ 2147483646 h 215"/>
              <a:gd name="T48" fmla="*/ 2147483646 w 91"/>
              <a:gd name="T49" fmla="*/ 2147483646 h 215"/>
              <a:gd name="T50" fmla="*/ 2147483646 w 91"/>
              <a:gd name="T51" fmla="*/ 2147483646 h 215"/>
              <a:gd name="T52" fmla="*/ 2147483646 w 91"/>
              <a:gd name="T53" fmla="*/ 2147483646 h 215"/>
              <a:gd name="T54" fmla="*/ 2147483646 w 91"/>
              <a:gd name="T55" fmla="*/ 2147483646 h 215"/>
              <a:gd name="T56" fmla="*/ 2147483646 w 91"/>
              <a:gd name="T57" fmla="*/ 2147483646 h 215"/>
              <a:gd name="T58" fmla="*/ 2147483646 w 91"/>
              <a:gd name="T59" fmla="*/ 2147483646 h 215"/>
              <a:gd name="T60" fmla="*/ 2147483646 w 91"/>
              <a:gd name="T61" fmla="*/ 2147483646 h 215"/>
              <a:gd name="T62" fmla="*/ 2147483646 w 91"/>
              <a:gd name="T63" fmla="*/ 0 h 215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w 91"/>
              <a:gd name="T97" fmla="*/ 0 h 215"/>
              <a:gd name="T98" fmla="*/ 91 w 91"/>
              <a:gd name="T99" fmla="*/ 215 h 215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T96" t="T97" r="T98" b="T99"/>
            <a:pathLst>
              <a:path w="91" h="215">
                <a:moveTo>
                  <a:pt x="44" y="0"/>
                </a:moveTo>
                <a:lnTo>
                  <a:pt x="48" y="34"/>
                </a:lnTo>
                <a:lnTo>
                  <a:pt x="51" y="51"/>
                </a:lnTo>
                <a:lnTo>
                  <a:pt x="56" y="70"/>
                </a:lnTo>
                <a:lnTo>
                  <a:pt x="60" y="82"/>
                </a:lnTo>
                <a:lnTo>
                  <a:pt x="67" y="96"/>
                </a:lnTo>
                <a:lnTo>
                  <a:pt x="76" y="112"/>
                </a:lnTo>
                <a:lnTo>
                  <a:pt x="84" y="127"/>
                </a:lnTo>
                <a:lnTo>
                  <a:pt x="88" y="142"/>
                </a:lnTo>
                <a:lnTo>
                  <a:pt x="90" y="161"/>
                </a:lnTo>
                <a:lnTo>
                  <a:pt x="87" y="177"/>
                </a:lnTo>
                <a:lnTo>
                  <a:pt x="82" y="190"/>
                </a:lnTo>
                <a:lnTo>
                  <a:pt x="74" y="199"/>
                </a:lnTo>
                <a:lnTo>
                  <a:pt x="65" y="208"/>
                </a:lnTo>
                <a:lnTo>
                  <a:pt x="56" y="212"/>
                </a:lnTo>
                <a:lnTo>
                  <a:pt x="45" y="214"/>
                </a:lnTo>
                <a:lnTo>
                  <a:pt x="35" y="212"/>
                </a:lnTo>
                <a:lnTo>
                  <a:pt x="25" y="209"/>
                </a:lnTo>
                <a:lnTo>
                  <a:pt x="16" y="202"/>
                </a:lnTo>
                <a:lnTo>
                  <a:pt x="9" y="193"/>
                </a:lnTo>
                <a:lnTo>
                  <a:pt x="4" y="182"/>
                </a:lnTo>
                <a:lnTo>
                  <a:pt x="1" y="171"/>
                </a:lnTo>
                <a:lnTo>
                  <a:pt x="0" y="157"/>
                </a:lnTo>
                <a:lnTo>
                  <a:pt x="2" y="139"/>
                </a:lnTo>
                <a:lnTo>
                  <a:pt x="6" y="126"/>
                </a:lnTo>
                <a:lnTo>
                  <a:pt x="14" y="110"/>
                </a:lnTo>
                <a:lnTo>
                  <a:pt x="23" y="96"/>
                </a:lnTo>
                <a:lnTo>
                  <a:pt x="29" y="81"/>
                </a:lnTo>
                <a:lnTo>
                  <a:pt x="33" y="69"/>
                </a:lnTo>
                <a:lnTo>
                  <a:pt x="37" y="52"/>
                </a:lnTo>
                <a:lnTo>
                  <a:pt x="40" y="34"/>
                </a:lnTo>
                <a:lnTo>
                  <a:pt x="44" y="0"/>
                </a:lnTo>
              </a:path>
            </a:pathLst>
          </a:custGeom>
          <a:solidFill>
            <a:srgbClr val="00B0F0"/>
          </a:solidFill>
          <a:ln>
            <a:noFill/>
          </a:ln>
          <a:extLst/>
        </p:spPr>
        <p:txBody>
          <a:bodyPr/>
          <a:lstStyle/>
          <a:p>
            <a:endParaRPr lang="en-US"/>
          </a:p>
        </p:txBody>
      </p:sp>
      <p:sp>
        <p:nvSpPr>
          <p:cNvPr id="201" name="Freeform 225"/>
          <p:cNvSpPr>
            <a:spLocks/>
          </p:cNvSpPr>
          <p:nvPr/>
        </p:nvSpPr>
        <p:spPr bwMode="auto">
          <a:xfrm>
            <a:off x="8114885" y="5589240"/>
            <a:ext cx="301070" cy="604949"/>
          </a:xfrm>
          <a:custGeom>
            <a:avLst/>
            <a:gdLst>
              <a:gd name="T0" fmla="*/ 2147483646 w 91"/>
              <a:gd name="T1" fmla="*/ 0 h 215"/>
              <a:gd name="T2" fmla="*/ 2147483646 w 91"/>
              <a:gd name="T3" fmla="*/ 2147483646 h 215"/>
              <a:gd name="T4" fmla="*/ 2147483646 w 91"/>
              <a:gd name="T5" fmla="*/ 2147483646 h 215"/>
              <a:gd name="T6" fmla="*/ 2147483646 w 91"/>
              <a:gd name="T7" fmla="*/ 2147483646 h 215"/>
              <a:gd name="T8" fmla="*/ 2147483646 w 91"/>
              <a:gd name="T9" fmla="*/ 2147483646 h 215"/>
              <a:gd name="T10" fmla="*/ 2147483646 w 91"/>
              <a:gd name="T11" fmla="*/ 2147483646 h 215"/>
              <a:gd name="T12" fmla="*/ 2147483646 w 91"/>
              <a:gd name="T13" fmla="*/ 2147483646 h 215"/>
              <a:gd name="T14" fmla="*/ 2147483646 w 91"/>
              <a:gd name="T15" fmla="*/ 2147483646 h 215"/>
              <a:gd name="T16" fmla="*/ 2147483646 w 91"/>
              <a:gd name="T17" fmla="*/ 2147483646 h 215"/>
              <a:gd name="T18" fmla="*/ 2147483646 w 91"/>
              <a:gd name="T19" fmla="*/ 2147483646 h 215"/>
              <a:gd name="T20" fmla="*/ 2147483646 w 91"/>
              <a:gd name="T21" fmla="*/ 2147483646 h 215"/>
              <a:gd name="T22" fmla="*/ 2147483646 w 91"/>
              <a:gd name="T23" fmla="*/ 2147483646 h 215"/>
              <a:gd name="T24" fmla="*/ 2147483646 w 91"/>
              <a:gd name="T25" fmla="*/ 2147483646 h 215"/>
              <a:gd name="T26" fmla="*/ 2147483646 w 91"/>
              <a:gd name="T27" fmla="*/ 2147483646 h 215"/>
              <a:gd name="T28" fmla="*/ 2147483646 w 91"/>
              <a:gd name="T29" fmla="*/ 2147483646 h 215"/>
              <a:gd name="T30" fmla="*/ 2147483646 w 91"/>
              <a:gd name="T31" fmla="*/ 2147483646 h 215"/>
              <a:gd name="T32" fmla="*/ 2147483646 w 91"/>
              <a:gd name="T33" fmla="*/ 2147483646 h 215"/>
              <a:gd name="T34" fmla="*/ 2147483646 w 91"/>
              <a:gd name="T35" fmla="*/ 2147483646 h 215"/>
              <a:gd name="T36" fmla="*/ 2147483646 w 91"/>
              <a:gd name="T37" fmla="*/ 2147483646 h 215"/>
              <a:gd name="T38" fmla="*/ 2147483646 w 91"/>
              <a:gd name="T39" fmla="*/ 2147483646 h 215"/>
              <a:gd name="T40" fmla="*/ 2147483646 w 91"/>
              <a:gd name="T41" fmla="*/ 2147483646 h 215"/>
              <a:gd name="T42" fmla="*/ 2147483646 w 91"/>
              <a:gd name="T43" fmla="*/ 2147483646 h 215"/>
              <a:gd name="T44" fmla="*/ 0 w 91"/>
              <a:gd name="T45" fmla="*/ 2147483646 h 215"/>
              <a:gd name="T46" fmla="*/ 2147483646 w 91"/>
              <a:gd name="T47" fmla="*/ 2147483646 h 215"/>
              <a:gd name="T48" fmla="*/ 2147483646 w 91"/>
              <a:gd name="T49" fmla="*/ 2147483646 h 215"/>
              <a:gd name="T50" fmla="*/ 2147483646 w 91"/>
              <a:gd name="T51" fmla="*/ 2147483646 h 215"/>
              <a:gd name="T52" fmla="*/ 2147483646 w 91"/>
              <a:gd name="T53" fmla="*/ 2147483646 h 215"/>
              <a:gd name="T54" fmla="*/ 2147483646 w 91"/>
              <a:gd name="T55" fmla="*/ 2147483646 h 215"/>
              <a:gd name="T56" fmla="*/ 2147483646 w 91"/>
              <a:gd name="T57" fmla="*/ 2147483646 h 215"/>
              <a:gd name="T58" fmla="*/ 2147483646 w 91"/>
              <a:gd name="T59" fmla="*/ 2147483646 h 215"/>
              <a:gd name="T60" fmla="*/ 2147483646 w 91"/>
              <a:gd name="T61" fmla="*/ 2147483646 h 215"/>
              <a:gd name="T62" fmla="*/ 2147483646 w 91"/>
              <a:gd name="T63" fmla="*/ 0 h 215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w 91"/>
              <a:gd name="T97" fmla="*/ 0 h 215"/>
              <a:gd name="T98" fmla="*/ 91 w 91"/>
              <a:gd name="T99" fmla="*/ 215 h 215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T96" t="T97" r="T98" b="T99"/>
            <a:pathLst>
              <a:path w="91" h="215">
                <a:moveTo>
                  <a:pt x="44" y="0"/>
                </a:moveTo>
                <a:lnTo>
                  <a:pt x="48" y="34"/>
                </a:lnTo>
                <a:lnTo>
                  <a:pt x="51" y="51"/>
                </a:lnTo>
                <a:lnTo>
                  <a:pt x="56" y="70"/>
                </a:lnTo>
                <a:lnTo>
                  <a:pt x="60" y="82"/>
                </a:lnTo>
                <a:lnTo>
                  <a:pt x="67" y="96"/>
                </a:lnTo>
                <a:lnTo>
                  <a:pt x="76" y="112"/>
                </a:lnTo>
                <a:lnTo>
                  <a:pt x="84" y="127"/>
                </a:lnTo>
                <a:lnTo>
                  <a:pt x="88" y="142"/>
                </a:lnTo>
                <a:lnTo>
                  <a:pt x="90" y="161"/>
                </a:lnTo>
                <a:lnTo>
                  <a:pt x="87" y="177"/>
                </a:lnTo>
                <a:lnTo>
                  <a:pt x="82" y="190"/>
                </a:lnTo>
                <a:lnTo>
                  <a:pt x="74" y="199"/>
                </a:lnTo>
                <a:lnTo>
                  <a:pt x="65" y="208"/>
                </a:lnTo>
                <a:lnTo>
                  <a:pt x="56" y="212"/>
                </a:lnTo>
                <a:lnTo>
                  <a:pt x="45" y="214"/>
                </a:lnTo>
                <a:lnTo>
                  <a:pt x="35" y="212"/>
                </a:lnTo>
                <a:lnTo>
                  <a:pt x="25" y="209"/>
                </a:lnTo>
                <a:lnTo>
                  <a:pt x="16" y="202"/>
                </a:lnTo>
                <a:lnTo>
                  <a:pt x="9" y="193"/>
                </a:lnTo>
                <a:lnTo>
                  <a:pt x="4" y="182"/>
                </a:lnTo>
                <a:lnTo>
                  <a:pt x="1" y="171"/>
                </a:lnTo>
                <a:lnTo>
                  <a:pt x="0" y="157"/>
                </a:lnTo>
                <a:lnTo>
                  <a:pt x="2" y="139"/>
                </a:lnTo>
                <a:lnTo>
                  <a:pt x="6" y="126"/>
                </a:lnTo>
                <a:lnTo>
                  <a:pt x="14" y="110"/>
                </a:lnTo>
                <a:lnTo>
                  <a:pt x="23" y="96"/>
                </a:lnTo>
                <a:lnTo>
                  <a:pt x="29" y="81"/>
                </a:lnTo>
                <a:lnTo>
                  <a:pt x="33" y="69"/>
                </a:lnTo>
                <a:lnTo>
                  <a:pt x="37" y="52"/>
                </a:lnTo>
                <a:lnTo>
                  <a:pt x="40" y="34"/>
                </a:lnTo>
                <a:lnTo>
                  <a:pt x="44" y="0"/>
                </a:lnTo>
              </a:path>
            </a:pathLst>
          </a:custGeom>
          <a:solidFill>
            <a:srgbClr val="00B0F0"/>
          </a:solidFill>
          <a:ln>
            <a:noFill/>
          </a:ln>
          <a:extLst/>
        </p:spPr>
        <p:txBody>
          <a:bodyPr/>
          <a:lstStyle/>
          <a:p>
            <a:endParaRPr lang="en-US"/>
          </a:p>
        </p:txBody>
      </p:sp>
      <p:pic>
        <p:nvPicPr>
          <p:cNvPr id="202" name="Picture 201" descr="C:\Documents and Settings\prabin.pebam\Desktop\fish_animation.gif"/>
          <p:cNvPicPr>
            <a:picLocks noChangeAspect="1" noChangeArrowheads="1" noCrop="1"/>
          </p:cNvPicPr>
          <p:nvPr/>
        </p:nvPicPr>
        <p:blipFill>
          <a:blip r:embed="rId4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52991" y="5834984"/>
            <a:ext cx="1071562" cy="79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32070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4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55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66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66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83" tmFilter="0, 0; 0.125,0.2665; 0.25,0.4; 0.375,0.465; 0.5,0.5;  0.625,0.535; 0.75,0.6; 0.875,0.7335; 1,1">
                                          <p:stCondLst>
                                            <p:cond delay="331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1" tmFilter="0, 0; 0.125,0.2665; 0.25,0.4; 0.375,0.465; 0.5,0.5;  0.625,0.535; 0.75,0.6; 0.875,0.7335; 1,1">
                                          <p:stCondLst>
                                            <p:cond delay="414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7">
                                          <p:stCondLst>
                                            <p:cond delay="162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42" decel="50000">
                                          <p:stCondLst>
                                            <p:cond delay="169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7">
                                          <p:stCondLst>
                                            <p:cond delay="328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42" decel="50000">
                                          <p:stCondLst>
                                            <p:cond delay="334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7">
                                          <p:stCondLst>
                                            <p:cond delay="41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42" decel="50000">
                                          <p:stCondLst>
                                            <p:cond delay="417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7">
                                          <p:stCondLst>
                                            <p:cond delay="452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42" decel="50000">
                                          <p:stCondLst>
                                            <p:cond delay="458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25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14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455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66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66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83" tmFilter="0, 0; 0.125,0.2665; 0.25,0.4; 0.375,0.465; 0.5,0.5;  0.625,0.535; 0.75,0.6; 0.875,0.7335; 1,1">
                                          <p:stCondLst>
                                            <p:cond delay="331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41" tmFilter="0, 0; 0.125,0.2665; 0.25,0.4; 0.375,0.465; 0.5,0.5;  0.625,0.535; 0.75,0.6; 0.875,0.7335; 1,1">
                                          <p:stCondLst>
                                            <p:cond delay="414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0" dur="6">
                                          <p:stCondLst>
                                            <p:cond delay="162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1" dur="41" decel="50000">
                                          <p:stCondLst>
                                            <p:cond delay="169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2" dur="6">
                                          <p:stCondLst>
                                            <p:cond delay="328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3" dur="41" decel="50000">
                                          <p:stCondLst>
                                            <p:cond delay="334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4" dur="6">
                                          <p:stCondLst>
                                            <p:cond delay="41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5" dur="41" decel="50000">
                                          <p:stCondLst>
                                            <p:cond delay="417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6" dur="6">
                                          <p:stCondLst>
                                            <p:cond delay="452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7" dur="41" decel="50000">
                                          <p:stCondLst>
                                            <p:cond delay="458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25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9" grpId="0"/>
      <p:bldP spid="242" grpId="0"/>
      <p:bldP spid="212" grpId="0"/>
      <p:bldP spid="198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" name="Table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5804164"/>
              </p:ext>
            </p:extLst>
          </p:nvPr>
        </p:nvGraphicFramePr>
        <p:xfrm>
          <a:off x="251519" y="1196753"/>
          <a:ext cx="8640960" cy="4752527"/>
        </p:xfrm>
        <a:graphic>
          <a:graphicData uri="http://schemas.openxmlformats.org/drawingml/2006/table">
            <a:tbl>
              <a:tblPr/>
              <a:tblGrid>
                <a:gridCol w="8433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182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959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959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5786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2953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75039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300" b="1" i="0" u="none" strike="noStrike" dirty="0">
                          <a:solidFill>
                            <a:srgbClr val="00206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S/NO.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300" b="1" i="0" u="none" strike="noStrike" dirty="0">
                          <a:solidFill>
                            <a:srgbClr val="00206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Factor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300" b="1" i="0" u="none" strike="noStrike" dirty="0">
                          <a:solidFill>
                            <a:srgbClr val="00206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Confirmation Points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300" b="1" i="0" u="none" strike="noStrike" dirty="0">
                          <a:solidFill>
                            <a:srgbClr val="00206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Inspection Criteria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300" b="1" i="0" u="none" strike="noStrike" dirty="0">
                          <a:solidFill>
                            <a:srgbClr val="00206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Observation / Improvements points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300" b="1" i="0" u="none" strike="noStrike" dirty="0">
                          <a:solidFill>
                            <a:srgbClr val="00206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Judgement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053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MACHINE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TOOL INTURRUPTION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REQUIRED  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GAP BETWEEN TOOL &amp; GROOVE FACE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0053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MACHINE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INSERT CHIPOFF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SHOULD</a:t>
                      </a:r>
                      <a:r>
                        <a:rPr lang="en-US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NOT CHIP </a:t>
                      </a:r>
                    </a:p>
                    <a:p>
                      <a:pPr algn="ctr" rtl="0" fontAlgn="ctr"/>
                      <a:r>
                        <a:rPr lang="en-US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OFF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0053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METHOD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CHIP BREAKER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CHIP</a:t>
                      </a:r>
                      <a:r>
                        <a:rPr lang="en-US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SHOULD BREAK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0053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METHOD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TOOL</a:t>
                      </a:r>
                      <a:r>
                        <a:rPr lang="en-IN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PATH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CUTTING DIRECTION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IN" sz="2600" b="0" i="0" u="none" strike="noStrike" dirty="0">
                        <a:solidFill>
                          <a:srgbClr val="FF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22" name="Rectangle 1"/>
          <p:cNvSpPr>
            <a:spLocks noChangeArrowheads="1"/>
          </p:cNvSpPr>
          <p:nvPr/>
        </p:nvSpPr>
        <p:spPr bwMode="auto">
          <a:xfrm>
            <a:off x="0" y="-27384"/>
            <a:ext cx="9144000" cy="523220"/>
          </a:xfrm>
          <a:prstGeom prst="rect">
            <a:avLst/>
          </a:prstGeom>
          <a:noFill/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buFont typeface="Wingdings" pitchFamily="2" charset="2"/>
              <a:buChar char="v"/>
              <a:defRPr/>
            </a:pPr>
            <a:r>
              <a:rPr lang="en-US" altLang="en-US" sz="2800" b="1" dirty="0">
                <a:effectLst>
                  <a:glow rad="1270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+mn-ea"/>
              </a:rPr>
              <a:t> FACTOR ANALYSIS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043746" y="2190011"/>
            <a:ext cx="16561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Meiryo UI" panose="020B0604030504040204" pitchFamily="34" charset="-128"/>
                <a:ea typeface="Meiryo UI" panose="020B0604030504040204" pitchFamily="34" charset="-128"/>
              </a:rPr>
              <a:t>FOUND GAP BETWEEN TOOL &amp; GROOVE FACE</a:t>
            </a:r>
            <a:endParaRPr lang="en-IN" sz="1200" dirty="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6051383" y="3237621"/>
            <a:ext cx="16561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Meiryo UI" panose="020B0604030504040204" pitchFamily="34" charset="-128"/>
                <a:ea typeface="Meiryo UI" panose="020B0604030504040204" pitchFamily="34" charset="-128"/>
              </a:rPr>
              <a:t>NO INSERT CHIP  OFF</a:t>
            </a:r>
            <a:endParaRPr lang="en-IN" sz="1200" dirty="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6057630" y="4148010"/>
            <a:ext cx="16561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Meiryo UI" panose="020B0604030504040204" pitchFamily="34" charset="-128"/>
                <a:ea typeface="Meiryo UI" panose="020B0604030504040204" pitchFamily="34" charset="-128"/>
              </a:rPr>
              <a:t>GOOD CHIP BREAKING</a:t>
            </a:r>
            <a:endParaRPr lang="en-IN" sz="1200" dirty="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6050079" y="5117029"/>
            <a:ext cx="16561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Meiryo UI" panose="020B0604030504040204" pitchFamily="34" charset="-128"/>
                <a:ea typeface="Meiryo UI" panose="020B0604030504040204" pitchFamily="34" charset="-128"/>
              </a:rPr>
              <a:t>CUTTING DIRECTION FOUND NG</a:t>
            </a:r>
            <a:endParaRPr lang="en-IN" sz="1200" dirty="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54" name="Rectangle 51"/>
          <p:cNvSpPr>
            <a:spLocks noChangeArrowheads="1"/>
          </p:cNvSpPr>
          <p:nvPr/>
        </p:nvSpPr>
        <p:spPr bwMode="auto">
          <a:xfrm>
            <a:off x="8184854" y="5175876"/>
            <a:ext cx="266098" cy="477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31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Meiryo UI" panose="020B0604030504040204" pitchFamily="34" charset="-128"/>
                <a:ea typeface="Meiryo UI" panose="020B0604030504040204" pitchFamily="34" charset="-128"/>
                <a:cs typeface="Arial" pitchFamily="34" charset="0"/>
              </a:rPr>
              <a:t>X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86678" y="2194552"/>
            <a:ext cx="762000" cy="506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8178" name="Picture 2" descr="829f40ca-dbb4-4ec7-af6c-cfd184d6e536@apcprd01"/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5185" t="29833" r="35420" b="38941"/>
          <a:stretch/>
        </p:blipFill>
        <p:spPr bwMode="auto">
          <a:xfrm>
            <a:off x="7745742" y="3976784"/>
            <a:ext cx="1135858" cy="9260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70529" y="4186594"/>
            <a:ext cx="762000" cy="506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3"/>
          <p:cNvPicPr>
            <a:picLocks noChangeAspect="1" noChangeArrowheads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765" t="38289" b="2886"/>
          <a:stretch/>
        </p:blipFill>
        <p:spPr bwMode="auto">
          <a:xfrm>
            <a:off x="8028246" y="2981825"/>
            <a:ext cx="678864" cy="9195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07558" y="3188383"/>
            <a:ext cx="762000" cy="506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31090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78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51" grpId="0"/>
      <p:bldP spid="52" grpId="0"/>
      <p:bldP spid="53" grpId="0"/>
      <p:bldP spid="54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 descr="829f40ca-dbb4-4ec7-af6c-cfd184d6e536@apcprd01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5185" t="29833" r="35420" b="38941"/>
          <a:stretch/>
        </p:blipFill>
        <p:spPr bwMode="auto">
          <a:xfrm>
            <a:off x="7745742" y="3976784"/>
            <a:ext cx="1135858" cy="9260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3"/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765" t="38289" b="2886"/>
          <a:stretch/>
        </p:blipFill>
        <p:spPr bwMode="auto">
          <a:xfrm>
            <a:off x="8028246" y="2981825"/>
            <a:ext cx="678864" cy="9195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7" name="Table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0426553"/>
              </p:ext>
            </p:extLst>
          </p:nvPr>
        </p:nvGraphicFramePr>
        <p:xfrm>
          <a:off x="251519" y="1196753"/>
          <a:ext cx="8640960" cy="4752527"/>
        </p:xfrm>
        <a:graphic>
          <a:graphicData uri="http://schemas.openxmlformats.org/drawingml/2006/table">
            <a:tbl>
              <a:tblPr/>
              <a:tblGrid>
                <a:gridCol w="8433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182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959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959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5786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2953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75039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300" b="1" i="0" u="none" strike="noStrike" dirty="0">
                          <a:solidFill>
                            <a:srgbClr val="00206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S/NO.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300" b="1" i="0" u="none" strike="noStrike" dirty="0">
                          <a:solidFill>
                            <a:srgbClr val="00206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Factor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300" b="1" i="0" u="none" strike="noStrike" dirty="0">
                          <a:solidFill>
                            <a:srgbClr val="00206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Confirmation Points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300" b="1" i="0" u="none" strike="noStrike" dirty="0">
                          <a:solidFill>
                            <a:srgbClr val="00206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Inspection Criteria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300" b="1" i="0" u="none" strike="noStrike" dirty="0">
                          <a:solidFill>
                            <a:srgbClr val="00206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Observation / Improvements points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300" b="1" i="0" u="none" strike="noStrike" dirty="0">
                          <a:solidFill>
                            <a:srgbClr val="00206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Judgement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053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MACHINE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TOOL INTURRUPTION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GAP BETWEEN TOOL &amp; TOOL FACE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0053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MACHINE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INSERT CHIPOFF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SHOULD</a:t>
                      </a:r>
                      <a:r>
                        <a:rPr lang="en-US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NOT CHIP </a:t>
                      </a:r>
                    </a:p>
                    <a:p>
                      <a:pPr algn="ctr" rtl="0" fontAlgn="ctr"/>
                      <a:r>
                        <a:rPr lang="en-US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OFF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0053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METHOD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CHIP BREAKER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CHIP</a:t>
                      </a:r>
                      <a:r>
                        <a:rPr lang="en-US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SHOULD BREAK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0053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METHOD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TOOL</a:t>
                      </a:r>
                      <a:r>
                        <a:rPr lang="en-IN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PATH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CUTTING DIRECTION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IN" sz="2600" b="0" i="0" u="none" strike="noStrike" dirty="0">
                        <a:solidFill>
                          <a:srgbClr val="FF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22" name="Rectangle 1"/>
          <p:cNvSpPr>
            <a:spLocks noChangeArrowheads="1"/>
          </p:cNvSpPr>
          <p:nvPr/>
        </p:nvSpPr>
        <p:spPr bwMode="auto">
          <a:xfrm>
            <a:off x="0" y="-27384"/>
            <a:ext cx="9144000" cy="523220"/>
          </a:xfrm>
          <a:prstGeom prst="rect">
            <a:avLst/>
          </a:prstGeom>
          <a:noFill/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457200" indent="-457200">
              <a:buFont typeface="Wingdings" pitchFamily="2" charset="2"/>
              <a:buChar char="v"/>
              <a:defRPr/>
            </a:pPr>
            <a:r>
              <a:rPr lang="en-US" altLang="en-US" sz="2800" b="1" dirty="0">
                <a:effectLst>
                  <a:glow rad="1270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+mn-ea"/>
              </a:rPr>
              <a:t> FACTOR ANALYSIS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051383" y="2361288"/>
            <a:ext cx="16561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Meiryo UI" panose="020B0604030504040204" pitchFamily="34" charset="-128"/>
                <a:ea typeface="Meiryo UI" panose="020B0604030504040204" pitchFamily="34" charset="-128"/>
              </a:rPr>
              <a:t>CHECKED . FOUND OK</a:t>
            </a:r>
            <a:endParaRPr lang="en-IN" sz="1200" dirty="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6051383" y="3237621"/>
            <a:ext cx="16561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Meiryo UI" panose="020B0604030504040204" pitchFamily="34" charset="-128"/>
                <a:ea typeface="Meiryo UI" panose="020B0604030504040204" pitchFamily="34" charset="-128"/>
              </a:rPr>
              <a:t>CHECKED. FOUND         OK</a:t>
            </a:r>
            <a:endParaRPr lang="en-IN" sz="1200" dirty="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6057630" y="4148010"/>
            <a:ext cx="16561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Meiryo UI" panose="020B0604030504040204" pitchFamily="34" charset="-128"/>
                <a:ea typeface="Meiryo UI" panose="020B0604030504040204" pitchFamily="34" charset="-128"/>
              </a:rPr>
              <a:t>CHIP BREAKING FOUND OK</a:t>
            </a:r>
            <a:endParaRPr lang="en-IN" sz="1200" dirty="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6050079" y="5117029"/>
            <a:ext cx="16561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Meiryo UI" panose="020B0604030504040204" pitchFamily="34" charset="-128"/>
                <a:ea typeface="Meiryo UI" panose="020B0604030504040204" pitchFamily="34" charset="-128"/>
              </a:rPr>
              <a:t>CUTTING DIRECTION FOUND NG</a:t>
            </a:r>
            <a:endParaRPr lang="en-IN" sz="1200" dirty="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54" name="Rectangle 51"/>
          <p:cNvSpPr>
            <a:spLocks noChangeArrowheads="1"/>
          </p:cNvSpPr>
          <p:nvPr/>
        </p:nvSpPr>
        <p:spPr bwMode="auto">
          <a:xfrm>
            <a:off x="8184854" y="5175876"/>
            <a:ext cx="266098" cy="477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31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Meiryo UI" panose="020B0604030504040204" pitchFamily="34" charset="-128"/>
                <a:ea typeface="Meiryo UI" panose="020B0604030504040204" pitchFamily="34" charset="-128"/>
                <a:cs typeface="Arial" pitchFamily="34" charset="0"/>
              </a:rPr>
              <a:t>X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86678" y="2194552"/>
            <a:ext cx="762000" cy="506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55280" y="3237621"/>
            <a:ext cx="762000" cy="506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72816" y="4148010"/>
            <a:ext cx="762000" cy="506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251520" y="1946854"/>
            <a:ext cx="8640960" cy="3006058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IN" altLang="ja-JP" sz="3200">
              <a:solidFill>
                <a:srgbClr val="FFFFFF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E984566-A362-4E10-96A7-EC0A96172ED5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email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6030" b="89950" l="2101" r="94958">
                        <a14:foregroundMark x1="16387" y1="50251" x2="14286" y2="50251"/>
                        <a14:foregroundMark x1="30252" y1="55276" x2="30252" y2="55276"/>
                        <a14:foregroundMark x1="34454" y1="47236" x2="34454" y2="47236"/>
                        <a14:foregroundMark x1="55042" y1="53266" x2="55042" y2="53266"/>
                        <a14:foregroundMark x1="69748" y1="55276" x2="69748" y2="55276"/>
                        <a14:foregroundMark x1="94958" y1="63819" x2="94958" y2="63819"/>
                        <a14:foregroundMark x1="3782" y1="45729" x2="3782" y2="45729"/>
                        <a14:foregroundMark x1="51681" y1="26131" x2="51681" y2="26131"/>
                        <a14:foregroundMark x1="53782" y1="16080" x2="53782" y2="16080"/>
                        <a14:foregroundMark x1="62605" y1="6030" x2="62605" y2="603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80458" y="2950218"/>
            <a:ext cx="2851343" cy="2383454"/>
          </a:xfrm>
          <a:prstGeom prst="rect">
            <a:avLst/>
          </a:prstGeom>
        </p:spPr>
      </p:pic>
      <p:sp>
        <p:nvSpPr>
          <p:cNvPr id="15" name="Rounded Rectangle 41">
            <a:extLst>
              <a:ext uri="{FF2B5EF4-FFF2-40B4-BE49-F238E27FC236}">
                <a16:creationId xmlns:a16="http://schemas.microsoft.com/office/drawing/2014/main" id="{35D9E386-89E1-4042-A9A2-F8D8319DF2C1}"/>
              </a:ext>
            </a:extLst>
          </p:cNvPr>
          <p:cNvSpPr/>
          <p:nvPr/>
        </p:nvSpPr>
        <p:spPr>
          <a:xfrm>
            <a:off x="323527" y="5075750"/>
            <a:ext cx="8425151" cy="791642"/>
          </a:xfrm>
          <a:prstGeom prst="roundRect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IN" altLang="ja-JP">
              <a:solidFill>
                <a:srgbClr val="FFFFFF"/>
              </a:solidFill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1695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2">
            <a:extLst>
              <a:ext uri="{FF2B5EF4-FFF2-40B4-BE49-F238E27FC236}">
                <a16:creationId xmlns:a16="http://schemas.microsoft.com/office/drawing/2014/main" id="{38B01193-C844-40F6-A1F3-76D4F108E4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16298" y="2394295"/>
            <a:ext cx="2070855" cy="15722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63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13113" y="2376050"/>
            <a:ext cx="2070855" cy="15722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1" y="6065912"/>
            <a:ext cx="9143999" cy="792088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28575">
            <a:noFill/>
            <a:miter lim="800000"/>
            <a:headEnd/>
            <a:tailEnd/>
          </a:ln>
          <a:effectLst/>
        </p:spPr>
        <p:txBody>
          <a:bodyPr lIns="128016" tIns="64008" rIns="128016" bIns="64008" rtlCol="0" anchor="t" anchorCtr="1"/>
          <a:lstStyle/>
          <a:p>
            <a:pPr>
              <a:buFont typeface="Wingdings" pitchFamily="2" charset="2"/>
              <a:buChar char="v"/>
            </a:pPr>
            <a:r>
              <a:rPr lang="en-IN" sz="1600" b="1" dirty="0">
                <a:latin typeface="Segoe Script" pitchFamily="34" charset="0"/>
                <a:cs typeface="Arial" panose="020B0604020202020204" pitchFamily="34" charset="0"/>
              </a:rPr>
              <a:t>TOOL PATH MODIFIED &amp; OBSERVED FOR A WEEK .</a:t>
            </a:r>
          </a:p>
          <a:p>
            <a:pPr>
              <a:buFont typeface="Wingdings" pitchFamily="2" charset="2"/>
              <a:buChar char="v"/>
            </a:pPr>
            <a:r>
              <a:rPr lang="en-IN" sz="1600" b="1" dirty="0">
                <a:latin typeface="Segoe Script" pitchFamily="34" charset="0"/>
                <a:cs typeface="Arial" panose="020B0604020202020204" pitchFamily="34" charset="0"/>
              </a:rPr>
              <a:t>FORK TIGHT COMPONENT AGAIN FOUND.</a:t>
            </a:r>
          </a:p>
          <a:p>
            <a:pPr>
              <a:buFont typeface="Wingdings" pitchFamily="2" charset="2"/>
              <a:buChar char="v"/>
            </a:pPr>
            <a:r>
              <a:rPr lang="en-IN" sz="1600" b="1" dirty="0">
                <a:latin typeface="Segoe Script" pitchFamily="34" charset="0"/>
                <a:cs typeface="Arial" panose="020B0604020202020204" pitchFamily="34" charset="0"/>
              </a:rPr>
              <a:t>WHY FORK TIGHT COMING ? LETS ANALYSIS                                             </a:t>
            </a:r>
            <a:r>
              <a:rPr lang="en-IN" sz="16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Segoe Script" pitchFamily="34" charset="0"/>
                <a:cs typeface="Arial" panose="020B0604020202020204" pitchFamily="34" charset="0"/>
              </a:rPr>
              <a:t>. </a:t>
            </a:r>
            <a:r>
              <a:rPr lang="en-IN" sz="1600" b="1" dirty="0">
                <a:latin typeface="Segoe Script" pitchFamily="34" charset="0"/>
                <a:cs typeface="Arial" panose="020B0604020202020204" pitchFamily="34" charset="0"/>
              </a:rPr>
              <a:t>  </a:t>
            </a:r>
            <a:endParaRPr lang="en-IN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Rectangle 1"/>
          <p:cNvSpPr>
            <a:spLocks noChangeArrowheads="1"/>
          </p:cNvSpPr>
          <p:nvPr/>
        </p:nvSpPr>
        <p:spPr bwMode="auto">
          <a:xfrm>
            <a:off x="35497" y="0"/>
            <a:ext cx="9108504" cy="523220"/>
          </a:xfrm>
          <a:prstGeom prst="rect">
            <a:avLst/>
          </a:prstGeom>
          <a:noFill/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457200" indent="-457200">
              <a:buFont typeface="Wingdings" pitchFamily="2" charset="2"/>
              <a:buChar char="v"/>
              <a:defRPr/>
            </a:pPr>
            <a:r>
              <a:rPr lang="en-US" altLang="en-US" sz="2800" b="1" dirty="0">
                <a:effectLst>
                  <a:glow rad="1270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+mn-ea"/>
              </a:rPr>
              <a:t> TOOL PATH MODIFICATION</a:t>
            </a:r>
          </a:p>
        </p:txBody>
      </p:sp>
      <p:sp>
        <p:nvSpPr>
          <p:cNvPr id="39" name="TextBox 14"/>
          <p:cNvSpPr txBox="1">
            <a:spLocks noChangeArrowheads="1"/>
          </p:cNvSpPr>
          <p:nvPr/>
        </p:nvSpPr>
        <p:spPr bwMode="auto">
          <a:xfrm>
            <a:off x="0" y="736696"/>
            <a:ext cx="91440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IN" altLang="en-US" sz="1800" b="1" dirty="0">
                <a:solidFill>
                  <a:srgbClr val="00206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CHECKED THE TOOL PATH  , CORRECTION NEEDS TO BE DONE</a:t>
            </a:r>
          </a:p>
        </p:txBody>
      </p:sp>
      <p:graphicFrame>
        <p:nvGraphicFramePr>
          <p:cNvPr id="38" name="Table 37"/>
          <p:cNvGraphicFramePr>
            <a:graphicFrameLocks noGrp="1"/>
          </p:cNvGraphicFramePr>
          <p:nvPr/>
        </p:nvGraphicFramePr>
        <p:xfrm>
          <a:off x="179512" y="1600792"/>
          <a:ext cx="1728192" cy="2203782"/>
        </p:xfrm>
        <a:graphic>
          <a:graphicData uri="http://schemas.openxmlformats.org/drawingml/2006/table">
            <a:tbl>
              <a:tblPr/>
              <a:tblGrid>
                <a:gridCol w="17281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83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G00 Z-21.15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469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 dirty="0">
                          <a:solidFill>
                            <a:schemeClr val="tx1"/>
                          </a:solidFill>
                          <a:latin typeface="Calibri"/>
                        </a:rPr>
                        <a:t>G01 X22.8</a:t>
                      </a:r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latin typeface="Calibri"/>
                        </a:rPr>
                        <a:t> </a:t>
                      </a:r>
                      <a:r>
                        <a:rPr lang="en-US" sz="1600" b="0" i="0" u="none" strike="noStrike" dirty="0">
                          <a:solidFill>
                            <a:schemeClr val="tx1"/>
                          </a:solidFill>
                          <a:latin typeface="Calibri"/>
                        </a:rPr>
                        <a:t>F0.12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0834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 dirty="0">
                          <a:solidFill>
                            <a:schemeClr val="tx1"/>
                          </a:solidFill>
                          <a:latin typeface="Calibri"/>
                        </a:rPr>
                        <a:t>G00X35.0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0834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G01 Z-20.03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469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G01 X22.8 </a:t>
                      </a:r>
                      <a:r>
                        <a:rPr lang="en-US" sz="1600" b="0" i="0" u="none" strike="noStrike" dirty="0">
                          <a:solidFill>
                            <a:schemeClr val="tx1"/>
                          </a:solidFill>
                          <a:latin typeface="Calibri"/>
                        </a:rPr>
                        <a:t>F0.12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0834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 dirty="0">
                          <a:solidFill>
                            <a:schemeClr val="tx1"/>
                          </a:solidFill>
                          <a:latin typeface="Calibri"/>
                        </a:rPr>
                        <a:t>G01Z-21.15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0834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1" i="0" u="none" strike="noStrike" dirty="0">
                          <a:solidFill>
                            <a:srgbClr val="FF0000"/>
                          </a:solidFill>
                          <a:latin typeface="Calibri"/>
                        </a:rPr>
                        <a:t>G01 X35.0F0.12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469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 dirty="0">
                          <a:solidFill>
                            <a:schemeClr val="tx1"/>
                          </a:solidFill>
                          <a:latin typeface="Calibri"/>
                        </a:rPr>
                        <a:t>G00X50.0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3" name="Table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5844615"/>
              </p:ext>
            </p:extLst>
          </p:nvPr>
        </p:nvGraphicFramePr>
        <p:xfrm>
          <a:off x="4572000" y="1534257"/>
          <a:ext cx="1800200" cy="2217045"/>
        </p:xfrm>
        <a:graphic>
          <a:graphicData uri="http://schemas.openxmlformats.org/drawingml/2006/table">
            <a:tbl>
              <a:tblPr/>
              <a:tblGrid>
                <a:gridCol w="1800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83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 dirty="0">
                          <a:solidFill>
                            <a:schemeClr val="tx1"/>
                          </a:solidFill>
                          <a:latin typeface="Calibri"/>
                        </a:rPr>
                        <a:t>G01 X22.8</a:t>
                      </a:r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latin typeface="Calibri"/>
                        </a:rPr>
                        <a:t> </a:t>
                      </a:r>
                      <a:r>
                        <a:rPr lang="en-US" sz="1600" b="0" i="0" u="none" strike="noStrike" dirty="0">
                          <a:solidFill>
                            <a:schemeClr val="tx1"/>
                          </a:solidFill>
                          <a:latin typeface="Calibri"/>
                        </a:rPr>
                        <a:t>F0.12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469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 dirty="0">
                          <a:solidFill>
                            <a:schemeClr val="tx1"/>
                          </a:solidFill>
                          <a:latin typeface="Calibri"/>
                        </a:rPr>
                        <a:t>G00X35.0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0834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G01 Z-20.03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0834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G01 X22.8 </a:t>
                      </a:r>
                      <a:r>
                        <a:rPr lang="en-US" sz="1600" b="0" i="0" u="none" strike="noStrike" dirty="0">
                          <a:solidFill>
                            <a:schemeClr val="tx1"/>
                          </a:solidFill>
                          <a:latin typeface="Calibri"/>
                        </a:rPr>
                        <a:t>F0.12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0964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 dirty="0">
                          <a:solidFill>
                            <a:schemeClr val="tx1"/>
                          </a:solidFill>
                          <a:latin typeface="Calibri"/>
                        </a:rPr>
                        <a:t>G01Z-21.15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0834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 dirty="0">
                          <a:solidFill>
                            <a:schemeClr val="tx1"/>
                          </a:solidFill>
                          <a:latin typeface="Calibri"/>
                        </a:rPr>
                        <a:t>G00X35.O W0.3F0.12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0834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 dirty="0">
                          <a:solidFill>
                            <a:schemeClr val="tx1"/>
                          </a:solidFill>
                          <a:latin typeface="Calibri"/>
                        </a:rPr>
                        <a:t>G01</a:t>
                      </a:r>
                      <a:r>
                        <a:rPr lang="en-US" sz="1600" b="0" i="0" u="none" strike="noStrike" baseline="0" dirty="0">
                          <a:solidFill>
                            <a:schemeClr val="tx1"/>
                          </a:solidFill>
                          <a:latin typeface="Calibri"/>
                        </a:rPr>
                        <a:t> Z-21.15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469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1" i="0" u="none" strike="noStrike" dirty="0">
                          <a:solidFill>
                            <a:srgbClr val="FF0000"/>
                          </a:solidFill>
                          <a:latin typeface="Calibri"/>
                        </a:rPr>
                        <a:t>G01</a:t>
                      </a:r>
                      <a:r>
                        <a:rPr lang="en-US" sz="1800" b="1" i="0" u="none" strike="noStrike" baseline="0" dirty="0">
                          <a:solidFill>
                            <a:srgbClr val="FF0000"/>
                          </a:solidFill>
                          <a:latin typeface="Calibri"/>
                        </a:rPr>
                        <a:t> X22.8 F0.12</a:t>
                      </a:r>
                      <a:endParaRPr lang="en-US" sz="1800" b="1" i="0" u="none" strike="noStrike" dirty="0">
                        <a:solidFill>
                          <a:srgbClr val="FF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45" name="二等辺三角形 1"/>
          <p:cNvSpPr/>
          <p:nvPr/>
        </p:nvSpPr>
        <p:spPr>
          <a:xfrm rot="5400000">
            <a:off x="2015716" y="4877156"/>
            <a:ext cx="720080" cy="216024"/>
          </a:xfrm>
          <a:prstGeom prst="triangl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8739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656" y="4040088"/>
            <a:ext cx="2200275" cy="198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8" name="円/楕円 2"/>
          <p:cNvSpPr/>
          <p:nvPr/>
        </p:nvSpPr>
        <p:spPr bwMode="auto">
          <a:xfrm>
            <a:off x="1040516" y="4514113"/>
            <a:ext cx="651164" cy="471055"/>
          </a:xfrm>
          <a:prstGeom prst="ellipse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180975" marR="0" indent="-180975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</a:pPr>
            <a:endParaRPr kumimoji="1" lang="ja-JP" altLang="en-US" sz="1400" b="1" i="0" u="none" strike="noStrike" cap="none" normalizeH="0" baseline="0">
              <a:ln>
                <a:noFill/>
              </a:ln>
              <a:solidFill>
                <a:srgbClr val="4D4D4D"/>
              </a:solidFill>
              <a:effectLst/>
              <a:latin typeface="MS UI Gothic" pitchFamily="50" charset="-128"/>
              <a:ea typeface="MS UI Gothic" pitchFamily="50" charset="-128"/>
            </a:endParaRPr>
          </a:p>
        </p:txBody>
      </p:sp>
      <p:pic>
        <p:nvPicPr>
          <p:cNvPr id="187395" name="Picture 3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78621" y="3982938"/>
            <a:ext cx="2114550" cy="2038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Oval Callout 1"/>
          <p:cNvSpPr/>
          <p:nvPr/>
        </p:nvSpPr>
        <p:spPr>
          <a:xfrm>
            <a:off x="7055769" y="4040088"/>
            <a:ext cx="2088232" cy="748088"/>
          </a:xfrm>
          <a:prstGeom prst="wedgeEllipseCallout">
            <a:avLst>
              <a:gd name="adj1" fmla="val -46050"/>
              <a:gd name="adj2" fmla="val 62500"/>
            </a:avLst>
          </a:prstGeom>
          <a:solidFill>
            <a:srgbClr val="CCFF99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rgbClr val="008000"/>
                </a:solidFill>
                <a:effectLst>
                  <a:glow rad="101600">
                    <a:schemeClr val="bg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TOOL PATH CORRECTION</a:t>
            </a:r>
            <a:endParaRPr lang="en-IN" sz="1200" b="1" dirty="0">
              <a:solidFill>
                <a:srgbClr val="008000"/>
              </a:solidFill>
              <a:effectLst>
                <a:glow rad="101600">
                  <a:schemeClr val="bg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7240298" y="5060630"/>
            <a:ext cx="1719174" cy="804144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 dirty="0">
              <a:solidFill>
                <a:srgbClr val="008000"/>
              </a:solidFill>
              <a:effectLst>
                <a:glow rad="101600">
                  <a:schemeClr val="bg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31" name="TextBox 1">
            <a:extLst>
              <a:ext uri="{FF2B5EF4-FFF2-40B4-BE49-F238E27FC236}">
                <a16:creationId xmlns:a16="http://schemas.microsoft.com/office/drawing/2014/main" id="{74C58E99-4E37-41DC-A7B7-BDEB2476B0FD}"/>
              </a:ext>
            </a:extLst>
          </p:cNvPr>
          <p:cNvSpPr txBox="1"/>
          <p:nvPr/>
        </p:nvSpPr>
        <p:spPr bwMode="auto">
          <a:xfrm>
            <a:off x="4824028" y="1096876"/>
            <a:ext cx="1296144" cy="381059"/>
          </a:xfrm>
          <a:prstGeom prst="rect">
            <a:avLst/>
          </a:prstGeom>
          <a:solidFill>
            <a:srgbClr val="00B0F0"/>
          </a:solidFill>
          <a:effectLst>
            <a:innerShdw blurRad="63500" dist="50800" dir="13500000">
              <a:prstClr val="black">
                <a:alpha val="50000"/>
              </a:prstClr>
            </a:innerShdw>
            <a:reflection blurRad="6350" stA="52000" endA="300" endPos="35000" dir="5400000" sy="-100000" algn="bl" rotWithShape="0"/>
          </a:effectLst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1800" dirty="0"/>
              <a:t>  </a:t>
            </a:r>
            <a:r>
              <a:rPr lang="en-US" sz="1800" dirty="0">
                <a:latin typeface="Cooper Black" pitchFamily="18" charset="0"/>
              </a:rPr>
              <a:t>AFTER</a:t>
            </a:r>
          </a:p>
        </p:txBody>
      </p:sp>
      <p:sp>
        <p:nvSpPr>
          <p:cNvPr id="36" name="TextBox 1">
            <a:extLst>
              <a:ext uri="{FF2B5EF4-FFF2-40B4-BE49-F238E27FC236}">
                <a16:creationId xmlns:a16="http://schemas.microsoft.com/office/drawing/2014/main" id="{8160453F-9793-4C19-9E9A-988A6ADAD3F4}"/>
              </a:ext>
            </a:extLst>
          </p:cNvPr>
          <p:cNvSpPr txBox="1"/>
          <p:nvPr/>
        </p:nvSpPr>
        <p:spPr bwMode="auto">
          <a:xfrm>
            <a:off x="422191" y="1081339"/>
            <a:ext cx="1296144" cy="381059"/>
          </a:xfrm>
          <a:prstGeom prst="rect">
            <a:avLst/>
          </a:prstGeom>
          <a:effectLst>
            <a:innerShdw blurRad="63500" dist="50800" dir="13500000">
              <a:prstClr val="black">
                <a:alpha val="50000"/>
              </a:prstClr>
            </a:innerShdw>
            <a:reflection blurRad="6350" stA="52000" endA="300" endPos="35000" dir="5400000" sy="-100000" algn="bl" rotWithShape="0"/>
          </a:effectLst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1800" dirty="0"/>
              <a:t> </a:t>
            </a:r>
            <a:r>
              <a:rPr lang="en-US" sz="1800" dirty="0">
                <a:latin typeface="Cooper Black" pitchFamily="18" charset="0"/>
              </a:rPr>
              <a:t>BEFORE</a:t>
            </a:r>
          </a:p>
        </p:txBody>
      </p:sp>
      <p:graphicFrame>
        <p:nvGraphicFramePr>
          <p:cNvPr id="33" name="Chart 3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70225908"/>
              </p:ext>
            </p:extLst>
          </p:nvPr>
        </p:nvGraphicFramePr>
        <p:xfrm>
          <a:off x="4788024" y="3789040"/>
          <a:ext cx="4127340" cy="21642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3" name="円/楕円 2"/>
          <p:cNvSpPr/>
          <p:nvPr/>
        </p:nvSpPr>
        <p:spPr>
          <a:xfrm>
            <a:off x="4139952" y="4941168"/>
            <a:ext cx="144016" cy="75462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b="1" dirty="0">
              <a:solidFill>
                <a:srgbClr val="008000"/>
              </a:solidFill>
              <a:effectLst>
                <a:glow rad="101600">
                  <a:schemeClr val="bg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29" name="円/楕円 2"/>
          <p:cNvSpPr/>
          <p:nvPr/>
        </p:nvSpPr>
        <p:spPr bwMode="auto">
          <a:xfrm>
            <a:off x="3830744" y="4705640"/>
            <a:ext cx="651164" cy="471055"/>
          </a:xfrm>
          <a:prstGeom prst="ellipse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180975" marR="0" indent="-180975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</a:pPr>
            <a:endParaRPr kumimoji="1" lang="ja-JP" altLang="en-US" sz="1400" b="1" i="0" u="none" strike="noStrike" cap="none" normalizeH="0" baseline="0">
              <a:ln>
                <a:noFill/>
              </a:ln>
              <a:solidFill>
                <a:srgbClr val="4D4D4D"/>
              </a:solidFill>
              <a:effectLst/>
              <a:latin typeface="MS UI Gothic" pitchFamily="50" charset="-128"/>
              <a:ea typeface="MS UI Gothic" pitchFamily="50" charset="-128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3C2370AA-FBB5-43E6-93F6-334BA0A99D1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4110" t="31712" r="19267" b="15920"/>
          <a:stretch/>
        </p:blipFill>
        <p:spPr>
          <a:xfrm rot="10800000">
            <a:off x="2494768" y="1098267"/>
            <a:ext cx="767179" cy="1207532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1979713" y="3287711"/>
            <a:ext cx="2376264" cy="4755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54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>
                <a:solidFill>
                  <a:schemeClr val="tx1"/>
                </a:solidFill>
              </a:rPr>
              <a:t>RETURN FINISHING CUTTING PATH </a:t>
            </a:r>
          </a:p>
        </p:txBody>
      </p:sp>
      <p:sp>
        <p:nvSpPr>
          <p:cNvPr id="43" name="Rectangle 42"/>
          <p:cNvSpPr/>
          <p:nvPr/>
        </p:nvSpPr>
        <p:spPr>
          <a:xfrm>
            <a:off x="6452980" y="3301203"/>
            <a:ext cx="2627784" cy="47548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54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>
                <a:solidFill>
                  <a:schemeClr val="tx1"/>
                </a:solidFill>
              </a:rPr>
              <a:t>FORWARD FINISHING CUTTING PATH 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71302AE9-6320-4630-86C8-A14F07EB37E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4110" t="31712" r="19267" b="15920"/>
          <a:stretch/>
        </p:blipFill>
        <p:spPr>
          <a:xfrm rot="10800000">
            <a:off x="6999693" y="1198502"/>
            <a:ext cx="767179" cy="120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780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indefinite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1.85185E-6 L 0.00052 0.05278 L -0.00261 0.05741 L -0.00295 0.10139 L -0.02743 0.10278 L -0.02743 0.05579 L -0.03525 0.04676 L -0.03525 0.00162 " pathEditMode="relative" rAng="0" ptsTypes="AAAAAAAA">
                                      <p:cBhvr>
                                        <p:cTn id="6" dur="4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36" y="5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1000" tmFilter="0, 0; .2, .5; .8, .5; 1, 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" dur="500" autoRev="1" fill="hold"/>
                                        <p:tgtEl>
                                          <p:spTgt spid="2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0" presetClass="path" presetSubtype="0" repeatCount="indefinite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87 0.00093 C -0.0007 0.01759 -0.00053 0.03426 -0.00035 0.0507 L -0.0033 0.05208 L -0.0033 0.09514 L -0.01754 0.09514 L -0.0165 -0.00579 L -0.03577 -0.00579 C -0.03577 0.01065 -0.03577 0.02732 -0.03577 0.04398 L -0.02882 0.05208 C -0.02865 0.06621 -0.02848 0.08033 -0.0283 0.09445 L -0.01684 0.09375 " pathEditMode="relative" rAng="0" ptsTypes="AAAAAAAAAAA">
                                      <p:cBhvr>
                                        <p:cTn id="18" dur="6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19" y="437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0.00023 C 0.03611 -0.0507 0.07204 -0.10163 0.11284 -0.10741 C 0.15382 -0.1132 0.2342 -0.08311 0.24514 -0.03427 C 0.25625 0.01458 0.21718 0.14004 0.17899 0.18518 C 0.14079 0.23032 0.06649 0.24166 0.01614 0.2368 C -0.03421 0.23171 -0.08889 0.20115 -0.12257 0.15509 C -0.15608 0.10879 -0.18056 0.0199 -0.18542 -0.04075 C -0.19028 -0.10116 -0.179 -0.14885 -0.15157 -0.20834 C -0.12414 -0.26806 -0.05799 -0.35209 -0.02101 -0.39769 C 0.01614 -0.44329 0.03472 -0.44468 0.071 -0.48149 C 0.10729 -0.51852 0.15347 -0.57987 0.1967 -0.61922 C 0.2401 -0.65857 0.28541 -0.68843 0.33073 -0.71806 " pathEditMode="relative" ptsTypes="AAAAAAAAAAAA">
                                      <p:cBhvr>
                                        <p:cTn id="22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" presetClass="exit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1" animBg="1"/>
      <p:bldP spid="3" grpId="3" animBg="1"/>
      <p:bldP spid="29" grpId="0" animBg="1"/>
      <p:bldP spid="29" grpId="1" animBg="1"/>
      <p:bldP spid="29" grpId="2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227" name="Picture 3" descr="4903d3b9-4ef2-4365-94bb-cca24c7c98a0@apcprd01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88624" y="3219161"/>
            <a:ext cx="1803456" cy="20177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73" name="Picture 3" descr="I:\yatender\conrod2_large.jp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7005615">
            <a:off x="6188283" y="2053972"/>
            <a:ext cx="1449387" cy="598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Rectangle 10"/>
          <p:cNvSpPr/>
          <p:nvPr/>
        </p:nvSpPr>
        <p:spPr>
          <a:xfrm>
            <a:off x="3733800" y="1587375"/>
            <a:ext cx="1066800" cy="152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altLang="ja-JP">
              <a:solidFill>
                <a:schemeClr val="tx1"/>
              </a:solidFill>
            </a:endParaRPr>
          </a:p>
        </p:txBody>
      </p:sp>
      <p:pic>
        <p:nvPicPr>
          <p:cNvPr id="11267" name="Picture 6" descr="I:\yatender\gears.jpg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033423">
            <a:off x="3711916" y="1584500"/>
            <a:ext cx="944563" cy="1382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74" name="Picture 4" descr="I:\yatender\cam,.jpg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92899" y="2017461"/>
            <a:ext cx="1287463" cy="671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" name="角丸四角形 17">
            <a:extLst>
              <a:ext uri="{FF2B5EF4-FFF2-40B4-BE49-F238E27FC236}">
                <a16:creationId xmlns:a16="http://schemas.microsoft.com/office/drawing/2014/main" id="{3D601E60-C4C6-4DA0-A3D6-928B1948D69C}"/>
              </a:ext>
            </a:extLst>
          </p:cNvPr>
          <p:cNvSpPr/>
          <p:nvPr/>
        </p:nvSpPr>
        <p:spPr>
          <a:xfrm>
            <a:off x="5651" y="1204235"/>
            <a:ext cx="1694159" cy="457200"/>
          </a:xfrm>
          <a:prstGeom prst="roundRect">
            <a:avLst>
              <a:gd name="adj" fmla="val 10169"/>
            </a:avLst>
          </a:prstGeom>
          <a:solidFill>
            <a:srgbClr val="CCFF99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200" b="1" dirty="0">
                <a:solidFill>
                  <a:schemeClr val="tx1"/>
                </a:solidFill>
                <a:effectLst>
                  <a:glow rad="101600">
                    <a:schemeClr val="bg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MOTOR CYCLE TRANSMISSION </a:t>
            </a:r>
          </a:p>
        </p:txBody>
      </p:sp>
      <p:sp>
        <p:nvSpPr>
          <p:cNvPr id="24" name="角丸四角形 17">
            <a:extLst>
              <a:ext uri="{FF2B5EF4-FFF2-40B4-BE49-F238E27FC236}">
                <a16:creationId xmlns:a16="http://schemas.microsoft.com/office/drawing/2014/main" id="{7C4285EF-A4D6-42E9-BD41-7764469C4580}"/>
              </a:ext>
            </a:extLst>
          </p:cNvPr>
          <p:cNvSpPr/>
          <p:nvPr/>
        </p:nvSpPr>
        <p:spPr>
          <a:xfrm>
            <a:off x="1873083" y="1204235"/>
            <a:ext cx="1639368" cy="457200"/>
          </a:xfrm>
          <a:prstGeom prst="roundRect">
            <a:avLst>
              <a:gd name="adj" fmla="val 10169"/>
            </a:avLst>
          </a:prstGeom>
          <a:solidFill>
            <a:srgbClr val="CCFF99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200" b="1" dirty="0">
                <a:solidFill>
                  <a:schemeClr val="tx1"/>
                </a:solidFill>
                <a:effectLst>
                  <a:glow rad="101600">
                    <a:schemeClr val="bg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SCOOTER TRANSMISSION</a:t>
            </a:r>
          </a:p>
        </p:txBody>
      </p:sp>
      <p:sp>
        <p:nvSpPr>
          <p:cNvPr id="25" name="角丸四角形 17">
            <a:extLst>
              <a:ext uri="{FF2B5EF4-FFF2-40B4-BE49-F238E27FC236}">
                <a16:creationId xmlns:a16="http://schemas.microsoft.com/office/drawing/2014/main" id="{1DFD78C6-370A-4412-A725-76255E65BCD8}"/>
              </a:ext>
            </a:extLst>
          </p:cNvPr>
          <p:cNvSpPr/>
          <p:nvPr/>
        </p:nvSpPr>
        <p:spPr>
          <a:xfrm>
            <a:off x="3626998" y="1204235"/>
            <a:ext cx="1173602" cy="457200"/>
          </a:xfrm>
          <a:prstGeom prst="roundRect">
            <a:avLst>
              <a:gd name="adj" fmla="val 10169"/>
            </a:avLst>
          </a:prstGeom>
          <a:solidFill>
            <a:srgbClr val="CCFF99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200" b="1" dirty="0">
                <a:solidFill>
                  <a:schemeClr val="tx1"/>
                </a:solidFill>
                <a:effectLst>
                  <a:glow rad="101600">
                    <a:schemeClr val="bg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ENGINE GEAR</a:t>
            </a:r>
          </a:p>
        </p:txBody>
      </p:sp>
      <p:sp>
        <p:nvSpPr>
          <p:cNvPr id="26" name="角丸四角形 17">
            <a:extLst>
              <a:ext uri="{FF2B5EF4-FFF2-40B4-BE49-F238E27FC236}">
                <a16:creationId xmlns:a16="http://schemas.microsoft.com/office/drawing/2014/main" id="{2C2BA2D8-AA27-48BB-BD20-AEE24148C27C}"/>
              </a:ext>
            </a:extLst>
          </p:cNvPr>
          <p:cNvSpPr/>
          <p:nvPr/>
        </p:nvSpPr>
        <p:spPr>
          <a:xfrm>
            <a:off x="4930492" y="1204235"/>
            <a:ext cx="1412275" cy="457200"/>
          </a:xfrm>
          <a:prstGeom prst="roundRect">
            <a:avLst>
              <a:gd name="adj" fmla="val 10169"/>
            </a:avLst>
          </a:prstGeom>
          <a:solidFill>
            <a:srgbClr val="CCFF99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200" b="1" dirty="0">
                <a:solidFill>
                  <a:schemeClr val="tx1"/>
                </a:solidFill>
                <a:effectLst>
                  <a:glow rad="101600">
                    <a:schemeClr val="bg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CAM SHAFT</a:t>
            </a:r>
          </a:p>
        </p:txBody>
      </p:sp>
      <p:sp>
        <p:nvSpPr>
          <p:cNvPr id="27" name="角丸四角形 17">
            <a:extLst>
              <a:ext uri="{FF2B5EF4-FFF2-40B4-BE49-F238E27FC236}">
                <a16:creationId xmlns:a16="http://schemas.microsoft.com/office/drawing/2014/main" id="{2DBF9A84-3954-4601-A5DD-55E5FC9FB6A8}"/>
              </a:ext>
            </a:extLst>
          </p:cNvPr>
          <p:cNvSpPr/>
          <p:nvPr/>
        </p:nvSpPr>
        <p:spPr>
          <a:xfrm>
            <a:off x="6453633" y="1204235"/>
            <a:ext cx="1496876" cy="457200"/>
          </a:xfrm>
          <a:prstGeom prst="roundRect">
            <a:avLst>
              <a:gd name="adj" fmla="val 10169"/>
            </a:avLst>
          </a:prstGeom>
          <a:solidFill>
            <a:srgbClr val="CCFF99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200" b="1" dirty="0">
                <a:solidFill>
                  <a:schemeClr val="tx1"/>
                </a:solidFill>
                <a:effectLst>
                  <a:glow rad="101600">
                    <a:schemeClr val="bg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CONNECTING ROD</a:t>
            </a:r>
          </a:p>
        </p:txBody>
      </p:sp>
      <p:sp>
        <p:nvSpPr>
          <p:cNvPr id="28" name="角丸四角形 17">
            <a:extLst>
              <a:ext uri="{FF2B5EF4-FFF2-40B4-BE49-F238E27FC236}">
                <a16:creationId xmlns:a16="http://schemas.microsoft.com/office/drawing/2014/main" id="{2E380F54-79BE-4A76-89E5-C7C33D590E6C}"/>
              </a:ext>
            </a:extLst>
          </p:cNvPr>
          <p:cNvSpPr/>
          <p:nvPr/>
        </p:nvSpPr>
        <p:spPr>
          <a:xfrm>
            <a:off x="8042128" y="1204235"/>
            <a:ext cx="1024525" cy="457200"/>
          </a:xfrm>
          <a:prstGeom prst="roundRect">
            <a:avLst>
              <a:gd name="adj" fmla="val 10169"/>
            </a:avLst>
          </a:prstGeom>
          <a:solidFill>
            <a:srgbClr val="CCFF99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200" b="1" dirty="0">
                <a:solidFill>
                  <a:schemeClr val="tx1"/>
                </a:solidFill>
                <a:effectLst>
                  <a:glow rad="101600">
                    <a:schemeClr val="bg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KICK ASSY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02BDA57-057F-4B6A-AD13-81566394C8EA}"/>
              </a:ext>
            </a:extLst>
          </p:cNvPr>
          <p:cNvSpPr txBox="1"/>
          <p:nvPr/>
        </p:nvSpPr>
        <p:spPr>
          <a:xfrm>
            <a:off x="0" y="5794046"/>
            <a:ext cx="9144000" cy="1080006"/>
          </a:xfrm>
          <a:prstGeom prst="rect">
            <a:avLst/>
          </a:prstGeom>
          <a:solidFill>
            <a:schemeClr val="bg1"/>
          </a:solidFill>
          <a:ln w="28575">
            <a:noFill/>
            <a:miter lim="800000"/>
            <a:headEnd/>
            <a:tailEnd/>
          </a:ln>
          <a:effectLst/>
        </p:spPr>
        <p:txBody>
          <a:bodyPr lIns="128016" tIns="64008" rIns="128016" bIns="64008" rtlCol="0" anchor="ctr" anchorCtr="1"/>
          <a:lstStyle>
            <a:defPPr>
              <a:defRPr lang="en-US"/>
            </a:defPPr>
            <a:lvl1pPr>
              <a:defRPr sz="2400" b="1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IN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Print" pitchFamily="2" charset="0"/>
              </a:rPr>
              <a:t>WE WERE IN OPERATION SINCE 2013</a:t>
            </a:r>
          </a:p>
        </p:txBody>
      </p:sp>
      <p:sp>
        <p:nvSpPr>
          <p:cNvPr id="18" name="Rectangle 17"/>
          <p:cNvSpPr/>
          <p:nvPr/>
        </p:nvSpPr>
        <p:spPr>
          <a:xfrm>
            <a:off x="5651" y="0"/>
            <a:ext cx="8244408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itchFamily="2" charset="2"/>
              <a:buChar char="v"/>
            </a:pPr>
            <a:r>
              <a:rPr lang="en-US" sz="2800" b="1" dirty="0">
                <a:solidFill>
                  <a:schemeClr val="tx1"/>
                </a:solidFill>
                <a:effectLst>
                  <a:glow rad="1270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</a:rPr>
              <a:t> PLANT INTRODUCTION</a:t>
            </a:r>
            <a:endParaRPr lang="en-IN" sz="2800" b="1" dirty="0">
              <a:solidFill>
                <a:schemeClr val="tx1"/>
              </a:solidFill>
              <a:effectLst>
                <a:glow rad="127000">
                  <a:schemeClr val="bg1"/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eiryo UI" pitchFamily="50" charset="-128"/>
            </a:endParaRPr>
          </a:p>
        </p:txBody>
      </p:sp>
      <p:pic>
        <p:nvPicPr>
          <p:cNvPr id="179202" name="Picture 2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43800" y="1882949"/>
            <a:ext cx="1600200" cy="785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" name="Picture 10" descr="I:\yatender\assembly2_large.jpg"/>
          <p:cNvPicPr>
            <a:picLocks noChangeAspect="1" noChangeArrowheads="1"/>
          </p:cNvPicPr>
          <p:nvPr/>
        </p:nvPicPr>
        <p:blipFill>
          <a:blip r:embed="rId8" cstate="email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5155" b="90722" l="1026" r="95385">
                        <a14:foregroundMark x1="6154" y1="48454" x2="6154" y2="48454"/>
                        <a14:foregroundMark x1="1538" y1="50515" x2="1538" y2="50515"/>
                        <a14:foregroundMark x1="95385" y1="45361" x2="95385" y2="45361"/>
                        <a14:foregroundMark x1="76923" y1="5155" x2="76923" y2="5155"/>
                        <a14:foregroundMark x1="31795" y1="11340" x2="31795" y2="11340"/>
                        <a14:foregroundMark x1="34359" y1="16495" x2="34359" y2="16495"/>
                        <a14:foregroundMark x1="34359" y1="88660" x2="34359" y2="88660"/>
                        <a14:foregroundMark x1="89744" y1="54639" x2="89744" y2="54639"/>
                        <a14:foregroundMark x1="76923" y1="90722" x2="76923" y2="90722"/>
                        <a14:foregroundMark x1="73333" y1="10309" x2="73333" y2="10309"/>
                        <a14:foregroundMark x1="47179" y1="16495" x2="47179" y2="16495"/>
                        <a14:foregroundMark x1="59487" y1="22680" x2="59487" y2="22680"/>
                        <a14:foregroundMark x1="5128" y1="54639" x2="5128" y2="5463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51" y="1831722"/>
            <a:ext cx="1857375" cy="928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" name="TextBox 12"/>
          <p:cNvSpPr txBox="1">
            <a:spLocks noChangeArrowheads="1"/>
          </p:cNvSpPr>
          <p:nvPr/>
        </p:nvSpPr>
        <p:spPr bwMode="auto">
          <a:xfrm>
            <a:off x="121684" y="847359"/>
            <a:ext cx="262629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000" dirty="0">
                <a:solidFill>
                  <a:srgbClr val="FF3399"/>
                </a:solidFill>
                <a:latin typeface="Arial" panose="020B0604020202020204" pitchFamily="34" charset="0"/>
              </a:rPr>
              <a:t>WE MANUFACTURE</a:t>
            </a:r>
            <a:endParaRPr lang="en-IN" altLang="en-US" sz="2000" dirty="0">
              <a:solidFill>
                <a:srgbClr val="FF3399"/>
              </a:solidFill>
              <a:latin typeface="Arial" panose="020B0604020202020204" pitchFamily="34" charset="0"/>
            </a:endParaRPr>
          </a:p>
        </p:txBody>
      </p:sp>
      <p:sp>
        <p:nvSpPr>
          <p:cNvPr id="30" name="TextBox 12"/>
          <p:cNvSpPr txBox="1">
            <a:spLocks noChangeArrowheads="1"/>
          </p:cNvSpPr>
          <p:nvPr/>
        </p:nvSpPr>
        <p:spPr bwMode="auto">
          <a:xfrm>
            <a:off x="34692" y="2780928"/>
            <a:ext cx="193860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IN" altLang="en-US" sz="2000" dirty="0">
                <a:solidFill>
                  <a:srgbClr val="FF3399"/>
                </a:solidFill>
                <a:latin typeface="Arial" panose="020B0604020202020204" pitchFamily="34" charset="0"/>
              </a:rPr>
              <a:t>OUR FACILITY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-158520" y="3461749"/>
            <a:ext cx="2016577" cy="1512432"/>
          </a:xfrm>
          <a:prstGeom prst="rect">
            <a:avLst/>
          </a:prstGeom>
        </p:spPr>
      </p:pic>
      <p:sp>
        <p:nvSpPr>
          <p:cNvPr id="32" name="角丸四角形 17">
            <a:extLst>
              <a:ext uri="{FF2B5EF4-FFF2-40B4-BE49-F238E27FC236}">
                <a16:creationId xmlns:a16="http://schemas.microsoft.com/office/drawing/2014/main" id="{3D601E60-C4C6-4DA0-A3D6-928B1948D69C}"/>
              </a:ext>
            </a:extLst>
          </p:cNvPr>
          <p:cNvSpPr/>
          <p:nvPr/>
        </p:nvSpPr>
        <p:spPr>
          <a:xfrm>
            <a:off x="1713108" y="5285528"/>
            <a:ext cx="1538064" cy="365760"/>
          </a:xfrm>
          <a:prstGeom prst="roundRect">
            <a:avLst>
              <a:gd name="adj" fmla="val 10169"/>
            </a:avLst>
          </a:prstGeom>
          <a:solidFill>
            <a:srgbClr val="CCFF99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200" b="1" dirty="0">
                <a:solidFill>
                  <a:schemeClr val="tx1"/>
                </a:solidFill>
                <a:effectLst>
                  <a:glow rad="101600">
                    <a:schemeClr val="bg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GEAR CUTTING</a:t>
            </a:r>
          </a:p>
        </p:txBody>
      </p:sp>
      <p:sp>
        <p:nvSpPr>
          <p:cNvPr id="33" name="角丸四角形 17">
            <a:extLst>
              <a:ext uri="{FF2B5EF4-FFF2-40B4-BE49-F238E27FC236}">
                <a16:creationId xmlns:a16="http://schemas.microsoft.com/office/drawing/2014/main" id="{3D601E60-C4C6-4DA0-A3D6-928B1948D69C}"/>
              </a:ext>
            </a:extLst>
          </p:cNvPr>
          <p:cNvSpPr/>
          <p:nvPr/>
        </p:nvSpPr>
        <p:spPr>
          <a:xfrm>
            <a:off x="3488624" y="5285528"/>
            <a:ext cx="1694159" cy="365760"/>
          </a:xfrm>
          <a:prstGeom prst="roundRect">
            <a:avLst>
              <a:gd name="adj" fmla="val 10169"/>
            </a:avLst>
          </a:prstGeom>
          <a:solidFill>
            <a:srgbClr val="CCFF99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200" b="1" dirty="0">
                <a:solidFill>
                  <a:schemeClr val="tx1"/>
                </a:solidFill>
                <a:effectLst>
                  <a:glow rad="101600">
                    <a:schemeClr val="bg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HEAT TREATMENT</a:t>
            </a:r>
          </a:p>
        </p:txBody>
      </p:sp>
      <p:pic>
        <p:nvPicPr>
          <p:cNvPr id="186370" name="Picture 2"/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6723" b="92437" l="2976" r="94643">
                        <a14:foregroundMark x1="78571" y1="66387" x2="78571" y2="66387"/>
                        <a14:foregroundMark x1="71429" y1="7563" x2="71429" y2="7563"/>
                        <a14:foregroundMark x1="90476" y1="29412" x2="90476" y2="29412"/>
                        <a14:foregroundMark x1="91667" y1="68908" x2="91667" y2="68908"/>
                        <a14:foregroundMark x1="77976" y1="89916" x2="77976" y2="89916"/>
                        <a14:foregroundMark x1="73810" y1="91597" x2="73810" y2="91597"/>
                        <a14:foregroundMark x1="81548" y1="93277" x2="81548" y2="93277"/>
                        <a14:foregroundMark x1="94643" y1="56303" x2="94643" y2="56303"/>
                        <a14:foregroundMark x1="5952" y1="58824" x2="5952" y2="58824"/>
                        <a14:foregroundMark x1="2976" y1="57983" x2="2976" y2="57983"/>
                        <a14:foregroundMark x1="49405" y1="58824" x2="49405" y2="58824"/>
                        <a14:foregroundMark x1="30952" y1="57143" x2="30952" y2="57143"/>
                        <a14:foregroundMark x1="17857" y1="57143" x2="17857" y2="57143"/>
                        <a14:foregroundMark x1="60119" y1="26891" x2="60119" y2="26891"/>
                        <a14:foregroundMark x1="57143" y1="32773" x2="57143" y2="32773"/>
                        <a14:foregroundMark x1="54167" y1="36975" x2="54167" y2="36975"/>
                        <a14:foregroundMark x1="64286" y1="27731" x2="64286" y2="27731"/>
                        <a14:foregroundMark x1="70238" y1="19328" x2="70238" y2="193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14218" y="1702487"/>
            <a:ext cx="1600200" cy="1133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4" name="角丸四角形 17">
            <a:extLst>
              <a:ext uri="{FF2B5EF4-FFF2-40B4-BE49-F238E27FC236}">
                <a16:creationId xmlns:a16="http://schemas.microsoft.com/office/drawing/2014/main" id="{3D601E60-C4C6-4DA0-A3D6-928B1948D69C}"/>
              </a:ext>
            </a:extLst>
          </p:cNvPr>
          <p:cNvSpPr/>
          <p:nvPr/>
        </p:nvSpPr>
        <p:spPr>
          <a:xfrm>
            <a:off x="107239" y="5285528"/>
            <a:ext cx="1368417" cy="365760"/>
          </a:xfrm>
          <a:prstGeom prst="roundRect">
            <a:avLst>
              <a:gd name="adj" fmla="val 10169"/>
            </a:avLst>
          </a:prstGeom>
          <a:solidFill>
            <a:srgbClr val="CCFF99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200" b="1" dirty="0">
                <a:solidFill>
                  <a:schemeClr val="tx1"/>
                </a:solidFill>
                <a:effectLst>
                  <a:glow rad="101600">
                    <a:schemeClr val="bg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FORGING</a:t>
            </a:r>
          </a:p>
        </p:txBody>
      </p:sp>
      <p:sp>
        <p:nvSpPr>
          <p:cNvPr id="35" name="角丸四角形 17">
            <a:extLst>
              <a:ext uri="{FF2B5EF4-FFF2-40B4-BE49-F238E27FC236}">
                <a16:creationId xmlns:a16="http://schemas.microsoft.com/office/drawing/2014/main" id="{3D601E60-C4C6-4DA0-A3D6-928B1948D69C}"/>
              </a:ext>
            </a:extLst>
          </p:cNvPr>
          <p:cNvSpPr/>
          <p:nvPr/>
        </p:nvSpPr>
        <p:spPr>
          <a:xfrm>
            <a:off x="5420235" y="5285528"/>
            <a:ext cx="1694159" cy="365760"/>
          </a:xfrm>
          <a:prstGeom prst="roundRect">
            <a:avLst>
              <a:gd name="adj" fmla="val 10169"/>
            </a:avLst>
          </a:prstGeom>
          <a:solidFill>
            <a:srgbClr val="CCFF99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200" b="1" dirty="0">
                <a:solidFill>
                  <a:schemeClr val="tx1"/>
                </a:solidFill>
                <a:effectLst>
                  <a:glow rad="101600">
                    <a:schemeClr val="bg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FINISHING</a:t>
            </a:r>
          </a:p>
        </p:txBody>
      </p:sp>
      <p:sp>
        <p:nvSpPr>
          <p:cNvPr id="36" name="角丸四角形 17">
            <a:extLst>
              <a:ext uri="{FF2B5EF4-FFF2-40B4-BE49-F238E27FC236}">
                <a16:creationId xmlns:a16="http://schemas.microsoft.com/office/drawing/2014/main" id="{3D601E60-C4C6-4DA0-A3D6-928B1948D69C}"/>
              </a:ext>
            </a:extLst>
          </p:cNvPr>
          <p:cNvSpPr/>
          <p:nvPr/>
        </p:nvSpPr>
        <p:spPr>
          <a:xfrm>
            <a:off x="7351846" y="5285528"/>
            <a:ext cx="1694159" cy="365760"/>
          </a:xfrm>
          <a:prstGeom prst="roundRect">
            <a:avLst>
              <a:gd name="adj" fmla="val 10169"/>
            </a:avLst>
          </a:prstGeom>
          <a:solidFill>
            <a:srgbClr val="CCFF99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200" b="1" dirty="0">
                <a:solidFill>
                  <a:schemeClr val="tx1"/>
                </a:solidFill>
                <a:effectLst>
                  <a:glow rad="101600">
                    <a:schemeClr val="bg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ASSEMBLY</a:t>
            </a:r>
          </a:p>
        </p:txBody>
      </p:sp>
      <p:pic>
        <p:nvPicPr>
          <p:cNvPr id="178178" name="Picture 2" descr="c6fe3236-1745-4ccb-9177-88068c92d9a9@apcprd01"/>
          <p:cNvPicPr>
            <a:picLocks noChangeAspect="1" noChangeArrowheads="1"/>
          </p:cNvPicPr>
          <p:nvPr/>
        </p:nvPicPr>
        <p:blipFill rotWithShape="1"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5400000">
            <a:off x="5288451" y="3404228"/>
            <a:ext cx="2024412" cy="16274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8179" name="Picture 3" descr="1953ab54-cd5b-4d21-9ba7-794de008ca9a@apcprd01"/>
          <p:cNvPicPr>
            <a:picLocks noChangeAspect="1" noChangeArrowheads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5400000">
            <a:off x="7146214" y="3404669"/>
            <a:ext cx="2037858" cy="16265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0226" name="Picture 2" descr="Y:\NHC CIRCLE 2018\IMG_0733.jpg"/>
          <p:cNvPicPr>
            <a:picLocks noChangeAspect="1" noChangeArrowheads="1"/>
          </p:cNvPicPr>
          <p:nvPr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5400000">
            <a:off x="3380193" y="3314193"/>
            <a:ext cx="2020318" cy="1803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0228" name="Picture 4" descr="52183f0a-23d1-4e28-aaa0-2543f0829b13@apcprd01"/>
          <p:cNvPicPr>
            <a:picLocks noChangeAspect="1" noChangeArrowheads="1"/>
          </p:cNvPicPr>
          <p:nvPr/>
        </p:nvPicPr>
        <p:blipFill rotWithShape="1"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1712" b="19529"/>
          <a:stretch/>
        </p:blipFill>
        <p:spPr bwMode="auto">
          <a:xfrm>
            <a:off x="1713108" y="3219161"/>
            <a:ext cx="1634756" cy="20069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87833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11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1000"/>
                                        <p:tgtEl>
                                          <p:spTgt spid="11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1000"/>
                                        <p:tgtEl>
                                          <p:spTgt spid="11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1000"/>
                                        <p:tgtEl>
                                          <p:spTgt spid="179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Chart 20">
            <a:extLst>
              <a:ext uri="{FF2B5EF4-FFF2-40B4-BE49-F238E27FC236}">
                <a16:creationId xmlns:a16="http://schemas.microsoft.com/office/drawing/2014/main" id="{5F5D55DC-90AC-4147-B0A9-FB37BDBA413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26336604"/>
              </p:ext>
            </p:extLst>
          </p:nvPr>
        </p:nvGraphicFramePr>
        <p:xfrm>
          <a:off x="4701381" y="2950244"/>
          <a:ext cx="4263107" cy="20628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84F00B97-727C-47CC-B0B1-9ABCEC9FF4C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7504" y="2973084"/>
            <a:ext cx="4392489" cy="203996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DB6D532-83DF-4459-9E84-7FFF92D0C362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39430" y="884976"/>
            <a:ext cx="4225058" cy="201424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D5EECA8-2A27-49D3-A3F9-9F2AE101C4D2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5407" y="859248"/>
            <a:ext cx="4414585" cy="203996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1318684" y="2173830"/>
            <a:ext cx="2155462" cy="3693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TOOL LIFE ACHIEVED</a:t>
            </a:r>
          </a:p>
        </p:txBody>
      </p:sp>
      <p:sp>
        <p:nvSpPr>
          <p:cNvPr id="11" name="Rectangle 1"/>
          <p:cNvSpPr>
            <a:spLocks noChangeArrowheads="1"/>
          </p:cNvSpPr>
          <p:nvPr/>
        </p:nvSpPr>
        <p:spPr bwMode="auto">
          <a:xfrm>
            <a:off x="35497" y="0"/>
            <a:ext cx="9108504" cy="523220"/>
          </a:xfrm>
          <a:prstGeom prst="rect">
            <a:avLst/>
          </a:prstGeom>
          <a:noFill/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457200" indent="-457200">
              <a:buFont typeface="Wingdings" pitchFamily="2" charset="2"/>
              <a:buChar char="v"/>
              <a:defRPr/>
            </a:pPr>
            <a:r>
              <a:rPr lang="en-US" altLang="en-US" sz="2800" b="1" dirty="0">
                <a:effectLst>
                  <a:glow rad="1270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+mn-ea"/>
              </a:rPr>
              <a:t> REASONING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814111" y="2361155"/>
            <a:ext cx="2075696" cy="3693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OFFSET CORRECTED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0834895-55EA-461C-9CF0-968AABFF4FA7}"/>
              </a:ext>
            </a:extLst>
          </p:cNvPr>
          <p:cNvSpPr txBox="1"/>
          <p:nvPr/>
        </p:nvSpPr>
        <p:spPr>
          <a:xfrm>
            <a:off x="1201128" y="4390749"/>
            <a:ext cx="2434769" cy="3693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TOOL PATH CORRECTED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066910" y="4834168"/>
            <a:ext cx="69941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v"/>
            </a:pPr>
            <a:endParaRPr lang="en-US" sz="2400" b="1" dirty="0">
              <a:solidFill>
                <a:srgbClr val="002060"/>
              </a:solidFill>
            </a:endParaRPr>
          </a:p>
          <a:p>
            <a:pPr>
              <a:buFont typeface="Wingdings" pitchFamily="2" charset="2"/>
              <a:buChar char="v"/>
            </a:pPr>
            <a:r>
              <a:rPr lang="en-US" sz="2400" b="1" dirty="0">
                <a:solidFill>
                  <a:srgbClr val="002060"/>
                </a:solidFill>
              </a:rPr>
              <a:t>THEN WHY IS THE FORK TIGHT COMING AGAIN ?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B204BDB-D6F1-4D57-8876-AC785C0A0CFE}"/>
              </a:ext>
            </a:extLst>
          </p:cNvPr>
          <p:cNvPicPr/>
          <p:nvPr/>
        </p:nvPicPr>
        <p:blipFill rotWithShape="1">
          <a:blip r:embed="rId7" cstate="email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704" b="94815" l="2041" r="93878">
                        <a14:foregroundMark x1="36735" y1="94815" x2="36735" y2="94815"/>
                        <a14:foregroundMark x1="3061" y1="34074" x2="3061" y2="34074"/>
                        <a14:foregroundMark x1="93878" y1="34074" x2="93878" y2="34074"/>
                        <a14:foregroundMark x1="60204" y1="3704" x2="60204" y2="3704"/>
                      </a14:backgroundRemoval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95537" y="5249666"/>
            <a:ext cx="1400148" cy="1347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/>
          <p:cNvGrpSpPr/>
          <p:nvPr/>
        </p:nvGrpSpPr>
        <p:grpSpPr>
          <a:xfrm>
            <a:off x="394754" y="5142757"/>
            <a:ext cx="8700688" cy="1538678"/>
            <a:chOff x="360372" y="5304517"/>
            <a:chExt cx="8700688" cy="1538678"/>
          </a:xfrm>
        </p:grpSpPr>
        <p:sp>
          <p:nvSpPr>
            <p:cNvPr id="17" name="TextBox 16"/>
            <p:cNvSpPr txBox="1"/>
            <p:nvPr/>
          </p:nvSpPr>
          <p:spPr>
            <a:xfrm>
              <a:off x="1761303" y="5509555"/>
              <a:ext cx="7299757" cy="12157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Font typeface="Wingdings" pitchFamily="2" charset="2"/>
                <a:buChar char="v"/>
              </a:pPr>
              <a:endParaRPr lang="en-US" sz="2400" b="1" dirty="0">
                <a:solidFill>
                  <a:srgbClr val="002060"/>
                </a:solidFill>
                <a:latin typeface="Meiryo UI" panose="020B0604030504040204" pitchFamily="34" charset="-128"/>
                <a:ea typeface="Meiryo UI" panose="020B0604030504040204" pitchFamily="34" charset="-128"/>
              </a:endParaRPr>
            </a:p>
            <a:p>
              <a:endParaRPr lang="en-US" sz="100" b="1" dirty="0">
                <a:solidFill>
                  <a:srgbClr val="002060"/>
                </a:solidFill>
                <a:latin typeface="Meiryo UI" panose="020B0604030504040204" pitchFamily="34" charset="-128"/>
                <a:ea typeface="Meiryo UI" panose="020B0604030504040204" pitchFamily="34" charset="-128"/>
              </a:endParaRPr>
            </a:p>
            <a:p>
              <a:pPr marL="342900" indent="-342900">
                <a:buFont typeface="Wingdings" panose="05000000000000000000" pitchFamily="2" charset="2"/>
                <a:buChar char="q"/>
              </a:pPr>
              <a:r>
                <a:rPr lang="en-US" sz="2400" b="1" dirty="0">
                  <a:solidFill>
                    <a:srgbClr val="FF0000"/>
                  </a:solidFill>
                  <a:latin typeface="Meiryo UI" panose="020B0604030504040204" pitchFamily="34" charset="-128"/>
                  <a:ea typeface="Meiryo UI" panose="020B0604030504040204" pitchFamily="34" charset="-128"/>
                </a:rPr>
                <a:t> </a:t>
              </a:r>
              <a:r>
                <a:rPr lang="en-US" sz="2400" b="1" dirty="0">
                  <a:latin typeface="Meiryo UI" panose="020B0604030504040204" pitchFamily="34" charset="-128"/>
                  <a:ea typeface="Meiryo UI" panose="020B0604030504040204" pitchFamily="34" charset="-128"/>
                </a:rPr>
                <a:t>LETS DO THE BRAINSTORMING AGAIN &amp; FIND OUT OTHER SUSPECTED CAUSES</a:t>
              </a:r>
              <a:endParaRPr lang="en-US" sz="1600" b="1" dirty="0"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  <p:pic>
          <p:nvPicPr>
            <p:cNvPr id="18" name="Picture 3" descr="a37701da-96e4-48c9-a370-5c322b443059@apcprd01"/>
            <p:cNvPicPr>
              <a:picLocks noChangeAspect="1" noChangeArrowheads="1"/>
            </p:cNvPicPr>
            <p:nvPr/>
          </p:nvPicPr>
          <p:blipFill rotWithShape="1">
            <a:blip r:embed="rId9" cstate="email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25082" b="75572" l="21324" r="63297">
                          <a14:foregroundMark x1="21324" y1="56454" x2="21324" y2="56454"/>
                          <a14:foregroundMark x1="56311" y1="65359" x2="56311" y2="65359"/>
                          <a14:foregroundMark x1="56311" y1="38154" x2="56311" y2="38154"/>
                          <a14:foregroundMark x1="57598" y1="62337" x2="57598" y2="62337"/>
                          <a14:foregroundMark x1="55392" y1="44036" x2="55392" y2="44036"/>
                          <a14:foregroundMark x1="55821" y1="48775" x2="60662" y2="38154"/>
                          <a14:foregroundMark x1="55392" y1="46405" x2="62868" y2="30474"/>
                          <a14:foregroundMark x1="58027" y1="55882" x2="63297" y2="56454"/>
                          <a14:foregroundMark x1="57169" y1="53513" x2="57169" y2="53513"/>
                          <a14:foregroundMark x1="57169" y1="50572" x2="63297" y2="45833"/>
                          <a14:foregroundMark x1="57598" y1="55310" x2="57598" y2="55310"/>
                          <a14:foregroundMark x1="53676" y1="50572" x2="60233" y2="29902"/>
                          <a14:foregroundMark x1="55821" y1="34641" x2="61949" y2="25163"/>
                          <a14:foregroundMark x1="61520" y1="62337" x2="63297" y2="38154"/>
                        </a14:backgroundRemoval>
                      </a14:imgEffect>
                      <a14:imgEffect>
                        <a14:brightnessContrast bright="3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19335" t="19017" r="36542" b="18083"/>
            <a:stretch/>
          </p:blipFill>
          <p:spPr bwMode="auto">
            <a:xfrm rot="5400000">
              <a:off x="402832" y="5262057"/>
              <a:ext cx="1538678" cy="16235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" name="Oval 1"/>
          <p:cNvSpPr/>
          <p:nvPr/>
        </p:nvSpPr>
        <p:spPr>
          <a:xfrm>
            <a:off x="6907511" y="3356992"/>
            <a:ext cx="360040" cy="383908"/>
          </a:xfrm>
          <a:prstGeom prst="ellipse">
            <a:avLst/>
          </a:prstGeom>
          <a:noFill/>
          <a:ln>
            <a:solidFill>
              <a:srgbClr val="00B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 dirty="0">
              <a:solidFill>
                <a:srgbClr val="008000"/>
              </a:solidFill>
              <a:effectLst>
                <a:glow rad="101600">
                  <a:schemeClr val="bg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8100392" y="3801114"/>
            <a:ext cx="360040" cy="383908"/>
          </a:xfrm>
          <a:prstGeom prst="ellipse">
            <a:avLst/>
          </a:prstGeom>
          <a:noFill/>
          <a:ln>
            <a:solidFill>
              <a:srgbClr val="00B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 dirty="0">
              <a:solidFill>
                <a:srgbClr val="008000"/>
              </a:solidFill>
              <a:effectLst>
                <a:glow rad="101600">
                  <a:schemeClr val="bg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20" name="Oval 19"/>
          <p:cNvSpPr/>
          <p:nvPr/>
        </p:nvSpPr>
        <p:spPr>
          <a:xfrm>
            <a:off x="8460432" y="3882252"/>
            <a:ext cx="360040" cy="383908"/>
          </a:xfrm>
          <a:prstGeom prst="ellipse">
            <a:avLst/>
          </a:prstGeom>
          <a:noFill/>
          <a:ln>
            <a:solidFill>
              <a:srgbClr val="00B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 dirty="0">
              <a:solidFill>
                <a:srgbClr val="008000"/>
              </a:solidFill>
              <a:effectLst>
                <a:glow rad="101600">
                  <a:schemeClr val="bg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EAA4BEB-031C-4573-816B-68440238E1B1}"/>
              </a:ext>
            </a:extLst>
          </p:cNvPr>
          <p:cNvSpPr/>
          <p:nvPr/>
        </p:nvSpPr>
        <p:spPr>
          <a:xfrm>
            <a:off x="189079" y="809168"/>
            <a:ext cx="374904" cy="372315"/>
          </a:xfrm>
          <a:prstGeom prst="ellipse">
            <a:avLst/>
          </a:prstGeom>
          <a:solidFill>
            <a:srgbClr val="CCFF99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8000"/>
                </a:solidFill>
                <a:effectLst>
                  <a:glow rad="101600">
                    <a:schemeClr val="bg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1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5F6E919-CAFD-4825-845E-CDE344C73889}"/>
              </a:ext>
            </a:extLst>
          </p:cNvPr>
          <p:cNvSpPr/>
          <p:nvPr/>
        </p:nvSpPr>
        <p:spPr>
          <a:xfrm>
            <a:off x="5029549" y="809168"/>
            <a:ext cx="374904" cy="372315"/>
          </a:xfrm>
          <a:prstGeom prst="ellipse">
            <a:avLst/>
          </a:prstGeom>
          <a:solidFill>
            <a:srgbClr val="CCFF99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8000"/>
                </a:solidFill>
                <a:effectLst>
                  <a:glow rad="101600">
                    <a:schemeClr val="bg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2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EAB8C34-DCF3-496C-A8CF-D86C43211C67}"/>
              </a:ext>
            </a:extLst>
          </p:cNvPr>
          <p:cNvSpPr/>
          <p:nvPr/>
        </p:nvSpPr>
        <p:spPr>
          <a:xfrm>
            <a:off x="189079" y="2967663"/>
            <a:ext cx="374904" cy="372315"/>
          </a:xfrm>
          <a:prstGeom prst="ellipse">
            <a:avLst/>
          </a:prstGeom>
          <a:solidFill>
            <a:srgbClr val="CCFF99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8000"/>
                </a:solidFill>
                <a:effectLst>
                  <a:glow rad="101600">
                    <a:schemeClr val="bg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3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6787A92-77DE-4350-8BBB-B4885E7D7132}"/>
              </a:ext>
            </a:extLst>
          </p:cNvPr>
          <p:cNvSpPr/>
          <p:nvPr/>
        </p:nvSpPr>
        <p:spPr>
          <a:xfrm>
            <a:off x="7426121" y="3298060"/>
            <a:ext cx="392217" cy="372315"/>
          </a:xfrm>
          <a:prstGeom prst="ellipse">
            <a:avLst/>
          </a:prstGeom>
          <a:solidFill>
            <a:srgbClr val="CCFF99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8000"/>
                </a:solidFill>
                <a:effectLst>
                  <a:glow rad="101600">
                    <a:schemeClr val="bg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1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AB72337-9033-4C2E-A7FB-6D3C548F3F2F}"/>
              </a:ext>
            </a:extLst>
          </p:cNvPr>
          <p:cNvSpPr/>
          <p:nvPr/>
        </p:nvSpPr>
        <p:spPr>
          <a:xfrm>
            <a:off x="7926044" y="3298060"/>
            <a:ext cx="392217" cy="372315"/>
          </a:xfrm>
          <a:prstGeom prst="ellipse">
            <a:avLst/>
          </a:prstGeom>
          <a:solidFill>
            <a:srgbClr val="CCFF99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8000"/>
                </a:solidFill>
                <a:effectLst>
                  <a:glow rad="101600">
                    <a:schemeClr val="bg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2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E566BFB-1BC6-4164-BB10-EA12CAF297FD}"/>
              </a:ext>
            </a:extLst>
          </p:cNvPr>
          <p:cNvSpPr/>
          <p:nvPr/>
        </p:nvSpPr>
        <p:spPr>
          <a:xfrm>
            <a:off x="8383149" y="3298060"/>
            <a:ext cx="392217" cy="372315"/>
          </a:xfrm>
          <a:prstGeom prst="ellipse">
            <a:avLst/>
          </a:prstGeom>
          <a:solidFill>
            <a:srgbClr val="CCFF99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8000"/>
                </a:solidFill>
                <a:effectLst>
                  <a:glow rad="101600">
                    <a:schemeClr val="bg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512822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7" dur="25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25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50"/>
                            </p:stCondLst>
                            <p:childTnLst>
                              <p:par>
                                <p:cTn id="41" presetID="2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5" grpId="0" animBg="1"/>
      <p:bldP spid="22" grpId="0" animBg="1"/>
      <p:bldP spid="23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" descr="496165b3-ff76-481e-8e27-0c88c2642d60@apcprd01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836712"/>
            <a:ext cx="9144000" cy="5976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0" y="0"/>
            <a:ext cx="8244408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Wingdings" pitchFamily="2" charset="2"/>
              <a:buChar char="v"/>
              <a:defRPr/>
            </a:pPr>
            <a:r>
              <a:rPr lang="en-US" sz="2800" b="1" dirty="0">
                <a:solidFill>
                  <a:schemeClr val="tx1"/>
                </a:solidFill>
                <a:effectLst>
                  <a:glow rad="1270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</a:rPr>
              <a:t> BRAIN STORMING</a:t>
            </a:r>
            <a:endParaRPr lang="en-IN" sz="2800" b="1" dirty="0">
              <a:solidFill>
                <a:schemeClr val="tx1"/>
              </a:solidFill>
              <a:effectLst>
                <a:glow rad="127000">
                  <a:schemeClr val="bg1"/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eiryo UI" pitchFamily="50" charset="-128"/>
            </a:endParaRPr>
          </a:p>
        </p:txBody>
      </p:sp>
      <p:sp>
        <p:nvSpPr>
          <p:cNvPr id="10" name="TextBox 12"/>
          <p:cNvSpPr txBox="1">
            <a:spLocks noChangeArrowheads="1"/>
          </p:cNvSpPr>
          <p:nvPr/>
        </p:nvSpPr>
        <p:spPr bwMode="auto">
          <a:xfrm>
            <a:off x="47209" y="755521"/>
            <a:ext cx="661302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800" b="1" u="sng" dirty="0">
                <a:solidFill>
                  <a:srgbClr val="FF3399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Problem: Groove Width U/S</a:t>
            </a:r>
            <a:endParaRPr lang="en-IN" altLang="en-US" sz="2800" b="1" u="sng" dirty="0">
              <a:solidFill>
                <a:srgbClr val="FF3399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13" name="Thought Bubble: Cloud 16">
            <a:extLst>
              <a:ext uri="{FF2B5EF4-FFF2-40B4-BE49-F238E27FC236}">
                <a16:creationId xmlns:a16="http://schemas.microsoft.com/office/drawing/2014/main" id="{90F172DC-4986-4AAA-AF9C-14DBD1A38AA0}"/>
              </a:ext>
            </a:extLst>
          </p:cNvPr>
          <p:cNvSpPr/>
          <p:nvPr/>
        </p:nvSpPr>
        <p:spPr>
          <a:xfrm>
            <a:off x="47209" y="1343783"/>
            <a:ext cx="3479708" cy="612648"/>
          </a:xfrm>
          <a:prstGeom prst="cloudCallout">
            <a:avLst>
              <a:gd name="adj1" fmla="val 29957"/>
              <a:gd name="adj2" fmla="val 165291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2060"/>
                </a:solidFill>
                <a:effectLst>
                  <a:glow rad="101600">
                    <a:schemeClr val="bg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GROOVE WIDTH VARIATION</a:t>
            </a:r>
          </a:p>
        </p:txBody>
      </p:sp>
      <p:sp>
        <p:nvSpPr>
          <p:cNvPr id="14" name="Thought Bubble: Cloud 16">
            <a:extLst>
              <a:ext uri="{FF2B5EF4-FFF2-40B4-BE49-F238E27FC236}">
                <a16:creationId xmlns:a16="http://schemas.microsoft.com/office/drawing/2014/main" id="{90F172DC-4986-4AAA-AF9C-14DBD1A38AA0}"/>
              </a:ext>
            </a:extLst>
          </p:cNvPr>
          <p:cNvSpPr/>
          <p:nvPr/>
        </p:nvSpPr>
        <p:spPr>
          <a:xfrm>
            <a:off x="5402946" y="1191299"/>
            <a:ext cx="3479708" cy="612648"/>
          </a:xfrm>
          <a:prstGeom prst="cloudCallout">
            <a:avLst>
              <a:gd name="adj1" fmla="val -49269"/>
              <a:gd name="adj2" fmla="val 194251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2060"/>
                </a:solidFill>
                <a:effectLst>
                  <a:glow rad="101600">
                    <a:schemeClr val="bg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PARTS INSPECTION </a:t>
            </a:r>
          </a:p>
        </p:txBody>
      </p:sp>
      <p:sp>
        <p:nvSpPr>
          <p:cNvPr id="15" name="Thought Bubble: Cloud 16">
            <a:extLst>
              <a:ext uri="{FF2B5EF4-FFF2-40B4-BE49-F238E27FC236}">
                <a16:creationId xmlns:a16="http://schemas.microsoft.com/office/drawing/2014/main" id="{90F172DC-4986-4AAA-AF9C-14DBD1A38AA0}"/>
              </a:ext>
            </a:extLst>
          </p:cNvPr>
          <p:cNvSpPr/>
          <p:nvPr/>
        </p:nvSpPr>
        <p:spPr>
          <a:xfrm>
            <a:off x="5288042" y="5949280"/>
            <a:ext cx="3479708" cy="612648"/>
          </a:xfrm>
          <a:prstGeom prst="cloudCallout">
            <a:avLst>
              <a:gd name="adj1" fmla="val -4949"/>
              <a:gd name="adj2" fmla="val -349299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2060"/>
                </a:solidFill>
                <a:effectLst>
                  <a:glow rad="101600">
                    <a:schemeClr val="bg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INSERT CLAMP</a:t>
            </a:r>
          </a:p>
        </p:txBody>
      </p:sp>
      <p:sp>
        <p:nvSpPr>
          <p:cNvPr id="16" name="Thought Bubble: Cloud 16">
            <a:extLst>
              <a:ext uri="{FF2B5EF4-FFF2-40B4-BE49-F238E27FC236}">
                <a16:creationId xmlns:a16="http://schemas.microsoft.com/office/drawing/2014/main" id="{90F172DC-4986-4AAA-AF9C-14DBD1A38AA0}"/>
              </a:ext>
            </a:extLst>
          </p:cNvPr>
          <p:cNvSpPr/>
          <p:nvPr/>
        </p:nvSpPr>
        <p:spPr>
          <a:xfrm>
            <a:off x="395536" y="5949280"/>
            <a:ext cx="3479708" cy="612648"/>
          </a:xfrm>
          <a:prstGeom prst="cloudCallout">
            <a:avLst>
              <a:gd name="adj1" fmla="val -11617"/>
              <a:gd name="adj2" fmla="val -249055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2060"/>
                </a:solidFill>
                <a:effectLst>
                  <a:glow rad="101600">
                    <a:schemeClr val="bg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INSERT TOLERANCE</a:t>
            </a:r>
          </a:p>
        </p:txBody>
      </p:sp>
    </p:spTree>
    <p:extLst>
      <p:ext uri="{BB962C8B-B14F-4D97-AF65-F5344CB8AC3E}">
        <p14:creationId xmlns:p14="http://schemas.microsoft.com/office/powerpoint/2010/main" val="220251705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66FF33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mph" presetSubtype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66FF33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3" dur="indefinite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indefinite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mph" presetSubtype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66FF33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9" dur="indefinite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indefinite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mph" presetSubtype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66FF33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5" dur="indefinite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6" dur="indefinite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8244408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Wingdings" pitchFamily="2" charset="2"/>
              <a:buChar char="v"/>
              <a:defRPr/>
            </a:pPr>
            <a:r>
              <a:rPr lang="en-US" sz="2800" b="1" dirty="0">
                <a:solidFill>
                  <a:schemeClr val="tx1"/>
                </a:solidFill>
                <a:effectLst>
                  <a:glow rad="1270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</a:rPr>
              <a:t> FACTOR ANALYSIS</a:t>
            </a:r>
            <a:endParaRPr lang="en-IN" sz="2800" b="1" dirty="0">
              <a:solidFill>
                <a:schemeClr val="tx1"/>
              </a:solidFill>
              <a:effectLst>
                <a:glow rad="127000">
                  <a:schemeClr val="bg1"/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eiryo UI" pitchFamily="50" charset="-128"/>
            </a:endParaRPr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9601347"/>
              </p:ext>
            </p:extLst>
          </p:nvPr>
        </p:nvGraphicFramePr>
        <p:xfrm>
          <a:off x="251520" y="1124746"/>
          <a:ext cx="8640959" cy="4896543"/>
        </p:xfrm>
        <a:graphic>
          <a:graphicData uri="http://schemas.openxmlformats.org/drawingml/2006/table">
            <a:tbl>
              <a:tblPr/>
              <a:tblGrid>
                <a:gridCol w="8241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493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475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321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877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7313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300" b="1" i="0" u="none" strike="noStrike" dirty="0">
                          <a:solidFill>
                            <a:srgbClr val="00206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S/NO.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300" b="1" i="0" u="none" strike="noStrike" dirty="0">
                          <a:solidFill>
                            <a:srgbClr val="00206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Confirmation Points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300" b="1" i="0" u="none" strike="noStrike" dirty="0">
                          <a:solidFill>
                            <a:srgbClr val="00206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Inspection Criteria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300" b="1" i="0" u="none" strike="noStrike" dirty="0">
                          <a:solidFill>
                            <a:srgbClr val="00206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Observation / Improvements points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300" b="1" i="0" u="none" strike="noStrike" dirty="0">
                          <a:solidFill>
                            <a:srgbClr val="00206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Judgement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3085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PARTS</a:t>
                      </a:r>
                      <a:r>
                        <a:rPr lang="en-US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NOT INSPECTING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PARTS SHOULD INSPECT AS PER PROCESS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3085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GROOVE WIDTH VARIATION</a:t>
                      </a:r>
                      <a:r>
                        <a:rPr lang="en-IN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INBETWEEN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NO</a:t>
                      </a:r>
                      <a:r>
                        <a:rPr lang="en-US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VARIATION ALLOWED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3085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INSERT CLAMP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NO INSERT PLAY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3085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INSERT TOLERANCE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INSERT SPEC W.R T</a:t>
                      </a:r>
                      <a:r>
                        <a:rPr lang="en-IN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PART QUALITY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IN" sz="2600" b="0" i="0" u="none" strike="noStrike" dirty="0">
                        <a:solidFill>
                          <a:srgbClr val="FF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4" name="TextBox 23"/>
          <p:cNvSpPr txBox="1"/>
          <p:nvPr/>
        </p:nvSpPr>
        <p:spPr>
          <a:xfrm>
            <a:off x="5595989" y="2260379"/>
            <a:ext cx="16561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Meiryo UI" panose="020B0604030504040204" pitchFamily="34" charset="-128"/>
                <a:ea typeface="Meiryo UI" panose="020B0604030504040204" pitchFamily="34" charset="-128"/>
              </a:rPr>
              <a:t>INSPECTING AS PER DEFINED</a:t>
            </a:r>
            <a:endParaRPr lang="en-IN" sz="1200" dirty="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595989" y="3356992"/>
            <a:ext cx="16561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Meiryo UI" panose="020B0604030504040204" pitchFamily="34" charset="-128"/>
                <a:ea typeface="Meiryo UI" panose="020B0604030504040204" pitchFamily="34" charset="-128"/>
              </a:rPr>
              <a:t>CHECKED FOUND OK</a:t>
            </a:r>
            <a:endParaRPr lang="en-IN" sz="1200" dirty="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595989" y="4282063"/>
            <a:ext cx="16561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Meiryo UI" panose="020B0604030504040204" pitchFamily="34" charset="-128"/>
                <a:ea typeface="Meiryo UI" panose="020B0604030504040204" pitchFamily="34" charset="-128"/>
              </a:rPr>
              <a:t>FOUND OK</a:t>
            </a:r>
            <a:endParaRPr lang="en-IN" sz="1200" dirty="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651928" y="5203234"/>
            <a:ext cx="16561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Meiryo UI" panose="020B0604030504040204" pitchFamily="34" charset="-128"/>
                <a:ea typeface="Meiryo UI" panose="020B0604030504040204" pitchFamily="34" charset="-128"/>
              </a:rPr>
              <a:t>VARIATION IN INSERT &amp; PART TOLERANCE </a:t>
            </a:r>
            <a:endParaRPr lang="en-IN" sz="1200" dirty="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31" name="Rectangle 51"/>
          <p:cNvSpPr>
            <a:spLocks noChangeArrowheads="1"/>
          </p:cNvSpPr>
          <p:nvPr/>
        </p:nvSpPr>
        <p:spPr bwMode="auto">
          <a:xfrm>
            <a:off x="8059448" y="5204617"/>
            <a:ext cx="288032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Meiryo UI" panose="020B0604030504040204" pitchFamily="34" charset="-128"/>
                <a:ea typeface="Meiryo UI" panose="020B0604030504040204" pitchFamily="34" charset="-128"/>
                <a:cs typeface="Arial" pitchFamily="34" charset="0"/>
              </a:rPr>
              <a:t>X</a:t>
            </a:r>
            <a:endParaRPr kumimoji="0" 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04352" y="3242284"/>
            <a:ext cx="762000" cy="506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2274" name="Picture 2" descr="1f8125fe-2a27-48e2-960b-20d0bbba8f7a@apcprd01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13796" y="1890265"/>
            <a:ext cx="1261223" cy="1034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63408" y="2215631"/>
            <a:ext cx="762000" cy="506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2275" name="Picture 3" descr="88cdf5ab-1f35-4f6c-9244-f17a1e3a2e28@apcprd01"/>
          <p:cNvPicPr>
            <a:picLocks noChangeAspect="1" noChangeArrowheads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40529" b="13075"/>
          <a:stretch/>
        </p:blipFill>
        <p:spPr bwMode="auto">
          <a:xfrm>
            <a:off x="7613797" y="3977265"/>
            <a:ext cx="1261222" cy="10359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04352" y="4282063"/>
            <a:ext cx="762000" cy="506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" name="Rectangle 20"/>
          <p:cNvSpPr/>
          <p:nvPr/>
        </p:nvSpPr>
        <p:spPr>
          <a:xfrm>
            <a:off x="250783" y="1940964"/>
            <a:ext cx="8640960" cy="3025739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IN" altLang="ja-JP" sz="3200">
              <a:solidFill>
                <a:srgbClr val="FFFFFF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045529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6" grpId="0"/>
      <p:bldP spid="27" grpId="0"/>
      <p:bldP spid="31" grpId="0"/>
      <p:bldP spid="21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8244408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Wingdings" pitchFamily="2" charset="2"/>
              <a:buChar char="v"/>
              <a:defRPr/>
            </a:pPr>
            <a:r>
              <a:rPr lang="en-US" sz="2800" b="1" dirty="0">
                <a:solidFill>
                  <a:schemeClr val="tx1"/>
                </a:solidFill>
                <a:effectLst>
                  <a:glow rad="1270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</a:rPr>
              <a:t> FACTOR ANALYSIS</a:t>
            </a:r>
            <a:endParaRPr lang="en-IN" sz="2800" b="1" dirty="0">
              <a:solidFill>
                <a:schemeClr val="tx1"/>
              </a:solidFill>
              <a:effectLst>
                <a:glow rad="127000">
                  <a:schemeClr val="bg1"/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eiryo UI" pitchFamily="50" charset="-128"/>
            </a:endParaRPr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7689226"/>
              </p:ext>
            </p:extLst>
          </p:nvPr>
        </p:nvGraphicFramePr>
        <p:xfrm>
          <a:off x="251520" y="1124746"/>
          <a:ext cx="8640959" cy="4896543"/>
        </p:xfrm>
        <a:graphic>
          <a:graphicData uri="http://schemas.openxmlformats.org/drawingml/2006/table">
            <a:tbl>
              <a:tblPr/>
              <a:tblGrid>
                <a:gridCol w="8241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493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475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321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877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7313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300" b="1" i="0" u="none" strike="noStrike" dirty="0">
                          <a:solidFill>
                            <a:srgbClr val="00206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S/NO.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300" b="1" i="0" u="none" strike="noStrike" dirty="0">
                          <a:solidFill>
                            <a:srgbClr val="00206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Confirmation Points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300" b="1" i="0" u="none" strike="noStrike" dirty="0">
                          <a:solidFill>
                            <a:srgbClr val="00206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Inspection Criteria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300" b="1" i="0" u="none" strike="noStrike" dirty="0">
                          <a:solidFill>
                            <a:srgbClr val="00206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Observation / Improvements points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300" b="1" i="0" u="none" strike="noStrike" dirty="0">
                          <a:solidFill>
                            <a:srgbClr val="00206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Judgement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3085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PARTS</a:t>
                      </a:r>
                      <a:r>
                        <a:rPr lang="en-US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NOT INSPECTING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PARTS SHOULD INSPECT AS PER PROCESS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3085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GROOVE WIDTH VARIATION</a:t>
                      </a:r>
                      <a:r>
                        <a:rPr lang="en-IN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INBETWEEN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NO</a:t>
                      </a:r>
                      <a:r>
                        <a:rPr lang="en-US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VARIATION ALLOWED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3085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INSERT CLAMP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NO INSERT PLAY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3085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INSERT TOLERANCE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INSERT TOLERANCE W.R.T</a:t>
                      </a:r>
                      <a:r>
                        <a:rPr lang="en-IN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 PART QUALITY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IN" sz="2600" b="0" i="0" u="none" strike="noStrike" dirty="0">
                        <a:solidFill>
                          <a:srgbClr val="FF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4" name="TextBox 23"/>
          <p:cNvSpPr txBox="1"/>
          <p:nvPr/>
        </p:nvSpPr>
        <p:spPr>
          <a:xfrm>
            <a:off x="5595989" y="2260379"/>
            <a:ext cx="16561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Meiryo UI" panose="020B0604030504040204" pitchFamily="34" charset="-128"/>
                <a:ea typeface="Meiryo UI" panose="020B0604030504040204" pitchFamily="34" charset="-128"/>
              </a:rPr>
              <a:t>INSPECTING AS PER DEFINED</a:t>
            </a:r>
            <a:endParaRPr lang="en-IN" sz="1200" dirty="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595989" y="3356992"/>
            <a:ext cx="16561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Meiryo UI" panose="020B0604030504040204" pitchFamily="34" charset="-128"/>
                <a:ea typeface="Meiryo UI" panose="020B0604030504040204" pitchFamily="34" charset="-128"/>
              </a:rPr>
              <a:t>CHECKED FOUND OK</a:t>
            </a:r>
            <a:endParaRPr lang="en-IN" sz="1200" dirty="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595989" y="4282063"/>
            <a:ext cx="16561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Meiryo UI" panose="020B0604030504040204" pitchFamily="34" charset="-128"/>
                <a:ea typeface="Meiryo UI" panose="020B0604030504040204" pitchFamily="34" charset="-128"/>
              </a:rPr>
              <a:t>FOUND OK</a:t>
            </a:r>
            <a:endParaRPr lang="en-IN" sz="1200" dirty="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619270" y="5301208"/>
            <a:ext cx="16561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Meiryo UI" panose="020B0604030504040204" pitchFamily="34" charset="-128"/>
                <a:ea typeface="Meiryo UI" panose="020B0604030504040204" pitchFamily="34" charset="-128"/>
              </a:rPr>
              <a:t>INSERT TOLERANCE  &amp; OFFSET</a:t>
            </a:r>
            <a:endParaRPr lang="en-IN" sz="1200" dirty="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31" name="Rectangle 51"/>
          <p:cNvSpPr>
            <a:spLocks noChangeArrowheads="1"/>
          </p:cNvSpPr>
          <p:nvPr/>
        </p:nvSpPr>
        <p:spPr bwMode="auto">
          <a:xfrm>
            <a:off x="8059448" y="5204617"/>
            <a:ext cx="288032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Meiryo UI" panose="020B0604030504040204" pitchFamily="34" charset="-128"/>
                <a:ea typeface="Meiryo UI" panose="020B0604030504040204" pitchFamily="34" charset="-128"/>
                <a:cs typeface="Arial" pitchFamily="34" charset="0"/>
              </a:rPr>
              <a:t>X</a:t>
            </a:r>
            <a:endParaRPr kumimoji="0" 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04352" y="3242284"/>
            <a:ext cx="762000" cy="506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2274" name="Picture 2" descr="1f8125fe-2a27-48e2-960b-20d0bbba8f7a@apcprd01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13796" y="1890265"/>
            <a:ext cx="1261223" cy="1034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63408" y="2215631"/>
            <a:ext cx="762000" cy="506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2275" name="Picture 3" descr="88cdf5ab-1f35-4f6c-9244-f17a1e3a2e28@apcprd01"/>
          <p:cNvPicPr>
            <a:picLocks noChangeAspect="1" noChangeArrowheads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40529" b="13075"/>
          <a:stretch/>
        </p:blipFill>
        <p:spPr bwMode="auto">
          <a:xfrm>
            <a:off x="7613797" y="3977265"/>
            <a:ext cx="1261222" cy="10359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04352" y="4282063"/>
            <a:ext cx="762000" cy="506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" name="Rectangle 20"/>
          <p:cNvSpPr/>
          <p:nvPr/>
        </p:nvSpPr>
        <p:spPr>
          <a:xfrm>
            <a:off x="249825" y="1953329"/>
            <a:ext cx="8640960" cy="3025739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IN" altLang="ja-JP" sz="3200">
              <a:solidFill>
                <a:srgbClr val="FFFFFF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E984566-A362-4E10-96A7-EC0A96172ED5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email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6030" b="89950" l="2101" r="94958">
                        <a14:foregroundMark x1="16387" y1="50251" x2="14286" y2="50251"/>
                        <a14:foregroundMark x1="30252" y1="55276" x2="30252" y2="55276"/>
                        <a14:foregroundMark x1="34454" y1="47236" x2="34454" y2="47236"/>
                        <a14:foregroundMark x1="55042" y1="53266" x2="55042" y2="53266"/>
                        <a14:foregroundMark x1="69748" y1="55276" x2="69748" y2="55276"/>
                        <a14:foregroundMark x1="94958" y1="63819" x2="94958" y2="63819"/>
                        <a14:foregroundMark x1="3782" y1="45729" x2="3782" y2="45729"/>
                        <a14:foregroundMark x1="51681" y1="26131" x2="51681" y2="26131"/>
                        <a14:foregroundMark x1="53782" y1="16080" x2="53782" y2="16080"/>
                        <a14:foregroundMark x1="62605" y1="6030" x2="62605" y2="603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80458" y="2950218"/>
            <a:ext cx="2851343" cy="2383454"/>
          </a:xfrm>
          <a:prstGeom prst="rect">
            <a:avLst/>
          </a:prstGeom>
        </p:spPr>
      </p:pic>
      <p:sp>
        <p:nvSpPr>
          <p:cNvPr id="18" name="Rounded Rectangle 41">
            <a:extLst>
              <a:ext uri="{FF2B5EF4-FFF2-40B4-BE49-F238E27FC236}">
                <a16:creationId xmlns:a16="http://schemas.microsoft.com/office/drawing/2014/main" id="{35D9E386-89E1-4042-A9A2-F8D8319DF2C1}"/>
              </a:ext>
            </a:extLst>
          </p:cNvPr>
          <p:cNvSpPr/>
          <p:nvPr/>
        </p:nvSpPr>
        <p:spPr>
          <a:xfrm>
            <a:off x="323527" y="5157638"/>
            <a:ext cx="8425151" cy="791642"/>
          </a:xfrm>
          <a:prstGeom prst="roundRect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IN" altLang="ja-JP">
              <a:solidFill>
                <a:srgbClr val="FFFFFF"/>
              </a:solidFill>
              <a:latin typeface="Meiryo UI" panose="020B0604030504040204" pitchFamily="34" charset="-128"/>
              <a:ea typeface="Meiryo UI" panose="020B0604030504040204" pitchFamily="34" charset="-128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1538224"/>
      </p:ext>
    </p:extLst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0"/>
          <p:cNvGrpSpPr/>
          <p:nvPr/>
        </p:nvGrpSpPr>
        <p:grpSpPr>
          <a:xfrm rot="10800000">
            <a:off x="6552742" y="3870339"/>
            <a:ext cx="1635318" cy="1563660"/>
            <a:chOff x="3174137" y="3818233"/>
            <a:chExt cx="2007936" cy="2485238"/>
          </a:xfrm>
        </p:grpSpPr>
        <p:sp>
          <p:nvSpPr>
            <p:cNvPr id="27" name="正方形/長方形 16">
              <a:extLst>
                <a:ext uri="{FF2B5EF4-FFF2-40B4-BE49-F238E27FC236}">
                  <a16:creationId xmlns:a16="http://schemas.microsoft.com/office/drawing/2014/main" id="{00000000-0008-0000-1600-000010000000}"/>
                </a:ext>
              </a:extLst>
            </p:cNvPr>
            <p:cNvSpPr/>
            <p:nvPr/>
          </p:nvSpPr>
          <p:spPr bwMode="auto">
            <a:xfrm>
              <a:off x="3489748" y="4561729"/>
              <a:ext cx="1492348" cy="98860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28" name="フリーフォーム 17">
              <a:extLst>
                <a:ext uri="{FF2B5EF4-FFF2-40B4-BE49-F238E27FC236}">
                  <a16:creationId xmlns:a16="http://schemas.microsoft.com/office/drawing/2014/main" id="{00000000-0008-0000-1600-000011000000}"/>
                </a:ext>
              </a:extLst>
            </p:cNvPr>
            <p:cNvSpPr/>
            <p:nvPr/>
          </p:nvSpPr>
          <p:spPr bwMode="auto">
            <a:xfrm>
              <a:off x="3174137" y="3818233"/>
              <a:ext cx="1988706" cy="846779"/>
            </a:xfrm>
            <a:custGeom>
              <a:avLst/>
              <a:gdLst>
                <a:gd name="connsiteX0" fmla="*/ 552450 w 3810000"/>
                <a:gd name="connsiteY0" fmla="*/ 0 h 1943100"/>
                <a:gd name="connsiteX1" fmla="*/ 2000250 w 3810000"/>
                <a:gd name="connsiteY1" fmla="*/ 19050 h 1943100"/>
                <a:gd name="connsiteX2" fmla="*/ 1971675 w 3810000"/>
                <a:gd name="connsiteY2" fmla="*/ 752475 h 1943100"/>
                <a:gd name="connsiteX3" fmla="*/ 2047875 w 3810000"/>
                <a:gd name="connsiteY3" fmla="*/ 790575 h 1943100"/>
                <a:gd name="connsiteX4" fmla="*/ 2047875 w 3810000"/>
                <a:gd name="connsiteY4" fmla="*/ 1438275 h 1943100"/>
                <a:gd name="connsiteX5" fmla="*/ 2676525 w 3810000"/>
                <a:gd name="connsiteY5" fmla="*/ 1419225 h 1943100"/>
                <a:gd name="connsiteX6" fmla="*/ 2676525 w 3810000"/>
                <a:gd name="connsiteY6" fmla="*/ 781050 h 1943100"/>
                <a:gd name="connsiteX7" fmla="*/ 2838450 w 3810000"/>
                <a:gd name="connsiteY7" fmla="*/ 676275 h 1943100"/>
                <a:gd name="connsiteX8" fmla="*/ 2828925 w 3810000"/>
                <a:gd name="connsiteY8" fmla="*/ 38100 h 1943100"/>
                <a:gd name="connsiteX9" fmla="*/ 3810000 w 3810000"/>
                <a:gd name="connsiteY9" fmla="*/ 66675 h 1943100"/>
                <a:gd name="connsiteX10" fmla="*/ 3810000 w 3810000"/>
                <a:gd name="connsiteY10" fmla="*/ 409575 h 1943100"/>
                <a:gd name="connsiteX11" fmla="*/ 2971800 w 3810000"/>
                <a:gd name="connsiteY11" fmla="*/ 409575 h 1943100"/>
                <a:gd name="connsiteX12" fmla="*/ 2990850 w 3810000"/>
                <a:gd name="connsiteY12" fmla="*/ 1314450 h 1943100"/>
                <a:gd name="connsiteX13" fmla="*/ 3409950 w 3810000"/>
                <a:gd name="connsiteY13" fmla="*/ 1314450 h 1943100"/>
                <a:gd name="connsiteX14" fmla="*/ 3400425 w 3810000"/>
                <a:gd name="connsiteY14" fmla="*/ 1695450 h 1943100"/>
                <a:gd name="connsiteX15" fmla="*/ 3257550 w 3810000"/>
                <a:gd name="connsiteY15" fmla="*/ 1905000 h 1943100"/>
                <a:gd name="connsiteX16" fmla="*/ 561975 w 3810000"/>
                <a:gd name="connsiteY16" fmla="*/ 1943100 h 1943100"/>
                <a:gd name="connsiteX17" fmla="*/ 571500 w 3810000"/>
                <a:gd name="connsiteY17" fmla="*/ 1552575 h 1943100"/>
                <a:gd name="connsiteX18" fmla="*/ 9525 w 3810000"/>
                <a:gd name="connsiteY18" fmla="*/ 1533525 h 1943100"/>
                <a:gd name="connsiteX19" fmla="*/ 0 w 3810000"/>
                <a:gd name="connsiteY19" fmla="*/ 695325 h 1943100"/>
                <a:gd name="connsiteX20" fmla="*/ 552450 w 3810000"/>
                <a:gd name="connsiteY20" fmla="*/ 676275 h 1943100"/>
                <a:gd name="connsiteX21" fmla="*/ 552450 w 3810000"/>
                <a:gd name="connsiteY21" fmla="*/ 0 h 1943100"/>
                <a:gd name="connsiteX0" fmla="*/ 552450 w 3810000"/>
                <a:gd name="connsiteY0" fmla="*/ 0 h 1943100"/>
                <a:gd name="connsiteX1" fmla="*/ 1952625 w 3810000"/>
                <a:gd name="connsiteY1" fmla="*/ 0 h 1943100"/>
                <a:gd name="connsiteX2" fmla="*/ 1971675 w 3810000"/>
                <a:gd name="connsiteY2" fmla="*/ 752475 h 1943100"/>
                <a:gd name="connsiteX3" fmla="*/ 2047875 w 3810000"/>
                <a:gd name="connsiteY3" fmla="*/ 790575 h 1943100"/>
                <a:gd name="connsiteX4" fmla="*/ 2047875 w 3810000"/>
                <a:gd name="connsiteY4" fmla="*/ 1438275 h 1943100"/>
                <a:gd name="connsiteX5" fmla="*/ 2676525 w 3810000"/>
                <a:gd name="connsiteY5" fmla="*/ 1419225 h 1943100"/>
                <a:gd name="connsiteX6" fmla="*/ 2676525 w 3810000"/>
                <a:gd name="connsiteY6" fmla="*/ 781050 h 1943100"/>
                <a:gd name="connsiteX7" fmla="*/ 2838450 w 3810000"/>
                <a:gd name="connsiteY7" fmla="*/ 676275 h 1943100"/>
                <a:gd name="connsiteX8" fmla="*/ 2828925 w 3810000"/>
                <a:gd name="connsiteY8" fmla="*/ 38100 h 1943100"/>
                <a:gd name="connsiteX9" fmla="*/ 3810000 w 3810000"/>
                <a:gd name="connsiteY9" fmla="*/ 66675 h 1943100"/>
                <a:gd name="connsiteX10" fmla="*/ 3810000 w 3810000"/>
                <a:gd name="connsiteY10" fmla="*/ 409575 h 1943100"/>
                <a:gd name="connsiteX11" fmla="*/ 2971800 w 3810000"/>
                <a:gd name="connsiteY11" fmla="*/ 409575 h 1943100"/>
                <a:gd name="connsiteX12" fmla="*/ 2990850 w 3810000"/>
                <a:gd name="connsiteY12" fmla="*/ 1314450 h 1943100"/>
                <a:gd name="connsiteX13" fmla="*/ 3409950 w 3810000"/>
                <a:gd name="connsiteY13" fmla="*/ 1314450 h 1943100"/>
                <a:gd name="connsiteX14" fmla="*/ 3400425 w 3810000"/>
                <a:gd name="connsiteY14" fmla="*/ 1695450 h 1943100"/>
                <a:gd name="connsiteX15" fmla="*/ 3257550 w 3810000"/>
                <a:gd name="connsiteY15" fmla="*/ 1905000 h 1943100"/>
                <a:gd name="connsiteX16" fmla="*/ 561975 w 3810000"/>
                <a:gd name="connsiteY16" fmla="*/ 1943100 h 1943100"/>
                <a:gd name="connsiteX17" fmla="*/ 571500 w 3810000"/>
                <a:gd name="connsiteY17" fmla="*/ 1552575 h 1943100"/>
                <a:gd name="connsiteX18" fmla="*/ 9525 w 3810000"/>
                <a:gd name="connsiteY18" fmla="*/ 1533525 h 1943100"/>
                <a:gd name="connsiteX19" fmla="*/ 0 w 3810000"/>
                <a:gd name="connsiteY19" fmla="*/ 695325 h 1943100"/>
                <a:gd name="connsiteX20" fmla="*/ 552450 w 3810000"/>
                <a:gd name="connsiteY20" fmla="*/ 676275 h 1943100"/>
                <a:gd name="connsiteX21" fmla="*/ 552450 w 3810000"/>
                <a:gd name="connsiteY21" fmla="*/ 0 h 1943100"/>
                <a:gd name="connsiteX0" fmla="*/ 552450 w 3810000"/>
                <a:gd name="connsiteY0" fmla="*/ 0 h 1943100"/>
                <a:gd name="connsiteX1" fmla="*/ 1981200 w 3810000"/>
                <a:gd name="connsiteY1" fmla="*/ 9525 h 1943100"/>
                <a:gd name="connsiteX2" fmla="*/ 1971675 w 3810000"/>
                <a:gd name="connsiteY2" fmla="*/ 752475 h 1943100"/>
                <a:gd name="connsiteX3" fmla="*/ 2047875 w 3810000"/>
                <a:gd name="connsiteY3" fmla="*/ 790575 h 1943100"/>
                <a:gd name="connsiteX4" fmla="*/ 2047875 w 3810000"/>
                <a:gd name="connsiteY4" fmla="*/ 1438275 h 1943100"/>
                <a:gd name="connsiteX5" fmla="*/ 2676525 w 3810000"/>
                <a:gd name="connsiteY5" fmla="*/ 1419225 h 1943100"/>
                <a:gd name="connsiteX6" fmla="*/ 2676525 w 3810000"/>
                <a:gd name="connsiteY6" fmla="*/ 781050 h 1943100"/>
                <a:gd name="connsiteX7" fmla="*/ 2838450 w 3810000"/>
                <a:gd name="connsiteY7" fmla="*/ 676275 h 1943100"/>
                <a:gd name="connsiteX8" fmla="*/ 2828925 w 3810000"/>
                <a:gd name="connsiteY8" fmla="*/ 38100 h 1943100"/>
                <a:gd name="connsiteX9" fmla="*/ 3810000 w 3810000"/>
                <a:gd name="connsiteY9" fmla="*/ 66675 h 1943100"/>
                <a:gd name="connsiteX10" fmla="*/ 3810000 w 3810000"/>
                <a:gd name="connsiteY10" fmla="*/ 409575 h 1943100"/>
                <a:gd name="connsiteX11" fmla="*/ 2971800 w 3810000"/>
                <a:gd name="connsiteY11" fmla="*/ 409575 h 1943100"/>
                <a:gd name="connsiteX12" fmla="*/ 2990850 w 3810000"/>
                <a:gd name="connsiteY12" fmla="*/ 1314450 h 1943100"/>
                <a:gd name="connsiteX13" fmla="*/ 3409950 w 3810000"/>
                <a:gd name="connsiteY13" fmla="*/ 1314450 h 1943100"/>
                <a:gd name="connsiteX14" fmla="*/ 3400425 w 3810000"/>
                <a:gd name="connsiteY14" fmla="*/ 1695450 h 1943100"/>
                <a:gd name="connsiteX15" fmla="*/ 3257550 w 3810000"/>
                <a:gd name="connsiteY15" fmla="*/ 1905000 h 1943100"/>
                <a:gd name="connsiteX16" fmla="*/ 561975 w 3810000"/>
                <a:gd name="connsiteY16" fmla="*/ 1943100 h 1943100"/>
                <a:gd name="connsiteX17" fmla="*/ 571500 w 3810000"/>
                <a:gd name="connsiteY17" fmla="*/ 1552575 h 1943100"/>
                <a:gd name="connsiteX18" fmla="*/ 9525 w 3810000"/>
                <a:gd name="connsiteY18" fmla="*/ 1533525 h 1943100"/>
                <a:gd name="connsiteX19" fmla="*/ 0 w 3810000"/>
                <a:gd name="connsiteY19" fmla="*/ 695325 h 1943100"/>
                <a:gd name="connsiteX20" fmla="*/ 552450 w 3810000"/>
                <a:gd name="connsiteY20" fmla="*/ 676275 h 1943100"/>
                <a:gd name="connsiteX21" fmla="*/ 552450 w 3810000"/>
                <a:gd name="connsiteY21" fmla="*/ 0 h 1943100"/>
                <a:gd name="connsiteX0" fmla="*/ 552450 w 3810000"/>
                <a:gd name="connsiteY0" fmla="*/ 0 h 1943100"/>
                <a:gd name="connsiteX1" fmla="*/ 1981200 w 3810000"/>
                <a:gd name="connsiteY1" fmla="*/ 9525 h 1943100"/>
                <a:gd name="connsiteX2" fmla="*/ 1971675 w 3810000"/>
                <a:gd name="connsiteY2" fmla="*/ 752475 h 1943100"/>
                <a:gd name="connsiteX3" fmla="*/ 2047875 w 3810000"/>
                <a:gd name="connsiteY3" fmla="*/ 790575 h 1943100"/>
                <a:gd name="connsiteX4" fmla="*/ 2047875 w 3810000"/>
                <a:gd name="connsiteY4" fmla="*/ 1438275 h 1943100"/>
                <a:gd name="connsiteX5" fmla="*/ 2676525 w 3810000"/>
                <a:gd name="connsiteY5" fmla="*/ 1447800 h 1943100"/>
                <a:gd name="connsiteX6" fmla="*/ 2676525 w 3810000"/>
                <a:gd name="connsiteY6" fmla="*/ 781050 h 1943100"/>
                <a:gd name="connsiteX7" fmla="*/ 2838450 w 3810000"/>
                <a:gd name="connsiteY7" fmla="*/ 676275 h 1943100"/>
                <a:gd name="connsiteX8" fmla="*/ 2828925 w 3810000"/>
                <a:gd name="connsiteY8" fmla="*/ 38100 h 1943100"/>
                <a:gd name="connsiteX9" fmla="*/ 3810000 w 3810000"/>
                <a:gd name="connsiteY9" fmla="*/ 66675 h 1943100"/>
                <a:gd name="connsiteX10" fmla="*/ 3810000 w 3810000"/>
                <a:gd name="connsiteY10" fmla="*/ 409575 h 1943100"/>
                <a:gd name="connsiteX11" fmla="*/ 2971800 w 3810000"/>
                <a:gd name="connsiteY11" fmla="*/ 409575 h 1943100"/>
                <a:gd name="connsiteX12" fmla="*/ 2990850 w 3810000"/>
                <a:gd name="connsiteY12" fmla="*/ 1314450 h 1943100"/>
                <a:gd name="connsiteX13" fmla="*/ 3409950 w 3810000"/>
                <a:gd name="connsiteY13" fmla="*/ 1314450 h 1943100"/>
                <a:gd name="connsiteX14" fmla="*/ 3400425 w 3810000"/>
                <a:gd name="connsiteY14" fmla="*/ 1695450 h 1943100"/>
                <a:gd name="connsiteX15" fmla="*/ 3257550 w 3810000"/>
                <a:gd name="connsiteY15" fmla="*/ 1905000 h 1943100"/>
                <a:gd name="connsiteX16" fmla="*/ 561975 w 3810000"/>
                <a:gd name="connsiteY16" fmla="*/ 1943100 h 1943100"/>
                <a:gd name="connsiteX17" fmla="*/ 571500 w 3810000"/>
                <a:gd name="connsiteY17" fmla="*/ 1552575 h 1943100"/>
                <a:gd name="connsiteX18" fmla="*/ 9525 w 3810000"/>
                <a:gd name="connsiteY18" fmla="*/ 1533525 h 1943100"/>
                <a:gd name="connsiteX19" fmla="*/ 0 w 3810000"/>
                <a:gd name="connsiteY19" fmla="*/ 695325 h 1943100"/>
                <a:gd name="connsiteX20" fmla="*/ 552450 w 3810000"/>
                <a:gd name="connsiteY20" fmla="*/ 676275 h 1943100"/>
                <a:gd name="connsiteX21" fmla="*/ 552450 w 3810000"/>
                <a:gd name="connsiteY21" fmla="*/ 0 h 1943100"/>
                <a:gd name="connsiteX0" fmla="*/ 552450 w 3810000"/>
                <a:gd name="connsiteY0" fmla="*/ 0 h 1943100"/>
                <a:gd name="connsiteX1" fmla="*/ 1981200 w 3810000"/>
                <a:gd name="connsiteY1" fmla="*/ 9525 h 1943100"/>
                <a:gd name="connsiteX2" fmla="*/ 1971675 w 3810000"/>
                <a:gd name="connsiteY2" fmla="*/ 752475 h 1943100"/>
                <a:gd name="connsiteX3" fmla="*/ 2047875 w 3810000"/>
                <a:gd name="connsiteY3" fmla="*/ 790575 h 1943100"/>
                <a:gd name="connsiteX4" fmla="*/ 2047875 w 3810000"/>
                <a:gd name="connsiteY4" fmla="*/ 1438275 h 1943100"/>
                <a:gd name="connsiteX5" fmla="*/ 2676525 w 3810000"/>
                <a:gd name="connsiteY5" fmla="*/ 1447800 h 1943100"/>
                <a:gd name="connsiteX6" fmla="*/ 2676525 w 3810000"/>
                <a:gd name="connsiteY6" fmla="*/ 781050 h 1943100"/>
                <a:gd name="connsiteX7" fmla="*/ 2838450 w 3810000"/>
                <a:gd name="connsiteY7" fmla="*/ 676275 h 1943100"/>
                <a:gd name="connsiteX8" fmla="*/ 2828925 w 3810000"/>
                <a:gd name="connsiteY8" fmla="*/ 38100 h 1943100"/>
                <a:gd name="connsiteX9" fmla="*/ 3810000 w 3810000"/>
                <a:gd name="connsiteY9" fmla="*/ 38100 h 1943100"/>
                <a:gd name="connsiteX10" fmla="*/ 3810000 w 3810000"/>
                <a:gd name="connsiteY10" fmla="*/ 409575 h 1943100"/>
                <a:gd name="connsiteX11" fmla="*/ 2971800 w 3810000"/>
                <a:gd name="connsiteY11" fmla="*/ 409575 h 1943100"/>
                <a:gd name="connsiteX12" fmla="*/ 2990850 w 3810000"/>
                <a:gd name="connsiteY12" fmla="*/ 1314450 h 1943100"/>
                <a:gd name="connsiteX13" fmla="*/ 3409950 w 3810000"/>
                <a:gd name="connsiteY13" fmla="*/ 1314450 h 1943100"/>
                <a:gd name="connsiteX14" fmla="*/ 3400425 w 3810000"/>
                <a:gd name="connsiteY14" fmla="*/ 1695450 h 1943100"/>
                <a:gd name="connsiteX15" fmla="*/ 3257550 w 3810000"/>
                <a:gd name="connsiteY15" fmla="*/ 1905000 h 1943100"/>
                <a:gd name="connsiteX16" fmla="*/ 561975 w 3810000"/>
                <a:gd name="connsiteY16" fmla="*/ 1943100 h 1943100"/>
                <a:gd name="connsiteX17" fmla="*/ 571500 w 3810000"/>
                <a:gd name="connsiteY17" fmla="*/ 1552575 h 1943100"/>
                <a:gd name="connsiteX18" fmla="*/ 9525 w 3810000"/>
                <a:gd name="connsiteY18" fmla="*/ 1533525 h 1943100"/>
                <a:gd name="connsiteX19" fmla="*/ 0 w 3810000"/>
                <a:gd name="connsiteY19" fmla="*/ 695325 h 1943100"/>
                <a:gd name="connsiteX20" fmla="*/ 552450 w 3810000"/>
                <a:gd name="connsiteY20" fmla="*/ 676275 h 1943100"/>
                <a:gd name="connsiteX21" fmla="*/ 552450 w 3810000"/>
                <a:gd name="connsiteY21" fmla="*/ 0 h 1943100"/>
                <a:gd name="connsiteX0" fmla="*/ 552450 w 3810000"/>
                <a:gd name="connsiteY0" fmla="*/ 0 h 1905000"/>
                <a:gd name="connsiteX1" fmla="*/ 1981200 w 3810000"/>
                <a:gd name="connsiteY1" fmla="*/ 9525 h 1905000"/>
                <a:gd name="connsiteX2" fmla="*/ 1971675 w 3810000"/>
                <a:gd name="connsiteY2" fmla="*/ 752475 h 1905000"/>
                <a:gd name="connsiteX3" fmla="*/ 2047875 w 3810000"/>
                <a:gd name="connsiteY3" fmla="*/ 790575 h 1905000"/>
                <a:gd name="connsiteX4" fmla="*/ 2047875 w 3810000"/>
                <a:gd name="connsiteY4" fmla="*/ 1438275 h 1905000"/>
                <a:gd name="connsiteX5" fmla="*/ 2676525 w 3810000"/>
                <a:gd name="connsiteY5" fmla="*/ 1447800 h 1905000"/>
                <a:gd name="connsiteX6" fmla="*/ 2676525 w 3810000"/>
                <a:gd name="connsiteY6" fmla="*/ 781050 h 1905000"/>
                <a:gd name="connsiteX7" fmla="*/ 2838450 w 3810000"/>
                <a:gd name="connsiteY7" fmla="*/ 676275 h 1905000"/>
                <a:gd name="connsiteX8" fmla="*/ 2828925 w 3810000"/>
                <a:gd name="connsiteY8" fmla="*/ 38100 h 1905000"/>
                <a:gd name="connsiteX9" fmla="*/ 3810000 w 3810000"/>
                <a:gd name="connsiteY9" fmla="*/ 38100 h 1905000"/>
                <a:gd name="connsiteX10" fmla="*/ 3810000 w 3810000"/>
                <a:gd name="connsiteY10" fmla="*/ 409575 h 1905000"/>
                <a:gd name="connsiteX11" fmla="*/ 2971800 w 3810000"/>
                <a:gd name="connsiteY11" fmla="*/ 409575 h 1905000"/>
                <a:gd name="connsiteX12" fmla="*/ 2990850 w 3810000"/>
                <a:gd name="connsiteY12" fmla="*/ 1314450 h 1905000"/>
                <a:gd name="connsiteX13" fmla="*/ 3409950 w 3810000"/>
                <a:gd name="connsiteY13" fmla="*/ 1314450 h 1905000"/>
                <a:gd name="connsiteX14" fmla="*/ 3400425 w 3810000"/>
                <a:gd name="connsiteY14" fmla="*/ 1695450 h 1905000"/>
                <a:gd name="connsiteX15" fmla="*/ 3257550 w 3810000"/>
                <a:gd name="connsiteY15" fmla="*/ 1905000 h 1905000"/>
                <a:gd name="connsiteX16" fmla="*/ 571500 w 3810000"/>
                <a:gd name="connsiteY16" fmla="*/ 1905000 h 1905000"/>
                <a:gd name="connsiteX17" fmla="*/ 571500 w 3810000"/>
                <a:gd name="connsiteY17" fmla="*/ 1552575 h 1905000"/>
                <a:gd name="connsiteX18" fmla="*/ 9525 w 3810000"/>
                <a:gd name="connsiteY18" fmla="*/ 1533525 h 1905000"/>
                <a:gd name="connsiteX19" fmla="*/ 0 w 3810000"/>
                <a:gd name="connsiteY19" fmla="*/ 695325 h 1905000"/>
                <a:gd name="connsiteX20" fmla="*/ 552450 w 3810000"/>
                <a:gd name="connsiteY20" fmla="*/ 676275 h 1905000"/>
                <a:gd name="connsiteX21" fmla="*/ 552450 w 3810000"/>
                <a:gd name="connsiteY21" fmla="*/ 0 h 1905000"/>
                <a:gd name="connsiteX0" fmla="*/ 552450 w 3810000"/>
                <a:gd name="connsiteY0" fmla="*/ 0 h 1905000"/>
                <a:gd name="connsiteX1" fmla="*/ 1981200 w 3810000"/>
                <a:gd name="connsiteY1" fmla="*/ 9525 h 1905000"/>
                <a:gd name="connsiteX2" fmla="*/ 1971675 w 3810000"/>
                <a:gd name="connsiteY2" fmla="*/ 752475 h 1905000"/>
                <a:gd name="connsiteX3" fmla="*/ 2047875 w 3810000"/>
                <a:gd name="connsiteY3" fmla="*/ 790575 h 1905000"/>
                <a:gd name="connsiteX4" fmla="*/ 2047875 w 3810000"/>
                <a:gd name="connsiteY4" fmla="*/ 1438275 h 1905000"/>
                <a:gd name="connsiteX5" fmla="*/ 2676525 w 3810000"/>
                <a:gd name="connsiteY5" fmla="*/ 1447800 h 1905000"/>
                <a:gd name="connsiteX6" fmla="*/ 2676525 w 3810000"/>
                <a:gd name="connsiteY6" fmla="*/ 781050 h 1905000"/>
                <a:gd name="connsiteX7" fmla="*/ 2838450 w 3810000"/>
                <a:gd name="connsiteY7" fmla="*/ 676275 h 1905000"/>
                <a:gd name="connsiteX8" fmla="*/ 2828925 w 3810000"/>
                <a:gd name="connsiteY8" fmla="*/ 38100 h 1905000"/>
                <a:gd name="connsiteX9" fmla="*/ 3810000 w 3810000"/>
                <a:gd name="connsiteY9" fmla="*/ 38100 h 1905000"/>
                <a:gd name="connsiteX10" fmla="*/ 3810000 w 3810000"/>
                <a:gd name="connsiteY10" fmla="*/ 409575 h 1905000"/>
                <a:gd name="connsiteX11" fmla="*/ 2971800 w 3810000"/>
                <a:gd name="connsiteY11" fmla="*/ 409575 h 1905000"/>
                <a:gd name="connsiteX12" fmla="*/ 2990850 w 3810000"/>
                <a:gd name="connsiteY12" fmla="*/ 1314450 h 1905000"/>
                <a:gd name="connsiteX13" fmla="*/ 3409950 w 3810000"/>
                <a:gd name="connsiteY13" fmla="*/ 1314450 h 1905000"/>
                <a:gd name="connsiteX14" fmla="*/ 3400425 w 3810000"/>
                <a:gd name="connsiteY14" fmla="*/ 1695450 h 1905000"/>
                <a:gd name="connsiteX15" fmla="*/ 3257550 w 3810000"/>
                <a:gd name="connsiteY15" fmla="*/ 1905000 h 1905000"/>
                <a:gd name="connsiteX16" fmla="*/ 571500 w 3810000"/>
                <a:gd name="connsiteY16" fmla="*/ 1905000 h 1905000"/>
                <a:gd name="connsiteX17" fmla="*/ 571500 w 3810000"/>
                <a:gd name="connsiteY17" fmla="*/ 1524000 h 1905000"/>
                <a:gd name="connsiteX18" fmla="*/ 9525 w 3810000"/>
                <a:gd name="connsiteY18" fmla="*/ 1533525 h 1905000"/>
                <a:gd name="connsiteX19" fmla="*/ 0 w 3810000"/>
                <a:gd name="connsiteY19" fmla="*/ 695325 h 1905000"/>
                <a:gd name="connsiteX20" fmla="*/ 552450 w 3810000"/>
                <a:gd name="connsiteY20" fmla="*/ 676275 h 1905000"/>
                <a:gd name="connsiteX21" fmla="*/ 552450 w 3810000"/>
                <a:gd name="connsiteY21" fmla="*/ 0 h 1905000"/>
                <a:gd name="connsiteX0" fmla="*/ 552450 w 3810000"/>
                <a:gd name="connsiteY0" fmla="*/ 0 h 1905000"/>
                <a:gd name="connsiteX1" fmla="*/ 1981200 w 3810000"/>
                <a:gd name="connsiteY1" fmla="*/ 9525 h 1905000"/>
                <a:gd name="connsiteX2" fmla="*/ 1971675 w 3810000"/>
                <a:gd name="connsiteY2" fmla="*/ 752475 h 1905000"/>
                <a:gd name="connsiteX3" fmla="*/ 2047875 w 3810000"/>
                <a:gd name="connsiteY3" fmla="*/ 790575 h 1905000"/>
                <a:gd name="connsiteX4" fmla="*/ 2047875 w 3810000"/>
                <a:gd name="connsiteY4" fmla="*/ 1438275 h 1905000"/>
                <a:gd name="connsiteX5" fmla="*/ 2676525 w 3810000"/>
                <a:gd name="connsiteY5" fmla="*/ 1447800 h 1905000"/>
                <a:gd name="connsiteX6" fmla="*/ 2676525 w 3810000"/>
                <a:gd name="connsiteY6" fmla="*/ 781050 h 1905000"/>
                <a:gd name="connsiteX7" fmla="*/ 2838450 w 3810000"/>
                <a:gd name="connsiteY7" fmla="*/ 676275 h 1905000"/>
                <a:gd name="connsiteX8" fmla="*/ 2828925 w 3810000"/>
                <a:gd name="connsiteY8" fmla="*/ 38100 h 1905000"/>
                <a:gd name="connsiteX9" fmla="*/ 3810000 w 3810000"/>
                <a:gd name="connsiteY9" fmla="*/ 38100 h 1905000"/>
                <a:gd name="connsiteX10" fmla="*/ 3810000 w 3810000"/>
                <a:gd name="connsiteY10" fmla="*/ 409575 h 1905000"/>
                <a:gd name="connsiteX11" fmla="*/ 2971800 w 3810000"/>
                <a:gd name="connsiteY11" fmla="*/ 409575 h 1905000"/>
                <a:gd name="connsiteX12" fmla="*/ 2990850 w 3810000"/>
                <a:gd name="connsiteY12" fmla="*/ 1314450 h 1905000"/>
                <a:gd name="connsiteX13" fmla="*/ 3409950 w 3810000"/>
                <a:gd name="connsiteY13" fmla="*/ 1314450 h 1905000"/>
                <a:gd name="connsiteX14" fmla="*/ 3400425 w 3810000"/>
                <a:gd name="connsiteY14" fmla="*/ 1695450 h 1905000"/>
                <a:gd name="connsiteX15" fmla="*/ 3257550 w 3810000"/>
                <a:gd name="connsiteY15" fmla="*/ 1905000 h 1905000"/>
                <a:gd name="connsiteX16" fmla="*/ 571500 w 3810000"/>
                <a:gd name="connsiteY16" fmla="*/ 1905000 h 1905000"/>
                <a:gd name="connsiteX17" fmla="*/ 571500 w 3810000"/>
                <a:gd name="connsiteY17" fmla="*/ 1524000 h 1905000"/>
                <a:gd name="connsiteX18" fmla="*/ 9525 w 3810000"/>
                <a:gd name="connsiteY18" fmla="*/ 1533525 h 1905000"/>
                <a:gd name="connsiteX19" fmla="*/ 0 w 3810000"/>
                <a:gd name="connsiteY19" fmla="*/ 695325 h 1905000"/>
                <a:gd name="connsiteX20" fmla="*/ 561975 w 3810000"/>
                <a:gd name="connsiteY20" fmla="*/ 704850 h 1905000"/>
                <a:gd name="connsiteX21" fmla="*/ 552450 w 3810000"/>
                <a:gd name="connsiteY21" fmla="*/ 0 h 1905000"/>
                <a:gd name="connsiteX0" fmla="*/ 552450 w 3810000"/>
                <a:gd name="connsiteY0" fmla="*/ 0 h 1905000"/>
                <a:gd name="connsiteX1" fmla="*/ 1981200 w 3810000"/>
                <a:gd name="connsiteY1" fmla="*/ 9525 h 1905000"/>
                <a:gd name="connsiteX2" fmla="*/ 1971675 w 3810000"/>
                <a:gd name="connsiteY2" fmla="*/ 752475 h 1905000"/>
                <a:gd name="connsiteX3" fmla="*/ 2047875 w 3810000"/>
                <a:gd name="connsiteY3" fmla="*/ 790575 h 1905000"/>
                <a:gd name="connsiteX4" fmla="*/ 2047875 w 3810000"/>
                <a:gd name="connsiteY4" fmla="*/ 1438275 h 1905000"/>
                <a:gd name="connsiteX5" fmla="*/ 2676525 w 3810000"/>
                <a:gd name="connsiteY5" fmla="*/ 1447800 h 1905000"/>
                <a:gd name="connsiteX6" fmla="*/ 2676525 w 3810000"/>
                <a:gd name="connsiteY6" fmla="*/ 781050 h 1905000"/>
                <a:gd name="connsiteX7" fmla="*/ 2838450 w 3810000"/>
                <a:gd name="connsiteY7" fmla="*/ 676275 h 1905000"/>
                <a:gd name="connsiteX8" fmla="*/ 2867025 w 3810000"/>
                <a:gd name="connsiteY8" fmla="*/ 28575 h 1905000"/>
                <a:gd name="connsiteX9" fmla="*/ 3810000 w 3810000"/>
                <a:gd name="connsiteY9" fmla="*/ 38100 h 1905000"/>
                <a:gd name="connsiteX10" fmla="*/ 3810000 w 3810000"/>
                <a:gd name="connsiteY10" fmla="*/ 409575 h 1905000"/>
                <a:gd name="connsiteX11" fmla="*/ 2971800 w 3810000"/>
                <a:gd name="connsiteY11" fmla="*/ 409575 h 1905000"/>
                <a:gd name="connsiteX12" fmla="*/ 2990850 w 3810000"/>
                <a:gd name="connsiteY12" fmla="*/ 1314450 h 1905000"/>
                <a:gd name="connsiteX13" fmla="*/ 3409950 w 3810000"/>
                <a:gd name="connsiteY13" fmla="*/ 1314450 h 1905000"/>
                <a:gd name="connsiteX14" fmla="*/ 3400425 w 3810000"/>
                <a:gd name="connsiteY14" fmla="*/ 1695450 h 1905000"/>
                <a:gd name="connsiteX15" fmla="*/ 3257550 w 3810000"/>
                <a:gd name="connsiteY15" fmla="*/ 1905000 h 1905000"/>
                <a:gd name="connsiteX16" fmla="*/ 571500 w 3810000"/>
                <a:gd name="connsiteY16" fmla="*/ 1905000 h 1905000"/>
                <a:gd name="connsiteX17" fmla="*/ 571500 w 3810000"/>
                <a:gd name="connsiteY17" fmla="*/ 1524000 h 1905000"/>
                <a:gd name="connsiteX18" fmla="*/ 9525 w 3810000"/>
                <a:gd name="connsiteY18" fmla="*/ 1533525 h 1905000"/>
                <a:gd name="connsiteX19" fmla="*/ 0 w 3810000"/>
                <a:gd name="connsiteY19" fmla="*/ 695325 h 1905000"/>
                <a:gd name="connsiteX20" fmla="*/ 561975 w 3810000"/>
                <a:gd name="connsiteY20" fmla="*/ 704850 h 1905000"/>
                <a:gd name="connsiteX21" fmla="*/ 552450 w 3810000"/>
                <a:gd name="connsiteY21" fmla="*/ 0 h 1905000"/>
                <a:gd name="connsiteX0" fmla="*/ 552450 w 3810000"/>
                <a:gd name="connsiteY0" fmla="*/ 0 h 1905000"/>
                <a:gd name="connsiteX1" fmla="*/ 1981200 w 3810000"/>
                <a:gd name="connsiteY1" fmla="*/ 9525 h 1905000"/>
                <a:gd name="connsiteX2" fmla="*/ 1971675 w 3810000"/>
                <a:gd name="connsiteY2" fmla="*/ 752475 h 1905000"/>
                <a:gd name="connsiteX3" fmla="*/ 2047875 w 3810000"/>
                <a:gd name="connsiteY3" fmla="*/ 790575 h 1905000"/>
                <a:gd name="connsiteX4" fmla="*/ 2047875 w 3810000"/>
                <a:gd name="connsiteY4" fmla="*/ 1438275 h 1905000"/>
                <a:gd name="connsiteX5" fmla="*/ 2676525 w 3810000"/>
                <a:gd name="connsiteY5" fmla="*/ 1447800 h 1905000"/>
                <a:gd name="connsiteX6" fmla="*/ 2676525 w 3810000"/>
                <a:gd name="connsiteY6" fmla="*/ 781050 h 1905000"/>
                <a:gd name="connsiteX7" fmla="*/ 2838450 w 3810000"/>
                <a:gd name="connsiteY7" fmla="*/ 676275 h 1905000"/>
                <a:gd name="connsiteX8" fmla="*/ 2828925 w 3810000"/>
                <a:gd name="connsiteY8" fmla="*/ 28575 h 1905000"/>
                <a:gd name="connsiteX9" fmla="*/ 3810000 w 3810000"/>
                <a:gd name="connsiteY9" fmla="*/ 38100 h 1905000"/>
                <a:gd name="connsiteX10" fmla="*/ 3810000 w 3810000"/>
                <a:gd name="connsiteY10" fmla="*/ 409575 h 1905000"/>
                <a:gd name="connsiteX11" fmla="*/ 2971800 w 3810000"/>
                <a:gd name="connsiteY11" fmla="*/ 409575 h 1905000"/>
                <a:gd name="connsiteX12" fmla="*/ 2990850 w 3810000"/>
                <a:gd name="connsiteY12" fmla="*/ 1314450 h 1905000"/>
                <a:gd name="connsiteX13" fmla="*/ 3409950 w 3810000"/>
                <a:gd name="connsiteY13" fmla="*/ 1314450 h 1905000"/>
                <a:gd name="connsiteX14" fmla="*/ 3400425 w 3810000"/>
                <a:gd name="connsiteY14" fmla="*/ 1695450 h 1905000"/>
                <a:gd name="connsiteX15" fmla="*/ 3257550 w 3810000"/>
                <a:gd name="connsiteY15" fmla="*/ 1905000 h 1905000"/>
                <a:gd name="connsiteX16" fmla="*/ 571500 w 3810000"/>
                <a:gd name="connsiteY16" fmla="*/ 1905000 h 1905000"/>
                <a:gd name="connsiteX17" fmla="*/ 571500 w 3810000"/>
                <a:gd name="connsiteY17" fmla="*/ 1524000 h 1905000"/>
                <a:gd name="connsiteX18" fmla="*/ 9525 w 3810000"/>
                <a:gd name="connsiteY18" fmla="*/ 1533525 h 1905000"/>
                <a:gd name="connsiteX19" fmla="*/ 0 w 3810000"/>
                <a:gd name="connsiteY19" fmla="*/ 695325 h 1905000"/>
                <a:gd name="connsiteX20" fmla="*/ 561975 w 3810000"/>
                <a:gd name="connsiteY20" fmla="*/ 704850 h 1905000"/>
                <a:gd name="connsiteX21" fmla="*/ 552450 w 3810000"/>
                <a:gd name="connsiteY21" fmla="*/ 0 h 1905000"/>
                <a:gd name="connsiteX0" fmla="*/ 552450 w 3810000"/>
                <a:gd name="connsiteY0" fmla="*/ 0 h 1905000"/>
                <a:gd name="connsiteX1" fmla="*/ 1981200 w 3810000"/>
                <a:gd name="connsiteY1" fmla="*/ 9525 h 1905000"/>
                <a:gd name="connsiteX2" fmla="*/ 1971675 w 3810000"/>
                <a:gd name="connsiteY2" fmla="*/ 752475 h 1905000"/>
                <a:gd name="connsiteX3" fmla="*/ 2047875 w 3810000"/>
                <a:gd name="connsiteY3" fmla="*/ 790575 h 1905000"/>
                <a:gd name="connsiteX4" fmla="*/ 2047875 w 3810000"/>
                <a:gd name="connsiteY4" fmla="*/ 1438275 h 1905000"/>
                <a:gd name="connsiteX5" fmla="*/ 2676525 w 3810000"/>
                <a:gd name="connsiteY5" fmla="*/ 1447800 h 1905000"/>
                <a:gd name="connsiteX6" fmla="*/ 2676525 w 3810000"/>
                <a:gd name="connsiteY6" fmla="*/ 781050 h 1905000"/>
                <a:gd name="connsiteX7" fmla="*/ 2838450 w 3810000"/>
                <a:gd name="connsiteY7" fmla="*/ 676275 h 1905000"/>
                <a:gd name="connsiteX8" fmla="*/ 2847975 w 3810000"/>
                <a:gd name="connsiteY8" fmla="*/ 38100 h 1905000"/>
                <a:gd name="connsiteX9" fmla="*/ 3810000 w 3810000"/>
                <a:gd name="connsiteY9" fmla="*/ 38100 h 1905000"/>
                <a:gd name="connsiteX10" fmla="*/ 3810000 w 3810000"/>
                <a:gd name="connsiteY10" fmla="*/ 409575 h 1905000"/>
                <a:gd name="connsiteX11" fmla="*/ 2971800 w 3810000"/>
                <a:gd name="connsiteY11" fmla="*/ 409575 h 1905000"/>
                <a:gd name="connsiteX12" fmla="*/ 2990850 w 3810000"/>
                <a:gd name="connsiteY12" fmla="*/ 1314450 h 1905000"/>
                <a:gd name="connsiteX13" fmla="*/ 3409950 w 3810000"/>
                <a:gd name="connsiteY13" fmla="*/ 1314450 h 1905000"/>
                <a:gd name="connsiteX14" fmla="*/ 3400425 w 3810000"/>
                <a:gd name="connsiteY14" fmla="*/ 1695450 h 1905000"/>
                <a:gd name="connsiteX15" fmla="*/ 3257550 w 3810000"/>
                <a:gd name="connsiteY15" fmla="*/ 1905000 h 1905000"/>
                <a:gd name="connsiteX16" fmla="*/ 571500 w 3810000"/>
                <a:gd name="connsiteY16" fmla="*/ 1905000 h 1905000"/>
                <a:gd name="connsiteX17" fmla="*/ 571500 w 3810000"/>
                <a:gd name="connsiteY17" fmla="*/ 1524000 h 1905000"/>
                <a:gd name="connsiteX18" fmla="*/ 9525 w 3810000"/>
                <a:gd name="connsiteY18" fmla="*/ 1533525 h 1905000"/>
                <a:gd name="connsiteX19" fmla="*/ 0 w 3810000"/>
                <a:gd name="connsiteY19" fmla="*/ 695325 h 1905000"/>
                <a:gd name="connsiteX20" fmla="*/ 561975 w 3810000"/>
                <a:gd name="connsiteY20" fmla="*/ 704850 h 1905000"/>
                <a:gd name="connsiteX21" fmla="*/ 552450 w 3810000"/>
                <a:gd name="connsiteY21" fmla="*/ 0 h 1905000"/>
                <a:gd name="connsiteX0" fmla="*/ 571500 w 3829050"/>
                <a:gd name="connsiteY0" fmla="*/ 0 h 1905000"/>
                <a:gd name="connsiteX1" fmla="*/ 2000250 w 3829050"/>
                <a:gd name="connsiteY1" fmla="*/ 9525 h 1905000"/>
                <a:gd name="connsiteX2" fmla="*/ 1990725 w 3829050"/>
                <a:gd name="connsiteY2" fmla="*/ 752475 h 1905000"/>
                <a:gd name="connsiteX3" fmla="*/ 2066925 w 3829050"/>
                <a:gd name="connsiteY3" fmla="*/ 790575 h 1905000"/>
                <a:gd name="connsiteX4" fmla="*/ 2066925 w 3829050"/>
                <a:gd name="connsiteY4" fmla="*/ 1438275 h 1905000"/>
                <a:gd name="connsiteX5" fmla="*/ 2695575 w 3829050"/>
                <a:gd name="connsiteY5" fmla="*/ 1447800 h 1905000"/>
                <a:gd name="connsiteX6" fmla="*/ 2695575 w 3829050"/>
                <a:gd name="connsiteY6" fmla="*/ 781050 h 1905000"/>
                <a:gd name="connsiteX7" fmla="*/ 2857500 w 3829050"/>
                <a:gd name="connsiteY7" fmla="*/ 676275 h 1905000"/>
                <a:gd name="connsiteX8" fmla="*/ 2867025 w 3829050"/>
                <a:gd name="connsiteY8" fmla="*/ 38100 h 1905000"/>
                <a:gd name="connsiteX9" fmla="*/ 3829050 w 3829050"/>
                <a:gd name="connsiteY9" fmla="*/ 38100 h 1905000"/>
                <a:gd name="connsiteX10" fmla="*/ 3829050 w 3829050"/>
                <a:gd name="connsiteY10" fmla="*/ 409575 h 1905000"/>
                <a:gd name="connsiteX11" fmla="*/ 2990850 w 3829050"/>
                <a:gd name="connsiteY11" fmla="*/ 409575 h 1905000"/>
                <a:gd name="connsiteX12" fmla="*/ 3009900 w 3829050"/>
                <a:gd name="connsiteY12" fmla="*/ 1314450 h 1905000"/>
                <a:gd name="connsiteX13" fmla="*/ 3429000 w 3829050"/>
                <a:gd name="connsiteY13" fmla="*/ 1314450 h 1905000"/>
                <a:gd name="connsiteX14" fmla="*/ 3419475 w 3829050"/>
                <a:gd name="connsiteY14" fmla="*/ 1695450 h 1905000"/>
                <a:gd name="connsiteX15" fmla="*/ 3276600 w 3829050"/>
                <a:gd name="connsiteY15" fmla="*/ 1905000 h 1905000"/>
                <a:gd name="connsiteX16" fmla="*/ 590550 w 3829050"/>
                <a:gd name="connsiteY16" fmla="*/ 1905000 h 1905000"/>
                <a:gd name="connsiteX17" fmla="*/ 590550 w 3829050"/>
                <a:gd name="connsiteY17" fmla="*/ 1524000 h 1905000"/>
                <a:gd name="connsiteX18" fmla="*/ 0 w 3829050"/>
                <a:gd name="connsiteY18" fmla="*/ 1504950 h 1905000"/>
                <a:gd name="connsiteX19" fmla="*/ 19050 w 3829050"/>
                <a:gd name="connsiteY19" fmla="*/ 695325 h 1905000"/>
                <a:gd name="connsiteX20" fmla="*/ 581025 w 3829050"/>
                <a:gd name="connsiteY20" fmla="*/ 704850 h 1905000"/>
                <a:gd name="connsiteX21" fmla="*/ 571500 w 3829050"/>
                <a:gd name="connsiteY21" fmla="*/ 0 h 1905000"/>
                <a:gd name="connsiteX0" fmla="*/ 552450 w 3810000"/>
                <a:gd name="connsiteY0" fmla="*/ 0 h 1905000"/>
                <a:gd name="connsiteX1" fmla="*/ 1981200 w 3810000"/>
                <a:gd name="connsiteY1" fmla="*/ 9525 h 1905000"/>
                <a:gd name="connsiteX2" fmla="*/ 1971675 w 3810000"/>
                <a:gd name="connsiteY2" fmla="*/ 752475 h 1905000"/>
                <a:gd name="connsiteX3" fmla="*/ 2047875 w 3810000"/>
                <a:gd name="connsiteY3" fmla="*/ 790575 h 1905000"/>
                <a:gd name="connsiteX4" fmla="*/ 2047875 w 3810000"/>
                <a:gd name="connsiteY4" fmla="*/ 1438275 h 1905000"/>
                <a:gd name="connsiteX5" fmla="*/ 2676525 w 3810000"/>
                <a:gd name="connsiteY5" fmla="*/ 1447800 h 1905000"/>
                <a:gd name="connsiteX6" fmla="*/ 2676525 w 3810000"/>
                <a:gd name="connsiteY6" fmla="*/ 781050 h 1905000"/>
                <a:gd name="connsiteX7" fmla="*/ 2838450 w 3810000"/>
                <a:gd name="connsiteY7" fmla="*/ 676275 h 1905000"/>
                <a:gd name="connsiteX8" fmla="*/ 2847975 w 3810000"/>
                <a:gd name="connsiteY8" fmla="*/ 38100 h 1905000"/>
                <a:gd name="connsiteX9" fmla="*/ 3810000 w 3810000"/>
                <a:gd name="connsiteY9" fmla="*/ 38100 h 1905000"/>
                <a:gd name="connsiteX10" fmla="*/ 3810000 w 3810000"/>
                <a:gd name="connsiteY10" fmla="*/ 409575 h 1905000"/>
                <a:gd name="connsiteX11" fmla="*/ 2971800 w 3810000"/>
                <a:gd name="connsiteY11" fmla="*/ 409575 h 1905000"/>
                <a:gd name="connsiteX12" fmla="*/ 2990850 w 3810000"/>
                <a:gd name="connsiteY12" fmla="*/ 1314450 h 1905000"/>
                <a:gd name="connsiteX13" fmla="*/ 3409950 w 3810000"/>
                <a:gd name="connsiteY13" fmla="*/ 1314450 h 1905000"/>
                <a:gd name="connsiteX14" fmla="*/ 3400425 w 3810000"/>
                <a:gd name="connsiteY14" fmla="*/ 1695450 h 1905000"/>
                <a:gd name="connsiteX15" fmla="*/ 3257550 w 3810000"/>
                <a:gd name="connsiteY15" fmla="*/ 1905000 h 1905000"/>
                <a:gd name="connsiteX16" fmla="*/ 571500 w 3810000"/>
                <a:gd name="connsiteY16" fmla="*/ 1905000 h 1905000"/>
                <a:gd name="connsiteX17" fmla="*/ 571500 w 3810000"/>
                <a:gd name="connsiteY17" fmla="*/ 1524000 h 1905000"/>
                <a:gd name="connsiteX18" fmla="*/ 9525 w 3810000"/>
                <a:gd name="connsiteY18" fmla="*/ 1514475 h 1905000"/>
                <a:gd name="connsiteX19" fmla="*/ 0 w 3810000"/>
                <a:gd name="connsiteY19" fmla="*/ 695325 h 1905000"/>
                <a:gd name="connsiteX20" fmla="*/ 561975 w 3810000"/>
                <a:gd name="connsiteY20" fmla="*/ 704850 h 1905000"/>
                <a:gd name="connsiteX21" fmla="*/ 552450 w 3810000"/>
                <a:gd name="connsiteY21" fmla="*/ 0 h 1905000"/>
                <a:gd name="connsiteX0" fmla="*/ 571500 w 3829050"/>
                <a:gd name="connsiteY0" fmla="*/ 0 h 1905000"/>
                <a:gd name="connsiteX1" fmla="*/ 2000250 w 3829050"/>
                <a:gd name="connsiteY1" fmla="*/ 9525 h 1905000"/>
                <a:gd name="connsiteX2" fmla="*/ 1990725 w 3829050"/>
                <a:gd name="connsiteY2" fmla="*/ 752475 h 1905000"/>
                <a:gd name="connsiteX3" fmla="*/ 2066925 w 3829050"/>
                <a:gd name="connsiteY3" fmla="*/ 790575 h 1905000"/>
                <a:gd name="connsiteX4" fmla="*/ 2066925 w 3829050"/>
                <a:gd name="connsiteY4" fmla="*/ 1438275 h 1905000"/>
                <a:gd name="connsiteX5" fmla="*/ 2695575 w 3829050"/>
                <a:gd name="connsiteY5" fmla="*/ 1447800 h 1905000"/>
                <a:gd name="connsiteX6" fmla="*/ 2695575 w 3829050"/>
                <a:gd name="connsiteY6" fmla="*/ 781050 h 1905000"/>
                <a:gd name="connsiteX7" fmla="*/ 2857500 w 3829050"/>
                <a:gd name="connsiteY7" fmla="*/ 676275 h 1905000"/>
                <a:gd name="connsiteX8" fmla="*/ 2867025 w 3829050"/>
                <a:gd name="connsiteY8" fmla="*/ 38100 h 1905000"/>
                <a:gd name="connsiteX9" fmla="*/ 3829050 w 3829050"/>
                <a:gd name="connsiteY9" fmla="*/ 38100 h 1905000"/>
                <a:gd name="connsiteX10" fmla="*/ 3829050 w 3829050"/>
                <a:gd name="connsiteY10" fmla="*/ 409575 h 1905000"/>
                <a:gd name="connsiteX11" fmla="*/ 2990850 w 3829050"/>
                <a:gd name="connsiteY11" fmla="*/ 409575 h 1905000"/>
                <a:gd name="connsiteX12" fmla="*/ 3009900 w 3829050"/>
                <a:gd name="connsiteY12" fmla="*/ 1314450 h 1905000"/>
                <a:gd name="connsiteX13" fmla="*/ 3429000 w 3829050"/>
                <a:gd name="connsiteY13" fmla="*/ 1314450 h 1905000"/>
                <a:gd name="connsiteX14" fmla="*/ 3419475 w 3829050"/>
                <a:gd name="connsiteY14" fmla="*/ 1695450 h 1905000"/>
                <a:gd name="connsiteX15" fmla="*/ 3276600 w 3829050"/>
                <a:gd name="connsiteY15" fmla="*/ 1905000 h 1905000"/>
                <a:gd name="connsiteX16" fmla="*/ 590550 w 3829050"/>
                <a:gd name="connsiteY16" fmla="*/ 1905000 h 1905000"/>
                <a:gd name="connsiteX17" fmla="*/ 590550 w 3829050"/>
                <a:gd name="connsiteY17" fmla="*/ 1524000 h 1905000"/>
                <a:gd name="connsiteX18" fmla="*/ 0 w 3829050"/>
                <a:gd name="connsiteY18" fmla="*/ 1524000 h 1905000"/>
                <a:gd name="connsiteX19" fmla="*/ 19050 w 3829050"/>
                <a:gd name="connsiteY19" fmla="*/ 695325 h 1905000"/>
                <a:gd name="connsiteX20" fmla="*/ 581025 w 3829050"/>
                <a:gd name="connsiteY20" fmla="*/ 704850 h 1905000"/>
                <a:gd name="connsiteX21" fmla="*/ 571500 w 3829050"/>
                <a:gd name="connsiteY21" fmla="*/ 0 h 1905000"/>
                <a:gd name="connsiteX0" fmla="*/ 552450 w 3810000"/>
                <a:gd name="connsiteY0" fmla="*/ 0 h 1905000"/>
                <a:gd name="connsiteX1" fmla="*/ 1981200 w 3810000"/>
                <a:gd name="connsiteY1" fmla="*/ 9525 h 1905000"/>
                <a:gd name="connsiteX2" fmla="*/ 1971675 w 3810000"/>
                <a:gd name="connsiteY2" fmla="*/ 752475 h 1905000"/>
                <a:gd name="connsiteX3" fmla="*/ 2047875 w 3810000"/>
                <a:gd name="connsiteY3" fmla="*/ 790575 h 1905000"/>
                <a:gd name="connsiteX4" fmla="*/ 2047875 w 3810000"/>
                <a:gd name="connsiteY4" fmla="*/ 1438275 h 1905000"/>
                <a:gd name="connsiteX5" fmla="*/ 2676525 w 3810000"/>
                <a:gd name="connsiteY5" fmla="*/ 1447800 h 1905000"/>
                <a:gd name="connsiteX6" fmla="*/ 2676525 w 3810000"/>
                <a:gd name="connsiteY6" fmla="*/ 781050 h 1905000"/>
                <a:gd name="connsiteX7" fmla="*/ 2838450 w 3810000"/>
                <a:gd name="connsiteY7" fmla="*/ 676275 h 1905000"/>
                <a:gd name="connsiteX8" fmla="*/ 2847975 w 3810000"/>
                <a:gd name="connsiteY8" fmla="*/ 38100 h 1905000"/>
                <a:gd name="connsiteX9" fmla="*/ 3810000 w 3810000"/>
                <a:gd name="connsiteY9" fmla="*/ 38100 h 1905000"/>
                <a:gd name="connsiteX10" fmla="*/ 3810000 w 3810000"/>
                <a:gd name="connsiteY10" fmla="*/ 409575 h 1905000"/>
                <a:gd name="connsiteX11" fmla="*/ 2971800 w 3810000"/>
                <a:gd name="connsiteY11" fmla="*/ 409575 h 1905000"/>
                <a:gd name="connsiteX12" fmla="*/ 2990850 w 3810000"/>
                <a:gd name="connsiteY12" fmla="*/ 1314450 h 1905000"/>
                <a:gd name="connsiteX13" fmla="*/ 3409950 w 3810000"/>
                <a:gd name="connsiteY13" fmla="*/ 1314450 h 1905000"/>
                <a:gd name="connsiteX14" fmla="*/ 3400425 w 3810000"/>
                <a:gd name="connsiteY14" fmla="*/ 1695450 h 1905000"/>
                <a:gd name="connsiteX15" fmla="*/ 3257550 w 3810000"/>
                <a:gd name="connsiteY15" fmla="*/ 1905000 h 1905000"/>
                <a:gd name="connsiteX16" fmla="*/ 571500 w 3810000"/>
                <a:gd name="connsiteY16" fmla="*/ 1905000 h 1905000"/>
                <a:gd name="connsiteX17" fmla="*/ 571500 w 3810000"/>
                <a:gd name="connsiteY17" fmla="*/ 1524000 h 1905000"/>
                <a:gd name="connsiteX18" fmla="*/ 0 w 3810000"/>
                <a:gd name="connsiteY18" fmla="*/ 1495425 h 1905000"/>
                <a:gd name="connsiteX19" fmla="*/ 0 w 3810000"/>
                <a:gd name="connsiteY19" fmla="*/ 695325 h 1905000"/>
                <a:gd name="connsiteX20" fmla="*/ 561975 w 3810000"/>
                <a:gd name="connsiteY20" fmla="*/ 704850 h 1905000"/>
                <a:gd name="connsiteX21" fmla="*/ 552450 w 3810000"/>
                <a:gd name="connsiteY21" fmla="*/ 0 h 1905000"/>
                <a:gd name="connsiteX0" fmla="*/ 561975 w 3819525"/>
                <a:gd name="connsiteY0" fmla="*/ 0 h 1905000"/>
                <a:gd name="connsiteX1" fmla="*/ 1990725 w 3819525"/>
                <a:gd name="connsiteY1" fmla="*/ 9525 h 1905000"/>
                <a:gd name="connsiteX2" fmla="*/ 1981200 w 3819525"/>
                <a:gd name="connsiteY2" fmla="*/ 752475 h 1905000"/>
                <a:gd name="connsiteX3" fmla="*/ 2057400 w 3819525"/>
                <a:gd name="connsiteY3" fmla="*/ 790575 h 1905000"/>
                <a:gd name="connsiteX4" fmla="*/ 2057400 w 3819525"/>
                <a:gd name="connsiteY4" fmla="*/ 1438275 h 1905000"/>
                <a:gd name="connsiteX5" fmla="*/ 2686050 w 3819525"/>
                <a:gd name="connsiteY5" fmla="*/ 1447800 h 1905000"/>
                <a:gd name="connsiteX6" fmla="*/ 2686050 w 3819525"/>
                <a:gd name="connsiteY6" fmla="*/ 781050 h 1905000"/>
                <a:gd name="connsiteX7" fmla="*/ 2847975 w 3819525"/>
                <a:gd name="connsiteY7" fmla="*/ 676275 h 1905000"/>
                <a:gd name="connsiteX8" fmla="*/ 2857500 w 3819525"/>
                <a:gd name="connsiteY8" fmla="*/ 38100 h 1905000"/>
                <a:gd name="connsiteX9" fmla="*/ 3819525 w 3819525"/>
                <a:gd name="connsiteY9" fmla="*/ 38100 h 1905000"/>
                <a:gd name="connsiteX10" fmla="*/ 3819525 w 3819525"/>
                <a:gd name="connsiteY10" fmla="*/ 409575 h 1905000"/>
                <a:gd name="connsiteX11" fmla="*/ 2981325 w 3819525"/>
                <a:gd name="connsiteY11" fmla="*/ 409575 h 1905000"/>
                <a:gd name="connsiteX12" fmla="*/ 3000375 w 3819525"/>
                <a:gd name="connsiteY12" fmla="*/ 1314450 h 1905000"/>
                <a:gd name="connsiteX13" fmla="*/ 3419475 w 3819525"/>
                <a:gd name="connsiteY13" fmla="*/ 1314450 h 1905000"/>
                <a:gd name="connsiteX14" fmla="*/ 3409950 w 3819525"/>
                <a:gd name="connsiteY14" fmla="*/ 1695450 h 1905000"/>
                <a:gd name="connsiteX15" fmla="*/ 3267075 w 3819525"/>
                <a:gd name="connsiteY15" fmla="*/ 1905000 h 1905000"/>
                <a:gd name="connsiteX16" fmla="*/ 581025 w 3819525"/>
                <a:gd name="connsiteY16" fmla="*/ 1905000 h 1905000"/>
                <a:gd name="connsiteX17" fmla="*/ 581025 w 3819525"/>
                <a:gd name="connsiteY17" fmla="*/ 1524000 h 1905000"/>
                <a:gd name="connsiteX18" fmla="*/ 0 w 3819525"/>
                <a:gd name="connsiteY18" fmla="*/ 1533525 h 1905000"/>
                <a:gd name="connsiteX19" fmla="*/ 9525 w 3819525"/>
                <a:gd name="connsiteY19" fmla="*/ 695325 h 1905000"/>
                <a:gd name="connsiteX20" fmla="*/ 571500 w 3819525"/>
                <a:gd name="connsiteY20" fmla="*/ 704850 h 1905000"/>
                <a:gd name="connsiteX21" fmla="*/ 561975 w 3819525"/>
                <a:gd name="connsiteY21" fmla="*/ 0 h 1905000"/>
                <a:gd name="connsiteX0" fmla="*/ 561975 w 3819525"/>
                <a:gd name="connsiteY0" fmla="*/ 0 h 1905000"/>
                <a:gd name="connsiteX1" fmla="*/ 1990725 w 3819525"/>
                <a:gd name="connsiteY1" fmla="*/ 9525 h 1905000"/>
                <a:gd name="connsiteX2" fmla="*/ 1981200 w 3819525"/>
                <a:gd name="connsiteY2" fmla="*/ 752475 h 1905000"/>
                <a:gd name="connsiteX3" fmla="*/ 2057400 w 3819525"/>
                <a:gd name="connsiteY3" fmla="*/ 790575 h 1905000"/>
                <a:gd name="connsiteX4" fmla="*/ 2057400 w 3819525"/>
                <a:gd name="connsiteY4" fmla="*/ 1438275 h 1905000"/>
                <a:gd name="connsiteX5" fmla="*/ 2686050 w 3819525"/>
                <a:gd name="connsiteY5" fmla="*/ 1447800 h 1905000"/>
                <a:gd name="connsiteX6" fmla="*/ 2686050 w 3819525"/>
                <a:gd name="connsiteY6" fmla="*/ 781050 h 1905000"/>
                <a:gd name="connsiteX7" fmla="*/ 2847975 w 3819525"/>
                <a:gd name="connsiteY7" fmla="*/ 676275 h 1905000"/>
                <a:gd name="connsiteX8" fmla="*/ 2857500 w 3819525"/>
                <a:gd name="connsiteY8" fmla="*/ 38100 h 1905000"/>
                <a:gd name="connsiteX9" fmla="*/ 3819525 w 3819525"/>
                <a:gd name="connsiteY9" fmla="*/ 38100 h 1905000"/>
                <a:gd name="connsiteX10" fmla="*/ 3819525 w 3819525"/>
                <a:gd name="connsiteY10" fmla="*/ 409575 h 1905000"/>
                <a:gd name="connsiteX11" fmla="*/ 2981325 w 3819525"/>
                <a:gd name="connsiteY11" fmla="*/ 409575 h 1905000"/>
                <a:gd name="connsiteX12" fmla="*/ 3000375 w 3819525"/>
                <a:gd name="connsiteY12" fmla="*/ 1314450 h 1905000"/>
                <a:gd name="connsiteX13" fmla="*/ 3419475 w 3819525"/>
                <a:gd name="connsiteY13" fmla="*/ 1314450 h 1905000"/>
                <a:gd name="connsiteX14" fmla="*/ 3409950 w 3819525"/>
                <a:gd name="connsiteY14" fmla="*/ 1695450 h 1905000"/>
                <a:gd name="connsiteX15" fmla="*/ 3267075 w 3819525"/>
                <a:gd name="connsiteY15" fmla="*/ 1905000 h 1905000"/>
                <a:gd name="connsiteX16" fmla="*/ 581025 w 3819525"/>
                <a:gd name="connsiteY16" fmla="*/ 1905000 h 1905000"/>
                <a:gd name="connsiteX17" fmla="*/ 581025 w 3819525"/>
                <a:gd name="connsiteY17" fmla="*/ 1524000 h 1905000"/>
                <a:gd name="connsiteX18" fmla="*/ 0 w 3819525"/>
                <a:gd name="connsiteY18" fmla="*/ 1495425 h 1905000"/>
                <a:gd name="connsiteX19" fmla="*/ 9525 w 3819525"/>
                <a:gd name="connsiteY19" fmla="*/ 695325 h 1905000"/>
                <a:gd name="connsiteX20" fmla="*/ 571500 w 3819525"/>
                <a:gd name="connsiteY20" fmla="*/ 704850 h 1905000"/>
                <a:gd name="connsiteX21" fmla="*/ 561975 w 3819525"/>
                <a:gd name="connsiteY21" fmla="*/ 0 h 1905000"/>
                <a:gd name="connsiteX0" fmla="*/ 561975 w 3819525"/>
                <a:gd name="connsiteY0" fmla="*/ 0 h 1905000"/>
                <a:gd name="connsiteX1" fmla="*/ 1990725 w 3819525"/>
                <a:gd name="connsiteY1" fmla="*/ 9525 h 1905000"/>
                <a:gd name="connsiteX2" fmla="*/ 1981200 w 3819525"/>
                <a:gd name="connsiteY2" fmla="*/ 752475 h 1905000"/>
                <a:gd name="connsiteX3" fmla="*/ 2057400 w 3819525"/>
                <a:gd name="connsiteY3" fmla="*/ 790575 h 1905000"/>
                <a:gd name="connsiteX4" fmla="*/ 2057400 w 3819525"/>
                <a:gd name="connsiteY4" fmla="*/ 1438275 h 1905000"/>
                <a:gd name="connsiteX5" fmla="*/ 2686050 w 3819525"/>
                <a:gd name="connsiteY5" fmla="*/ 1447800 h 1905000"/>
                <a:gd name="connsiteX6" fmla="*/ 2686050 w 3819525"/>
                <a:gd name="connsiteY6" fmla="*/ 781050 h 1905000"/>
                <a:gd name="connsiteX7" fmla="*/ 2847975 w 3819525"/>
                <a:gd name="connsiteY7" fmla="*/ 676275 h 1905000"/>
                <a:gd name="connsiteX8" fmla="*/ 2857500 w 3819525"/>
                <a:gd name="connsiteY8" fmla="*/ 38100 h 1905000"/>
                <a:gd name="connsiteX9" fmla="*/ 3819525 w 3819525"/>
                <a:gd name="connsiteY9" fmla="*/ 38100 h 1905000"/>
                <a:gd name="connsiteX10" fmla="*/ 3819525 w 3819525"/>
                <a:gd name="connsiteY10" fmla="*/ 409575 h 1905000"/>
                <a:gd name="connsiteX11" fmla="*/ 2981325 w 3819525"/>
                <a:gd name="connsiteY11" fmla="*/ 409575 h 1905000"/>
                <a:gd name="connsiteX12" fmla="*/ 3000375 w 3819525"/>
                <a:gd name="connsiteY12" fmla="*/ 1314450 h 1905000"/>
                <a:gd name="connsiteX13" fmla="*/ 3419475 w 3819525"/>
                <a:gd name="connsiteY13" fmla="*/ 1314450 h 1905000"/>
                <a:gd name="connsiteX14" fmla="*/ 3409950 w 3819525"/>
                <a:gd name="connsiteY14" fmla="*/ 1695450 h 1905000"/>
                <a:gd name="connsiteX15" fmla="*/ 3267075 w 3819525"/>
                <a:gd name="connsiteY15" fmla="*/ 1905000 h 1905000"/>
                <a:gd name="connsiteX16" fmla="*/ 581025 w 3819525"/>
                <a:gd name="connsiteY16" fmla="*/ 1905000 h 1905000"/>
                <a:gd name="connsiteX17" fmla="*/ 590550 w 3819525"/>
                <a:gd name="connsiteY17" fmla="*/ 1495425 h 1905000"/>
                <a:gd name="connsiteX18" fmla="*/ 0 w 3819525"/>
                <a:gd name="connsiteY18" fmla="*/ 1495425 h 1905000"/>
                <a:gd name="connsiteX19" fmla="*/ 9525 w 3819525"/>
                <a:gd name="connsiteY19" fmla="*/ 695325 h 1905000"/>
                <a:gd name="connsiteX20" fmla="*/ 571500 w 3819525"/>
                <a:gd name="connsiteY20" fmla="*/ 704850 h 1905000"/>
                <a:gd name="connsiteX21" fmla="*/ 561975 w 3819525"/>
                <a:gd name="connsiteY21" fmla="*/ 0 h 190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819525" h="1905000">
                  <a:moveTo>
                    <a:pt x="561975" y="0"/>
                  </a:moveTo>
                  <a:lnTo>
                    <a:pt x="1990725" y="9525"/>
                  </a:lnTo>
                  <a:lnTo>
                    <a:pt x="1981200" y="752475"/>
                  </a:lnTo>
                  <a:lnTo>
                    <a:pt x="2057400" y="790575"/>
                  </a:lnTo>
                  <a:lnTo>
                    <a:pt x="2057400" y="1438275"/>
                  </a:lnTo>
                  <a:lnTo>
                    <a:pt x="2686050" y="1447800"/>
                  </a:lnTo>
                  <a:lnTo>
                    <a:pt x="2686050" y="781050"/>
                  </a:lnTo>
                  <a:lnTo>
                    <a:pt x="2847975" y="676275"/>
                  </a:lnTo>
                  <a:lnTo>
                    <a:pt x="2857500" y="38100"/>
                  </a:lnTo>
                  <a:lnTo>
                    <a:pt x="3819525" y="38100"/>
                  </a:lnTo>
                  <a:lnTo>
                    <a:pt x="3819525" y="409575"/>
                  </a:lnTo>
                  <a:lnTo>
                    <a:pt x="2981325" y="409575"/>
                  </a:lnTo>
                  <a:lnTo>
                    <a:pt x="3000375" y="1314450"/>
                  </a:lnTo>
                  <a:lnTo>
                    <a:pt x="3419475" y="1314450"/>
                  </a:lnTo>
                  <a:lnTo>
                    <a:pt x="3409950" y="1695450"/>
                  </a:lnTo>
                  <a:lnTo>
                    <a:pt x="3267075" y="1905000"/>
                  </a:lnTo>
                  <a:lnTo>
                    <a:pt x="581025" y="1905000"/>
                  </a:lnTo>
                  <a:lnTo>
                    <a:pt x="590550" y="1495425"/>
                  </a:lnTo>
                  <a:lnTo>
                    <a:pt x="0" y="1495425"/>
                  </a:lnTo>
                  <a:lnTo>
                    <a:pt x="9525" y="695325"/>
                  </a:lnTo>
                  <a:lnTo>
                    <a:pt x="571500" y="704850"/>
                  </a:lnTo>
                  <a:lnTo>
                    <a:pt x="561975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29" name="フリーフォーム 18">
              <a:extLst>
                <a:ext uri="{FF2B5EF4-FFF2-40B4-BE49-F238E27FC236}">
                  <a16:creationId xmlns:a16="http://schemas.microsoft.com/office/drawing/2014/main" id="{00000000-0008-0000-1600-000012000000}"/>
                </a:ext>
              </a:extLst>
            </p:cNvPr>
            <p:cNvSpPr/>
            <p:nvPr/>
          </p:nvSpPr>
          <p:spPr bwMode="auto">
            <a:xfrm flipV="1">
              <a:off x="3174137" y="5456692"/>
              <a:ext cx="2007936" cy="846779"/>
            </a:xfrm>
            <a:custGeom>
              <a:avLst/>
              <a:gdLst>
                <a:gd name="connsiteX0" fmla="*/ 552450 w 3810000"/>
                <a:gd name="connsiteY0" fmla="*/ 0 h 1943100"/>
                <a:gd name="connsiteX1" fmla="*/ 2000250 w 3810000"/>
                <a:gd name="connsiteY1" fmla="*/ 19050 h 1943100"/>
                <a:gd name="connsiteX2" fmla="*/ 1971675 w 3810000"/>
                <a:gd name="connsiteY2" fmla="*/ 752475 h 1943100"/>
                <a:gd name="connsiteX3" fmla="*/ 2047875 w 3810000"/>
                <a:gd name="connsiteY3" fmla="*/ 790575 h 1943100"/>
                <a:gd name="connsiteX4" fmla="*/ 2047875 w 3810000"/>
                <a:gd name="connsiteY4" fmla="*/ 1438275 h 1943100"/>
                <a:gd name="connsiteX5" fmla="*/ 2676525 w 3810000"/>
                <a:gd name="connsiteY5" fmla="*/ 1419225 h 1943100"/>
                <a:gd name="connsiteX6" fmla="*/ 2676525 w 3810000"/>
                <a:gd name="connsiteY6" fmla="*/ 781050 h 1943100"/>
                <a:gd name="connsiteX7" fmla="*/ 2838450 w 3810000"/>
                <a:gd name="connsiteY7" fmla="*/ 676275 h 1943100"/>
                <a:gd name="connsiteX8" fmla="*/ 2828925 w 3810000"/>
                <a:gd name="connsiteY8" fmla="*/ 38100 h 1943100"/>
                <a:gd name="connsiteX9" fmla="*/ 3810000 w 3810000"/>
                <a:gd name="connsiteY9" fmla="*/ 66675 h 1943100"/>
                <a:gd name="connsiteX10" fmla="*/ 3810000 w 3810000"/>
                <a:gd name="connsiteY10" fmla="*/ 409575 h 1943100"/>
                <a:gd name="connsiteX11" fmla="*/ 2971800 w 3810000"/>
                <a:gd name="connsiteY11" fmla="*/ 409575 h 1943100"/>
                <a:gd name="connsiteX12" fmla="*/ 2990850 w 3810000"/>
                <a:gd name="connsiteY12" fmla="*/ 1314450 h 1943100"/>
                <a:gd name="connsiteX13" fmla="*/ 3409950 w 3810000"/>
                <a:gd name="connsiteY13" fmla="*/ 1314450 h 1943100"/>
                <a:gd name="connsiteX14" fmla="*/ 3400425 w 3810000"/>
                <a:gd name="connsiteY14" fmla="*/ 1695450 h 1943100"/>
                <a:gd name="connsiteX15" fmla="*/ 3257550 w 3810000"/>
                <a:gd name="connsiteY15" fmla="*/ 1905000 h 1943100"/>
                <a:gd name="connsiteX16" fmla="*/ 561975 w 3810000"/>
                <a:gd name="connsiteY16" fmla="*/ 1943100 h 1943100"/>
                <a:gd name="connsiteX17" fmla="*/ 571500 w 3810000"/>
                <a:gd name="connsiteY17" fmla="*/ 1552575 h 1943100"/>
                <a:gd name="connsiteX18" fmla="*/ 9525 w 3810000"/>
                <a:gd name="connsiteY18" fmla="*/ 1533525 h 1943100"/>
                <a:gd name="connsiteX19" fmla="*/ 0 w 3810000"/>
                <a:gd name="connsiteY19" fmla="*/ 695325 h 1943100"/>
                <a:gd name="connsiteX20" fmla="*/ 552450 w 3810000"/>
                <a:gd name="connsiteY20" fmla="*/ 676275 h 1943100"/>
                <a:gd name="connsiteX21" fmla="*/ 552450 w 3810000"/>
                <a:gd name="connsiteY21" fmla="*/ 0 h 1943100"/>
                <a:gd name="connsiteX0" fmla="*/ 552450 w 3810000"/>
                <a:gd name="connsiteY0" fmla="*/ 0 h 1943100"/>
                <a:gd name="connsiteX1" fmla="*/ 1952625 w 3810000"/>
                <a:gd name="connsiteY1" fmla="*/ 0 h 1943100"/>
                <a:gd name="connsiteX2" fmla="*/ 1971675 w 3810000"/>
                <a:gd name="connsiteY2" fmla="*/ 752475 h 1943100"/>
                <a:gd name="connsiteX3" fmla="*/ 2047875 w 3810000"/>
                <a:gd name="connsiteY3" fmla="*/ 790575 h 1943100"/>
                <a:gd name="connsiteX4" fmla="*/ 2047875 w 3810000"/>
                <a:gd name="connsiteY4" fmla="*/ 1438275 h 1943100"/>
                <a:gd name="connsiteX5" fmla="*/ 2676525 w 3810000"/>
                <a:gd name="connsiteY5" fmla="*/ 1419225 h 1943100"/>
                <a:gd name="connsiteX6" fmla="*/ 2676525 w 3810000"/>
                <a:gd name="connsiteY6" fmla="*/ 781050 h 1943100"/>
                <a:gd name="connsiteX7" fmla="*/ 2838450 w 3810000"/>
                <a:gd name="connsiteY7" fmla="*/ 676275 h 1943100"/>
                <a:gd name="connsiteX8" fmla="*/ 2828925 w 3810000"/>
                <a:gd name="connsiteY8" fmla="*/ 38100 h 1943100"/>
                <a:gd name="connsiteX9" fmla="*/ 3810000 w 3810000"/>
                <a:gd name="connsiteY9" fmla="*/ 66675 h 1943100"/>
                <a:gd name="connsiteX10" fmla="*/ 3810000 w 3810000"/>
                <a:gd name="connsiteY10" fmla="*/ 409575 h 1943100"/>
                <a:gd name="connsiteX11" fmla="*/ 2971800 w 3810000"/>
                <a:gd name="connsiteY11" fmla="*/ 409575 h 1943100"/>
                <a:gd name="connsiteX12" fmla="*/ 2990850 w 3810000"/>
                <a:gd name="connsiteY12" fmla="*/ 1314450 h 1943100"/>
                <a:gd name="connsiteX13" fmla="*/ 3409950 w 3810000"/>
                <a:gd name="connsiteY13" fmla="*/ 1314450 h 1943100"/>
                <a:gd name="connsiteX14" fmla="*/ 3400425 w 3810000"/>
                <a:gd name="connsiteY14" fmla="*/ 1695450 h 1943100"/>
                <a:gd name="connsiteX15" fmla="*/ 3257550 w 3810000"/>
                <a:gd name="connsiteY15" fmla="*/ 1905000 h 1943100"/>
                <a:gd name="connsiteX16" fmla="*/ 561975 w 3810000"/>
                <a:gd name="connsiteY16" fmla="*/ 1943100 h 1943100"/>
                <a:gd name="connsiteX17" fmla="*/ 571500 w 3810000"/>
                <a:gd name="connsiteY17" fmla="*/ 1552575 h 1943100"/>
                <a:gd name="connsiteX18" fmla="*/ 9525 w 3810000"/>
                <a:gd name="connsiteY18" fmla="*/ 1533525 h 1943100"/>
                <a:gd name="connsiteX19" fmla="*/ 0 w 3810000"/>
                <a:gd name="connsiteY19" fmla="*/ 695325 h 1943100"/>
                <a:gd name="connsiteX20" fmla="*/ 552450 w 3810000"/>
                <a:gd name="connsiteY20" fmla="*/ 676275 h 1943100"/>
                <a:gd name="connsiteX21" fmla="*/ 552450 w 3810000"/>
                <a:gd name="connsiteY21" fmla="*/ 0 h 1943100"/>
                <a:gd name="connsiteX0" fmla="*/ 552450 w 3810000"/>
                <a:gd name="connsiteY0" fmla="*/ 0 h 1943100"/>
                <a:gd name="connsiteX1" fmla="*/ 1981200 w 3810000"/>
                <a:gd name="connsiteY1" fmla="*/ 9525 h 1943100"/>
                <a:gd name="connsiteX2" fmla="*/ 1971675 w 3810000"/>
                <a:gd name="connsiteY2" fmla="*/ 752475 h 1943100"/>
                <a:gd name="connsiteX3" fmla="*/ 2047875 w 3810000"/>
                <a:gd name="connsiteY3" fmla="*/ 790575 h 1943100"/>
                <a:gd name="connsiteX4" fmla="*/ 2047875 w 3810000"/>
                <a:gd name="connsiteY4" fmla="*/ 1438275 h 1943100"/>
                <a:gd name="connsiteX5" fmla="*/ 2676525 w 3810000"/>
                <a:gd name="connsiteY5" fmla="*/ 1419225 h 1943100"/>
                <a:gd name="connsiteX6" fmla="*/ 2676525 w 3810000"/>
                <a:gd name="connsiteY6" fmla="*/ 781050 h 1943100"/>
                <a:gd name="connsiteX7" fmla="*/ 2838450 w 3810000"/>
                <a:gd name="connsiteY7" fmla="*/ 676275 h 1943100"/>
                <a:gd name="connsiteX8" fmla="*/ 2828925 w 3810000"/>
                <a:gd name="connsiteY8" fmla="*/ 38100 h 1943100"/>
                <a:gd name="connsiteX9" fmla="*/ 3810000 w 3810000"/>
                <a:gd name="connsiteY9" fmla="*/ 66675 h 1943100"/>
                <a:gd name="connsiteX10" fmla="*/ 3810000 w 3810000"/>
                <a:gd name="connsiteY10" fmla="*/ 409575 h 1943100"/>
                <a:gd name="connsiteX11" fmla="*/ 2971800 w 3810000"/>
                <a:gd name="connsiteY11" fmla="*/ 409575 h 1943100"/>
                <a:gd name="connsiteX12" fmla="*/ 2990850 w 3810000"/>
                <a:gd name="connsiteY12" fmla="*/ 1314450 h 1943100"/>
                <a:gd name="connsiteX13" fmla="*/ 3409950 w 3810000"/>
                <a:gd name="connsiteY13" fmla="*/ 1314450 h 1943100"/>
                <a:gd name="connsiteX14" fmla="*/ 3400425 w 3810000"/>
                <a:gd name="connsiteY14" fmla="*/ 1695450 h 1943100"/>
                <a:gd name="connsiteX15" fmla="*/ 3257550 w 3810000"/>
                <a:gd name="connsiteY15" fmla="*/ 1905000 h 1943100"/>
                <a:gd name="connsiteX16" fmla="*/ 561975 w 3810000"/>
                <a:gd name="connsiteY16" fmla="*/ 1943100 h 1943100"/>
                <a:gd name="connsiteX17" fmla="*/ 571500 w 3810000"/>
                <a:gd name="connsiteY17" fmla="*/ 1552575 h 1943100"/>
                <a:gd name="connsiteX18" fmla="*/ 9525 w 3810000"/>
                <a:gd name="connsiteY18" fmla="*/ 1533525 h 1943100"/>
                <a:gd name="connsiteX19" fmla="*/ 0 w 3810000"/>
                <a:gd name="connsiteY19" fmla="*/ 695325 h 1943100"/>
                <a:gd name="connsiteX20" fmla="*/ 552450 w 3810000"/>
                <a:gd name="connsiteY20" fmla="*/ 676275 h 1943100"/>
                <a:gd name="connsiteX21" fmla="*/ 552450 w 3810000"/>
                <a:gd name="connsiteY21" fmla="*/ 0 h 1943100"/>
                <a:gd name="connsiteX0" fmla="*/ 552450 w 3810000"/>
                <a:gd name="connsiteY0" fmla="*/ 0 h 1943100"/>
                <a:gd name="connsiteX1" fmla="*/ 1981200 w 3810000"/>
                <a:gd name="connsiteY1" fmla="*/ 9525 h 1943100"/>
                <a:gd name="connsiteX2" fmla="*/ 1971675 w 3810000"/>
                <a:gd name="connsiteY2" fmla="*/ 752475 h 1943100"/>
                <a:gd name="connsiteX3" fmla="*/ 2047875 w 3810000"/>
                <a:gd name="connsiteY3" fmla="*/ 790575 h 1943100"/>
                <a:gd name="connsiteX4" fmla="*/ 2047875 w 3810000"/>
                <a:gd name="connsiteY4" fmla="*/ 1438275 h 1943100"/>
                <a:gd name="connsiteX5" fmla="*/ 2676525 w 3810000"/>
                <a:gd name="connsiteY5" fmla="*/ 1447800 h 1943100"/>
                <a:gd name="connsiteX6" fmla="*/ 2676525 w 3810000"/>
                <a:gd name="connsiteY6" fmla="*/ 781050 h 1943100"/>
                <a:gd name="connsiteX7" fmla="*/ 2838450 w 3810000"/>
                <a:gd name="connsiteY7" fmla="*/ 676275 h 1943100"/>
                <a:gd name="connsiteX8" fmla="*/ 2828925 w 3810000"/>
                <a:gd name="connsiteY8" fmla="*/ 38100 h 1943100"/>
                <a:gd name="connsiteX9" fmla="*/ 3810000 w 3810000"/>
                <a:gd name="connsiteY9" fmla="*/ 66675 h 1943100"/>
                <a:gd name="connsiteX10" fmla="*/ 3810000 w 3810000"/>
                <a:gd name="connsiteY10" fmla="*/ 409575 h 1943100"/>
                <a:gd name="connsiteX11" fmla="*/ 2971800 w 3810000"/>
                <a:gd name="connsiteY11" fmla="*/ 409575 h 1943100"/>
                <a:gd name="connsiteX12" fmla="*/ 2990850 w 3810000"/>
                <a:gd name="connsiteY12" fmla="*/ 1314450 h 1943100"/>
                <a:gd name="connsiteX13" fmla="*/ 3409950 w 3810000"/>
                <a:gd name="connsiteY13" fmla="*/ 1314450 h 1943100"/>
                <a:gd name="connsiteX14" fmla="*/ 3400425 w 3810000"/>
                <a:gd name="connsiteY14" fmla="*/ 1695450 h 1943100"/>
                <a:gd name="connsiteX15" fmla="*/ 3257550 w 3810000"/>
                <a:gd name="connsiteY15" fmla="*/ 1905000 h 1943100"/>
                <a:gd name="connsiteX16" fmla="*/ 561975 w 3810000"/>
                <a:gd name="connsiteY16" fmla="*/ 1943100 h 1943100"/>
                <a:gd name="connsiteX17" fmla="*/ 571500 w 3810000"/>
                <a:gd name="connsiteY17" fmla="*/ 1552575 h 1943100"/>
                <a:gd name="connsiteX18" fmla="*/ 9525 w 3810000"/>
                <a:gd name="connsiteY18" fmla="*/ 1533525 h 1943100"/>
                <a:gd name="connsiteX19" fmla="*/ 0 w 3810000"/>
                <a:gd name="connsiteY19" fmla="*/ 695325 h 1943100"/>
                <a:gd name="connsiteX20" fmla="*/ 552450 w 3810000"/>
                <a:gd name="connsiteY20" fmla="*/ 676275 h 1943100"/>
                <a:gd name="connsiteX21" fmla="*/ 552450 w 3810000"/>
                <a:gd name="connsiteY21" fmla="*/ 0 h 1943100"/>
                <a:gd name="connsiteX0" fmla="*/ 552450 w 3810000"/>
                <a:gd name="connsiteY0" fmla="*/ 0 h 1943100"/>
                <a:gd name="connsiteX1" fmla="*/ 1981200 w 3810000"/>
                <a:gd name="connsiteY1" fmla="*/ 9525 h 1943100"/>
                <a:gd name="connsiteX2" fmla="*/ 1971675 w 3810000"/>
                <a:gd name="connsiteY2" fmla="*/ 752475 h 1943100"/>
                <a:gd name="connsiteX3" fmla="*/ 2047875 w 3810000"/>
                <a:gd name="connsiteY3" fmla="*/ 790575 h 1943100"/>
                <a:gd name="connsiteX4" fmla="*/ 2047875 w 3810000"/>
                <a:gd name="connsiteY4" fmla="*/ 1438275 h 1943100"/>
                <a:gd name="connsiteX5" fmla="*/ 2676525 w 3810000"/>
                <a:gd name="connsiteY5" fmla="*/ 1447800 h 1943100"/>
                <a:gd name="connsiteX6" fmla="*/ 2676525 w 3810000"/>
                <a:gd name="connsiteY6" fmla="*/ 781050 h 1943100"/>
                <a:gd name="connsiteX7" fmla="*/ 2838450 w 3810000"/>
                <a:gd name="connsiteY7" fmla="*/ 676275 h 1943100"/>
                <a:gd name="connsiteX8" fmla="*/ 2828925 w 3810000"/>
                <a:gd name="connsiteY8" fmla="*/ 38100 h 1943100"/>
                <a:gd name="connsiteX9" fmla="*/ 3810000 w 3810000"/>
                <a:gd name="connsiteY9" fmla="*/ 38100 h 1943100"/>
                <a:gd name="connsiteX10" fmla="*/ 3810000 w 3810000"/>
                <a:gd name="connsiteY10" fmla="*/ 409575 h 1943100"/>
                <a:gd name="connsiteX11" fmla="*/ 2971800 w 3810000"/>
                <a:gd name="connsiteY11" fmla="*/ 409575 h 1943100"/>
                <a:gd name="connsiteX12" fmla="*/ 2990850 w 3810000"/>
                <a:gd name="connsiteY12" fmla="*/ 1314450 h 1943100"/>
                <a:gd name="connsiteX13" fmla="*/ 3409950 w 3810000"/>
                <a:gd name="connsiteY13" fmla="*/ 1314450 h 1943100"/>
                <a:gd name="connsiteX14" fmla="*/ 3400425 w 3810000"/>
                <a:gd name="connsiteY14" fmla="*/ 1695450 h 1943100"/>
                <a:gd name="connsiteX15" fmla="*/ 3257550 w 3810000"/>
                <a:gd name="connsiteY15" fmla="*/ 1905000 h 1943100"/>
                <a:gd name="connsiteX16" fmla="*/ 561975 w 3810000"/>
                <a:gd name="connsiteY16" fmla="*/ 1943100 h 1943100"/>
                <a:gd name="connsiteX17" fmla="*/ 571500 w 3810000"/>
                <a:gd name="connsiteY17" fmla="*/ 1552575 h 1943100"/>
                <a:gd name="connsiteX18" fmla="*/ 9525 w 3810000"/>
                <a:gd name="connsiteY18" fmla="*/ 1533525 h 1943100"/>
                <a:gd name="connsiteX19" fmla="*/ 0 w 3810000"/>
                <a:gd name="connsiteY19" fmla="*/ 695325 h 1943100"/>
                <a:gd name="connsiteX20" fmla="*/ 552450 w 3810000"/>
                <a:gd name="connsiteY20" fmla="*/ 676275 h 1943100"/>
                <a:gd name="connsiteX21" fmla="*/ 552450 w 3810000"/>
                <a:gd name="connsiteY21" fmla="*/ 0 h 1943100"/>
                <a:gd name="connsiteX0" fmla="*/ 552450 w 3810000"/>
                <a:gd name="connsiteY0" fmla="*/ 0 h 1905000"/>
                <a:gd name="connsiteX1" fmla="*/ 1981200 w 3810000"/>
                <a:gd name="connsiteY1" fmla="*/ 9525 h 1905000"/>
                <a:gd name="connsiteX2" fmla="*/ 1971675 w 3810000"/>
                <a:gd name="connsiteY2" fmla="*/ 752475 h 1905000"/>
                <a:gd name="connsiteX3" fmla="*/ 2047875 w 3810000"/>
                <a:gd name="connsiteY3" fmla="*/ 790575 h 1905000"/>
                <a:gd name="connsiteX4" fmla="*/ 2047875 w 3810000"/>
                <a:gd name="connsiteY4" fmla="*/ 1438275 h 1905000"/>
                <a:gd name="connsiteX5" fmla="*/ 2676525 w 3810000"/>
                <a:gd name="connsiteY5" fmla="*/ 1447800 h 1905000"/>
                <a:gd name="connsiteX6" fmla="*/ 2676525 w 3810000"/>
                <a:gd name="connsiteY6" fmla="*/ 781050 h 1905000"/>
                <a:gd name="connsiteX7" fmla="*/ 2838450 w 3810000"/>
                <a:gd name="connsiteY7" fmla="*/ 676275 h 1905000"/>
                <a:gd name="connsiteX8" fmla="*/ 2828925 w 3810000"/>
                <a:gd name="connsiteY8" fmla="*/ 38100 h 1905000"/>
                <a:gd name="connsiteX9" fmla="*/ 3810000 w 3810000"/>
                <a:gd name="connsiteY9" fmla="*/ 38100 h 1905000"/>
                <a:gd name="connsiteX10" fmla="*/ 3810000 w 3810000"/>
                <a:gd name="connsiteY10" fmla="*/ 409575 h 1905000"/>
                <a:gd name="connsiteX11" fmla="*/ 2971800 w 3810000"/>
                <a:gd name="connsiteY11" fmla="*/ 409575 h 1905000"/>
                <a:gd name="connsiteX12" fmla="*/ 2990850 w 3810000"/>
                <a:gd name="connsiteY12" fmla="*/ 1314450 h 1905000"/>
                <a:gd name="connsiteX13" fmla="*/ 3409950 w 3810000"/>
                <a:gd name="connsiteY13" fmla="*/ 1314450 h 1905000"/>
                <a:gd name="connsiteX14" fmla="*/ 3400425 w 3810000"/>
                <a:gd name="connsiteY14" fmla="*/ 1695450 h 1905000"/>
                <a:gd name="connsiteX15" fmla="*/ 3257550 w 3810000"/>
                <a:gd name="connsiteY15" fmla="*/ 1905000 h 1905000"/>
                <a:gd name="connsiteX16" fmla="*/ 571500 w 3810000"/>
                <a:gd name="connsiteY16" fmla="*/ 1905000 h 1905000"/>
                <a:gd name="connsiteX17" fmla="*/ 571500 w 3810000"/>
                <a:gd name="connsiteY17" fmla="*/ 1552575 h 1905000"/>
                <a:gd name="connsiteX18" fmla="*/ 9525 w 3810000"/>
                <a:gd name="connsiteY18" fmla="*/ 1533525 h 1905000"/>
                <a:gd name="connsiteX19" fmla="*/ 0 w 3810000"/>
                <a:gd name="connsiteY19" fmla="*/ 695325 h 1905000"/>
                <a:gd name="connsiteX20" fmla="*/ 552450 w 3810000"/>
                <a:gd name="connsiteY20" fmla="*/ 676275 h 1905000"/>
                <a:gd name="connsiteX21" fmla="*/ 552450 w 3810000"/>
                <a:gd name="connsiteY21" fmla="*/ 0 h 1905000"/>
                <a:gd name="connsiteX0" fmla="*/ 552450 w 3810000"/>
                <a:gd name="connsiteY0" fmla="*/ 0 h 1905000"/>
                <a:gd name="connsiteX1" fmla="*/ 1981200 w 3810000"/>
                <a:gd name="connsiteY1" fmla="*/ 9525 h 1905000"/>
                <a:gd name="connsiteX2" fmla="*/ 1971675 w 3810000"/>
                <a:gd name="connsiteY2" fmla="*/ 752475 h 1905000"/>
                <a:gd name="connsiteX3" fmla="*/ 2047875 w 3810000"/>
                <a:gd name="connsiteY3" fmla="*/ 790575 h 1905000"/>
                <a:gd name="connsiteX4" fmla="*/ 2047875 w 3810000"/>
                <a:gd name="connsiteY4" fmla="*/ 1438275 h 1905000"/>
                <a:gd name="connsiteX5" fmla="*/ 2676525 w 3810000"/>
                <a:gd name="connsiteY5" fmla="*/ 1447800 h 1905000"/>
                <a:gd name="connsiteX6" fmla="*/ 2676525 w 3810000"/>
                <a:gd name="connsiteY6" fmla="*/ 781050 h 1905000"/>
                <a:gd name="connsiteX7" fmla="*/ 2838450 w 3810000"/>
                <a:gd name="connsiteY7" fmla="*/ 676275 h 1905000"/>
                <a:gd name="connsiteX8" fmla="*/ 2828925 w 3810000"/>
                <a:gd name="connsiteY8" fmla="*/ 38100 h 1905000"/>
                <a:gd name="connsiteX9" fmla="*/ 3810000 w 3810000"/>
                <a:gd name="connsiteY9" fmla="*/ 38100 h 1905000"/>
                <a:gd name="connsiteX10" fmla="*/ 3810000 w 3810000"/>
                <a:gd name="connsiteY10" fmla="*/ 409575 h 1905000"/>
                <a:gd name="connsiteX11" fmla="*/ 2971800 w 3810000"/>
                <a:gd name="connsiteY11" fmla="*/ 409575 h 1905000"/>
                <a:gd name="connsiteX12" fmla="*/ 2990850 w 3810000"/>
                <a:gd name="connsiteY12" fmla="*/ 1314450 h 1905000"/>
                <a:gd name="connsiteX13" fmla="*/ 3409950 w 3810000"/>
                <a:gd name="connsiteY13" fmla="*/ 1314450 h 1905000"/>
                <a:gd name="connsiteX14" fmla="*/ 3400425 w 3810000"/>
                <a:gd name="connsiteY14" fmla="*/ 1695450 h 1905000"/>
                <a:gd name="connsiteX15" fmla="*/ 3257550 w 3810000"/>
                <a:gd name="connsiteY15" fmla="*/ 1905000 h 1905000"/>
                <a:gd name="connsiteX16" fmla="*/ 571500 w 3810000"/>
                <a:gd name="connsiteY16" fmla="*/ 1905000 h 1905000"/>
                <a:gd name="connsiteX17" fmla="*/ 571500 w 3810000"/>
                <a:gd name="connsiteY17" fmla="*/ 1524000 h 1905000"/>
                <a:gd name="connsiteX18" fmla="*/ 9525 w 3810000"/>
                <a:gd name="connsiteY18" fmla="*/ 1533525 h 1905000"/>
                <a:gd name="connsiteX19" fmla="*/ 0 w 3810000"/>
                <a:gd name="connsiteY19" fmla="*/ 695325 h 1905000"/>
                <a:gd name="connsiteX20" fmla="*/ 552450 w 3810000"/>
                <a:gd name="connsiteY20" fmla="*/ 676275 h 1905000"/>
                <a:gd name="connsiteX21" fmla="*/ 552450 w 3810000"/>
                <a:gd name="connsiteY21" fmla="*/ 0 h 1905000"/>
                <a:gd name="connsiteX0" fmla="*/ 552450 w 3810000"/>
                <a:gd name="connsiteY0" fmla="*/ 0 h 1905000"/>
                <a:gd name="connsiteX1" fmla="*/ 1981200 w 3810000"/>
                <a:gd name="connsiteY1" fmla="*/ 9525 h 1905000"/>
                <a:gd name="connsiteX2" fmla="*/ 1971675 w 3810000"/>
                <a:gd name="connsiteY2" fmla="*/ 752475 h 1905000"/>
                <a:gd name="connsiteX3" fmla="*/ 2047875 w 3810000"/>
                <a:gd name="connsiteY3" fmla="*/ 790575 h 1905000"/>
                <a:gd name="connsiteX4" fmla="*/ 2047875 w 3810000"/>
                <a:gd name="connsiteY4" fmla="*/ 1438275 h 1905000"/>
                <a:gd name="connsiteX5" fmla="*/ 2676525 w 3810000"/>
                <a:gd name="connsiteY5" fmla="*/ 1447800 h 1905000"/>
                <a:gd name="connsiteX6" fmla="*/ 2676525 w 3810000"/>
                <a:gd name="connsiteY6" fmla="*/ 781050 h 1905000"/>
                <a:gd name="connsiteX7" fmla="*/ 2838450 w 3810000"/>
                <a:gd name="connsiteY7" fmla="*/ 676275 h 1905000"/>
                <a:gd name="connsiteX8" fmla="*/ 2828925 w 3810000"/>
                <a:gd name="connsiteY8" fmla="*/ 38100 h 1905000"/>
                <a:gd name="connsiteX9" fmla="*/ 3810000 w 3810000"/>
                <a:gd name="connsiteY9" fmla="*/ 38100 h 1905000"/>
                <a:gd name="connsiteX10" fmla="*/ 3810000 w 3810000"/>
                <a:gd name="connsiteY10" fmla="*/ 409575 h 1905000"/>
                <a:gd name="connsiteX11" fmla="*/ 2971800 w 3810000"/>
                <a:gd name="connsiteY11" fmla="*/ 409575 h 1905000"/>
                <a:gd name="connsiteX12" fmla="*/ 2990850 w 3810000"/>
                <a:gd name="connsiteY12" fmla="*/ 1314450 h 1905000"/>
                <a:gd name="connsiteX13" fmla="*/ 3409950 w 3810000"/>
                <a:gd name="connsiteY13" fmla="*/ 1314450 h 1905000"/>
                <a:gd name="connsiteX14" fmla="*/ 3400425 w 3810000"/>
                <a:gd name="connsiteY14" fmla="*/ 1695450 h 1905000"/>
                <a:gd name="connsiteX15" fmla="*/ 3257550 w 3810000"/>
                <a:gd name="connsiteY15" fmla="*/ 1905000 h 1905000"/>
                <a:gd name="connsiteX16" fmla="*/ 571500 w 3810000"/>
                <a:gd name="connsiteY16" fmla="*/ 1905000 h 1905000"/>
                <a:gd name="connsiteX17" fmla="*/ 571500 w 3810000"/>
                <a:gd name="connsiteY17" fmla="*/ 1524000 h 1905000"/>
                <a:gd name="connsiteX18" fmla="*/ 9525 w 3810000"/>
                <a:gd name="connsiteY18" fmla="*/ 1533525 h 1905000"/>
                <a:gd name="connsiteX19" fmla="*/ 0 w 3810000"/>
                <a:gd name="connsiteY19" fmla="*/ 695325 h 1905000"/>
                <a:gd name="connsiteX20" fmla="*/ 561975 w 3810000"/>
                <a:gd name="connsiteY20" fmla="*/ 704850 h 1905000"/>
                <a:gd name="connsiteX21" fmla="*/ 552450 w 3810000"/>
                <a:gd name="connsiteY21" fmla="*/ 0 h 1905000"/>
                <a:gd name="connsiteX0" fmla="*/ 552450 w 3810000"/>
                <a:gd name="connsiteY0" fmla="*/ 0 h 1905000"/>
                <a:gd name="connsiteX1" fmla="*/ 1981200 w 3810000"/>
                <a:gd name="connsiteY1" fmla="*/ 9525 h 1905000"/>
                <a:gd name="connsiteX2" fmla="*/ 1971675 w 3810000"/>
                <a:gd name="connsiteY2" fmla="*/ 752475 h 1905000"/>
                <a:gd name="connsiteX3" fmla="*/ 2047875 w 3810000"/>
                <a:gd name="connsiteY3" fmla="*/ 790575 h 1905000"/>
                <a:gd name="connsiteX4" fmla="*/ 2047875 w 3810000"/>
                <a:gd name="connsiteY4" fmla="*/ 1438275 h 1905000"/>
                <a:gd name="connsiteX5" fmla="*/ 2676525 w 3810000"/>
                <a:gd name="connsiteY5" fmla="*/ 1447800 h 1905000"/>
                <a:gd name="connsiteX6" fmla="*/ 2676525 w 3810000"/>
                <a:gd name="connsiteY6" fmla="*/ 781050 h 1905000"/>
                <a:gd name="connsiteX7" fmla="*/ 2838450 w 3810000"/>
                <a:gd name="connsiteY7" fmla="*/ 676275 h 1905000"/>
                <a:gd name="connsiteX8" fmla="*/ 2867025 w 3810000"/>
                <a:gd name="connsiteY8" fmla="*/ 28575 h 1905000"/>
                <a:gd name="connsiteX9" fmla="*/ 3810000 w 3810000"/>
                <a:gd name="connsiteY9" fmla="*/ 38100 h 1905000"/>
                <a:gd name="connsiteX10" fmla="*/ 3810000 w 3810000"/>
                <a:gd name="connsiteY10" fmla="*/ 409575 h 1905000"/>
                <a:gd name="connsiteX11" fmla="*/ 2971800 w 3810000"/>
                <a:gd name="connsiteY11" fmla="*/ 409575 h 1905000"/>
                <a:gd name="connsiteX12" fmla="*/ 2990850 w 3810000"/>
                <a:gd name="connsiteY12" fmla="*/ 1314450 h 1905000"/>
                <a:gd name="connsiteX13" fmla="*/ 3409950 w 3810000"/>
                <a:gd name="connsiteY13" fmla="*/ 1314450 h 1905000"/>
                <a:gd name="connsiteX14" fmla="*/ 3400425 w 3810000"/>
                <a:gd name="connsiteY14" fmla="*/ 1695450 h 1905000"/>
                <a:gd name="connsiteX15" fmla="*/ 3257550 w 3810000"/>
                <a:gd name="connsiteY15" fmla="*/ 1905000 h 1905000"/>
                <a:gd name="connsiteX16" fmla="*/ 571500 w 3810000"/>
                <a:gd name="connsiteY16" fmla="*/ 1905000 h 1905000"/>
                <a:gd name="connsiteX17" fmla="*/ 571500 w 3810000"/>
                <a:gd name="connsiteY17" fmla="*/ 1524000 h 1905000"/>
                <a:gd name="connsiteX18" fmla="*/ 9525 w 3810000"/>
                <a:gd name="connsiteY18" fmla="*/ 1533525 h 1905000"/>
                <a:gd name="connsiteX19" fmla="*/ 0 w 3810000"/>
                <a:gd name="connsiteY19" fmla="*/ 695325 h 1905000"/>
                <a:gd name="connsiteX20" fmla="*/ 561975 w 3810000"/>
                <a:gd name="connsiteY20" fmla="*/ 704850 h 1905000"/>
                <a:gd name="connsiteX21" fmla="*/ 552450 w 3810000"/>
                <a:gd name="connsiteY21" fmla="*/ 0 h 1905000"/>
                <a:gd name="connsiteX0" fmla="*/ 552450 w 3810000"/>
                <a:gd name="connsiteY0" fmla="*/ 0 h 1905000"/>
                <a:gd name="connsiteX1" fmla="*/ 1981200 w 3810000"/>
                <a:gd name="connsiteY1" fmla="*/ 9525 h 1905000"/>
                <a:gd name="connsiteX2" fmla="*/ 1971675 w 3810000"/>
                <a:gd name="connsiteY2" fmla="*/ 752475 h 1905000"/>
                <a:gd name="connsiteX3" fmla="*/ 2047875 w 3810000"/>
                <a:gd name="connsiteY3" fmla="*/ 790575 h 1905000"/>
                <a:gd name="connsiteX4" fmla="*/ 2047875 w 3810000"/>
                <a:gd name="connsiteY4" fmla="*/ 1438275 h 1905000"/>
                <a:gd name="connsiteX5" fmla="*/ 2676525 w 3810000"/>
                <a:gd name="connsiteY5" fmla="*/ 1447800 h 1905000"/>
                <a:gd name="connsiteX6" fmla="*/ 2676525 w 3810000"/>
                <a:gd name="connsiteY6" fmla="*/ 781050 h 1905000"/>
                <a:gd name="connsiteX7" fmla="*/ 2838450 w 3810000"/>
                <a:gd name="connsiteY7" fmla="*/ 676275 h 1905000"/>
                <a:gd name="connsiteX8" fmla="*/ 2828925 w 3810000"/>
                <a:gd name="connsiteY8" fmla="*/ 28575 h 1905000"/>
                <a:gd name="connsiteX9" fmla="*/ 3810000 w 3810000"/>
                <a:gd name="connsiteY9" fmla="*/ 38100 h 1905000"/>
                <a:gd name="connsiteX10" fmla="*/ 3810000 w 3810000"/>
                <a:gd name="connsiteY10" fmla="*/ 409575 h 1905000"/>
                <a:gd name="connsiteX11" fmla="*/ 2971800 w 3810000"/>
                <a:gd name="connsiteY11" fmla="*/ 409575 h 1905000"/>
                <a:gd name="connsiteX12" fmla="*/ 2990850 w 3810000"/>
                <a:gd name="connsiteY12" fmla="*/ 1314450 h 1905000"/>
                <a:gd name="connsiteX13" fmla="*/ 3409950 w 3810000"/>
                <a:gd name="connsiteY13" fmla="*/ 1314450 h 1905000"/>
                <a:gd name="connsiteX14" fmla="*/ 3400425 w 3810000"/>
                <a:gd name="connsiteY14" fmla="*/ 1695450 h 1905000"/>
                <a:gd name="connsiteX15" fmla="*/ 3257550 w 3810000"/>
                <a:gd name="connsiteY15" fmla="*/ 1905000 h 1905000"/>
                <a:gd name="connsiteX16" fmla="*/ 571500 w 3810000"/>
                <a:gd name="connsiteY16" fmla="*/ 1905000 h 1905000"/>
                <a:gd name="connsiteX17" fmla="*/ 571500 w 3810000"/>
                <a:gd name="connsiteY17" fmla="*/ 1524000 h 1905000"/>
                <a:gd name="connsiteX18" fmla="*/ 9525 w 3810000"/>
                <a:gd name="connsiteY18" fmla="*/ 1533525 h 1905000"/>
                <a:gd name="connsiteX19" fmla="*/ 0 w 3810000"/>
                <a:gd name="connsiteY19" fmla="*/ 695325 h 1905000"/>
                <a:gd name="connsiteX20" fmla="*/ 561975 w 3810000"/>
                <a:gd name="connsiteY20" fmla="*/ 704850 h 1905000"/>
                <a:gd name="connsiteX21" fmla="*/ 552450 w 3810000"/>
                <a:gd name="connsiteY21" fmla="*/ 0 h 1905000"/>
                <a:gd name="connsiteX0" fmla="*/ 552450 w 3810000"/>
                <a:gd name="connsiteY0" fmla="*/ 0 h 1905000"/>
                <a:gd name="connsiteX1" fmla="*/ 1981200 w 3810000"/>
                <a:gd name="connsiteY1" fmla="*/ 9525 h 1905000"/>
                <a:gd name="connsiteX2" fmla="*/ 1971675 w 3810000"/>
                <a:gd name="connsiteY2" fmla="*/ 752475 h 1905000"/>
                <a:gd name="connsiteX3" fmla="*/ 2047875 w 3810000"/>
                <a:gd name="connsiteY3" fmla="*/ 790575 h 1905000"/>
                <a:gd name="connsiteX4" fmla="*/ 2047875 w 3810000"/>
                <a:gd name="connsiteY4" fmla="*/ 1438275 h 1905000"/>
                <a:gd name="connsiteX5" fmla="*/ 2676525 w 3810000"/>
                <a:gd name="connsiteY5" fmla="*/ 1447800 h 1905000"/>
                <a:gd name="connsiteX6" fmla="*/ 2676525 w 3810000"/>
                <a:gd name="connsiteY6" fmla="*/ 781050 h 1905000"/>
                <a:gd name="connsiteX7" fmla="*/ 2838450 w 3810000"/>
                <a:gd name="connsiteY7" fmla="*/ 676275 h 1905000"/>
                <a:gd name="connsiteX8" fmla="*/ 2847975 w 3810000"/>
                <a:gd name="connsiteY8" fmla="*/ 38100 h 1905000"/>
                <a:gd name="connsiteX9" fmla="*/ 3810000 w 3810000"/>
                <a:gd name="connsiteY9" fmla="*/ 38100 h 1905000"/>
                <a:gd name="connsiteX10" fmla="*/ 3810000 w 3810000"/>
                <a:gd name="connsiteY10" fmla="*/ 409575 h 1905000"/>
                <a:gd name="connsiteX11" fmla="*/ 2971800 w 3810000"/>
                <a:gd name="connsiteY11" fmla="*/ 409575 h 1905000"/>
                <a:gd name="connsiteX12" fmla="*/ 2990850 w 3810000"/>
                <a:gd name="connsiteY12" fmla="*/ 1314450 h 1905000"/>
                <a:gd name="connsiteX13" fmla="*/ 3409950 w 3810000"/>
                <a:gd name="connsiteY13" fmla="*/ 1314450 h 1905000"/>
                <a:gd name="connsiteX14" fmla="*/ 3400425 w 3810000"/>
                <a:gd name="connsiteY14" fmla="*/ 1695450 h 1905000"/>
                <a:gd name="connsiteX15" fmla="*/ 3257550 w 3810000"/>
                <a:gd name="connsiteY15" fmla="*/ 1905000 h 1905000"/>
                <a:gd name="connsiteX16" fmla="*/ 571500 w 3810000"/>
                <a:gd name="connsiteY16" fmla="*/ 1905000 h 1905000"/>
                <a:gd name="connsiteX17" fmla="*/ 571500 w 3810000"/>
                <a:gd name="connsiteY17" fmla="*/ 1524000 h 1905000"/>
                <a:gd name="connsiteX18" fmla="*/ 9525 w 3810000"/>
                <a:gd name="connsiteY18" fmla="*/ 1533525 h 1905000"/>
                <a:gd name="connsiteX19" fmla="*/ 0 w 3810000"/>
                <a:gd name="connsiteY19" fmla="*/ 695325 h 1905000"/>
                <a:gd name="connsiteX20" fmla="*/ 561975 w 3810000"/>
                <a:gd name="connsiteY20" fmla="*/ 704850 h 1905000"/>
                <a:gd name="connsiteX21" fmla="*/ 552450 w 3810000"/>
                <a:gd name="connsiteY21" fmla="*/ 0 h 1905000"/>
                <a:gd name="connsiteX0" fmla="*/ 571500 w 3829050"/>
                <a:gd name="connsiteY0" fmla="*/ 0 h 1905000"/>
                <a:gd name="connsiteX1" fmla="*/ 2000250 w 3829050"/>
                <a:gd name="connsiteY1" fmla="*/ 9525 h 1905000"/>
                <a:gd name="connsiteX2" fmla="*/ 1990725 w 3829050"/>
                <a:gd name="connsiteY2" fmla="*/ 752475 h 1905000"/>
                <a:gd name="connsiteX3" fmla="*/ 2066925 w 3829050"/>
                <a:gd name="connsiteY3" fmla="*/ 790575 h 1905000"/>
                <a:gd name="connsiteX4" fmla="*/ 2066925 w 3829050"/>
                <a:gd name="connsiteY4" fmla="*/ 1438275 h 1905000"/>
                <a:gd name="connsiteX5" fmla="*/ 2695575 w 3829050"/>
                <a:gd name="connsiteY5" fmla="*/ 1447800 h 1905000"/>
                <a:gd name="connsiteX6" fmla="*/ 2695575 w 3829050"/>
                <a:gd name="connsiteY6" fmla="*/ 781050 h 1905000"/>
                <a:gd name="connsiteX7" fmla="*/ 2857500 w 3829050"/>
                <a:gd name="connsiteY7" fmla="*/ 676275 h 1905000"/>
                <a:gd name="connsiteX8" fmla="*/ 2867025 w 3829050"/>
                <a:gd name="connsiteY8" fmla="*/ 38100 h 1905000"/>
                <a:gd name="connsiteX9" fmla="*/ 3829050 w 3829050"/>
                <a:gd name="connsiteY9" fmla="*/ 38100 h 1905000"/>
                <a:gd name="connsiteX10" fmla="*/ 3829050 w 3829050"/>
                <a:gd name="connsiteY10" fmla="*/ 409575 h 1905000"/>
                <a:gd name="connsiteX11" fmla="*/ 2990850 w 3829050"/>
                <a:gd name="connsiteY11" fmla="*/ 409575 h 1905000"/>
                <a:gd name="connsiteX12" fmla="*/ 3009900 w 3829050"/>
                <a:gd name="connsiteY12" fmla="*/ 1314450 h 1905000"/>
                <a:gd name="connsiteX13" fmla="*/ 3429000 w 3829050"/>
                <a:gd name="connsiteY13" fmla="*/ 1314450 h 1905000"/>
                <a:gd name="connsiteX14" fmla="*/ 3419475 w 3829050"/>
                <a:gd name="connsiteY14" fmla="*/ 1695450 h 1905000"/>
                <a:gd name="connsiteX15" fmla="*/ 3276600 w 3829050"/>
                <a:gd name="connsiteY15" fmla="*/ 1905000 h 1905000"/>
                <a:gd name="connsiteX16" fmla="*/ 590550 w 3829050"/>
                <a:gd name="connsiteY16" fmla="*/ 1905000 h 1905000"/>
                <a:gd name="connsiteX17" fmla="*/ 590550 w 3829050"/>
                <a:gd name="connsiteY17" fmla="*/ 1524000 h 1905000"/>
                <a:gd name="connsiteX18" fmla="*/ 0 w 3829050"/>
                <a:gd name="connsiteY18" fmla="*/ 1504950 h 1905000"/>
                <a:gd name="connsiteX19" fmla="*/ 19050 w 3829050"/>
                <a:gd name="connsiteY19" fmla="*/ 695325 h 1905000"/>
                <a:gd name="connsiteX20" fmla="*/ 581025 w 3829050"/>
                <a:gd name="connsiteY20" fmla="*/ 704850 h 1905000"/>
                <a:gd name="connsiteX21" fmla="*/ 571500 w 3829050"/>
                <a:gd name="connsiteY21" fmla="*/ 0 h 1905000"/>
                <a:gd name="connsiteX0" fmla="*/ 552450 w 3810000"/>
                <a:gd name="connsiteY0" fmla="*/ 0 h 1905000"/>
                <a:gd name="connsiteX1" fmla="*/ 1981200 w 3810000"/>
                <a:gd name="connsiteY1" fmla="*/ 9525 h 1905000"/>
                <a:gd name="connsiteX2" fmla="*/ 1971675 w 3810000"/>
                <a:gd name="connsiteY2" fmla="*/ 752475 h 1905000"/>
                <a:gd name="connsiteX3" fmla="*/ 2047875 w 3810000"/>
                <a:gd name="connsiteY3" fmla="*/ 790575 h 1905000"/>
                <a:gd name="connsiteX4" fmla="*/ 2047875 w 3810000"/>
                <a:gd name="connsiteY4" fmla="*/ 1438275 h 1905000"/>
                <a:gd name="connsiteX5" fmla="*/ 2676525 w 3810000"/>
                <a:gd name="connsiteY5" fmla="*/ 1447800 h 1905000"/>
                <a:gd name="connsiteX6" fmla="*/ 2676525 w 3810000"/>
                <a:gd name="connsiteY6" fmla="*/ 781050 h 1905000"/>
                <a:gd name="connsiteX7" fmla="*/ 2838450 w 3810000"/>
                <a:gd name="connsiteY7" fmla="*/ 676275 h 1905000"/>
                <a:gd name="connsiteX8" fmla="*/ 2847975 w 3810000"/>
                <a:gd name="connsiteY8" fmla="*/ 38100 h 1905000"/>
                <a:gd name="connsiteX9" fmla="*/ 3810000 w 3810000"/>
                <a:gd name="connsiteY9" fmla="*/ 38100 h 1905000"/>
                <a:gd name="connsiteX10" fmla="*/ 3810000 w 3810000"/>
                <a:gd name="connsiteY10" fmla="*/ 409575 h 1905000"/>
                <a:gd name="connsiteX11" fmla="*/ 2971800 w 3810000"/>
                <a:gd name="connsiteY11" fmla="*/ 409575 h 1905000"/>
                <a:gd name="connsiteX12" fmla="*/ 2990850 w 3810000"/>
                <a:gd name="connsiteY12" fmla="*/ 1314450 h 1905000"/>
                <a:gd name="connsiteX13" fmla="*/ 3409950 w 3810000"/>
                <a:gd name="connsiteY13" fmla="*/ 1314450 h 1905000"/>
                <a:gd name="connsiteX14" fmla="*/ 3400425 w 3810000"/>
                <a:gd name="connsiteY14" fmla="*/ 1695450 h 1905000"/>
                <a:gd name="connsiteX15" fmla="*/ 3257550 w 3810000"/>
                <a:gd name="connsiteY15" fmla="*/ 1905000 h 1905000"/>
                <a:gd name="connsiteX16" fmla="*/ 571500 w 3810000"/>
                <a:gd name="connsiteY16" fmla="*/ 1905000 h 1905000"/>
                <a:gd name="connsiteX17" fmla="*/ 571500 w 3810000"/>
                <a:gd name="connsiteY17" fmla="*/ 1524000 h 1905000"/>
                <a:gd name="connsiteX18" fmla="*/ 9525 w 3810000"/>
                <a:gd name="connsiteY18" fmla="*/ 1514475 h 1905000"/>
                <a:gd name="connsiteX19" fmla="*/ 0 w 3810000"/>
                <a:gd name="connsiteY19" fmla="*/ 695325 h 1905000"/>
                <a:gd name="connsiteX20" fmla="*/ 561975 w 3810000"/>
                <a:gd name="connsiteY20" fmla="*/ 704850 h 1905000"/>
                <a:gd name="connsiteX21" fmla="*/ 552450 w 3810000"/>
                <a:gd name="connsiteY21" fmla="*/ 0 h 1905000"/>
                <a:gd name="connsiteX0" fmla="*/ 571500 w 3829050"/>
                <a:gd name="connsiteY0" fmla="*/ 0 h 1905000"/>
                <a:gd name="connsiteX1" fmla="*/ 2000250 w 3829050"/>
                <a:gd name="connsiteY1" fmla="*/ 9525 h 1905000"/>
                <a:gd name="connsiteX2" fmla="*/ 1990725 w 3829050"/>
                <a:gd name="connsiteY2" fmla="*/ 752475 h 1905000"/>
                <a:gd name="connsiteX3" fmla="*/ 2066925 w 3829050"/>
                <a:gd name="connsiteY3" fmla="*/ 790575 h 1905000"/>
                <a:gd name="connsiteX4" fmla="*/ 2066925 w 3829050"/>
                <a:gd name="connsiteY4" fmla="*/ 1438275 h 1905000"/>
                <a:gd name="connsiteX5" fmla="*/ 2695575 w 3829050"/>
                <a:gd name="connsiteY5" fmla="*/ 1447800 h 1905000"/>
                <a:gd name="connsiteX6" fmla="*/ 2695575 w 3829050"/>
                <a:gd name="connsiteY6" fmla="*/ 781050 h 1905000"/>
                <a:gd name="connsiteX7" fmla="*/ 2857500 w 3829050"/>
                <a:gd name="connsiteY7" fmla="*/ 676275 h 1905000"/>
                <a:gd name="connsiteX8" fmla="*/ 2867025 w 3829050"/>
                <a:gd name="connsiteY8" fmla="*/ 38100 h 1905000"/>
                <a:gd name="connsiteX9" fmla="*/ 3829050 w 3829050"/>
                <a:gd name="connsiteY9" fmla="*/ 38100 h 1905000"/>
                <a:gd name="connsiteX10" fmla="*/ 3829050 w 3829050"/>
                <a:gd name="connsiteY10" fmla="*/ 409575 h 1905000"/>
                <a:gd name="connsiteX11" fmla="*/ 2990850 w 3829050"/>
                <a:gd name="connsiteY11" fmla="*/ 409575 h 1905000"/>
                <a:gd name="connsiteX12" fmla="*/ 3009900 w 3829050"/>
                <a:gd name="connsiteY12" fmla="*/ 1314450 h 1905000"/>
                <a:gd name="connsiteX13" fmla="*/ 3429000 w 3829050"/>
                <a:gd name="connsiteY13" fmla="*/ 1314450 h 1905000"/>
                <a:gd name="connsiteX14" fmla="*/ 3419475 w 3829050"/>
                <a:gd name="connsiteY14" fmla="*/ 1695450 h 1905000"/>
                <a:gd name="connsiteX15" fmla="*/ 3276600 w 3829050"/>
                <a:gd name="connsiteY15" fmla="*/ 1905000 h 1905000"/>
                <a:gd name="connsiteX16" fmla="*/ 590550 w 3829050"/>
                <a:gd name="connsiteY16" fmla="*/ 1905000 h 1905000"/>
                <a:gd name="connsiteX17" fmla="*/ 590550 w 3829050"/>
                <a:gd name="connsiteY17" fmla="*/ 1524000 h 1905000"/>
                <a:gd name="connsiteX18" fmla="*/ 0 w 3829050"/>
                <a:gd name="connsiteY18" fmla="*/ 1524000 h 1905000"/>
                <a:gd name="connsiteX19" fmla="*/ 19050 w 3829050"/>
                <a:gd name="connsiteY19" fmla="*/ 695325 h 1905000"/>
                <a:gd name="connsiteX20" fmla="*/ 581025 w 3829050"/>
                <a:gd name="connsiteY20" fmla="*/ 704850 h 1905000"/>
                <a:gd name="connsiteX21" fmla="*/ 571500 w 3829050"/>
                <a:gd name="connsiteY21" fmla="*/ 0 h 1905000"/>
                <a:gd name="connsiteX0" fmla="*/ 552450 w 3810000"/>
                <a:gd name="connsiteY0" fmla="*/ 0 h 1905000"/>
                <a:gd name="connsiteX1" fmla="*/ 1981200 w 3810000"/>
                <a:gd name="connsiteY1" fmla="*/ 9525 h 1905000"/>
                <a:gd name="connsiteX2" fmla="*/ 1971675 w 3810000"/>
                <a:gd name="connsiteY2" fmla="*/ 752475 h 1905000"/>
                <a:gd name="connsiteX3" fmla="*/ 2047875 w 3810000"/>
                <a:gd name="connsiteY3" fmla="*/ 790575 h 1905000"/>
                <a:gd name="connsiteX4" fmla="*/ 2047875 w 3810000"/>
                <a:gd name="connsiteY4" fmla="*/ 1438275 h 1905000"/>
                <a:gd name="connsiteX5" fmla="*/ 2676525 w 3810000"/>
                <a:gd name="connsiteY5" fmla="*/ 1447800 h 1905000"/>
                <a:gd name="connsiteX6" fmla="*/ 2676525 w 3810000"/>
                <a:gd name="connsiteY6" fmla="*/ 781050 h 1905000"/>
                <a:gd name="connsiteX7" fmla="*/ 2838450 w 3810000"/>
                <a:gd name="connsiteY7" fmla="*/ 676275 h 1905000"/>
                <a:gd name="connsiteX8" fmla="*/ 2847975 w 3810000"/>
                <a:gd name="connsiteY8" fmla="*/ 38100 h 1905000"/>
                <a:gd name="connsiteX9" fmla="*/ 3810000 w 3810000"/>
                <a:gd name="connsiteY9" fmla="*/ 38100 h 1905000"/>
                <a:gd name="connsiteX10" fmla="*/ 3810000 w 3810000"/>
                <a:gd name="connsiteY10" fmla="*/ 409575 h 1905000"/>
                <a:gd name="connsiteX11" fmla="*/ 2971800 w 3810000"/>
                <a:gd name="connsiteY11" fmla="*/ 409575 h 1905000"/>
                <a:gd name="connsiteX12" fmla="*/ 2990850 w 3810000"/>
                <a:gd name="connsiteY12" fmla="*/ 1314450 h 1905000"/>
                <a:gd name="connsiteX13" fmla="*/ 3409950 w 3810000"/>
                <a:gd name="connsiteY13" fmla="*/ 1314450 h 1905000"/>
                <a:gd name="connsiteX14" fmla="*/ 3400425 w 3810000"/>
                <a:gd name="connsiteY14" fmla="*/ 1695450 h 1905000"/>
                <a:gd name="connsiteX15" fmla="*/ 3257550 w 3810000"/>
                <a:gd name="connsiteY15" fmla="*/ 1905000 h 1905000"/>
                <a:gd name="connsiteX16" fmla="*/ 571500 w 3810000"/>
                <a:gd name="connsiteY16" fmla="*/ 1905000 h 1905000"/>
                <a:gd name="connsiteX17" fmla="*/ 571500 w 3810000"/>
                <a:gd name="connsiteY17" fmla="*/ 1524000 h 1905000"/>
                <a:gd name="connsiteX18" fmla="*/ 0 w 3810000"/>
                <a:gd name="connsiteY18" fmla="*/ 1495425 h 1905000"/>
                <a:gd name="connsiteX19" fmla="*/ 0 w 3810000"/>
                <a:gd name="connsiteY19" fmla="*/ 695325 h 1905000"/>
                <a:gd name="connsiteX20" fmla="*/ 561975 w 3810000"/>
                <a:gd name="connsiteY20" fmla="*/ 704850 h 1905000"/>
                <a:gd name="connsiteX21" fmla="*/ 552450 w 3810000"/>
                <a:gd name="connsiteY21" fmla="*/ 0 h 1905000"/>
                <a:gd name="connsiteX0" fmla="*/ 561975 w 3819525"/>
                <a:gd name="connsiteY0" fmla="*/ 0 h 1905000"/>
                <a:gd name="connsiteX1" fmla="*/ 1990725 w 3819525"/>
                <a:gd name="connsiteY1" fmla="*/ 9525 h 1905000"/>
                <a:gd name="connsiteX2" fmla="*/ 1981200 w 3819525"/>
                <a:gd name="connsiteY2" fmla="*/ 752475 h 1905000"/>
                <a:gd name="connsiteX3" fmla="*/ 2057400 w 3819525"/>
                <a:gd name="connsiteY3" fmla="*/ 790575 h 1905000"/>
                <a:gd name="connsiteX4" fmla="*/ 2057400 w 3819525"/>
                <a:gd name="connsiteY4" fmla="*/ 1438275 h 1905000"/>
                <a:gd name="connsiteX5" fmla="*/ 2686050 w 3819525"/>
                <a:gd name="connsiteY5" fmla="*/ 1447800 h 1905000"/>
                <a:gd name="connsiteX6" fmla="*/ 2686050 w 3819525"/>
                <a:gd name="connsiteY6" fmla="*/ 781050 h 1905000"/>
                <a:gd name="connsiteX7" fmla="*/ 2847975 w 3819525"/>
                <a:gd name="connsiteY7" fmla="*/ 676275 h 1905000"/>
                <a:gd name="connsiteX8" fmla="*/ 2857500 w 3819525"/>
                <a:gd name="connsiteY8" fmla="*/ 38100 h 1905000"/>
                <a:gd name="connsiteX9" fmla="*/ 3819525 w 3819525"/>
                <a:gd name="connsiteY9" fmla="*/ 38100 h 1905000"/>
                <a:gd name="connsiteX10" fmla="*/ 3819525 w 3819525"/>
                <a:gd name="connsiteY10" fmla="*/ 409575 h 1905000"/>
                <a:gd name="connsiteX11" fmla="*/ 2981325 w 3819525"/>
                <a:gd name="connsiteY11" fmla="*/ 409575 h 1905000"/>
                <a:gd name="connsiteX12" fmla="*/ 3000375 w 3819525"/>
                <a:gd name="connsiteY12" fmla="*/ 1314450 h 1905000"/>
                <a:gd name="connsiteX13" fmla="*/ 3419475 w 3819525"/>
                <a:gd name="connsiteY13" fmla="*/ 1314450 h 1905000"/>
                <a:gd name="connsiteX14" fmla="*/ 3409950 w 3819525"/>
                <a:gd name="connsiteY14" fmla="*/ 1695450 h 1905000"/>
                <a:gd name="connsiteX15" fmla="*/ 3267075 w 3819525"/>
                <a:gd name="connsiteY15" fmla="*/ 1905000 h 1905000"/>
                <a:gd name="connsiteX16" fmla="*/ 581025 w 3819525"/>
                <a:gd name="connsiteY16" fmla="*/ 1905000 h 1905000"/>
                <a:gd name="connsiteX17" fmla="*/ 581025 w 3819525"/>
                <a:gd name="connsiteY17" fmla="*/ 1524000 h 1905000"/>
                <a:gd name="connsiteX18" fmla="*/ 0 w 3819525"/>
                <a:gd name="connsiteY18" fmla="*/ 1533525 h 1905000"/>
                <a:gd name="connsiteX19" fmla="*/ 9525 w 3819525"/>
                <a:gd name="connsiteY19" fmla="*/ 695325 h 1905000"/>
                <a:gd name="connsiteX20" fmla="*/ 571500 w 3819525"/>
                <a:gd name="connsiteY20" fmla="*/ 704850 h 1905000"/>
                <a:gd name="connsiteX21" fmla="*/ 561975 w 3819525"/>
                <a:gd name="connsiteY21" fmla="*/ 0 h 1905000"/>
                <a:gd name="connsiteX0" fmla="*/ 561975 w 3819525"/>
                <a:gd name="connsiteY0" fmla="*/ 0 h 1905000"/>
                <a:gd name="connsiteX1" fmla="*/ 1990725 w 3819525"/>
                <a:gd name="connsiteY1" fmla="*/ 9525 h 1905000"/>
                <a:gd name="connsiteX2" fmla="*/ 1981200 w 3819525"/>
                <a:gd name="connsiteY2" fmla="*/ 752475 h 1905000"/>
                <a:gd name="connsiteX3" fmla="*/ 2057400 w 3819525"/>
                <a:gd name="connsiteY3" fmla="*/ 790575 h 1905000"/>
                <a:gd name="connsiteX4" fmla="*/ 2057400 w 3819525"/>
                <a:gd name="connsiteY4" fmla="*/ 1438275 h 1905000"/>
                <a:gd name="connsiteX5" fmla="*/ 2686050 w 3819525"/>
                <a:gd name="connsiteY5" fmla="*/ 1447800 h 1905000"/>
                <a:gd name="connsiteX6" fmla="*/ 2686050 w 3819525"/>
                <a:gd name="connsiteY6" fmla="*/ 781050 h 1905000"/>
                <a:gd name="connsiteX7" fmla="*/ 2847975 w 3819525"/>
                <a:gd name="connsiteY7" fmla="*/ 676275 h 1905000"/>
                <a:gd name="connsiteX8" fmla="*/ 2857500 w 3819525"/>
                <a:gd name="connsiteY8" fmla="*/ 38100 h 1905000"/>
                <a:gd name="connsiteX9" fmla="*/ 3819525 w 3819525"/>
                <a:gd name="connsiteY9" fmla="*/ 38100 h 1905000"/>
                <a:gd name="connsiteX10" fmla="*/ 3819525 w 3819525"/>
                <a:gd name="connsiteY10" fmla="*/ 409575 h 1905000"/>
                <a:gd name="connsiteX11" fmla="*/ 2981325 w 3819525"/>
                <a:gd name="connsiteY11" fmla="*/ 409575 h 1905000"/>
                <a:gd name="connsiteX12" fmla="*/ 3000375 w 3819525"/>
                <a:gd name="connsiteY12" fmla="*/ 1314450 h 1905000"/>
                <a:gd name="connsiteX13" fmla="*/ 3419475 w 3819525"/>
                <a:gd name="connsiteY13" fmla="*/ 1314450 h 1905000"/>
                <a:gd name="connsiteX14" fmla="*/ 3409950 w 3819525"/>
                <a:gd name="connsiteY14" fmla="*/ 1695450 h 1905000"/>
                <a:gd name="connsiteX15" fmla="*/ 3267075 w 3819525"/>
                <a:gd name="connsiteY15" fmla="*/ 1905000 h 1905000"/>
                <a:gd name="connsiteX16" fmla="*/ 581025 w 3819525"/>
                <a:gd name="connsiteY16" fmla="*/ 1905000 h 1905000"/>
                <a:gd name="connsiteX17" fmla="*/ 581025 w 3819525"/>
                <a:gd name="connsiteY17" fmla="*/ 1524000 h 1905000"/>
                <a:gd name="connsiteX18" fmla="*/ 0 w 3819525"/>
                <a:gd name="connsiteY18" fmla="*/ 1495425 h 1905000"/>
                <a:gd name="connsiteX19" fmla="*/ 9525 w 3819525"/>
                <a:gd name="connsiteY19" fmla="*/ 695325 h 1905000"/>
                <a:gd name="connsiteX20" fmla="*/ 571500 w 3819525"/>
                <a:gd name="connsiteY20" fmla="*/ 704850 h 1905000"/>
                <a:gd name="connsiteX21" fmla="*/ 561975 w 3819525"/>
                <a:gd name="connsiteY21" fmla="*/ 0 h 1905000"/>
                <a:gd name="connsiteX0" fmla="*/ 561975 w 3819525"/>
                <a:gd name="connsiteY0" fmla="*/ 0 h 1905000"/>
                <a:gd name="connsiteX1" fmla="*/ 1990725 w 3819525"/>
                <a:gd name="connsiteY1" fmla="*/ 9525 h 1905000"/>
                <a:gd name="connsiteX2" fmla="*/ 1981200 w 3819525"/>
                <a:gd name="connsiteY2" fmla="*/ 752475 h 1905000"/>
                <a:gd name="connsiteX3" fmla="*/ 2057400 w 3819525"/>
                <a:gd name="connsiteY3" fmla="*/ 790575 h 1905000"/>
                <a:gd name="connsiteX4" fmla="*/ 2057400 w 3819525"/>
                <a:gd name="connsiteY4" fmla="*/ 1438275 h 1905000"/>
                <a:gd name="connsiteX5" fmla="*/ 2686050 w 3819525"/>
                <a:gd name="connsiteY5" fmla="*/ 1447800 h 1905000"/>
                <a:gd name="connsiteX6" fmla="*/ 2686050 w 3819525"/>
                <a:gd name="connsiteY6" fmla="*/ 781050 h 1905000"/>
                <a:gd name="connsiteX7" fmla="*/ 2847975 w 3819525"/>
                <a:gd name="connsiteY7" fmla="*/ 676275 h 1905000"/>
                <a:gd name="connsiteX8" fmla="*/ 2857500 w 3819525"/>
                <a:gd name="connsiteY8" fmla="*/ 38100 h 1905000"/>
                <a:gd name="connsiteX9" fmla="*/ 3819525 w 3819525"/>
                <a:gd name="connsiteY9" fmla="*/ 38100 h 1905000"/>
                <a:gd name="connsiteX10" fmla="*/ 3819525 w 3819525"/>
                <a:gd name="connsiteY10" fmla="*/ 409575 h 1905000"/>
                <a:gd name="connsiteX11" fmla="*/ 2981325 w 3819525"/>
                <a:gd name="connsiteY11" fmla="*/ 409575 h 1905000"/>
                <a:gd name="connsiteX12" fmla="*/ 3000375 w 3819525"/>
                <a:gd name="connsiteY12" fmla="*/ 1314450 h 1905000"/>
                <a:gd name="connsiteX13" fmla="*/ 3419475 w 3819525"/>
                <a:gd name="connsiteY13" fmla="*/ 1314450 h 1905000"/>
                <a:gd name="connsiteX14" fmla="*/ 3409950 w 3819525"/>
                <a:gd name="connsiteY14" fmla="*/ 1695450 h 1905000"/>
                <a:gd name="connsiteX15" fmla="*/ 3267075 w 3819525"/>
                <a:gd name="connsiteY15" fmla="*/ 1905000 h 1905000"/>
                <a:gd name="connsiteX16" fmla="*/ 581025 w 3819525"/>
                <a:gd name="connsiteY16" fmla="*/ 1905000 h 1905000"/>
                <a:gd name="connsiteX17" fmla="*/ 590550 w 3819525"/>
                <a:gd name="connsiteY17" fmla="*/ 1495425 h 1905000"/>
                <a:gd name="connsiteX18" fmla="*/ 0 w 3819525"/>
                <a:gd name="connsiteY18" fmla="*/ 1495425 h 1905000"/>
                <a:gd name="connsiteX19" fmla="*/ 9525 w 3819525"/>
                <a:gd name="connsiteY19" fmla="*/ 695325 h 1905000"/>
                <a:gd name="connsiteX20" fmla="*/ 571500 w 3819525"/>
                <a:gd name="connsiteY20" fmla="*/ 704850 h 1905000"/>
                <a:gd name="connsiteX21" fmla="*/ 561975 w 3819525"/>
                <a:gd name="connsiteY21" fmla="*/ 0 h 190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819525" h="1905000">
                  <a:moveTo>
                    <a:pt x="561975" y="0"/>
                  </a:moveTo>
                  <a:lnTo>
                    <a:pt x="1990725" y="9525"/>
                  </a:lnTo>
                  <a:lnTo>
                    <a:pt x="1981200" y="752475"/>
                  </a:lnTo>
                  <a:lnTo>
                    <a:pt x="2057400" y="790575"/>
                  </a:lnTo>
                  <a:lnTo>
                    <a:pt x="2057400" y="1438275"/>
                  </a:lnTo>
                  <a:lnTo>
                    <a:pt x="2686050" y="1447800"/>
                  </a:lnTo>
                  <a:lnTo>
                    <a:pt x="2686050" y="781050"/>
                  </a:lnTo>
                  <a:lnTo>
                    <a:pt x="2847975" y="676275"/>
                  </a:lnTo>
                  <a:lnTo>
                    <a:pt x="2857500" y="38100"/>
                  </a:lnTo>
                  <a:lnTo>
                    <a:pt x="3819525" y="38100"/>
                  </a:lnTo>
                  <a:lnTo>
                    <a:pt x="3819525" y="409575"/>
                  </a:lnTo>
                  <a:lnTo>
                    <a:pt x="2981325" y="409575"/>
                  </a:lnTo>
                  <a:lnTo>
                    <a:pt x="3000375" y="1314450"/>
                  </a:lnTo>
                  <a:lnTo>
                    <a:pt x="3419475" y="1314450"/>
                  </a:lnTo>
                  <a:lnTo>
                    <a:pt x="3409950" y="1695450"/>
                  </a:lnTo>
                  <a:lnTo>
                    <a:pt x="3267075" y="1905000"/>
                  </a:lnTo>
                  <a:lnTo>
                    <a:pt x="581025" y="1905000"/>
                  </a:lnTo>
                  <a:lnTo>
                    <a:pt x="590550" y="1495425"/>
                  </a:lnTo>
                  <a:lnTo>
                    <a:pt x="0" y="1495425"/>
                  </a:lnTo>
                  <a:lnTo>
                    <a:pt x="9525" y="695325"/>
                  </a:lnTo>
                  <a:lnTo>
                    <a:pt x="571500" y="704850"/>
                  </a:lnTo>
                  <a:lnTo>
                    <a:pt x="561975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</p:grpSp>
      <p:sp>
        <p:nvSpPr>
          <p:cNvPr id="4" name="Rectangle 3"/>
          <p:cNvSpPr/>
          <p:nvPr/>
        </p:nvSpPr>
        <p:spPr>
          <a:xfrm>
            <a:off x="1" y="5985662"/>
            <a:ext cx="9144000" cy="87233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28575">
            <a:noFill/>
            <a:miter lim="800000"/>
            <a:headEnd/>
            <a:tailEnd/>
          </a:ln>
          <a:effectLst/>
        </p:spPr>
        <p:txBody>
          <a:bodyPr lIns="128016" tIns="64008" rIns="128016" bIns="64008" rtlCol="0" anchor="ctr" anchorCtr="1"/>
          <a:lstStyle/>
          <a:p>
            <a:pPr>
              <a:buFont typeface="Wingdings" pitchFamily="2" charset="2"/>
              <a:buChar char="v"/>
            </a:pPr>
            <a:r>
              <a:rPr lang="en-IN" b="1" dirty="0">
                <a:latin typeface="Segoe Script" pitchFamily="34" charset="0"/>
                <a:cs typeface="Arial" panose="020B0604020202020204" pitchFamily="34" charset="0"/>
              </a:rPr>
              <a:t>THE MAX VARIATION FOUND IS 0.143 MM.</a:t>
            </a:r>
          </a:p>
          <a:p>
            <a:pPr>
              <a:buFont typeface="Wingdings" pitchFamily="2" charset="2"/>
              <a:buChar char="v"/>
            </a:pPr>
            <a:r>
              <a:rPr lang="en-IN" b="1" dirty="0">
                <a:latin typeface="Segoe Script" pitchFamily="34" charset="0"/>
                <a:cs typeface="Arial" panose="020B0604020202020204" pitchFamily="34" charset="0"/>
              </a:rPr>
              <a:t>WHY VARIATION COMING IN DIFFERENT BATCHES ?                    </a:t>
            </a:r>
            <a:r>
              <a:rPr lang="en-IN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Segoe Script" pitchFamily="34" charset="0"/>
                <a:cs typeface="Arial" panose="020B0604020202020204" pitchFamily="34" charset="0"/>
              </a:rPr>
              <a:t>.</a:t>
            </a:r>
            <a:endParaRPr lang="en-IN" dirty="0">
              <a:solidFill>
                <a:schemeClr val="accent5">
                  <a:lumMod val="60000"/>
                  <a:lumOff val="40000"/>
                </a:schemeClr>
              </a:solidFill>
              <a:latin typeface="Segoe Script" pitchFamily="34" charset="0"/>
              <a:cs typeface="Arial" panose="020B0604020202020204" pitchFamily="34" charset="0"/>
            </a:endParaRPr>
          </a:p>
        </p:txBody>
      </p:sp>
      <p:sp>
        <p:nvSpPr>
          <p:cNvPr id="34" name="Rectangle 1"/>
          <p:cNvSpPr>
            <a:spLocks noChangeArrowheads="1"/>
          </p:cNvSpPr>
          <p:nvPr/>
        </p:nvSpPr>
        <p:spPr bwMode="auto">
          <a:xfrm>
            <a:off x="35497" y="0"/>
            <a:ext cx="9108504" cy="523220"/>
          </a:xfrm>
          <a:prstGeom prst="rect">
            <a:avLst/>
          </a:prstGeom>
          <a:noFill/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457200" indent="-457200">
              <a:buFont typeface="Wingdings" pitchFamily="2" charset="2"/>
              <a:buChar char="v"/>
              <a:defRPr/>
            </a:pPr>
            <a:r>
              <a:rPr lang="en-US" altLang="en-US" sz="2800" b="1" dirty="0">
                <a:effectLst>
                  <a:glow rad="1270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+mn-ea"/>
              </a:rPr>
              <a:t> INSERT ANALYSIS </a:t>
            </a:r>
          </a:p>
        </p:txBody>
      </p:sp>
      <p:sp>
        <p:nvSpPr>
          <p:cNvPr id="13" name="TextBox 14"/>
          <p:cNvSpPr txBox="1">
            <a:spLocks noChangeArrowheads="1"/>
          </p:cNvSpPr>
          <p:nvPr/>
        </p:nvSpPr>
        <p:spPr bwMode="auto">
          <a:xfrm>
            <a:off x="0" y="1036767"/>
            <a:ext cx="91440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IN" altLang="en-US" sz="2000" b="1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CHECKED THE INSERTS,  FOUND VARIATION IN DIFFERENT BATCHES</a:t>
            </a:r>
            <a:endParaRPr lang="en-IN" altLang="en-US" sz="2000" b="1" dirty="0">
              <a:solidFill>
                <a:srgbClr val="002060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graphicFrame>
        <p:nvGraphicFramePr>
          <p:cNvPr id="49" name="Table 4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9137466"/>
              </p:ext>
            </p:extLst>
          </p:nvPr>
        </p:nvGraphicFramePr>
        <p:xfrm>
          <a:off x="179513" y="1772816"/>
          <a:ext cx="5400600" cy="4176462"/>
        </p:xfrm>
        <a:graphic>
          <a:graphicData uri="http://schemas.openxmlformats.org/drawingml/2006/table">
            <a:tbl>
              <a:tblPr/>
              <a:tblGrid>
                <a:gridCol w="7780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55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22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8400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322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9842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56801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sz="1600" b="1" i="0" u="none" strike="noStrike" dirty="0">
                          <a:solidFill>
                            <a:schemeClr val="tx1"/>
                          </a:solidFill>
                          <a:latin typeface="Calibri"/>
                        </a:rPr>
                        <a:t>BATCH NO: 3774691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sz="1600" b="1" i="0" u="none" strike="noStrike" dirty="0">
                          <a:solidFill>
                            <a:schemeClr val="tx1"/>
                          </a:solidFill>
                          <a:latin typeface="Calibri"/>
                        </a:rPr>
                        <a:t>BATCH NO:3791293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sz="1600" b="1" i="0" u="none" strike="noStrike" dirty="0">
                          <a:solidFill>
                            <a:schemeClr val="tx1"/>
                          </a:solidFill>
                          <a:latin typeface="Calibri"/>
                        </a:rPr>
                        <a:t>BATCH NO:4086935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680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002060"/>
                          </a:solidFill>
                          <a:latin typeface="Calibri"/>
                        </a:rPr>
                        <a:t>SL NO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002060"/>
                          </a:solidFill>
                          <a:latin typeface="Calibri"/>
                        </a:rPr>
                        <a:t>INSERT SPEC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002060"/>
                          </a:solidFill>
                          <a:latin typeface="Calibri"/>
                        </a:rPr>
                        <a:t>SL NO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002060"/>
                          </a:solidFill>
                          <a:latin typeface="Calibri"/>
                        </a:rPr>
                        <a:t>INSERT SPEC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002060"/>
                          </a:solidFill>
                          <a:latin typeface="Calibri"/>
                        </a:rPr>
                        <a:t>SL NO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002060"/>
                          </a:solidFill>
                          <a:latin typeface="Calibri"/>
                        </a:rPr>
                        <a:t>INSERT SPEC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628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4.085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4.124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3.985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628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4.083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4.126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3.986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628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4.084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4.125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3.986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628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4.085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4.126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3.984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628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4.085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4.127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3.985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628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4.086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4.124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3.985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2628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4.084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4.124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3.984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2628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4.086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4.125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3.985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2628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4.085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4.124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3.986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2628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4.084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4.125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3.984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12" name="TextBox 12"/>
          <p:cNvSpPr txBox="1">
            <a:spLocks noChangeArrowheads="1"/>
          </p:cNvSpPr>
          <p:nvPr/>
        </p:nvSpPr>
        <p:spPr bwMode="auto">
          <a:xfrm>
            <a:off x="7370400" y="5085184"/>
            <a:ext cx="1043025" cy="2769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xtLst/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IN" altLang="en-US" sz="1200" b="1" u="sng" dirty="0">
                <a:solidFill>
                  <a:srgbClr val="FF3399"/>
                </a:solidFill>
                <a:latin typeface="Arial" panose="020B0604020202020204" pitchFamily="34" charset="0"/>
              </a:rPr>
              <a:t>5.15 ~ 5.19</a:t>
            </a:r>
          </a:p>
        </p:txBody>
      </p:sp>
      <p:sp>
        <p:nvSpPr>
          <p:cNvPr id="14" name="TextBox 12"/>
          <p:cNvSpPr txBox="1">
            <a:spLocks noChangeArrowheads="1"/>
          </p:cNvSpPr>
          <p:nvPr/>
        </p:nvSpPr>
        <p:spPr bwMode="auto">
          <a:xfrm>
            <a:off x="6345022" y="3121223"/>
            <a:ext cx="2220706" cy="30777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xtLst/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IN" altLang="en-US" sz="1400" b="1" u="sng" dirty="0">
                <a:solidFill>
                  <a:srgbClr val="FF3399"/>
                </a:solidFill>
                <a:latin typeface="Arial" panose="020B0604020202020204" pitchFamily="34" charset="0"/>
              </a:rPr>
              <a:t>TOLERANCE : 0.16MM</a:t>
            </a:r>
          </a:p>
        </p:txBody>
      </p:sp>
      <p:sp>
        <p:nvSpPr>
          <p:cNvPr id="15" name="TextBox 12"/>
          <p:cNvSpPr txBox="1">
            <a:spLocks noChangeArrowheads="1"/>
          </p:cNvSpPr>
          <p:nvPr/>
        </p:nvSpPr>
        <p:spPr bwMode="auto">
          <a:xfrm>
            <a:off x="6162579" y="5661248"/>
            <a:ext cx="2153837" cy="30777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xtLst/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IN" altLang="en-US" sz="1400" b="1" u="sng" dirty="0">
                <a:solidFill>
                  <a:srgbClr val="FF3399"/>
                </a:solidFill>
                <a:latin typeface="Arial" panose="020B0604020202020204" pitchFamily="34" charset="0"/>
              </a:rPr>
              <a:t>TOLERANCE : 0.04MM</a:t>
            </a:r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5400000">
            <a:off x="7647055" y="1638096"/>
            <a:ext cx="790575" cy="17464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" name="Straight Arrow Connector 2"/>
          <p:cNvCxnSpPr/>
          <p:nvPr/>
        </p:nvCxnSpPr>
        <p:spPr>
          <a:xfrm flipH="1">
            <a:off x="6606791" y="1854666"/>
            <a:ext cx="2302" cy="30661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6614476" y="2872597"/>
            <a:ext cx="0" cy="23799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H="1">
            <a:off x="6537085" y="2170686"/>
            <a:ext cx="62720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5536918" y="2354364"/>
            <a:ext cx="11972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CC0000"/>
                </a:solidFill>
              </a:rPr>
              <a:t>4.12±0.08</a:t>
            </a:r>
            <a:r>
              <a:rPr lang="en-US" sz="1600" dirty="0"/>
              <a:t> </a:t>
            </a:r>
            <a:endParaRPr lang="en-IN" sz="1600" dirty="0"/>
          </a:p>
        </p:txBody>
      </p:sp>
      <p:sp>
        <p:nvSpPr>
          <p:cNvPr id="21" name="TextBox 20"/>
          <p:cNvSpPr txBox="1"/>
          <p:nvPr/>
        </p:nvSpPr>
        <p:spPr>
          <a:xfrm>
            <a:off x="7008535" y="1738368"/>
            <a:ext cx="1926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00FF"/>
                </a:solidFill>
                <a:latin typeface="Vijaya" pitchFamily="34" charset="0"/>
                <a:cs typeface="Vijaya" pitchFamily="34" charset="0"/>
              </a:rPr>
              <a:t>CURRENT INSERT</a:t>
            </a:r>
            <a:endParaRPr lang="en-IN" b="1" dirty="0">
              <a:solidFill>
                <a:srgbClr val="0000FF"/>
              </a:solidFill>
              <a:latin typeface="Vijaya" pitchFamily="34" charset="0"/>
              <a:cs typeface="Vijaya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537085" y="3501008"/>
            <a:ext cx="1926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atin typeface="Vijaya" pitchFamily="34" charset="0"/>
                <a:cs typeface="Vijaya" pitchFamily="34" charset="0"/>
              </a:defRPr>
            </a:lvl1pPr>
          </a:lstStyle>
          <a:p>
            <a:r>
              <a:rPr lang="en-US" b="1" dirty="0">
                <a:solidFill>
                  <a:srgbClr val="0000FF"/>
                </a:solidFill>
              </a:rPr>
              <a:t>PROCESS SPEC</a:t>
            </a:r>
            <a:endParaRPr lang="en-IN" b="1" dirty="0">
              <a:solidFill>
                <a:srgbClr val="0000FF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555776" y="3029989"/>
            <a:ext cx="14430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Max</a:t>
            </a:r>
            <a:endParaRPr lang="en-US" sz="5400" b="1" cap="none" spc="0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4355976" y="4678077"/>
            <a:ext cx="133241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Min</a:t>
            </a:r>
            <a:endParaRPr lang="en-US" sz="5400" b="1" cap="none" spc="0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cxnSp>
        <p:nvCxnSpPr>
          <p:cNvPr id="23" name="Straight Connector 22"/>
          <p:cNvCxnSpPr/>
          <p:nvPr/>
        </p:nvCxnSpPr>
        <p:spPr>
          <a:xfrm flipH="1">
            <a:off x="6537085" y="2883230"/>
            <a:ext cx="64312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V="1">
            <a:off x="6614476" y="2170686"/>
            <a:ext cx="1" cy="7019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3249829" y="4339860"/>
            <a:ext cx="242051" cy="338217"/>
          </a:xfrm>
          <a:prstGeom prst="straightConnector1">
            <a:avLst/>
          </a:prstGeom>
          <a:ln w="28575">
            <a:solidFill>
              <a:srgbClr val="FF33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H="1" flipV="1">
            <a:off x="4169921" y="5400496"/>
            <a:ext cx="342242" cy="406624"/>
          </a:xfrm>
          <a:prstGeom prst="straightConnector1">
            <a:avLst/>
          </a:prstGeom>
          <a:ln w="28575">
            <a:solidFill>
              <a:srgbClr val="FF33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350329" y="4692609"/>
            <a:ext cx="3819592" cy="707886"/>
          </a:xfrm>
          <a:prstGeom prst="rect">
            <a:avLst/>
          </a:prstGeom>
          <a:solidFill>
            <a:srgbClr val="FFC000"/>
          </a:solidFill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4000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Gap = 0.143mm</a:t>
            </a:r>
            <a:endParaRPr lang="en-US" sz="4000" b="1" cap="none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cxnSp>
        <p:nvCxnSpPr>
          <p:cNvPr id="31" name="Straight Connector 30"/>
          <p:cNvCxnSpPr/>
          <p:nvPr/>
        </p:nvCxnSpPr>
        <p:spPr>
          <a:xfrm flipV="1">
            <a:off x="7060615" y="5220585"/>
            <a:ext cx="0" cy="4173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7304427" y="5213971"/>
            <a:ext cx="0" cy="4173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6836128" y="5601407"/>
            <a:ext cx="222106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H="1">
            <a:off x="7299334" y="5597476"/>
            <a:ext cx="209942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V="1">
            <a:off x="7060615" y="5599889"/>
            <a:ext cx="23428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7112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" grpId="0"/>
      <p:bldP spid="19" grpId="0"/>
      <p:bldP spid="36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5720622"/>
            <a:ext cx="9144001" cy="1137378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28575">
            <a:noFill/>
            <a:miter lim="800000"/>
            <a:headEnd/>
            <a:tailEnd/>
          </a:ln>
          <a:effectLst/>
        </p:spPr>
        <p:txBody>
          <a:bodyPr lIns="128016" tIns="64008" rIns="128016" bIns="64008" rtlCol="0" anchor="ctr" anchorCtr="1"/>
          <a:lstStyle/>
          <a:p>
            <a:pPr>
              <a:buFont typeface="Wingdings" pitchFamily="2" charset="2"/>
              <a:buChar char="v"/>
            </a:pPr>
            <a:r>
              <a:rPr lang="en-IN" b="1" dirty="0">
                <a:latin typeface="Segoe Script" pitchFamily="34" charset="0"/>
                <a:cs typeface="Arial" panose="020B0604020202020204" pitchFamily="34" charset="0"/>
              </a:rPr>
              <a:t>TAKEN TRIALS WITH THE GROUND INSERT – LIFE NOT ACHIEVED DUE TO INSERT WEAR OUT  .</a:t>
            </a:r>
          </a:p>
          <a:p>
            <a:pPr marL="285750" indent="-285750">
              <a:buFont typeface="Wingdings" pitchFamily="2" charset="2"/>
              <a:buChar char="v"/>
            </a:pPr>
            <a:r>
              <a:rPr lang="en-IN" b="1" dirty="0">
                <a:latin typeface="Segoe Script" pitchFamily="34" charset="0"/>
                <a:cs typeface="Arial" panose="020B0604020202020204" pitchFamily="34" charset="0"/>
              </a:rPr>
              <a:t>PRECISION GROUND INSERT WILL NOT IMPROVE THE LIFE, SHOULD WE GO FOR MOULDED INSERT? </a:t>
            </a:r>
          </a:p>
        </p:txBody>
      </p:sp>
      <p:sp>
        <p:nvSpPr>
          <p:cNvPr id="34" name="Rectangle 1"/>
          <p:cNvSpPr>
            <a:spLocks noChangeArrowheads="1"/>
          </p:cNvSpPr>
          <p:nvPr/>
        </p:nvSpPr>
        <p:spPr bwMode="auto">
          <a:xfrm>
            <a:off x="35497" y="0"/>
            <a:ext cx="9108504" cy="584775"/>
          </a:xfrm>
          <a:prstGeom prst="rect">
            <a:avLst/>
          </a:prstGeom>
          <a:noFill/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buFont typeface="Wingdings" pitchFamily="2" charset="2"/>
              <a:buChar char="v"/>
              <a:defRPr/>
            </a:pPr>
            <a:r>
              <a:rPr lang="en-US" altLang="en-US" sz="2800" b="1" dirty="0">
                <a:effectLst>
                  <a:glow rad="1270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+mn-ea"/>
              </a:rPr>
              <a:t> INSERT TRIAL </a:t>
            </a:r>
            <a:r>
              <a:rPr lang="en-US" altLang="en-US" sz="3200" dirty="0">
                <a:latin typeface="+mn-lt"/>
              </a:rPr>
              <a:t>1</a:t>
            </a:r>
          </a:p>
        </p:txBody>
      </p:sp>
      <p:graphicFrame>
        <p:nvGraphicFramePr>
          <p:cNvPr id="31" name="Table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0401042"/>
              </p:ext>
            </p:extLst>
          </p:nvPr>
        </p:nvGraphicFramePr>
        <p:xfrm>
          <a:off x="2702064" y="1787104"/>
          <a:ext cx="3312365" cy="3816425"/>
        </p:xfrm>
        <a:graphic>
          <a:graphicData uri="http://schemas.openxmlformats.org/drawingml/2006/table">
            <a:tbl>
              <a:tblPr/>
              <a:tblGrid>
                <a:gridCol w="9463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021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638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7412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6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6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55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CURRENT INSERT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A4G0405M04U04 </a:t>
                      </a:r>
                      <a:r>
                        <a:rPr lang="en-US" sz="1100" b="0" i="0" u="none" strike="noStrike" dirty="0">
                          <a:solidFill>
                            <a:srgbClr val="FF0000"/>
                          </a:solidFill>
                          <a:latin typeface="Calibri"/>
                        </a:rPr>
                        <a:t>GUP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DTE400</a:t>
                      </a:r>
                      <a:r>
                        <a:rPr lang="en-US" sz="1100" b="0" i="0" u="none" strike="noStrike" baseline="0" dirty="0">
                          <a:solidFill>
                            <a:srgbClr val="000000"/>
                          </a:solidFill>
                          <a:latin typeface="Calibri"/>
                        </a:rPr>
                        <a:t> – 040 </a:t>
                      </a:r>
                      <a:r>
                        <a:rPr lang="en-US" sz="1100" b="0" i="0" u="none" strike="noStrike" baseline="0" dirty="0">
                          <a:solidFill>
                            <a:srgbClr val="00A84C"/>
                          </a:solidFill>
                          <a:latin typeface="Calibri"/>
                        </a:rPr>
                        <a:t>T9125</a:t>
                      </a:r>
                      <a:endParaRPr lang="en-US" sz="1100" b="0" i="0" u="none" strike="noStrike" dirty="0">
                        <a:solidFill>
                          <a:srgbClr val="00A84C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210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TOLERANCE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FF0000"/>
                          </a:solidFill>
                          <a:latin typeface="Calibri"/>
                        </a:rPr>
                        <a:t>± 0.08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dirty="0">
                          <a:solidFill>
                            <a:srgbClr val="FF0000"/>
                          </a:solidFill>
                          <a:latin typeface="+mn-lt"/>
                        </a:rPr>
                        <a:t>± 0.020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1009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SET LIFE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500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500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439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ACTUAL LIFE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latin typeface="Calibri"/>
                        </a:rPr>
                        <a:t>500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rgbClr val="FF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733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CUTTING SPEED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120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120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733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FEED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0.12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0.12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545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MAKE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KENNAMETAL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TUNGALOY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" name="Chart 10"/>
          <p:cNvGraphicFramePr/>
          <p:nvPr>
            <p:extLst>
              <p:ext uri="{D42A27DB-BD31-4B8C-83A1-F6EECF244321}">
                <p14:modId xmlns:p14="http://schemas.microsoft.com/office/powerpoint/2010/main" val="3492971980"/>
              </p:ext>
            </p:extLst>
          </p:nvPr>
        </p:nvGraphicFramePr>
        <p:xfrm>
          <a:off x="6141127" y="1988840"/>
          <a:ext cx="2843808" cy="33843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12" name="Picture 2" descr="Image result for SAD smiley images">
            <a:hlinkClick r:id="rId4"/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16235" y="3246116"/>
            <a:ext cx="806448" cy="806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14"/>
          <p:cNvSpPr txBox="1">
            <a:spLocks noChangeArrowheads="1"/>
          </p:cNvSpPr>
          <p:nvPr/>
        </p:nvSpPr>
        <p:spPr bwMode="auto">
          <a:xfrm>
            <a:off x="0" y="836712"/>
            <a:ext cx="91440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 typeface="Wingdings" pitchFamily="2" charset="2"/>
              <a:buChar char="v"/>
            </a:pPr>
            <a:r>
              <a:rPr lang="en-IN" altLang="en-US" sz="2000" b="1" dirty="0">
                <a:solidFill>
                  <a:srgbClr val="00206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WE NEED THE PRECISSION GROUND INSERT HAVING ±0.020 TOLERENCE FOR THIS APPLICATION</a:t>
            </a:r>
          </a:p>
        </p:txBody>
      </p:sp>
      <p:sp>
        <p:nvSpPr>
          <p:cNvPr id="16" name="Rectangle 15"/>
          <p:cNvSpPr/>
          <p:nvPr/>
        </p:nvSpPr>
        <p:spPr>
          <a:xfrm>
            <a:off x="0" y="4831839"/>
            <a:ext cx="262778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ctr"/>
            <a:r>
              <a:rPr lang="en-US" dirty="0">
                <a:solidFill>
                  <a:srgbClr val="000000"/>
                </a:solidFill>
                <a:latin typeface="David" pitchFamily="34" charset="-79"/>
                <a:cs typeface="David" pitchFamily="34" charset="-79"/>
              </a:rPr>
              <a:t>DTE400-040 –GROUND</a:t>
            </a:r>
          </a:p>
          <a:p>
            <a:pPr algn="ctr" fontAlgn="ctr"/>
            <a:r>
              <a:rPr lang="en-US" dirty="0">
                <a:solidFill>
                  <a:srgbClr val="000000"/>
                </a:solidFill>
                <a:latin typeface="David" pitchFamily="34" charset="-79"/>
                <a:cs typeface="David" pitchFamily="34" charset="-79"/>
              </a:rPr>
              <a:t>TOLERANCE </a:t>
            </a:r>
            <a:r>
              <a:rPr lang="en-US" dirty="0">
                <a:latin typeface="David" pitchFamily="34" charset="-79"/>
                <a:cs typeface="David" pitchFamily="34" charset="-79"/>
              </a:rPr>
              <a:t>±0.02</a:t>
            </a:r>
          </a:p>
        </p:txBody>
      </p:sp>
      <p:pic>
        <p:nvPicPr>
          <p:cNvPr id="187394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7584" y="2096140"/>
            <a:ext cx="1152128" cy="27338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812532" y="3921759"/>
            <a:ext cx="6480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TRAIL-1</a:t>
            </a:r>
            <a:endParaRPr lang="en-IN" sz="11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5423463" y="3919784"/>
            <a:ext cx="6480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TRAIL-2</a:t>
            </a:r>
            <a:endParaRPr lang="en-IN" sz="1100" b="1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5423463" y="3966352"/>
            <a:ext cx="0" cy="47559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4920544" y="4086917"/>
            <a:ext cx="4320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20</a:t>
            </a:r>
            <a:endParaRPr lang="en-IN" sz="1400" dirty="0">
              <a:solidFill>
                <a:srgbClr val="FF000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530163" y="4090455"/>
            <a:ext cx="4320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30</a:t>
            </a:r>
            <a:endParaRPr lang="en-IN" sz="1400" dirty="0">
              <a:solidFill>
                <a:srgbClr val="FF0000"/>
              </a:solidFill>
            </a:endParaRPr>
          </a:p>
        </p:txBody>
      </p:sp>
      <p:sp>
        <p:nvSpPr>
          <p:cNvPr id="17" name="TextBox 1"/>
          <p:cNvSpPr txBox="1"/>
          <p:nvPr/>
        </p:nvSpPr>
        <p:spPr bwMode="auto">
          <a:xfrm>
            <a:off x="4894165" y="1906749"/>
            <a:ext cx="1094400" cy="381600"/>
          </a:xfrm>
          <a:prstGeom prst="rect">
            <a:avLst/>
          </a:prstGeom>
          <a:solidFill>
            <a:srgbClr val="00B0F0"/>
          </a:solidFill>
          <a:effectLst>
            <a:innerShdw blurRad="63500" dist="50800" dir="13500000">
              <a:prstClr val="black">
                <a:alpha val="50000"/>
              </a:prstClr>
            </a:innerShdw>
            <a:reflection blurRad="6350" stA="52000" endA="300" endPos="35000" dir="5400000" sy="-100000" algn="bl" rotWithShape="0"/>
          </a:effectLst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1400" dirty="0"/>
              <a:t>  </a:t>
            </a:r>
            <a:r>
              <a:rPr lang="en-US" sz="1400" dirty="0">
                <a:latin typeface="Cooper Black" pitchFamily="18" charset="0"/>
              </a:rPr>
              <a:t>AFTER  </a:t>
            </a:r>
          </a:p>
        </p:txBody>
      </p:sp>
      <p:sp>
        <p:nvSpPr>
          <p:cNvPr id="18" name="TextBox 1"/>
          <p:cNvSpPr txBox="1"/>
          <p:nvPr/>
        </p:nvSpPr>
        <p:spPr bwMode="auto">
          <a:xfrm>
            <a:off x="3691225" y="1905610"/>
            <a:ext cx="1092578" cy="381059"/>
          </a:xfrm>
          <a:prstGeom prst="rect">
            <a:avLst/>
          </a:prstGeom>
          <a:effectLst>
            <a:innerShdw blurRad="63500" dist="50800" dir="13500000">
              <a:prstClr val="black">
                <a:alpha val="50000"/>
              </a:prstClr>
            </a:innerShdw>
            <a:reflection blurRad="6350" stA="52000" endA="300" endPos="35000" dir="5400000" sy="-100000" algn="bl" rotWithShape="0"/>
          </a:effectLst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1400" dirty="0"/>
              <a:t> </a:t>
            </a:r>
            <a:r>
              <a:rPr lang="en-US" sz="1400" dirty="0">
                <a:latin typeface="Cooper Black" pitchFamily="18" charset="0"/>
              </a:rPr>
              <a:t>BEFORE  </a:t>
            </a:r>
          </a:p>
        </p:txBody>
      </p:sp>
    </p:spTree>
    <p:extLst>
      <p:ext uri="{BB962C8B-B14F-4D97-AF65-F5344CB8AC3E}">
        <p14:creationId xmlns:p14="http://schemas.microsoft.com/office/powerpoint/2010/main" val="255711242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5757764"/>
            <a:ext cx="9144000" cy="110023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28575">
            <a:noFill/>
            <a:miter lim="800000"/>
            <a:headEnd/>
            <a:tailEnd/>
          </a:ln>
          <a:effectLst/>
        </p:spPr>
        <p:txBody>
          <a:bodyPr lIns="128016" tIns="64008" rIns="128016" bIns="64008" rtlCol="0" anchor="ctr" anchorCtr="1"/>
          <a:lstStyle/>
          <a:p>
            <a:pPr>
              <a:buFont typeface="Wingdings" pitchFamily="2" charset="2"/>
              <a:buChar char="v"/>
            </a:pPr>
            <a:r>
              <a:rPr lang="en-IN" b="1" dirty="0">
                <a:latin typeface="Segoe Script" pitchFamily="34" charset="0"/>
                <a:cs typeface="Arial" panose="020B0604020202020204" pitchFamily="34" charset="0"/>
              </a:rPr>
              <a:t>TO STUDY BATCH TO BATCH VARIATION ARRANGED 3 BATCHES</a:t>
            </a:r>
          </a:p>
          <a:p>
            <a:pPr>
              <a:buFont typeface="Wingdings" pitchFamily="2" charset="2"/>
              <a:buChar char="v"/>
            </a:pPr>
            <a:r>
              <a:rPr lang="en-IN" b="1" dirty="0">
                <a:latin typeface="Segoe Script" pitchFamily="34" charset="0"/>
                <a:cs typeface="Arial" panose="020B0604020202020204" pitchFamily="34" charset="0"/>
              </a:rPr>
              <a:t>THE MAXIMUM VARIATION FOUND IS 0.008 MM.</a:t>
            </a:r>
          </a:p>
          <a:p>
            <a:pPr>
              <a:buFont typeface="Wingdings" pitchFamily="2" charset="2"/>
              <a:buChar char="v"/>
            </a:pPr>
            <a:r>
              <a:rPr lang="en-IN" b="1" dirty="0">
                <a:latin typeface="Segoe Script" pitchFamily="34" charset="0"/>
                <a:cs typeface="Arial" panose="020B0604020202020204" pitchFamily="34" charset="0"/>
              </a:rPr>
              <a:t>DECIDED TO GO WITH THIS INSERT FOR FURTHER TRIALS           </a:t>
            </a:r>
            <a:r>
              <a:rPr lang="en-IN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Segoe Script" pitchFamily="34" charset="0"/>
                <a:cs typeface="Arial" panose="020B0604020202020204" pitchFamily="34" charset="0"/>
              </a:rPr>
              <a:t>.</a:t>
            </a:r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               </a:t>
            </a:r>
          </a:p>
        </p:txBody>
      </p:sp>
      <p:sp>
        <p:nvSpPr>
          <p:cNvPr id="34" name="Rectangle 1"/>
          <p:cNvSpPr>
            <a:spLocks noChangeArrowheads="1"/>
          </p:cNvSpPr>
          <p:nvPr/>
        </p:nvSpPr>
        <p:spPr bwMode="auto">
          <a:xfrm>
            <a:off x="35497" y="0"/>
            <a:ext cx="9108504" cy="523220"/>
          </a:xfrm>
          <a:prstGeom prst="rect">
            <a:avLst/>
          </a:prstGeom>
          <a:noFill/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buFont typeface="Wingdings" pitchFamily="2" charset="2"/>
              <a:buChar char="v"/>
              <a:defRPr/>
            </a:pPr>
            <a:r>
              <a:rPr lang="en-US" altLang="en-US" sz="2800" b="1" dirty="0">
                <a:effectLst>
                  <a:glow rad="1270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+mn-ea"/>
              </a:rPr>
              <a:t> INSERT SELECTION</a:t>
            </a:r>
          </a:p>
        </p:txBody>
      </p:sp>
      <p:sp>
        <p:nvSpPr>
          <p:cNvPr id="10" name="TextBox 14"/>
          <p:cNvSpPr txBox="1">
            <a:spLocks noChangeArrowheads="1"/>
          </p:cNvSpPr>
          <p:nvPr/>
        </p:nvSpPr>
        <p:spPr bwMode="auto">
          <a:xfrm>
            <a:off x="0" y="764704"/>
            <a:ext cx="91440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 typeface="Wingdings" pitchFamily="2" charset="2"/>
              <a:buChar char="v"/>
            </a:pPr>
            <a:r>
              <a:rPr lang="en-IN" altLang="en-US" sz="2000" b="1" dirty="0">
                <a:solidFill>
                  <a:srgbClr val="002060"/>
                </a:solidFill>
                <a:latin typeface="Arial" panose="020B0604020202020204" pitchFamily="34" charset="0"/>
              </a:rPr>
              <a:t> CHECKED FOR THE MOULDED INSERT WITH LEAST TOLERANCE</a:t>
            </a:r>
          </a:p>
          <a:p>
            <a:pPr>
              <a:spcBef>
                <a:spcPct val="0"/>
              </a:spcBef>
              <a:buFont typeface="Wingdings" pitchFamily="2" charset="2"/>
              <a:buChar char="v"/>
            </a:pPr>
            <a:r>
              <a:rPr lang="en-IN" altLang="en-US" sz="2000" b="1" dirty="0">
                <a:solidFill>
                  <a:srgbClr val="002060"/>
                </a:solidFill>
                <a:latin typeface="Arial" panose="020B0604020202020204" pitchFamily="34" charset="0"/>
              </a:rPr>
              <a:t> SELECTED  GDM4020N-040 GM HAVING TOLERANCE OF </a:t>
            </a:r>
            <a:r>
              <a:rPr lang="en-US" sz="2000" b="1" dirty="0">
                <a:solidFill>
                  <a:srgbClr val="002060"/>
                </a:solidFill>
              </a:rPr>
              <a:t>±</a:t>
            </a:r>
            <a:r>
              <a:rPr lang="en-IN" altLang="en-US" sz="2000" b="1" dirty="0">
                <a:solidFill>
                  <a:srgbClr val="002060"/>
                </a:solidFill>
                <a:latin typeface="Arial" panose="020B0604020202020204" pitchFamily="34" charset="0"/>
              </a:rPr>
              <a:t> 0.02 MM </a:t>
            </a:r>
          </a:p>
        </p:txBody>
      </p:sp>
      <p:graphicFrame>
        <p:nvGraphicFramePr>
          <p:cNvPr id="12" name="Table 11"/>
          <p:cNvGraphicFramePr>
            <a:graphicFrameLocks noGrp="1"/>
          </p:cNvGraphicFramePr>
          <p:nvPr/>
        </p:nvGraphicFramePr>
        <p:xfrm>
          <a:off x="179513" y="1745946"/>
          <a:ext cx="5688631" cy="3888436"/>
        </p:xfrm>
        <a:graphic>
          <a:graphicData uri="http://schemas.openxmlformats.org/drawingml/2006/table">
            <a:tbl>
              <a:tblPr/>
              <a:tblGrid>
                <a:gridCol w="7936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971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469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37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4699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0001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25298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chemeClr val="tx1"/>
                          </a:solidFill>
                          <a:latin typeface="Calibri"/>
                        </a:rPr>
                        <a:t>BATCH NO: R0529E4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chemeClr val="tx1"/>
                          </a:solidFill>
                          <a:latin typeface="Calibri"/>
                        </a:rPr>
                        <a:t>BATCH NO:R1033EZ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chemeClr val="tx1"/>
                          </a:solidFill>
                          <a:latin typeface="Calibri"/>
                        </a:rPr>
                        <a:t>BATCH NO:</a:t>
                      </a:r>
                      <a:r>
                        <a:rPr lang="en-US" sz="1600" b="1" i="0" u="none" strike="noStrike" baseline="0" dirty="0">
                          <a:solidFill>
                            <a:schemeClr val="tx1"/>
                          </a:solidFill>
                          <a:latin typeface="Calibri"/>
                        </a:rPr>
                        <a:t> N113905</a:t>
                      </a:r>
                      <a:r>
                        <a:rPr lang="en-US" sz="1600" b="1" i="0" u="none" strike="noStrike" dirty="0">
                          <a:solidFill>
                            <a:schemeClr val="tx1"/>
                          </a:solidFill>
                          <a:latin typeface="Calibri"/>
                        </a:rPr>
                        <a:t>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529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002060"/>
                          </a:solidFill>
                          <a:latin typeface="Calibri"/>
                        </a:rPr>
                        <a:t>SL NO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002060"/>
                          </a:solidFill>
                          <a:latin typeface="Calibri"/>
                        </a:rPr>
                        <a:t>INSERT SPEC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002060"/>
                          </a:solidFill>
                          <a:latin typeface="Calibri"/>
                        </a:rPr>
                        <a:t>SL NO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002060"/>
                          </a:solidFill>
                          <a:latin typeface="Calibri"/>
                        </a:rPr>
                        <a:t>INSERT SPEC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002060"/>
                          </a:solidFill>
                          <a:latin typeface="Calibri"/>
                        </a:rPr>
                        <a:t>SL NO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002060"/>
                          </a:solidFill>
                          <a:latin typeface="Calibri"/>
                        </a:rPr>
                        <a:t>INSERT SPEC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378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3.971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3.970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3.975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378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3.975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3.967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3.975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378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3.973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3.970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3.970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378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3.971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3.974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3.971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378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3.974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3.973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3.968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378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3.969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3.972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3.973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378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3.971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3.973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3.974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0378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3.975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3.969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3.970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0378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3.973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3.967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3.968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0378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3.971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3.967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3.975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15" name="Rectangle 14"/>
          <p:cNvSpPr/>
          <p:nvPr/>
        </p:nvSpPr>
        <p:spPr>
          <a:xfrm>
            <a:off x="6042096" y="2844726"/>
            <a:ext cx="28803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ctr"/>
            <a:r>
              <a:rPr lang="en-US" b="1" dirty="0">
                <a:solidFill>
                  <a:srgbClr val="000000"/>
                </a:solidFill>
                <a:latin typeface="Calibri"/>
              </a:rPr>
              <a:t>GDM4020N-040 GM</a:t>
            </a:r>
          </a:p>
        </p:txBody>
      </p:sp>
      <p:pic>
        <p:nvPicPr>
          <p:cNvPr id="1863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5400000">
            <a:off x="7697197" y="1423417"/>
            <a:ext cx="1019798" cy="18147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5805257" y="2171718"/>
            <a:ext cx="12551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00A84C"/>
                </a:solidFill>
              </a:rPr>
              <a:t>4.00±0.02</a:t>
            </a:r>
            <a:r>
              <a:rPr lang="en-US" sz="1600" dirty="0">
                <a:solidFill>
                  <a:srgbClr val="00A84C"/>
                </a:solidFill>
              </a:rPr>
              <a:t> </a:t>
            </a:r>
            <a:endParaRPr lang="en-IN" sz="1600" dirty="0">
              <a:solidFill>
                <a:srgbClr val="00A84C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519136" y="1412776"/>
            <a:ext cx="1926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atin typeface="Vijaya" pitchFamily="34" charset="0"/>
                <a:cs typeface="Vijaya" pitchFamily="34" charset="0"/>
              </a:defRPr>
            </a:lvl1pPr>
          </a:lstStyle>
          <a:p>
            <a:r>
              <a:rPr lang="en-US" b="1" dirty="0">
                <a:solidFill>
                  <a:srgbClr val="0000FF"/>
                </a:solidFill>
              </a:rPr>
              <a:t>TRAIL INSERT</a:t>
            </a:r>
            <a:endParaRPr lang="en-IN" b="1" dirty="0">
              <a:solidFill>
                <a:srgbClr val="0000FF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2123728" y="2618982"/>
            <a:ext cx="14430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Max</a:t>
            </a:r>
            <a:endParaRPr lang="en-US" sz="5400" b="1" cap="none" spc="0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3923540" y="4884846"/>
            <a:ext cx="133241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Min</a:t>
            </a:r>
            <a:endParaRPr lang="en-US" sz="5400" b="1" cap="none" spc="0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622125" y="3232965"/>
            <a:ext cx="1926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atin typeface="Vijaya" pitchFamily="34" charset="0"/>
                <a:cs typeface="Vijaya" pitchFamily="34" charset="0"/>
              </a:defRPr>
            </a:lvl1pPr>
          </a:lstStyle>
          <a:p>
            <a:r>
              <a:rPr lang="en-US" b="1" dirty="0">
                <a:solidFill>
                  <a:srgbClr val="0000FF"/>
                </a:solidFill>
              </a:rPr>
              <a:t>PROCESS SPEC</a:t>
            </a:r>
            <a:endParaRPr lang="en-IN" b="1" dirty="0">
              <a:solidFill>
                <a:srgbClr val="0000FF"/>
              </a:solidFill>
            </a:endParaRPr>
          </a:p>
        </p:txBody>
      </p:sp>
      <p:cxnSp>
        <p:nvCxnSpPr>
          <p:cNvPr id="27" name="Straight Arrow Connector 26"/>
          <p:cNvCxnSpPr/>
          <p:nvPr/>
        </p:nvCxnSpPr>
        <p:spPr>
          <a:xfrm flipH="1">
            <a:off x="6850961" y="1604460"/>
            <a:ext cx="2302" cy="30661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6858646" y="2737693"/>
            <a:ext cx="0" cy="23799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H="1">
            <a:off x="6781255" y="1920480"/>
            <a:ext cx="62720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H="1">
            <a:off x="6781255" y="2748326"/>
            <a:ext cx="64312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V="1">
            <a:off x="6858647" y="1920481"/>
            <a:ext cx="0" cy="8278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>
            <a:off x="1697467" y="3214058"/>
            <a:ext cx="282245" cy="420513"/>
          </a:xfrm>
          <a:prstGeom prst="straightConnector1">
            <a:avLst/>
          </a:prstGeom>
          <a:ln w="28575">
            <a:solidFill>
              <a:srgbClr val="FF33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 flipV="1">
            <a:off x="2699792" y="4725144"/>
            <a:ext cx="432048" cy="567854"/>
          </a:xfrm>
          <a:prstGeom prst="straightConnector1">
            <a:avLst/>
          </a:prstGeom>
          <a:ln w="28575">
            <a:solidFill>
              <a:srgbClr val="FF33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6368" name="Rectangle 186367"/>
          <p:cNvSpPr/>
          <p:nvPr/>
        </p:nvSpPr>
        <p:spPr>
          <a:xfrm>
            <a:off x="477918" y="3729806"/>
            <a:ext cx="4794903" cy="923330"/>
          </a:xfrm>
          <a:prstGeom prst="rect">
            <a:avLst/>
          </a:prstGeom>
          <a:solidFill>
            <a:srgbClr val="FFC000"/>
          </a:solidFill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5400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Gap = 0.008mm</a:t>
            </a:r>
            <a:endParaRPr lang="en-US" sz="5400" b="1" cap="none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grpSp>
        <p:nvGrpSpPr>
          <p:cNvPr id="32" name="Group 20"/>
          <p:cNvGrpSpPr/>
          <p:nvPr/>
        </p:nvGrpSpPr>
        <p:grpSpPr>
          <a:xfrm rot="10800000">
            <a:off x="6552742" y="3582307"/>
            <a:ext cx="1635318" cy="1563660"/>
            <a:chOff x="3174137" y="3818233"/>
            <a:chExt cx="2007936" cy="2485238"/>
          </a:xfrm>
        </p:grpSpPr>
        <p:sp>
          <p:nvSpPr>
            <p:cNvPr id="33" name="正方形/長方形 16">
              <a:extLst>
                <a:ext uri="{FF2B5EF4-FFF2-40B4-BE49-F238E27FC236}">
                  <a16:creationId xmlns:a16="http://schemas.microsoft.com/office/drawing/2014/main" id="{00000000-0008-0000-1600-000010000000}"/>
                </a:ext>
              </a:extLst>
            </p:cNvPr>
            <p:cNvSpPr/>
            <p:nvPr/>
          </p:nvSpPr>
          <p:spPr bwMode="auto">
            <a:xfrm>
              <a:off x="3489748" y="4561729"/>
              <a:ext cx="1492348" cy="98860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35" name="フリーフォーム 17">
              <a:extLst>
                <a:ext uri="{FF2B5EF4-FFF2-40B4-BE49-F238E27FC236}">
                  <a16:creationId xmlns:a16="http://schemas.microsoft.com/office/drawing/2014/main" id="{00000000-0008-0000-1600-000011000000}"/>
                </a:ext>
              </a:extLst>
            </p:cNvPr>
            <p:cNvSpPr/>
            <p:nvPr/>
          </p:nvSpPr>
          <p:spPr bwMode="auto">
            <a:xfrm>
              <a:off x="3174137" y="3818233"/>
              <a:ext cx="1988706" cy="846779"/>
            </a:xfrm>
            <a:custGeom>
              <a:avLst/>
              <a:gdLst>
                <a:gd name="connsiteX0" fmla="*/ 552450 w 3810000"/>
                <a:gd name="connsiteY0" fmla="*/ 0 h 1943100"/>
                <a:gd name="connsiteX1" fmla="*/ 2000250 w 3810000"/>
                <a:gd name="connsiteY1" fmla="*/ 19050 h 1943100"/>
                <a:gd name="connsiteX2" fmla="*/ 1971675 w 3810000"/>
                <a:gd name="connsiteY2" fmla="*/ 752475 h 1943100"/>
                <a:gd name="connsiteX3" fmla="*/ 2047875 w 3810000"/>
                <a:gd name="connsiteY3" fmla="*/ 790575 h 1943100"/>
                <a:gd name="connsiteX4" fmla="*/ 2047875 w 3810000"/>
                <a:gd name="connsiteY4" fmla="*/ 1438275 h 1943100"/>
                <a:gd name="connsiteX5" fmla="*/ 2676525 w 3810000"/>
                <a:gd name="connsiteY5" fmla="*/ 1419225 h 1943100"/>
                <a:gd name="connsiteX6" fmla="*/ 2676525 w 3810000"/>
                <a:gd name="connsiteY6" fmla="*/ 781050 h 1943100"/>
                <a:gd name="connsiteX7" fmla="*/ 2838450 w 3810000"/>
                <a:gd name="connsiteY7" fmla="*/ 676275 h 1943100"/>
                <a:gd name="connsiteX8" fmla="*/ 2828925 w 3810000"/>
                <a:gd name="connsiteY8" fmla="*/ 38100 h 1943100"/>
                <a:gd name="connsiteX9" fmla="*/ 3810000 w 3810000"/>
                <a:gd name="connsiteY9" fmla="*/ 66675 h 1943100"/>
                <a:gd name="connsiteX10" fmla="*/ 3810000 w 3810000"/>
                <a:gd name="connsiteY10" fmla="*/ 409575 h 1943100"/>
                <a:gd name="connsiteX11" fmla="*/ 2971800 w 3810000"/>
                <a:gd name="connsiteY11" fmla="*/ 409575 h 1943100"/>
                <a:gd name="connsiteX12" fmla="*/ 2990850 w 3810000"/>
                <a:gd name="connsiteY12" fmla="*/ 1314450 h 1943100"/>
                <a:gd name="connsiteX13" fmla="*/ 3409950 w 3810000"/>
                <a:gd name="connsiteY13" fmla="*/ 1314450 h 1943100"/>
                <a:gd name="connsiteX14" fmla="*/ 3400425 w 3810000"/>
                <a:gd name="connsiteY14" fmla="*/ 1695450 h 1943100"/>
                <a:gd name="connsiteX15" fmla="*/ 3257550 w 3810000"/>
                <a:gd name="connsiteY15" fmla="*/ 1905000 h 1943100"/>
                <a:gd name="connsiteX16" fmla="*/ 561975 w 3810000"/>
                <a:gd name="connsiteY16" fmla="*/ 1943100 h 1943100"/>
                <a:gd name="connsiteX17" fmla="*/ 571500 w 3810000"/>
                <a:gd name="connsiteY17" fmla="*/ 1552575 h 1943100"/>
                <a:gd name="connsiteX18" fmla="*/ 9525 w 3810000"/>
                <a:gd name="connsiteY18" fmla="*/ 1533525 h 1943100"/>
                <a:gd name="connsiteX19" fmla="*/ 0 w 3810000"/>
                <a:gd name="connsiteY19" fmla="*/ 695325 h 1943100"/>
                <a:gd name="connsiteX20" fmla="*/ 552450 w 3810000"/>
                <a:gd name="connsiteY20" fmla="*/ 676275 h 1943100"/>
                <a:gd name="connsiteX21" fmla="*/ 552450 w 3810000"/>
                <a:gd name="connsiteY21" fmla="*/ 0 h 1943100"/>
                <a:gd name="connsiteX0" fmla="*/ 552450 w 3810000"/>
                <a:gd name="connsiteY0" fmla="*/ 0 h 1943100"/>
                <a:gd name="connsiteX1" fmla="*/ 1952625 w 3810000"/>
                <a:gd name="connsiteY1" fmla="*/ 0 h 1943100"/>
                <a:gd name="connsiteX2" fmla="*/ 1971675 w 3810000"/>
                <a:gd name="connsiteY2" fmla="*/ 752475 h 1943100"/>
                <a:gd name="connsiteX3" fmla="*/ 2047875 w 3810000"/>
                <a:gd name="connsiteY3" fmla="*/ 790575 h 1943100"/>
                <a:gd name="connsiteX4" fmla="*/ 2047875 w 3810000"/>
                <a:gd name="connsiteY4" fmla="*/ 1438275 h 1943100"/>
                <a:gd name="connsiteX5" fmla="*/ 2676525 w 3810000"/>
                <a:gd name="connsiteY5" fmla="*/ 1419225 h 1943100"/>
                <a:gd name="connsiteX6" fmla="*/ 2676525 w 3810000"/>
                <a:gd name="connsiteY6" fmla="*/ 781050 h 1943100"/>
                <a:gd name="connsiteX7" fmla="*/ 2838450 w 3810000"/>
                <a:gd name="connsiteY7" fmla="*/ 676275 h 1943100"/>
                <a:gd name="connsiteX8" fmla="*/ 2828925 w 3810000"/>
                <a:gd name="connsiteY8" fmla="*/ 38100 h 1943100"/>
                <a:gd name="connsiteX9" fmla="*/ 3810000 w 3810000"/>
                <a:gd name="connsiteY9" fmla="*/ 66675 h 1943100"/>
                <a:gd name="connsiteX10" fmla="*/ 3810000 w 3810000"/>
                <a:gd name="connsiteY10" fmla="*/ 409575 h 1943100"/>
                <a:gd name="connsiteX11" fmla="*/ 2971800 w 3810000"/>
                <a:gd name="connsiteY11" fmla="*/ 409575 h 1943100"/>
                <a:gd name="connsiteX12" fmla="*/ 2990850 w 3810000"/>
                <a:gd name="connsiteY12" fmla="*/ 1314450 h 1943100"/>
                <a:gd name="connsiteX13" fmla="*/ 3409950 w 3810000"/>
                <a:gd name="connsiteY13" fmla="*/ 1314450 h 1943100"/>
                <a:gd name="connsiteX14" fmla="*/ 3400425 w 3810000"/>
                <a:gd name="connsiteY14" fmla="*/ 1695450 h 1943100"/>
                <a:gd name="connsiteX15" fmla="*/ 3257550 w 3810000"/>
                <a:gd name="connsiteY15" fmla="*/ 1905000 h 1943100"/>
                <a:gd name="connsiteX16" fmla="*/ 561975 w 3810000"/>
                <a:gd name="connsiteY16" fmla="*/ 1943100 h 1943100"/>
                <a:gd name="connsiteX17" fmla="*/ 571500 w 3810000"/>
                <a:gd name="connsiteY17" fmla="*/ 1552575 h 1943100"/>
                <a:gd name="connsiteX18" fmla="*/ 9525 w 3810000"/>
                <a:gd name="connsiteY18" fmla="*/ 1533525 h 1943100"/>
                <a:gd name="connsiteX19" fmla="*/ 0 w 3810000"/>
                <a:gd name="connsiteY19" fmla="*/ 695325 h 1943100"/>
                <a:gd name="connsiteX20" fmla="*/ 552450 w 3810000"/>
                <a:gd name="connsiteY20" fmla="*/ 676275 h 1943100"/>
                <a:gd name="connsiteX21" fmla="*/ 552450 w 3810000"/>
                <a:gd name="connsiteY21" fmla="*/ 0 h 1943100"/>
                <a:gd name="connsiteX0" fmla="*/ 552450 w 3810000"/>
                <a:gd name="connsiteY0" fmla="*/ 0 h 1943100"/>
                <a:gd name="connsiteX1" fmla="*/ 1981200 w 3810000"/>
                <a:gd name="connsiteY1" fmla="*/ 9525 h 1943100"/>
                <a:gd name="connsiteX2" fmla="*/ 1971675 w 3810000"/>
                <a:gd name="connsiteY2" fmla="*/ 752475 h 1943100"/>
                <a:gd name="connsiteX3" fmla="*/ 2047875 w 3810000"/>
                <a:gd name="connsiteY3" fmla="*/ 790575 h 1943100"/>
                <a:gd name="connsiteX4" fmla="*/ 2047875 w 3810000"/>
                <a:gd name="connsiteY4" fmla="*/ 1438275 h 1943100"/>
                <a:gd name="connsiteX5" fmla="*/ 2676525 w 3810000"/>
                <a:gd name="connsiteY5" fmla="*/ 1419225 h 1943100"/>
                <a:gd name="connsiteX6" fmla="*/ 2676525 w 3810000"/>
                <a:gd name="connsiteY6" fmla="*/ 781050 h 1943100"/>
                <a:gd name="connsiteX7" fmla="*/ 2838450 w 3810000"/>
                <a:gd name="connsiteY7" fmla="*/ 676275 h 1943100"/>
                <a:gd name="connsiteX8" fmla="*/ 2828925 w 3810000"/>
                <a:gd name="connsiteY8" fmla="*/ 38100 h 1943100"/>
                <a:gd name="connsiteX9" fmla="*/ 3810000 w 3810000"/>
                <a:gd name="connsiteY9" fmla="*/ 66675 h 1943100"/>
                <a:gd name="connsiteX10" fmla="*/ 3810000 w 3810000"/>
                <a:gd name="connsiteY10" fmla="*/ 409575 h 1943100"/>
                <a:gd name="connsiteX11" fmla="*/ 2971800 w 3810000"/>
                <a:gd name="connsiteY11" fmla="*/ 409575 h 1943100"/>
                <a:gd name="connsiteX12" fmla="*/ 2990850 w 3810000"/>
                <a:gd name="connsiteY12" fmla="*/ 1314450 h 1943100"/>
                <a:gd name="connsiteX13" fmla="*/ 3409950 w 3810000"/>
                <a:gd name="connsiteY13" fmla="*/ 1314450 h 1943100"/>
                <a:gd name="connsiteX14" fmla="*/ 3400425 w 3810000"/>
                <a:gd name="connsiteY14" fmla="*/ 1695450 h 1943100"/>
                <a:gd name="connsiteX15" fmla="*/ 3257550 w 3810000"/>
                <a:gd name="connsiteY15" fmla="*/ 1905000 h 1943100"/>
                <a:gd name="connsiteX16" fmla="*/ 561975 w 3810000"/>
                <a:gd name="connsiteY16" fmla="*/ 1943100 h 1943100"/>
                <a:gd name="connsiteX17" fmla="*/ 571500 w 3810000"/>
                <a:gd name="connsiteY17" fmla="*/ 1552575 h 1943100"/>
                <a:gd name="connsiteX18" fmla="*/ 9525 w 3810000"/>
                <a:gd name="connsiteY18" fmla="*/ 1533525 h 1943100"/>
                <a:gd name="connsiteX19" fmla="*/ 0 w 3810000"/>
                <a:gd name="connsiteY19" fmla="*/ 695325 h 1943100"/>
                <a:gd name="connsiteX20" fmla="*/ 552450 w 3810000"/>
                <a:gd name="connsiteY20" fmla="*/ 676275 h 1943100"/>
                <a:gd name="connsiteX21" fmla="*/ 552450 w 3810000"/>
                <a:gd name="connsiteY21" fmla="*/ 0 h 1943100"/>
                <a:gd name="connsiteX0" fmla="*/ 552450 w 3810000"/>
                <a:gd name="connsiteY0" fmla="*/ 0 h 1943100"/>
                <a:gd name="connsiteX1" fmla="*/ 1981200 w 3810000"/>
                <a:gd name="connsiteY1" fmla="*/ 9525 h 1943100"/>
                <a:gd name="connsiteX2" fmla="*/ 1971675 w 3810000"/>
                <a:gd name="connsiteY2" fmla="*/ 752475 h 1943100"/>
                <a:gd name="connsiteX3" fmla="*/ 2047875 w 3810000"/>
                <a:gd name="connsiteY3" fmla="*/ 790575 h 1943100"/>
                <a:gd name="connsiteX4" fmla="*/ 2047875 w 3810000"/>
                <a:gd name="connsiteY4" fmla="*/ 1438275 h 1943100"/>
                <a:gd name="connsiteX5" fmla="*/ 2676525 w 3810000"/>
                <a:gd name="connsiteY5" fmla="*/ 1447800 h 1943100"/>
                <a:gd name="connsiteX6" fmla="*/ 2676525 w 3810000"/>
                <a:gd name="connsiteY6" fmla="*/ 781050 h 1943100"/>
                <a:gd name="connsiteX7" fmla="*/ 2838450 w 3810000"/>
                <a:gd name="connsiteY7" fmla="*/ 676275 h 1943100"/>
                <a:gd name="connsiteX8" fmla="*/ 2828925 w 3810000"/>
                <a:gd name="connsiteY8" fmla="*/ 38100 h 1943100"/>
                <a:gd name="connsiteX9" fmla="*/ 3810000 w 3810000"/>
                <a:gd name="connsiteY9" fmla="*/ 66675 h 1943100"/>
                <a:gd name="connsiteX10" fmla="*/ 3810000 w 3810000"/>
                <a:gd name="connsiteY10" fmla="*/ 409575 h 1943100"/>
                <a:gd name="connsiteX11" fmla="*/ 2971800 w 3810000"/>
                <a:gd name="connsiteY11" fmla="*/ 409575 h 1943100"/>
                <a:gd name="connsiteX12" fmla="*/ 2990850 w 3810000"/>
                <a:gd name="connsiteY12" fmla="*/ 1314450 h 1943100"/>
                <a:gd name="connsiteX13" fmla="*/ 3409950 w 3810000"/>
                <a:gd name="connsiteY13" fmla="*/ 1314450 h 1943100"/>
                <a:gd name="connsiteX14" fmla="*/ 3400425 w 3810000"/>
                <a:gd name="connsiteY14" fmla="*/ 1695450 h 1943100"/>
                <a:gd name="connsiteX15" fmla="*/ 3257550 w 3810000"/>
                <a:gd name="connsiteY15" fmla="*/ 1905000 h 1943100"/>
                <a:gd name="connsiteX16" fmla="*/ 561975 w 3810000"/>
                <a:gd name="connsiteY16" fmla="*/ 1943100 h 1943100"/>
                <a:gd name="connsiteX17" fmla="*/ 571500 w 3810000"/>
                <a:gd name="connsiteY17" fmla="*/ 1552575 h 1943100"/>
                <a:gd name="connsiteX18" fmla="*/ 9525 w 3810000"/>
                <a:gd name="connsiteY18" fmla="*/ 1533525 h 1943100"/>
                <a:gd name="connsiteX19" fmla="*/ 0 w 3810000"/>
                <a:gd name="connsiteY19" fmla="*/ 695325 h 1943100"/>
                <a:gd name="connsiteX20" fmla="*/ 552450 w 3810000"/>
                <a:gd name="connsiteY20" fmla="*/ 676275 h 1943100"/>
                <a:gd name="connsiteX21" fmla="*/ 552450 w 3810000"/>
                <a:gd name="connsiteY21" fmla="*/ 0 h 1943100"/>
                <a:gd name="connsiteX0" fmla="*/ 552450 w 3810000"/>
                <a:gd name="connsiteY0" fmla="*/ 0 h 1943100"/>
                <a:gd name="connsiteX1" fmla="*/ 1981200 w 3810000"/>
                <a:gd name="connsiteY1" fmla="*/ 9525 h 1943100"/>
                <a:gd name="connsiteX2" fmla="*/ 1971675 w 3810000"/>
                <a:gd name="connsiteY2" fmla="*/ 752475 h 1943100"/>
                <a:gd name="connsiteX3" fmla="*/ 2047875 w 3810000"/>
                <a:gd name="connsiteY3" fmla="*/ 790575 h 1943100"/>
                <a:gd name="connsiteX4" fmla="*/ 2047875 w 3810000"/>
                <a:gd name="connsiteY4" fmla="*/ 1438275 h 1943100"/>
                <a:gd name="connsiteX5" fmla="*/ 2676525 w 3810000"/>
                <a:gd name="connsiteY5" fmla="*/ 1447800 h 1943100"/>
                <a:gd name="connsiteX6" fmla="*/ 2676525 w 3810000"/>
                <a:gd name="connsiteY6" fmla="*/ 781050 h 1943100"/>
                <a:gd name="connsiteX7" fmla="*/ 2838450 w 3810000"/>
                <a:gd name="connsiteY7" fmla="*/ 676275 h 1943100"/>
                <a:gd name="connsiteX8" fmla="*/ 2828925 w 3810000"/>
                <a:gd name="connsiteY8" fmla="*/ 38100 h 1943100"/>
                <a:gd name="connsiteX9" fmla="*/ 3810000 w 3810000"/>
                <a:gd name="connsiteY9" fmla="*/ 38100 h 1943100"/>
                <a:gd name="connsiteX10" fmla="*/ 3810000 w 3810000"/>
                <a:gd name="connsiteY10" fmla="*/ 409575 h 1943100"/>
                <a:gd name="connsiteX11" fmla="*/ 2971800 w 3810000"/>
                <a:gd name="connsiteY11" fmla="*/ 409575 h 1943100"/>
                <a:gd name="connsiteX12" fmla="*/ 2990850 w 3810000"/>
                <a:gd name="connsiteY12" fmla="*/ 1314450 h 1943100"/>
                <a:gd name="connsiteX13" fmla="*/ 3409950 w 3810000"/>
                <a:gd name="connsiteY13" fmla="*/ 1314450 h 1943100"/>
                <a:gd name="connsiteX14" fmla="*/ 3400425 w 3810000"/>
                <a:gd name="connsiteY14" fmla="*/ 1695450 h 1943100"/>
                <a:gd name="connsiteX15" fmla="*/ 3257550 w 3810000"/>
                <a:gd name="connsiteY15" fmla="*/ 1905000 h 1943100"/>
                <a:gd name="connsiteX16" fmla="*/ 561975 w 3810000"/>
                <a:gd name="connsiteY16" fmla="*/ 1943100 h 1943100"/>
                <a:gd name="connsiteX17" fmla="*/ 571500 w 3810000"/>
                <a:gd name="connsiteY17" fmla="*/ 1552575 h 1943100"/>
                <a:gd name="connsiteX18" fmla="*/ 9525 w 3810000"/>
                <a:gd name="connsiteY18" fmla="*/ 1533525 h 1943100"/>
                <a:gd name="connsiteX19" fmla="*/ 0 w 3810000"/>
                <a:gd name="connsiteY19" fmla="*/ 695325 h 1943100"/>
                <a:gd name="connsiteX20" fmla="*/ 552450 w 3810000"/>
                <a:gd name="connsiteY20" fmla="*/ 676275 h 1943100"/>
                <a:gd name="connsiteX21" fmla="*/ 552450 w 3810000"/>
                <a:gd name="connsiteY21" fmla="*/ 0 h 1943100"/>
                <a:gd name="connsiteX0" fmla="*/ 552450 w 3810000"/>
                <a:gd name="connsiteY0" fmla="*/ 0 h 1905000"/>
                <a:gd name="connsiteX1" fmla="*/ 1981200 w 3810000"/>
                <a:gd name="connsiteY1" fmla="*/ 9525 h 1905000"/>
                <a:gd name="connsiteX2" fmla="*/ 1971675 w 3810000"/>
                <a:gd name="connsiteY2" fmla="*/ 752475 h 1905000"/>
                <a:gd name="connsiteX3" fmla="*/ 2047875 w 3810000"/>
                <a:gd name="connsiteY3" fmla="*/ 790575 h 1905000"/>
                <a:gd name="connsiteX4" fmla="*/ 2047875 w 3810000"/>
                <a:gd name="connsiteY4" fmla="*/ 1438275 h 1905000"/>
                <a:gd name="connsiteX5" fmla="*/ 2676525 w 3810000"/>
                <a:gd name="connsiteY5" fmla="*/ 1447800 h 1905000"/>
                <a:gd name="connsiteX6" fmla="*/ 2676525 w 3810000"/>
                <a:gd name="connsiteY6" fmla="*/ 781050 h 1905000"/>
                <a:gd name="connsiteX7" fmla="*/ 2838450 w 3810000"/>
                <a:gd name="connsiteY7" fmla="*/ 676275 h 1905000"/>
                <a:gd name="connsiteX8" fmla="*/ 2828925 w 3810000"/>
                <a:gd name="connsiteY8" fmla="*/ 38100 h 1905000"/>
                <a:gd name="connsiteX9" fmla="*/ 3810000 w 3810000"/>
                <a:gd name="connsiteY9" fmla="*/ 38100 h 1905000"/>
                <a:gd name="connsiteX10" fmla="*/ 3810000 w 3810000"/>
                <a:gd name="connsiteY10" fmla="*/ 409575 h 1905000"/>
                <a:gd name="connsiteX11" fmla="*/ 2971800 w 3810000"/>
                <a:gd name="connsiteY11" fmla="*/ 409575 h 1905000"/>
                <a:gd name="connsiteX12" fmla="*/ 2990850 w 3810000"/>
                <a:gd name="connsiteY12" fmla="*/ 1314450 h 1905000"/>
                <a:gd name="connsiteX13" fmla="*/ 3409950 w 3810000"/>
                <a:gd name="connsiteY13" fmla="*/ 1314450 h 1905000"/>
                <a:gd name="connsiteX14" fmla="*/ 3400425 w 3810000"/>
                <a:gd name="connsiteY14" fmla="*/ 1695450 h 1905000"/>
                <a:gd name="connsiteX15" fmla="*/ 3257550 w 3810000"/>
                <a:gd name="connsiteY15" fmla="*/ 1905000 h 1905000"/>
                <a:gd name="connsiteX16" fmla="*/ 571500 w 3810000"/>
                <a:gd name="connsiteY16" fmla="*/ 1905000 h 1905000"/>
                <a:gd name="connsiteX17" fmla="*/ 571500 w 3810000"/>
                <a:gd name="connsiteY17" fmla="*/ 1552575 h 1905000"/>
                <a:gd name="connsiteX18" fmla="*/ 9525 w 3810000"/>
                <a:gd name="connsiteY18" fmla="*/ 1533525 h 1905000"/>
                <a:gd name="connsiteX19" fmla="*/ 0 w 3810000"/>
                <a:gd name="connsiteY19" fmla="*/ 695325 h 1905000"/>
                <a:gd name="connsiteX20" fmla="*/ 552450 w 3810000"/>
                <a:gd name="connsiteY20" fmla="*/ 676275 h 1905000"/>
                <a:gd name="connsiteX21" fmla="*/ 552450 w 3810000"/>
                <a:gd name="connsiteY21" fmla="*/ 0 h 1905000"/>
                <a:gd name="connsiteX0" fmla="*/ 552450 w 3810000"/>
                <a:gd name="connsiteY0" fmla="*/ 0 h 1905000"/>
                <a:gd name="connsiteX1" fmla="*/ 1981200 w 3810000"/>
                <a:gd name="connsiteY1" fmla="*/ 9525 h 1905000"/>
                <a:gd name="connsiteX2" fmla="*/ 1971675 w 3810000"/>
                <a:gd name="connsiteY2" fmla="*/ 752475 h 1905000"/>
                <a:gd name="connsiteX3" fmla="*/ 2047875 w 3810000"/>
                <a:gd name="connsiteY3" fmla="*/ 790575 h 1905000"/>
                <a:gd name="connsiteX4" fmla="*/ 2047875 w 3810000"/>
                <a:gd name="connsiteY4" fmla="*/ 1438275 h 1905000"/>
                <a:gd name="connsiteX5" fmla="*/ 2676525 w 3810000"/>
                <a:gd name="connsiteY5" fmla="*/ 1447800 h 1905000"/>
                <a:gd name="connsiteX6" fmla="*/ 2676525 w 3810000"/>
                <a:gd name="connsiteY6" fmla="*/ 781050 h 1905000"/>
                <a:gd name="connsiteX7" fmla="*/ 2838450 w 3810000"/>
                <a:gd name="connsiteY7" fmla="*/ 676275 h 1905000"/>
                <a:gd name="connsiteX8" fmla="*/ 2828925 w 3810000"/>
                <a:gd name="connsiteY8" fmla="*/ 38100 h 1905000"/>
                <a:gd name="connsiteX9" fmla="*/ 3810000 w 3810000"/>
                <a:gd name="connsiteY9" fmla="*/ 38100 h 1905000"/>
                <a:gd name="connsiteX10" fmla="*/ 3810000 w 3810000"/>
                <a:gd name="connsiteY10" fmla="*/ 409575 h 1905000"/>
                <a:gd name="connsiteX11" fmla="*/ 2971800 w 3810000"/>
                <a:gd name="connsiteY11" fmla="*/ 409575 h 1905000"/>
                <a:gd name="connsiteX12" fmla="*/ 2990850 w 3810000"/>
                <a:gd name="connsiteY12" fmla="*/ 1314450 h 1905000"/>
                <a:gd name="connsiteX13" fmla="*/ 3409950 w 3810000"/>
                <a:gd name="connsiteY13" fmla="*/ 1314450 h 1905000"/>
                <a:gd name="connsiteX14" fmla="*/ 3400425 w 3810000"/>
                <a:gd name="connsiteY14" fmla="*/ 1695450 h 1905000"/>
                <a:gd name="connsiteX15" fmla="*/ 3257550 w 3810000"/>
                <a:gd name="connsiteY15" fmla="*/ 1905000 h 1905000"/>
                <a:gd name="connsiteX16" fmla="*/ 571500 w 3810000"/>
                <a:gd name="connsiteY16" fmla="*/ 1905000 h 1905000"/>
                <a:gd name="connsiteX17" fmla="*/ 571500 w 3810000"/>
                <a:gd name="connsiteY17" fmla="*/ 1524000 h 1905000"/>
                <a:gd name="connsiteX18" fmla="*/ 9525 w 3810000"/>
                <a:gd name="connsiteY18" fmla="*/ 1533525 h 1905000"/>
                <a:gd name="connsiteX19" fmla="*/ 0 w 3810000"/>
                <a:gd name="connsiteY19" fmla="*/ 695325 h 1905000"/>
                <a:gd name="connsiteX20" fmla="*/ 552450 w 3810000"/>
                <a:gd name="connsiteY20" fmla="*/ 676275 h 1905000"/>
                <a:gd name="connsiteX21" fmla="*/ 552450 w 3810000"/>
                <a:gd name="connsiteY21" fmla="*/ 0 h 1905000"/>
                <a:gd name="connsiteX0" fmla="*/ 552450 w 3810000"/>
                <a:gd name="connsiteY0" fmla="*/ 0 h 1905000"/>
                <a:gd name="connsiteX1" fmla="*/ 1981200 w 3810000"/>
                <a:gd name="connsiteY1" fmla="*/ 9525 h 1905000"/>
                <a:gd name="connsiteX2" fmla="*/ 1971675 w 3810000"/>
                <a:gd name="connsiteY2" fmla="*/ 752475 h 1905000"/>
                <a:gd name="connsiteX3" fmla="*/ 2047875 w 3810000"/>
                <a:gd name="connsiteY3" fmla="*/ 790575 h 1905000"/>
                <a:gd name="connsiteX4" fmla="*/ 2047875 w 3810000"/>
                <a:gd name="connsiteY4" fmla="*/ 1438275 h 1905000"/>
                <a:gd name="connsiteX5" fmla="*/ 2676525 w 3810000"/>
                <a:gd name="connsiteY5" fmla="*/ 1447800 h 1905000"/>
                <a:gd name="connsiteX6" fmla="*/ 2676525 w 3810000"/>
                <a:gd name="connsiteY6" fmla="*/ 781050 h 1905000"/>
                <a:gd name="connsiteX7" fmla="*/ 2838450 w 3810000"/>
                <a:gd name="connsiteY7" fmla="*/ 676275 h 1905000"/>
                <a:gd name="connsiteX8" fmla="*/ 2828925 w 3810000"/>
                <a:gd name="connsiteY8" fmla="*/ 38100 h 1905000"/>
                <a:gd name="connsiteX9" fmla="*/ 3810000 w 3810000"/>
                <a:gd name="connsiteY9" fmla="*/ 38100 h 1905000"/>
                <a:gd name="connsiteX10" fmla="*/ 3810000 w 3810000"/>
                <a:gd name="connsiteY10" fmla="*/ 409575 h 1905000"/>
                <a:gd name="connsiteX11" fmla="*/ 2971800 w 3810000"/>
                <a:gd name="connsiteY11" fmla="*/ 409575 h 1905000"/>
                <a:gd name="connsiteX12" fmla="*/ 2990850 w 3810000"/>
                <a:gd name="connsiteY12" fmla="*/ 1314450 h 1905000"/>
                <a:gd name="connsiteX13" fmla="*/ 3409950 w 3810000"/>
                <a:gd name="connsiteY13" fmla="*/ 1314450 h 1905000"/>
                <a:gd name="connsiteX14" fmla="*/ 3400425 w 3810000"/>
                <a:gd name="connsiteY14" fmla="*/ 1695450 h 1905000"/>
                <a:gd name="connsiteX15" fmla="*/ 3257550 w 3810000"/>
                <a:gd name="connsiteY15" fmla="*/ 1905000 h 1905000"/>
                <a:gd name="connsiteX16" fmla="*/ 571500 w 3810000"/>
                <a:gd name="connsiteY16" fmla="*/ 1905000 h 1905000"/>
                <a:gd name="connsiteX17" fmla="*/ 571500 w 3810000"/>
                <a:gd name="connsiteY17" fmla="*/ 1524000 h 1905000"/>
                <a:gd name="connsiteX18" fmla="*/ 9525 w 3810000"/>
                <a:gd name="connsiteY18" fmla="*/ 1533525 h 1905000"/>
                <a:gd name="connsiteX19" fmla="*/ 0 w 3810000"/>
                <a:gd name="connsiteY19" fmla="*/ 695325 h 1905000"/>
                <a:gd name="connsiteX20" fmla="*/ 561975 w 3810000"/>
                <a:gd name="connsiteY20" fmla="*/ 704850 h 1905000"/>
                <a:gd name="connsiteX21" fmla="*/ 552450 w 3810000"/>
                <a:gd name="connsiteY21" fmla="*/ 0 h 1905000"/>
                <a:gd name="connsiteX0" fmla="*/ 552450 w 3810000"/>
                <a:gd name="connsiteY0" fmla="*/ 0 h 1905000"/>
                <a:gd name="connsiteX1" fmla="*/ 1981200 w 3810000"/>
                <a:gd name="connsiteY1" fmla="*/ 9525 h 1905000"/>
                <a:gd name="connsiteX2" fmla="*/ 1971675 w 3810000"/>
                <a:gd name="connsiteY2" fmla="*/ 752475 h 1905000"/>
                <a:gd name="connsiteX3" fmla="*/ 2047875 w 3810000"/>
                <a:gd name="connsiteY3" fmla="*/ 790575 h 1905000"/>
                <a:gd name="connsiteX4" fmla="*/ 2047875 w 3810000"/>
                <a:gd name="connsiteY4" fmla="*/ 1438275 h 1905000"/>
                <a:gd name="connsiteX5" fmla="*/ 2676525 w 3810000"/>
                <a:gd name="connsiteY5" fmla="*/ 1447800 h 1905000"/>
                <a:gd name="connsiteX6" fmla="*/ 2676525 w 3810000"/>
                <a:gd name="connsiteY6" fmla="*/ 781050 h 1905000"/>
                <a:gd name="connsiteX7" fmla="*/ 2838450 w 3810000"/>
                <a:gd name="connsiteY7" fmla="*/ 676275 h 1905000"/>
                <a:gd name="connsiteX8" fmla="*/ 2867025 w 3810000"/>
                <a:gd name="connsiteY8" fmla="*/ 28575 h 1905000"/>
                <a:gd name="connsiteX9" fmla="*/ 3810000 w 3810000"/>
                <a:gd name="connsiteY9" fmla="*/ 38100 h 1905000"/>
                <a:gd name="connsiteX10" fmla="*/ 3810000 w 3810000"/>
                <a:gd name="connsiteY10" fmla="*/ 409575 h 1905000"/>
                <a:gd name="connsiteX11" fmla="*/ 2971800 w 3810000"/>
                <a:gd name="connsiteY11" fmla="*/ 409575 h 1905000"/>
                <a:gd name="connsiteX12" fmla="*/ 2990850 w 3810000"/>
                <a:gd name="connsiteY12" fmla="*/ 1314450 h 1905000"/>
                <a:gd name="connsiteX13" fmla="*/ 3409950 w 3810000"/>
                <a:gd name="connsiteY13" fmla="*/ 1314450 h 1905000"/>
                <a:gd name="connsiteX14" fmla="*/ 3400425 w 3810000"/>
                <a:gd name="connsiteY14" fmla="*/ 1695450 h 1905000"/>
                <a:gd name="connsiteX15" fmla="*/ 3257550 w 3810000"/>
                <a:gd name="connsiteY15" fmla="*/ 1905000 h 1905000"/>
                <a:gd name="connsiteX16" fmla="*/ 571500 w 3810000"/>
                <a:gd name="connsiteY16" fmla="*/ 1905000 h 1905000"/>
                <a:gd name="connsiteX17" fmla="*/ 571500 w 3810000"/>
                <a:gd name="connsiteY17" fmla="*/ 1524000 h 1905000"/>
                <a:gd name="connsiteX18" fmla="*/ 9525 w 3810000"/>
                <a:gd name="connsiteY18" fmla="*/ 1533525 h 1905000"/>
                <a:gd name="connsiteX19" fmla="*/ 0 w 3810000"/>
                <a:gd name="connsiteY19" fmla="*/ 695325 h 1905000"/>
                <a:gd name="connsiteX20" fmla="*/ 561975 w 3810000"/>
                <a:gd name="connsiteY20" fmla="*/ 704850 h 1905000"/>
                <a:gd name="connsiteX21" fmla="*/ 552450 w 3810000"/>
                <a:gd name="connsiteY21" fmla="*/ 0 h 1905000"/>
                <a:gd name="connsiteX0" fmla="*/ 552450 w 3810000"/>
                <a:gd name="connsiteY0" fmla="*/ 0 h 1905000"/>
                <a:gd name="connsiteX1" fmla="*/ 1981200 w 3810000"/>
                <a:gd name="connsiteY1" fmla="*/ 9525 h 1905000"/>
                <a:gd name="connsiteX2" fmla="*/ 1971675 w 3810000"/>
                <a:gd name="connsiteY2" fmla="*/ 752475 h 1905000"/>
                <a:gd name="connsiteX3" fmla="*/ 2047875 w 3810000"/>
                <a:gd name="connsiteY3" fmla="*/ 790575 h 1905000"/>
                <a:gd name="connsiteX4" fmla="*/ 2047875 w 3810000"/>
                <a:gd name="connsiteY4" fmla="*/ 1438275 h 1905000"/>
                <a:gd name="connsiteX5" fmla="*/ 2676525 w 3810000"/>
                <a:gd name="connsiteY5" fmla="*/ 1447800 h 1905000"/>
                <a:gd name="connsiteX6" fmla="*/ 2676525 w 3810000"/>
                <a:gd name="connsiteY6" fmla="*/ 781050 h 1905000"/>
                <a:gd name="connsiteX7" fmla="*/ 2838450 w 3810000"/>
                <a:gd name="connsiteY7" fmla="*/ 676275 h 1905000"/>
                <a:gd name="connsiteX8" fmla="*/ 2828925 w 3810000"/>
                <a:gd name="connsiteY8" fmla="*/ 28575 h 1905000"/>
                <a:gd name="connsiteX9" fmla="*/ 3810000 w 3810000"/>
                <a:gd name="connsiteY9" fmla="*/ 38100 h 1905000"/>
                <a:gd name="connsiteX10" fmla="*/ 3810000 w 3810000"/>
                <a:gd name="connsiteY10" fmla="*/ 409575 h 1905000"/>
                <a:gd name="connsiteX11" fmla="*/ 2971800 w 3810000"/>
                <a:gd name="connsiteY11" fmla="*/ 409575 h 1905000"/>
                <a:gd name="connsiteX12" fmla="*/ 2990850 w 3810000"/>
                <a:gd name="connsiteY12" fmla="*/ 1314450 h 1905000"/>
                <a:gd name="connsiteX13" fmla="*/ 3409950 w 3810000"/>
                <a:gd name="connsiteY13" fmla="*/ 1314450 h 1905000"/>
                <a:gd name="connsiteX14" fmla="*/ 3400425 w 3810000"/>
                <a:gd name="connsiteY14" fmla="*/ 1695450 h 1905000"/>
                <a:gd name="connsiteX15" fmla="*/ 3257550 w 3810000"/>
                <a:gd name="connsiteY15" fmla="*/ 1905000 h 1905000"/>
                <a:gd name="connsiteX16" fmla="*/ 571500 w 3810000"/>
                <a:gd name="connsiteY16" fmla="*/ 1905000 h 1905000"/>
                <a:gd name="connsiteX17" fmla="*/ 571500 w 3810000"/>
                <a:gd name="connsiteY17" fmla="*/ 1524000 h 1905000"/>
                <a:gd name="connsiteX18" fmla="*/ 9525 w 3810000"/>
                <a:gd name="connsiteY18" fmla="*/ 1533525 h 1905000"/>
                <a:gd name="connsiteX19" fmla="*/ 0 w 3810000"/>
                <a:gd name="connsiteY19" fmla="*/ 695325 h 1905000"/>
                <a:gd name="connsiteX20" fmla="*/ 561975 w 3810000"/>
                <a:gd name="connsiteY20" fmla="*/ 704850 h 1905000"/>
                <a:gd name="connsiteX21" fmla="*/ 552450 w 3810000"/>
                <a:gd name="connsiteY21" fmla="*/ 0 h 1905000"/>
                <a:gd name="connsiteX0" fmla="*/ 552450 w 3810000"/>
                <a:gd name="connsiteY0" fmla="*/ 0 h 1905000"/>
                <a:gd name="connsiteX1" fmla="*/ 1981200 w 3810000"/>
                <a:gd name="connsiteY1" fmla="*/ 9525 h 1905000"/>
                <a:gd name="connsiteX2" fmla="*/ 1971675 w 3810000"/>
                <a:gd name="connsiteY2" fmla="*/ 752475 h 1905000"/>
                <a:gd name="connsiteX3" fmla="*/ 2047875 w 3810000"/>
                <a:gd name="connsiteY3" fmla="*/ 790575 h 1905000"/>
                <a:gd name="connsiteX4" fmla="*/ 2047875 w 3810000"/>
                <a:gd name="connsiteY4" fmla="*/ 1438275 h 1905000"/>
                <a:gd name="connsiteX5" fmla="*/ 2676525 w 3810000"/>
                <a:gd name="connsiteY5" fmla="*/ 1447800 h 1905000"/>
                <a:gd name="connsiteX6" fmla="*/ 2676525 w 3810000"/>
                <a:gd name="connsiteY6" fmla="*/ 781050 h 1905000"/>
                <a:gd name="connsiteX7" fmla="*/ 2838450 w 3810000"/>
                <a:gd name="connsiteY7" fmla="*/ 676275 h 1905000"/>
                <a:gd name="connsiteX8" fmla="*/ 2847975 w 3810000"/>
                <a:gd name="connsiteY8" fmla="*/ 38100 h 1905000"/>
                <a:gd name="connsiteX9" fmla="*/ 3810000 w 3810000"/>
                <a:gd name="connsiteY9" fmla="*/ 38100 h 1905000"/>
                <a:gd name="connsiteX10" fmla="*/ 3810000 w 3810000"/>
                <a:gd name="connsiteY10" fmla="*/ 409575 h 1905000"/>
                <a:gd name="connsiteX11" fmla="*/ 2971800 w 3810000"/>
                <a:gd name="connsiteY11" fmla="*/ 409575 h 1905000"/>
                <a:gd name="connsiteX12" fmla="*/ 2990850 w 3810000"/>
                <a:gd name="connsiteY12" fmla="*/ 1314450 h 1905000"/>
                <a:gd name="connsiteX13" fmla="*/ 3409950 w 3810000"/>
                <a:gd name="connsiteY13" fmla="*/ 1314450 h 1905000"/>
                <a:gd name="connsiteX14" fmla="*/ 3400425 w 3810000"/>
                <a:gd name="connsiteY14" fmla="*/ 1695450 h 1905000"/>
                <a:gd name="connsiteX15" fmla="*/ 3257550 w 3810000"/>
                <a:gd name="connsiteY15" fmla="*/ 1905000 h 1905000"/>
                <a:gd name="connsiteX16" fmla="*/ 571500 w 3810000"/>
                <a:gd name="connsiteY16" fmla="*/ 1905000 h 1905000"/>
                <a:gd name="connsiteX17" fmla="*/ 571500 w 3810000"/>
                <a:gd name="connsiteY17" fmla="*/ 1524000 h 1905000"/>
                <a:gd name="connsiteX18" fmla="*/ 9525 w 3810000"/>
                <a:gd name="connsiteY18" fmla="*/ 1533525 h 1905000"/>
                <a:gd name="connsiteX19" fmla="*/ 0 w 3810000"/>
                <a:gd name="connsiteY19" fmla="*/ 695325 h 1905000"/>
                <a:gd name="connsiteX20" fmla="*/ 561975 w 3810000"/>
                <a:gd name="connsiteY20" fmla="*/ 704850 h 1905000"/>
                <a:gd name="connsiteX21" fmla="*/ 552450 w 3810000"/>
                <a:gd name="connsiteY21" fmla="*/ 0 h 1905000"/>
                <a:gd name="connsiteX0" fmla="*/ 571500 w 3829050"/>
                <a:gd name="connsiteY0" fmla="*/ 0 h 1905000"/>
                <a:gd name="connsiteX1" fmla="*/ 2000250 w 3829050"/>
                <a:gd name="connsiteY1" fmla="*/ 9525 h 1905000"/>
                <a:gd name="connsiteX2" fmla="*/ 1990725 w 3829050"/>
                <a:gd name="connsiteY2" fmla="*/ 752475 h 1905000"/>
                <a:gd name="connsiteX3" fmla="*/ 2066925 w 3829050"/>
                <a:gd name="connsiteY3" fmla="*/ 790575 h 1905000"/>
                <a:gd name="connsiteX4" fmla="*/ 2066925 w 3829050"/>
                <a:gd name="connsiteY4" fmla="*/ 1438275 h 1905000"/>
                <a:gd name="connsiteX5" fmla="*/ 2695575 w 3829050"/>
                <a:gd name="connsiteY5" fmla="*/ 1447800 h 1905000"/>
                <a:gd name="connsiteX6" fmla="*/ 2695575 w 3829050"/>
                <a:gd name="connsiteY6" fmla="*/ 781050 h 1905000"/>
                <a:gd name="connsiteX7" fmla="*/ 2857500 w 3829050"/>
                <a:gd name="connsiteY7" fmla="*/ 676275 h 1905000"/>
                <a:gd name="connsiteX8" fmla="*/ 2867025 w 3829050"/>
                <a:gd name="connsiteY8" fmla="*/ 38100 h 1905000"/>
                <a:gd name="connsiteX9" fmla="*/ 3829050 w 3829050"/>
                <a:gd name="connsiteY9" fmla="*/ 38100 h 1905000"/>
                <a:gd name="connsiteX10" fmla="*/ 3829050 w 3829050"/>
                <a:gd name="connsiteY10" fmla="*/ 409575 h 1905000"/>
                <a:gd name="connsiteX11" fmla="*/ 2990850 w 3829050"/>
                <a:gd name="connsiteY11" fmla="*/ 409575 h 1905000"/>
                <a:gd name="connsiteX12" fmla="*/ 3009900 w 3829050"/>
                <a:gd name="connsiteY12" fmla="*/ 1314450 h 1905000"/>
                <a:gd name="connsiteX13" fmla="*/ 3429000 w 3829050"/>
                <a:gd name="connsiteY13" fmla="*/ 1314450 h 1905000"/>
                <a:gd name="connsiteX14" fmla="*/ 3419475 w 3829050"/>
                <a:gd name="connsiteY14" fmla="*/ 1695450 h 1905000"/>
                <a:gd name="connsiteX15" fmla="*/ 3276600 w 3829050"/>
                <a:gd name="connsiteY15" fmla="*/ 1905000 h 1905000"/>
                <a:gd name="connsiteX16" fmla="*/ 590550 w 3829050"/>
                <a:gd name="connsiteY16" fmla="*/ 1905000 h 1905000"/>
                <a:gd name="connsiteX17" fmla="*/ 590550 w 3829050"/>
                <a:gd name="connsiteY17" fmla="*/ 1524000 h 1905000"/>
                <a:gd name="connsiteX18" fmla="*/ 0 w 3829050"/>
                <a:gd name="connsiteY18" fmla="*/ 1504950 h 1905000"/>
                <a:gd name="connsiteX19" fmla="*/ 19050 w 3829050"/>
                <a:gd name="connsiteY19" fmla="*/ 695325 h 1905000"/>
                <a:gd name="connsiteX20" fmla="*/ 581025 w 3829050"/>
                <a:gd name="connsiteY20" fmla="*/ 704850 h 1905000"/>
                <a:gd name="connsiteX21" fmla="*/ 571500 w 3829050"/>
                <a:gd name="connsiteY21" fmla="*/ 0 h 1905000"/>
                <a:gd name="connsiteX0" fmla="*/ 552450 w 3810000"/>
                <a:gd name="connsiteY0" fmla="*/ 0 h 1905000"/>
                <a:gd name="connsiteX1" fmla="*/ 1981200 w 3810000"/>
                <a:gd name="connsiteY1" fmla="*/ 9525 h 1905000"/>
                <a:gd name="connsiteX2" fmla="*/ 1971675 w 3810000"/>
                <a:gd name="connsiteY2" fmla="*/ 752475 h 1905000"/>
                <a:gd name="connsiteX3" fmla="*/ 2047875 w 3810000"/>
                <a:gd name="connsiteY3" fmla="*/ 790575 h 1905000"/>
                <a:gd name="connsiteX4" fmla="*/ 2047875 w 3810000"/>
                <a:gd name="connsiteY4" fmla="*/ 1438275 h 1905000"/>
                <a:gd name="connsiteX5" fmla="*/ 2676525 w 3810000"/>
                <a:gd name="connsiteY5" fmla="*/ 1447800 h 1905000"/>
                <a:gd name="connsiteX6" fmla="*/ 2676525 w 3810000"/>
                <a:gd name="connsiteY6" fmla="*/ 781050 h 1905000"/>
                <a:gd name="connsiteX7" fmla="*/ 2838450 w 3810000"/>
                <a:gd name="connsiteY7" fmla="*/ 676275 h 1905000"/>
                <a:gd name="connsiteX8" fmla="*/ 2847975 w 3810000"/>
                <a:gd name="connsiteY8" fmla="*/ 38100 h 1905000"/>
                <a:gd name="connsiteX9" fmla="*/ 3810000 w 3810000"/>
                <a:gd name="connsiteY9" fmla="*/ 38100 h 1905000"/>
                <a:gd name="connsiteX10" fmla="*/ 3810000 w 3810000"/>
                <a:gd name="connsiteY10" fmla="*/ 409575 h 1905000"/>
                <a:gd name="connsiteX11" fmla="*/ 2971800 w 3810000"/>
                <a:gd name="connsiteY11" fmla="*/ 409575 h 1905000"/>
                <a:gd name="connsiteX12" fmla="*/ 2990850 w 3810000"/>
                <a:gd name="connsiteY12" fmla="*/ 1314450 h 1905000"/>
                <a:gd name="connsiteX13" fmla="*/ 3409950 w 3810000"/>
                <a:gd name="connsiteY13" fmla="*/ 1314450 h 1905000"/>
                <a:gd name="connsiteX14" fmla="*/ 3400425 w 3810000"/>
                <a:gd name="connsiteY14" fmla="*/ 1695450 h 1905000"/>
                <a:gd name="connsiteX15" fmla="*/ 3257550 w 3810000"/>
                <a:gd name="connsiteY15" fmla="*/ 1905000 h 1905000"/>
                <a:gd name="connsiteX16" fmla="*/ 571500 w 3810000"/>
                <a:gd name="connsiteY16" fmla="*/ 1905000 h 1905000"/>
                <a:gd name="connsiteX17" fmla="*/ 571500 w 3810000"/>
                <a:gd name="connsiteY17" fmla="*/ 1524000 h 1905000"/>
                <a:gd name="connsiteX18" fmla="*/ 9525 w 3810000"/>
                <a:gd name="connsiteY18" fmla="*/ 1514475 h 1905000"/>
                <a:gd name="connsiteX19" fmla="*/ 0 w 3810000"/>
                <a:gd name="connsiteY19" fmla="*/ 695325 h 1905000"/>
                <a:gd name="connsiteX20" fmla="*/ 561975 w 3810000"/>
                <a:gd name="connsiteY20" fmla="*/ 704850 h 1905000"/>
                <a:gd name="connsiteX21" fmla="*/ 552450 w 3810000"/>
                <a:gd name="connsiteY21" fmla="*/ 0 h 1905000"/>
                <a:gd name="connsiteX0" fmla="*/ 571500 w 3829050"/>
                <a:gd name="connsiteY0" fmla="*/ 0 h 1905000"/>
                <a:gd name="connsiteX1" fmla="*/ 2000250 w 3829050"/>
                <a:gd name="connsiteY1" fmla="*/ 9525 h 1905000"/>
                <a:gd name="connsiteX2" fmla="*/ 1990725 w 3829050"/>
                <a:gd name="connsiteY2" fmla="*/ 752475 h 1905000"/>
                <a:gd name="connsiteX3" fmla="*/ 2066925 w 3829050"/>
                <a:gd name="connsiteY3" fmla="*/ 790575 h 1905000"/>
                <a:gd name="connsiteX4" fmla="*/ 2066925 w 3829050"/>
                <a:gd name="connsiteY4" fmla="*/ 1438275 h 1905000"/>
                <a:gd name="connsiteX5" fmla="*/ 2695575 w 3829050"/>
                <a:gd name="connsiteY5" fmla="*/ 1447800 h 1905000"/>
                <a:gd name="connsiteX6" fmla="*/ 2695575 w 3829050"/>
                <a:gd name="connsiteY6" fmla="*/ 781050 h 1905000"/>
                <a:gd name="connsiteX7" fmla="*/ 2857500 w 3829050"/>
                <a:gd name="connsiteY7" fmla="*/ 676275 h 1905000"/>
                <a:gd name="connsiteX8" fmla="*/ 2867025 w 3829050"/>
                <a:gd name="connsiteY8" fmla="*/ 38100 h 1905000"/>
                <a:gd name="connsiteX9" fmla="*/ 3829050 w 3829050"/>
                <a:gd name="connsiteY9" fmla="*/ 38100 h 1905000"/>
                <a:gd name="connsiteX10" fmla="*/ 3829050 w 3829050"/>
                <a:gd name="connsiteY10" fmla="*/ 409575 h 1905000"/>
                <a:gd name="connsiteX11" fmla="*/ 2990850 w 3829050"/>
                <a:gd name="connsiteY11" fmla="*/ 409575 h 1905000"/>
                <a:gd name="connsiteX12" fmla="*/ 3009900 w 3829050"/>
                <a:gd name="connsiteY12" fmla="*/ 1314450 h 1905000"/>
                <a:gd name="connsiteX13" fmla="*/ 3429000 w 3829050"/>
                <a:gd name="connsiteY13" fmla="*/ 1314450 h 1905000"/>
                <a:gd name="connsiteX14" fmla="*/ 3419475 w 3829050"/>
                <a:gd name="connsiteY14" fmla="*/ 1695450 h 1905000"/>
                <a:gd name="connsiteX15" fmla="*/ 3276600 w 3829050"/>
                <a:gd name="connsiteY15" fmla="*/ 1905000 h 1905000"/>
                <a:gd name="connsiteX16" fmla="*/ 590550 w 3829050"/>
                <a:gd name="connsiteY16" fmla="*/ 1905000 h 1905000"/>
                <a:gd name="connsiteX17" fmla="*/ 590550 w 3829050"/>
                <a:gd name="connsiteY17" fmla="*/ 1524000 h 1905000"/>
                <a:gd name="connsiteX18" fmla="*/ 0 w 3829050"/>
                <a:gd name="connsiteY18" fmla="*/ 1524000 h 1905000"/>
                <a:gd name="connsiteX19" fmla="*/ 19050 w 3829050"/>
                <a:gd name="connsiteY19" fmla="*/ 695325 h 1905000"/>
                <a:gd name="connsiteX20" fmla="*/ 581025 w 3829050"/>
                <a:gd name="connsiteY20" fmla="*/ 704850 h 1905000"/>
                <a:gd name="connsiteX21" fmla="*/ 571500 w 3829050"/>
                <a:gd name="connsiteY21" fmla="*/ 0 h 1905000"/>
                <a:gd name="connsiteX0" fmla="*/ 552450 w 3810000"/>
                <a:gd name="connsiteY0" fmla="*/ 0 h 1905000"/>
                <a:gd name="connsiteX1" fmla="*/ 1981200 w 3810000"/>
                <a:gd name="connsiteY1" fmla="*/ 9525 h 1905000"/>
                <a:gd name="connsiteX2" fmla="*/ 1971675 w 3810000"/>
                <a:gd name="connsiteY2" fmla="*/ 752475 h 1905000"/>
                <a:gd name="connsiteX3" fmla="*/ 2047875 w 3810000"/>
                <a:gd name="connsiteY3" fmla="*/ 790575 h 1905000"/>
                <a:gd name="connsiteX4" fmla="*/ 2047875 w 3810000"/>
                <a:gd name="connsiteY4" fmla="*/ 1438275 h 1905000"/>
                <a:gd name="connsiteX5" fmla="*/ 2676525 w 3810000"/>
                <a:gd name="connsiteY5" fmla="*/ 1447800 h 1905000"/>
                <a:gd name="connsiteX6" fmla="*/ 2676525 w 3810000"/>
                <a:gd name="connsiteY6" fmla="*/ 781050 h 1905000"/>
                <a:gd name="connsiteX7" fmla="*/ 2838450 w 3810000"/>
                <a:gd name="connsiteY7" fmla="*/ 676275 h 1905000"/>
                <a:gd name="connsiteX8" fmla="*/ 2847975 w 3810000"/>
                <a:gd name="connsiteY8" fmla="*/ 38100 h 1905000"/>
                <a:gd name="connsiteX9" fmla="*/ 3810000 w 3810000"/>
                <a:gd name="connsiteY9" fmla="*/ 38100 h 1905000"/>
                <a:gd name="connsiteX10" fmla="*/ 3810000 w 3810000"/>
                <a:gd name="connsiteY10" fmla="*/ 409575 h 1905000"/>
                <a:gd name="connsiteX11" fmla="*/ 2971800 w 3810000"/>
                <a:gd name="connsiteY11" fmla="*/ 409575 h 1905000"/>
                <a:gd name="connsiteX12" fmla="*/ 2990850 w 3810000"/>
                <a:gd name="connsiteY12" fmla="*/ 1314450 h 1905000"/>
                <a:gd name="connsiteX13" fmla="*/ 3409950 w 3810000"/>
                <a:gd name="connsiteY13" fmla="*/ 1314450 h 1905000"/>
                <a:gd name="connsiteX14" fmla="*/ 3400425 w 3810000"/>
                <a:gd name="connsiteY14" fmla="*/ 1695450 h 1905000"/>
                <a:gd name="connsiteX15" fmla="*/ 3257550 w 3810000"/>
                <a:gd name="connsiteY15" fmla="*/ 1905000 h 1905000"/>
                <a:gd name="connsiteX16" fmla="*/ 571500 w 3810000"/>
                <a:gd name="connsiteY16" fmla="*/ 1905000 h 1905000"/>
                <a:gd name="connsiteX17" fmla="*/ 571500 w 3810000"/>
                <a:gd name="connsiteY17" fmla="*/ 1524000 h 1905000"/>
                <a:gd name="connsiteX18" fmla="*/ 0 w 3810000"/>
                <a:gd name="connsiteY18" fmla="*/ 1495425 h 1905000"/>
                <a:gd name="connsiteX19" fmla="*/ 0 w 3810000"/>
                <a:gd name="connsiteY19" fmla="*/ 695325 h 1905000"/>
                <a:gd name="connsiteX20" fmla="*/ 561975 w 3810000"/>
                <a:gd name="connsiteY20" fmla="*/ 704850 h 1905000"/>
                <a:gd name="connsiteX21" fmla="*/ 552450 w 3810000"/>
                <a:gd name="connsiteY21" fmla="*/ 0 h 1905000"/>
                <a:gd name="connsiteX0" fmla="*/ 561975 w 3819525"/>
                <a:gd name="connsiteY0" fmla="*/ 0 h 1905000"/>
                <a:gd name="connsiteX1" fmla="*/ 1990725 w 3819525"/>
                <a:gd name="connsiteY1" fmla="*/ 9525 h 1905000"/>
                <a:gd name="connsiteX2" fmla="*/ 1981200 w 3819525"/>
                <a:gd name="connsiteY2" fmla="*/ 752475 h 1905000"/>
                <a:gd name="connsiteX3" fmla="*/ 2057400 w 3819525"/>
                <a:gd name="connsiteY3" fmla="*/ 790575 h 1905000"/>
                <a:gd name="connsiteX4" fmla="*/ 2057400 w 3819525"/>
                <a:gd name="connsiteY4" fmla="*/ 1438275 h 1905000"/>
                <a:gd name="connsiteX5" fmla="*/ 2686050 w 3819525"/>
                <a:gd name="connsiteY5" fmla="*/ 1447800 h 1905000"/>
                <a:gd name="connsiteX6" fmla="*/ 2686050 w 3819525"/>
                <a:gd name="connsiteY6" fmla="*/ 781050 h 1905000"/>
                <a:gd name="connsiteX7" fmla="*/ 2847975 w 3819525"/>
                <a:gd name="connsiteY7" fmla="*/ 676275 h 1905000"/>
                <a:gd name="connsiteX8" fmla="*/ 2857500 w 3819525"/>
                <a:gd name="connsiteY8" fmla="*/ 38100 h 1905000"/>
                <a:gd name="connsiteX9" fmla="*/ 3819525 w 3819525"/>
                <a:gd name="connsiteY9" fmla="*/ 38100 h 1905000"/>
                <a:gd name="connsiteX10" fmla="*/ 3819525 w 3819525"/>
                <a:gd name="connsiteY10" fmla="*/ 409575 h 1905000"/>
                <a:gd name="connsiteX11" fmla="*/ 2981325 w 3819525"/>
                <a:gd name="connsiteY11" fmla="*/ 409575 h 1905000"/>
                <a:gd name="connsiteX12" fmla="*/ 3000375 w 3819525"/>
                <a:gd name="connsiteY12" fmla="*/ 1314450 h 1905000"/>
                <a:gd name="connsiteX13" fmla="*/ 3419475 w 3819525"/>
                <a:gd name="connsiteY13" fmla="*/ 1314450 h 1905000"/>
                <a:gd name="connsiteX14" fmla="*/ 3409950 w 3819525"/>
                <a:gd name="connsiteY14" fmla="*/ 1695450 h 1905000"/>
                <a:gd name="connsiteX15" fmla="*/ 3267075 w 3819525"/>
                <a:gd name="connsiteY15" fmla="*/ 1905000 h 1905000"/>
                <a:gd name="connsiteX16" fmla="*/ 581025 w 3819525"/>
                <a:gd name="connsiteY16" fmla="*/ 1905000 h 1905000"/>
                <a:gd name="connsiteX17" fmla="*/ 581025 w 3819525"/>
                <a:gd name="connsiteY17" fmla="*/ 1524000 h 1905000"/>
                <a:gd name="connsiteX18" fmla="*/ 0 w 3819525"/>
                <a:gd name="connsiteY18" fmla="*/ 1533525 h 1905000"/>
                <a:gd name="connsiteX19" fmla="*/ 9525 w 3819525"/>
                <a:gd name="connsiteY19" fmla="*/ 695325 h 1905000"/>
                <a:gd name="connsiteX20" fmla="*/ 571500 w 3819525"/>
                <a:gd name="connsiteY20" fmla="*/ 704850 h 1905000"/>
                <a:gd name="connsiteX21" fmla="*/ 561975 w 3819525"/>
                <a:gd name="connsiteY21" fmla="*/ 0 h 1905000"/>
                <a:gd name="connsiteX0" fmla="*/ 561975 w 3819525"/>
                <a:gd name="connsiteY0" fmla="*/ 0 h 1905000"/>
                <a:gd name="connsiteX1" fmla="*/ 1990725 w 3819525"/>
                <a:gd name="connsiteY1" fmla="*/ 9525 h 1905000"/>
                <a:gd name="connsiteX2" fmla="*/ 1981200 w 3819525"/>
                <a:gd name="connsiteY2" fmla="*/ 752475 h 1905000"/>
                <a:gd name="connsiteX3" fmla="*/ 2057400 w 3819525"/>
                <a:gd name="connsiteY3" fmla="*/ 790575 h 1905000"/>
                <a:gd name="connsiteX4" fmla="*/ 2057400 w 3819525"/>
                <a:gd name="connsiteY4" fmla="*/ 1438275 h 1905000"/>
                <a:gd name="connsiteX5" fmla="*/ 2686050 w 3819525"/>
                <a:gd name="connsiteY5" fmla="*/ 1447800 h 1905000"/>
                <a:gd name="connsiteX6" fmla="*/ 2686050 w 3819525"/>
                <a:gd name="connsiteY6" fmla="*/ 781050 h 1905000"/>
                <a:gd name="connsiteX7" fmla="*/ 2847975 w 3819525"/>
                <a:gd name="connsiteY7" fmla="*/ 676275 h 1905000"/>
                <a:gd name="connsiteX8" fmla="*/ 2857500 w 3819525"/>
                <a:gd name="connsiteY8" fmla="*/ 38100 h 1905000"/>
                <a:gd name="connsiteX9" fmla="*/ 3819525 w 3819525"/>
                <a:gd name="connsiteY9" fmla="*/ 38100 h 1905000"/>
                <a:gd name="connsiteX10" fmla="*/ 3819525 w 3819525"/>
                <a:gd name="connsiteY10" fmla="*/ 409575 h 1905000"/>
                <a:gd name="connsiteX11" fmla="*/ 2981325 w 3819525"/>
                <a:gd name="connsiteY11" fmla="*/ 409575 h 1905000"/>
                <a:gd name="connsiteX12" fmla="*/ 3000375 w 3819525"/>
                <a:gd name="connsiteY12" fmla="*/ 1314450 h 1905000"/>
                <a:gd name="connsiteX13" fmla="*/ 3419475 w 3819525"/>
                <a:gd name="connsiteY13" fmla="*/ 1314450 h 1905000"/>
                <a:gd name="connsiteX14" fmla="*/ 3409950 w 3819525"/>
                <a:gd name="connsiteY14" fmla="*/ 1695450 h 1905000"/>
                <a:gd name="connsiteX15" fmla="*/ 3267075 w 3819525"/>
                <a:gd name="connsiteY15" fmla="*/ 1905000 h 1905000"/>
                <a:gd name="connsiteX16" fmla="*/ 581025 w 3819525"/>
                <a:gd name="connsiteY16" fmla="*/ 1905000 h 1905000"/>
                <a:gd name="connsiteX17" fmla="*/ 581025 w 3819525"/>
                <a:gd name="connsiteY17" fmla="*/ 1524000 h 1905000"/>
                <a:gd name="connsiteX18" fmla="*/ 0 w 3819525"/>
                <a:gd name="connsiteY18" fmla="*/ 1495425 h 1905000"/>
                <a:gd name="connsiteX19" fmla="*/ 9525 w 3819525"/>
                <a:gd name="connsiteY19" fmla="*/ 695325 h 1905000"/>
                <a:gd name="connsiteX20" fmla="*/ 571500 w 3819525"/>
                <a:gd name="connsiteY20" fmla="*/ 704850 h 1905000"/>
                <a:gd name="connsiteX21" fmla="*/ 561975 w 3819525"/>
                <a:gd name="connsiteY21" fmla="*/ 0 h 1905000"/>
                <a:gd name="connsiteX0" fmla="*/ 561975 w 3819525"/>
                <a:gd name="connsiteY0" fmla="*/ 0 h 1905000"/>
                <a:gd name="connsiteX1" fmla="*/ 1990725 w 3819525"/>
                <a:gd name="connsiteY1" fmla="*/ 9525 h 1905000"/>
                <a:gd name="connsiteX2" fmla="*/ 1981200 w 3819525"/>
                <a:gd name="connsiteY2" fmla="*/ 752475 h 1905000"/>
                <a:gd name="connsiteX3" fmla="*/ 2057400 w 3819525"/>
                <a:gd name="connsiteY3" fmla="*/ 790575 h 1905000"/>
                <a:gd name="connsiteX4" fmla="*/ 2057400 w 3819525"/>
                <a:gd name="connsiteY4" fmla="*/ 1438275 h 1905000"/>
                <a:gd name="connsiteX5" fmla="*/ 2686050 w 3819525"/>
                <a:gd name="connsiteY5" fmla="*/ 1447800 h 1905000"/>
                <a:gd name="connsiteX6" fmla="*/ 2686050 w 3819525"/>
                <a:gd name="connsiteY6" fmla="*/ 781050 h 1905000"/>
                <a:gd name="connsiteX7" fmla="*/ 2847975 w 3819525"/>
                <a:gd name="connsiteY7" fmla="*/ 676275 h 1905000"/>
                <a:gd name="connsiteX8" fmla="*/ 2857500 w 3819525"/>
                <a:gd name="connsiteY8" fmla="*/ 38100 h 1905000"/>
                <a:gd name="connsiteX9" fmla="*/ 3819525 w 3819525"/>
                <a:gd name="connsiteY9" fmla="*/ 38100 h 1905000"/>
                <a:gd name="connsiteX10" fmla="*/ 3819525 w 3819525"/>
                <a:gd name="connsiteY10" fmla="*/ 409575 h 1905000"/>
                <a:gd name="connsiteX11" fmla="*/ 2981325 w 3819525"/>
                <a:gd name="connsiteY11" fmla="*/ 409575 h 1905000"/>
                <a:gd name="connsiteX12" fmla="*/ 3000375 w 3819525"/>
                <a:gd name="connsiteY12" fmla="*/ 1314450 h 1905000"/>
                <a:gd name="connsiteX13" fmla="*/ 3419475 w 3819525"/>
                <a:gd name="connsiteY13" fmla="*/ 1314450 h 1905000"/>
                <a:gd name="connsiteX14" fmla="*/ 3409950 w 3819525"/>
                <a:gd name="connsiteY14" fmla="*/ 1695450 h 1905000"/>
                <a:gd name="connsiteX15" fmla="*/ 3267075 w 3819525"/>
                <a:gd name="connsiteY15" fmla="*/ 1905000 h 1905000"/>
                <a:gd name="connsiteX16" fmla="*/ 581025 w 3819525"/>
                <a:gd name="connsiteY16" fmla="*/ 1905000 h 1905000"/>
                <a:gd name="connsiteX17" fmla="*/ 590550 w 3819525"/>
                <a:gd name="connsiteY17" fmla="*/ 1495425 h 1905000"/>
                <a:gd name="connsiteX18" fmla="*/ 0 w 3819525"/>
                <a:gd name="connsiteY18" fmla="*/ 1495425 h 1905000"/>
                <a:gd name="connsiteX19" fmla="*/ 9525 w 3819525"/>
                <a:gd name="connsiteY19" fmla="*/ 695325 h 1905000"/>
                <a:gd name="connsiteX20" fmla="*/ 571500 w 3819525"/>
                <a:gd name="connsiteY20" fmla="*/ 704850 h 1905000"/>
                <a:gd name="connsiteX21" fmla="*/ 561975 w 3819525"/>
                <a:gd name="connsiteY21" fmla="*/ 0 h 190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819525" h="1905000">
                  <a:moveTo>
                    <a:pt x="561975" y="0"/>
                  </a:moveTo>
                  <a:lnTo>
                    <a:pt x="1990725" y="9525"/>
                  </a:lnTo>
                  <a:lnTo>
                    <a:pt x="1981200" y="752475"/>
                  </a:lnTo>
                  <a:lnTo>
                    <a:pt x="2057400" y="790575"/>
                  </a:lnTo>
                  <a:lnTo>
                    <a:pt x="2057400" y="1438275"/>
                  </a:lnTo>
                  <a:lnTo>
                    <a:pt x="2686050" y="1447800"/>
                  </a:lnTo>
                  <a:lnTo>
                    <a:pt x="2686050" y="781050"/>
                  </a:lnTo>
                  <a:lnTo>
                    <a:pt x="2847975" y="676275"/>
                  </a:lnTo>
                  <a:lnTo>
                    <a:pt x="2857500" y="38100"/>
                  </a:lnTo>
                  <a:lnTo>
                    <a:pt x="3819525" y="38100"/>
                  </a:lnTo>
                  <a:lnTo>
                    <a:pt x="3819525" y="409575"/>
                  </a:lnTo>
                  <a:lnTo>
                    <a:pt x="2981325" y="409575"/>
                  </a:lnTo>
                  <a:lnTo>
                    <a:pt x="3000375" y="1314450"/>
                  </a:lnTo>
                  <a:lnTo>
                    <a:pt x="3419475" y="1314450"/>
                  </a:lnTo>
                  <a:lnTo>
                    <a:pt x="3409950" y="1695450"/>
                  </a:lnTo>
                  <a:lnTo>
                    <a:pt x="3267075" y="1905000"/>
                  </a:lnTo>
                  <a:lnTo>
                    <a:pt x="581025" y="1905000"/>
                  </a:lnTo>
                  <a:lnTo>
                    <a:pt x="590550" y="1495425"/>
                  </a:lnTo>
                  <a:lnTo>
                    <a:pt x="0" y="1495425"/>
                  </a:lnTo>
                  <a:lnTo>
                    <a:pt x="9525" y="695325"/>
                  </a:lnTo>
                  <a:lnTo>
                    <a:pt x="571500" y="704850"/>
                  </a:lnTo>
                  <a:lnTo>
                    <a:pt x="561975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36" name="フリーフォーム 18">
              <a:extLst>
                <a:ext uri="{FF2B5EF4-FFF2-40B4-BE49-F238E27FC236}">
                  <a16:creationId xmlns:a16="http://schemas.microsoft.com/office/drawing/2014/main" id="{00000000-0008-0000-1600-000012000000}"/>
                </a:ext>
              </a:extLst>
            </p:cNvPr>
            <p:cNvSpPr/>
            <p:nvPr/>
          </p:nvSpPr>
          <p:spPr bwMode="auto">
            <a:xfrm flipV="1">
              <a:off x="3174137" y="5456692"/>
              <a:ext cx="2007936" cy="846779"/>
            </a:xfrm>
            <a:custGeom>
              <a:avLst/>
              <a:gdLst>
                <a:gd name="connsiteX0" fmla="*/ 552450 w 3810000"/>
                <a:gd name="connsiteY0" fmla="*/ 0 h 1943100"/>
                <a:gd name="connsiteX1" fmla="*/ 2000250 w 3810000"/>
                <a:gd name="connsiteY1" fmla="*/ 19050 h 1943100"/>
                <a:gd name="connsiteX2" fmla="*/ 1971675 w 3810000"/>
                <a:gd name="connsiteY2" fmla="*/ 752475 h 1943100"/>
                <a:gd name="connsiteX3" fmla="*/ 2047875 w 3810000"/>
                <a:gd name="connsiteY3" fmla="*/ 790575 h 1943100"/>
                <a:gd name="connsiteX4" fmla="*/ 2047875 w 3810000"/>
                <a:gd name="connsiteY4" fmla="*/ 1438275 h 1943100"/>
                <a:gd name="connsiteX5" fmla="*/ 2676525 w 3810000"/>
                <a:gd name="connsiteY5" fmla="*/ 1419225 h 1943100"/>
                <a:gd name="connsiteX6" fmla="*/ 2676525 w 3810000"/>
                <a:gd name="connsiteY6" fmla="*/ 781050 h 1943100"/>
                <a:gd name="connsiteX7" fmla="*/ 2838450 w 3810000"/>
                <a:gd name="connsiteY7" fmla="*/ 676275 h 1943100"/>
                <a:gd name="connsiteX8" fmla="*/ 2828925 w 3810000"/>
                <a:gd name="connsiteY8" fmla="*/ 38100 h 1943100"/>
                <a:gd name="connsiteX9" fmla="*/ 3810000 w 3810000"/>
                <a:gd name="connsiteY9" fmla="*/ 66675 h 1943100"/>
                <a:gd name="connsiteX10" fmla="*/ 3810000 w 3810000"/>
                <a:gd name="connsiteY10" fmla="*/ 409575 h 1943100"/>
                <a:gd name="connsiteX11" fmla="*/ 2971800 w 3810000"/>
                <a:gd name="connsiteY11" fmla="*/ 409575 h 1943100"/>
                <a:gd name="connsiteX12" fmla="*/ 2990850 w 3810000"/>
                <a:gd name="connsiteY12" fmla="*/ 1314450 h 1943100"/>
                <a:gd name="connsiteX13" fmla="*/ 3409950 w 3810000"/>
                <a:gd name="connsiteY13" fmla="*/ 1314450 h 1943100"/>
                <a:gd name="connsiteX14" fmla="*/ 3400425 w 3810000"/>
                <a:gd name="connsiteY14" fmla="*/ 1695450 h 1943100"/>
                <a:gd name="connsiteX15" fmla="*/ 3257550 w 3810000"/>
                <a:gd name="connsiteY15" fmla="*/ 1905000 h 1943100"/>
                <a:gd name="connsiteX16" fmla="*/ 561975 w 3810000"/>
                <a:gd name="connsiteY16" fmla="*/ 1943100 h 1943100"/>
                <a:gd name="connsiteX17" fmla="*/ 571500 w 3810000"/>
                <a:gd name="connsiteY17" fmla="*/ 1552575 h 1943100"/>
                <a:gd name="connsiteX18" fmla="*/ 9525 w 3810000"/>
                <a:gd name="connsiteY18" fmla="*/ 1533525 h 1943100"/>
                <a:gd name="connsiteX19" fmla="*/ 0 w 3810000"/>
                <a:gd name="connsiteY19" fmla="*/ 695325 h 1943100"/>
                <a:gd name="connsiteX20" fmla="*/ 552450 w 3810000"/>
                <a:gd name="connsiteY20" fmla="*/ 676275 h 1943100"/>
                <a:gd name="connsiteX21" fmla="*/ 552450 w 3810000"/>
                <a:gd name="connsiteY21" fmla="*/ 0 h 1943100"/>
                <a:gd name="connsiteX0" fmla="*/ 552450 w 3810000"/>
                <a:gd name="connsiteY0" fmla="*/ 0 h 1943100"/>
                <a:gd name="connsiteX1" fmla="*/ 1952625 w 3810000"/>
                <a:gd name="connsiteY1" fmla="*/ 0 h 1943100"/>
                <a:gd name="connsiteX2" fmla="*/ 1971675 w 3810000"/>
                <a:gd name="connsiteY2" fmla="*/ 752475 h 1943100"/>
                <a:gd name="connsiteX3" fmla="*/ 2047875 w 3810000"/>
                <a:gd name="connsiteY3" fmla="*/ 790575 h 1943100"/>
                <a:gd name="connsiteX4" fmla="*/ 2047875 w 3810000"/>
                <a:gd name="connsiteY4" fmla="*/ 1438275 h 1943100"/>
                <a:gd name="connsiteX5" fmla="*/ 2676525 w 3810000"/>
                <a:gd name="connsiteY5" fmla="*/ 1419225 h 1943100"/>
                <a:gd name="connsiteX6" fmla="*/ 2676525 w 3810000"/>
                <a:gd name="connsiteY6" fmla="*/ 781050 h 1943100"/>
                <a:gd name="connsiteX7" fmla="*/ 2838450 w 3810000"/>
                <a:gd name="connsiteY7" fmla="*/ 676275 h 1943100"/>
                <a:gd name="connsiteX8" fmla="*/ 2828925 w 3810000"/>
                <a:gd name="connsiteY8" fmla="*/ 38100 h 1943100"/>
                <a:gd name="connsiteX9" fmla="*/ 3810000 w 3810000"/>
                <a:gd name="connsiteY9" fmla="*/ 66675 h 1943100"/>
                <a:gd name="connsiteX10" fmla="*/ 3810000 w 3810000"/>
                <a:gd name="connsiteY10" fmla="*/ 409575 h 1943100"/>
                <a:gd name="connsiteX11" fmla="*/ 2971800 w 3810000"/>
                <a:gd name="connsiteY11" fmla="*/ 409575 h 1943100"/>
                <a:gd name="connsiteX12" fmla="*/ 2990850 w 3810000"/>
                <a:gd name="connsiteY12" fmla="*/ 1314450 h 1943100"/>
                <a:gd name="connsiteX13" fmla="*/ 3409950 w 3810000"/>
                <a:gd name="connsiteY13" fmla="*/ 1314450 h 1943100"/>
                <a:gd name="connsiteX14" fmla="*/ 3400425 w 3810000"/>
                <a:gd name="connsiteY14" fmla="*/ 1695450 h 1943100"/>
                <a:gd name="connsiteX15" fmla="*/ 3257550 w 3810000"/>
                <a:gd name="connsiteY15" fmla="*/ 1905000 h 1943100"/>
                <a:gd name="connsiteX16" fmla="*/ 561975 w 3810000"/>
                <a:gd name="connsiteY16" fmla="*/ 1943100 h 1943100"/>
                <a:gd name="connsiteX17" fmla="*/ 571500 w 3810000"/>
                <a:gd name="connsiteY17" fmla="*/ 1552575 h 1943100"/>
                <a:gd name="connsiteX18" fmla="*/ 9525 w 3810000"/>
                <a:gd name="connsiteY18" fmla="*/ 1533525 h 1943100"/>
                <a:gd name="connsiteX19" fmla="*/ 0 w 3810000"/>
                <a:gd name="connsiteY19" fmla="*/ 695325 h 1943100"/>
                <a:gd name="connsiteX20" fmla="*/ 552450 w 3810000"/>
                <a:gd name="connsiteY20" fmla="*/ 676275 h 1943100"/>
                <a:gd name="connsiteX21" fmla="*/ 552450 w 3810000"/>
                <a:gd name="connsiteY21" fmla="*/ 0 h 1943100"/>
                <a:gd name="connsiteX0" fmla="*/ 552450 w 3810000"/>
                <a:gd name="connsiteY0" fmla="*/ 0 h 1943100"/>
                <a:gd name="connsiteX1" fmla="*/ 1981200 w 3810000"/>
                <a:gd name="connsiteY1" fmla="*/ 9525 h 1943100"/>
                <a:gd name="connsiteX2" fmla="*/ 1971675 w 3810000"/>
                <a:gd name="connsiteY2" fmla="*/ 752475 h 1943100"/>
                <a:gd name="connsiteX3" fmla="*/ 2047875 w 3810000"/>
                <a:gd name="connsiteY3" fmla="*/ 790575 h 1943100"/>
                <a:gd name="connsiteX4" fmla="*/ 2047875 w 3810000"/>
                <a:gd name="connsiteY4" fmla="*/ 1438275 h 1943100"/>
                <a:gd name="connsiteX5" fmla="*/ 2676525 w 3810000"/>
                <a:gd name="connsiteY5" fmla="*/ 1419225 h 1943100"/>
                <a:gd name="connsiteX6" fmla="*/ 2676525 w 3810000"/>
                <a:gd name="connsiteY6" fmla="*/ 781050 h 1943100"/>
                <a:gd name="connsiteX7" fmla="*/ 2838450 w 3810000"/>
                <a:gd name="connsiteY7" fmla="*/ 676275 h 1943100"/>
                <a:gd name="connsiteX8" fmla="*/ 2828925 w 3810000"/>
                <a:gd name="connsiteY8" fmla="*/ 38100 h 1943100"/>
                <a:gd name="connsiteX9" fmla="*/ 3810000 w 3810000"/>
                <a:gd name="connsiteY9" fmla="*/ 66675 h 1943100"/>
                <a:gd name="connsiteX10" fmla="*/ 3810000 w 3810000"/>
                <a:gd name="connsiteY10" fmla="*/ 409575 h 1943100"/>
                <a:gd name="connsiteX11" fmla="*/ 2971800 w 3810000"/>
                <a:gd name="connsiteY11" fmla="*/ 409575 h 1943100"/>
                <a:gd name="connsiteX12" fmla="*/ 2990850 w 3810000"/>
                <a:gd name="connsiteY12" fmla="*/ 1314450 h 1943100"/>
                <a:gd name="connsiteX13" fmla="*/ 3409950 w 3810000"/>
                <a:gd name="connsiteY13" fmla="*/ 1314450 h 1943100"/>
                <a:gd name="connsiteX14" fmla="*/ 3400425 w 3810000"/>
                <a:gd name="connsiteY14" fmla="*/ 1695450 h 1943100"/>
                <a:gd name="connsiteX15" fmla="*/ 3257550 w 3810000"/>
                <a:gd name="connsiteY15" fmla="*/ 1905000 h 1943100"/>
                <a:gd name="connsiteX16" fmla="*/ 561975 w 3810000"/>
                <a:gd name="connsiteY16" fmla="*/ 1943100 h 1943100"/>
                <a:gd name="connsiteX17" fmla="*/ 571500 w 3810000"/>
                <a:gd name="connsiteY17" fmla="*/ 1552575 h 1943100"/>
                <a:gd name="connsiteX18" fmla="*/ 9525 w 3810000"/>
                <a:gd name="connsiteY18" fmla="*/ 1533525 h 1943100"/>
                <a:gd name="connsiteX19" fmla="*/ 0 w 3810000"/>
                <a:gd name="connsiteY19" fmla="*/ 695325 h 1943100"/>
                <a:gd name="connsiteX20" fmla="*/ 552450 w 3810000"/>
                <a:gd name="connsiteY20" fmla="*/ 676275 h 1943100"/>
                <a:gd name="connsiteX21" fmla="*/ 552450 w 3810000"/>
                <a:gd name="connsiteY21" fmla="*/ 0 h 1943100"/>
                <a:gd name="connsiteX0" fmla="*/ 552450 w 3810000"/>
                <a:gd name="connsiteY0" fmla="*/ 0 h 1943100"/>
                <a:gd name="connsiteX1" fmla="*/ 1981200 w 3810000"/>
                <a:gd name="connsiteY1" fmla="*/ 9525 h 1943100"/>
                <a:gd name="connsiteX2" fmla="*/ 1971675 w 3810000"/>
                <a:gd name="connsiteY2" fmla="*/ 752475 h 1943100"/>
                <a:gd name="connsiteX3" fmla="*/ 2047875 w 3810000"/>
                <a:gd name="connsiteY3" fmla="*/ 790575 h 1943100"/>
                <a:gd name="connsiteX4" fmla="*/ 2047875 w 3810000"/>
                <a:gd name="connsiteY4" fmla="*/ 1438275 h 1943100"/>
                <a:gd name="connsiteX5" fmla="*/ 2676525 w 3810000"/>
                <a:gd name="connsiteY5" fmla="*/ 1447800 h 1943100"/>
                <a:gd name="connsiteX6" fmla="*/ 2676525 w 3810000"/>
                <a:gd name="connsiteY6" fmla="*/ 781050 h 1943100"/>
                <a:gd name="connsiteX7" fmla="*/ 2838450 w 3810000"/>
                <a:gd name="connsiteY7" fmla="*/ 676275 h 1943100"/>
                <a:gd name="connsiteX8" fmla="*/ 2828925 w 3810000"/>
                <a:gd name="connsiteY8" fmla="*/ 38100 h 1943100"/>
                <a:gd name="connsiteX9" fmla="*/ 3810000 w 3810000"/>
                <a:gd name="connsiteY9" fmla="*/ 66675 h 1943100"/>
                <a:gd name="connsiteX10" fmla="*/ 3810000 w 3810000"/>
                <a:gd name="connsiteY10" fmla="*/ 409575 h 1943100"/>
                <a:gd name="connsiteX11" fmla="*/ 2971800 w 3810000"/>
                <a:gd name="connsiteY11" fmla="*/ 409575 h 1943100"/>
                <a:gd name="connsiteX12" fmla="*/ 2990850 w 3810000"/>
                <a:gd name="connsiteY12" fmla="*/ 1314450 h 1943100"/>
                <a:gd name="connsiteX13" fmla="*/ 3409950 w 3810000"/>
                <a:gd name="connsiteY13" fmla="*/ 1314450 h 1943100"/>
                <a:gd name="connsiteX14" fmla="*/ 3400425 w 3810000"/>
                <a:gd name="connsiteY14" fmla="*/ 1695450 h 1943100"/>
                <a:gd name="connsiteX15" fmla="*/ 3257550 w 3810000"/>
                <a:gd name="connsiteY15" fmla="*/ 1905000 h 1943100"/>
                <a:gd name="connsiteX16" fmla="*/ 561975 w 3810000"/>
                <a:gd name="connsiteY16" fmla="*/ 1943100 h 1943100"/>
                <a:gd name="connsiteX17" fmla="*/ 571500 w 3810000"/>
                <a:gd name="connsiteY17" fmla="*/ 1552575 h 1943100"/>
                <a:gd name="connsiteX18" fmla="*/ 9525 w 3810000"/>
                <a:gd name="connsiteY18" fmla="*/ 1533525 h 1943100"/>
                <a:gd name="connsiteX19" fmla="*/ 0 w 3810000"/>
                <a:gd name="connsiteY19" fmla="*/ 695325 h 1943100"/>
                <a:gd name="connsiteX20" fmla="*/ 552450 w 3810000"/>
                <a:gd name="connsiteY20" fmla="*/ 676275 h 1943100"/>
                <a:gd name="connsiteX21" fmla="*/ 552450 w 3810000"/>
                <a:gd name="connsiteY21" fmla="*/ 0 h 1943100"/>
                <a:gd name="connsiteX0" fmla="*/ 552450 w 3810000"/>
                <a:gd name="connsiteY0" fmla="*/ 0 h 1943100"/>
                <a:gd name="connsiteX1" fmla="*/ 1981200 w 3810000"/>
                <a:gd name="connsiteY1" fmla="*/ 9525 h 1943100"/>
                <a:gd name="connsiteX2" fmla="*/ 1971675 w 3810000"/>
                <a:gd name="connsiteY2" fmla="*/ 752475 h 1943100"/>
                <a:gd name="connsiteX3" fmla="*/ 2047875 w 3810000"/>
                <a:gd name="connsiteY3" fmla="*/ 790575 h 1943100"/>
                <a:gd name="connsiteX4" fmla="*/ 2047875 w 3810000"/>
                <a:gd name="connsiteY4" fmla="*/ 1438275 h 1943100"/>
                <a:gd name="connsiteX5" fmla="*/ 2676525 w 3810000"/>
                <a:gd name="connsiteY5" fmla="*/ 1447800 h 1943100"/>
                <a:gd name="connsiteX6" fmla="*/ 2676525 w 3810000"/>
                <a:gd name="connsiteY6" fmla="*/ 781050 h 1943100"/>
                <a:gd name="connsiteX7" fmla="*/ 2838450 w 3810000"/>
                <a:gd name="connsiteY7" fmla="*/ 676275 h 1943100"/>
                <a:gd name="connsiteX8" fmla="*/ 2828925 w 3810000"/>
                <a:gd name="connsiteY8" fmla="*/ 38100 h 1943100"/>
                <a:gd name="connsiteX9" fmla="*/ 3810000 w 3810000"/>
                <a:gd name="connsiteY9" fmla="*/ 38100 h 1943100"/>
                <a:gd name="connsiteX10" fmla="*/ 3810000 w 3810000"/>
                <a:gd name="connsiteY10" fmla="*/ 409575 h 1943100"/>
                <a:gd name="connsiteX11" fmla="*/ 2971800 w 3810000"/>
                <a:gd name="connsiteY11" fmla="*/ 409575 h 1943100"/>
                <a:gd name="connsiteX12" fmla="*/ 2990850 w 3810000"/>
                <a:gd name="connsiteY12" fmla="*/ 1314450 h 1943100"/>
                <a:gd name="connsiteX13" fmla="*/ 3409950 w 3810000"/>
                <a:gd name="connsiteY13" fmla="*/ 1314450 h 1943100"/>
                <a:gd name="connsiteX14" fmla="*/ 3400425 w 3810000"/>
                <a:gd name="connsiteY14" fmla="*/ 1695450 h 1943100"/>
                <a:gd name="connsiteX15" fmla="*/ 3257550 w 3810000"/>
                <a:gd name="connsiteY15" fmla="*/ 1905000 h 1943100"/>
                <a:gd name="connsiteX16" fmla="*/ 561975 w 3810000"/>
                <a:gd name="connsiteY16" fmla="*/ 1943100 h 1943100"/>
                <a:gd name="connsiteX17" fmla="*/ 571500 w 3810000"/>
                <a:gd name="connsiteY17" fmla="*/ 1552575 h 1943100"/>
                <a:gd name="connsiteX18" fmla="*/ 9525 w 3810000"/>
                <a:gd name="connsiteY18" fmla="*/ 1533525 h 1943100"/>
                <a:gd name="connsiteX19" fmla="*/ 0 w 3810000"/>
                <a:gd name="connsiteY19" fmla="*/ 695325 h 1943100"/>
                <a:gd name="connsiteX20" fmla="*/ 552450 w 3810000"/>
                <a:gd name="connsiteY20" fmla="*/ 676275 h 1943100"/>
                <a:gd name="connsiteX21" fmla="*/ 552450 w 3810000"/>
                <a:gd name="connsiteY21" fmla="*/ 0 h 1943100"/>
                <a:gd name="connsiteX0" fmla="*/ 552450 w 3810000"/>
                <a:gd name="connsiteY0" fmla="*/ 0 h 1905000"/>
                <a:gd name="connsiteX1" fmla="*/ 1981200 w 3810000"/>
                <a:gd name="connsiteY1" fmla="*/ 9525 h 1905000"/>
                <a:gd name="connsiteX2" fmla="*/ 1971675 w 3810000"/>
                <a:gd name="connsiteY2" fmla="*/ 752475 h 1905000"/>
                <a:gd name="connsiteX3" fmla="*/ 2047875 w 3810000"/>
                <a:gd name="connsiteY3" fmla="*/ 790575 h 1905000"/>
                <a:gd name="connsiteX4" fmla="*/ 2047875 w 3810000"/>
                <a:gd name="connsiteY4" fmla="*/ 1438275 h 1905000"/>
                <a:gd name="connsiteX5" fmla="*/ 2676525 w 3810000"/>
                <a:gd name="connsiteY5" fmla="*/ 1447800 h 1905000"/>
                <a:gd name="connsiteX6" fmla="*/ 2676525 w 3810000"/>
                <a:gd name="connsiteY6" fmla="*/ 781050 h 1905000"/>
                <a:gd name="connsiteX7" fmla="*/ 2838450 w 3810000"/>
                <a:gd name="connsiteY7" fmla="*/ 676275 h 1905000"/>
                <a:gd name="connsiteX8" fmla="*/ 2828925 w 3810000"/>
                <a:gd name="connsiteY8" fmla="*/ 38100 h 1905000"/>
                <a:gd name="connsiteX9" fmla="*/ 3810000 w 3810000"/>
                <a:gd name="connsiteY9" fmla="*/ 38100 h 1905000"/>
                <a:gd name="connsiteX10" fmla="*/ 3810000 w 3810000"/>
                <a:gd name="connsiteY10" fmla="*/ 409575 h 1905000"/>
                <a:gd name="connsiteX11" fmla="*/ 2971800 w 3810000"/>
                <a:gd name="connsiteY11" fmla="*/ 409575 h 1905000"/>
                <a:gd name="connsiteX12" fmla="*/ 2990850 w 3810000"/>
                <a:gd name="connsiteY12" fmla="*/ 1314450 h 1905000"/>
                <a:gd name="connsiteX13" fmla="*/ 3409950 w 3810000"/>
                <a:gd name="connsiteY13" fmla="*/ 1314450 h 1905000"/>
                <a:gd name="connsiteX14" fmla="*/ 3400425 w 3810000"/>
                <a:gd name="connsiteY14" fmla="*/ 1695450 h 1905000"/>
                <a:gd name="connsiteX15" fmla="*/ 3257550 w 3810000"/>
                <a:gd name="connsiteY15" fmla="*/ 1905000 h 1905000"/>
                <a:gd name="connsiteX16" fmla="*/ 571500 w 3810000"/>
                <a:gd name="connsiteY16" fmla="*/ 1905000 h 1905000"/>
                <a:gd name="connsiteX17" fmla="*/ 571500 w 3810000"/>
                <a:gd name="connsiteY17" fmla="*/ 1552575 h 1905000"/>
                <a:gd name="connsiteX18" fmla="*/ 9525 w 3810000"/>
                <a:gd name="connsiteY18" fmla="*/ 1533525 h 1905000"/>
                <a:gd name="connsiteX19" fmla="*/ 0 w 3810000"/>
                <a:gd name="connsiteY19" fmla="*/ 695325 h 1905000"/>
                <a:gd name="connsiteX20" fmla="*/ 552450 w 3810000"/>
                <a:gd name="connsiteY20" fmla="*/ 676275 h 1905000"/>
                <a:gd name="connsiteX21" fmla="*/ 552450 w 3810000"/>
                <a:gd name="connsiteY21" fmla="*/ 0 h 1905000"/>
                <a:gd name="connsiteX0" fmla="*/ 552450 w 3810000"/>
                <a:gd name="connsiteY0" fmla="*/ 0 h 1905000"/>
                <a:gd name="connsiteX1" fmla="*/ 1981200 w 3810000"/>
                <a:gd name="connsiteY1" fmla="*/ 9525 h 1905000"/>
                <a:gd name="connsiteX2" fmla="*/ 1971675 w 3810000"/>
                <a:gd name="connsiteY2" fmla="*/ 752475 h 1905000"/>
                <a:gd name="connsiteX3" fmla="*/ 2047875 w 3810000"/>
                <a:gd name="connsiteY3" fmla="*/ 790575 h 1905000"/>
                <a:gd name="connsiteX4" fmla="*/ 2047875 w 3810000"/>
                <a:gd name="connsiteY4" fmla="*/ 1438275 h 1905000"/>
                <a:gd name="connsiteX5" fmla="*/ 2676525 w 3810000"/>
                <a:gd name="connsiteY5" fmla="*/ 1447800 h 1905000"/>
                <a:gd name="connsiteX6" fmla="*/ 2676525 w 3810000"/>
                <a:gd name="connsiteY6" fmla="*/ 781050 h 1905000"/>
                <a:gd name="connsiteX7" fmla="*/ 2838450 w 3810000"/>
                <a:gd name="connsiteY7" fmla="*/ 676275 h 1905000"/>
                <a:gd name="connsiteX8" fmla="*/ 2828925 w 3810000"/>
                <a:gd name="connsiteY8" fmla="*/ 38100 h 1905000"/>
                <a:gd name="connsiteX9" fmla="*/ 3810000 w 3810000"/>
                <a:gd name="connsiteY9" fmla="*/ 38100 h 1905000"/>
                <a:gd name="connsiteX10" fmla="*/ 3810000 w 3810000"/>
                <a:gd name="connsiteY10" fmla="*/ 409575 h 1905000"/>
                <a:gd name="connsiteX11" fmla="*/ 2971800 w 3810000"/>
                <a:gd name="connsiteY11" fmla="*/ 409575 h 1905000"/>
                <a:gd name="connsiteX12" fmla="*/ 2990850 w 3810000"/>
                <a:gd name="connsiteY12" fmla="*/ 1314450 h 1905000"/>
                <a:gd name="connsiteX13" fmla="*/ 3409950 w 3810000"/>
                <a:gd name="connsiteY13" fmla="*/ 1314450 h 1905000"/>
                <a:gd name="connsiteX14" fmla="*/ 3400425 w 3810000"/>
                <a:gd name="connsiteY14" fmla="*/ 1695450 h 1905000"/>
                <a:gd name="connsiteX15" fmla="*/ 3257550 w 3810000"/>
                <a:gd name="connsiteY15" fmla="*/ 1905000 h 1905000"/>
                <a:gd name="connsiteX16" fmla="*/ 571500 w 3810000"/>
                <a:gd name="connsiteY16" fmla="*/ 1905000 h 1905000"/>
                <a:gd name="connsiteX17" fmla="*/ 571500 w 3810000"/>
                <a:gd name="connsiteY17" fmla="*/ 1524000 h 1905000"/>
                <a:gd name="connsiteX18" fmla="*/ 9525 w 3810000"/>
                <a:gd name="connsiteY18" fmla="*/ 1533525 h 1905000"/>
                <a:gd name="connsiteX19" fmla="*/ 0 w 3810000"/>
                <a:gd name="connsiteY19" fmla="*/ 695325 h 1905000"/>
                <a:gd name="connsiteX20" fmla="*/ 552450 w 3810000"/>
                <a:gd name="connsiteY20" fmla="*/ 676275 h 1905000"/>
                <a:gd name="connsiteX21" fmla="*/ 552450 w 3810000"/>
                <a:gd name="connsiteY21" fmla="*/ 0 h 1905000"/>
                <a:gd name="connsiteX0" fmla="*/ 552450 w 3810000"/>
                <a:gd name="connsiteY0" fmla="*/ 0 h 1905000"/>
                <a:gd name="connsiteX1" fmla="*/ 1981200 w 3810000"/>
                <a:gd name="connsiteY1" fmla="*/ 9525 h 1905000"/>
                <a:gd name="connsiteX2" fmla="*/ 1971675 w 3810000"/>
                <a:gd name="connsiteY2" fmla="*/ 752475 h 1905000"/>
                <a:gd name="connsiteX3" fmla="*/ 2047875 w 3810000"/>
                <a:gd name="connsiteY3" fmla="*/ 790575 h 1905000"/>
                <a:gd name="connsiteX4" fmla="*/ 2047875 w 3810000"/>
                <a:gd name="connsiteY4" fmla="*/ 1438275 h 1905000"/>
                <a:gd name="connsiteX5" fmla="*/ 2676525 w 3810000"/>
                <a:gd name="connsiteY5" fmla="*/ 1447800 h 1905000"/>
                <a:gd name="connsiteX6" fmla="*/ 2676525 w 3810000"/>
                <a:gd name="connsiteY6" fmla="*/ 781050 h 1905000"/>
                <a:gd name="connsiteX7" fmla="*/ 2838450 w 3810000"/>
                <a:gd name="connsiteY7" fmla="*/ 676275 h 1905000"/>
                <a:gd name="connsiteX8" fmla="*/ 2828925 w 3810000"/>
                <a:gd name="connsiteY8" fmla="*/ 38100 h 1905000"/>
                <a:gd name="connsiteX9" fmla="*/ 3810000 w 3810000"/>
                <a:gd name="connsiteY9" fmla="*/ 38100 h 1905000"/>
                <a:gd name="connsiteX10" fmla="*/ 3810000 w 3810000"/>
                <a:gd name="connsiteY10" fmla="*/ 409575 h 1905000"/>
                <a:gd name="connsiteX11" fmla="*/ 2971800 w 3810000"/>
                <a:gd name="connsiteY11" fmla="*/ 409575 h 1905000"/>
                <a:gd name="connsiteX12" fmla="*/ 2990850 w 3810000"/>
                <a:gd name="connsiteY12" fmla="*/ 1314450 h 1905000"/>
                <a:gd name="connsiteX13" fmla="*/ 3409950 w 3810000"/>
                <a:gd name="connsiteY13" fmla="*/ 1314450 h 1905000"/>
                <a:gd name="connsiteX14" fmla="*/ 3400425 w 3810000"/>
                <a:gd name="connsiteY14" fmla="*/ 1695450 h 1905000"/>
                <a:gd name="connsiteX15" fmla="*/ 3257550 w 3810000"/>
                <a:gd name="connsiteY15" fmla="*/ 1905000 h 1905000"/>
                <a:gd name="connsiteX16" fmla="*/ 571500 w 3810000"/>
                <a:gd name="connsiteY16" fmla="*/ 1905000 h 1905000"/>
                <a:gd name="connsiteX17" fmla="*/ 571500 w 3810000"/>
                <a:gd name="connsiteY17" fmla="*/ 1524000 h 1905000"/>
                <a:gd name="connsiteX18" fmla="*/ 9525 w 3810000"/>
                <a:gd name="connsiteY18" fmla="*/ 1533525 h 1905000"/>
                <a:gd name="connsiteX19" fmla="*/ 0 w 3810000"/>
                <a:gd name="connsiteY19" fmla="*/ 695325 h 1905000"/>
                <a:gd name="connsiteX20" fmla="*/ 561975 w 3810000"/>
                <a:gd name="connsiteY20" fmla="*/ 704850 h 1905000"/>
                <a:gd name="connsiteX21" fmla="*/ 552450 w 3810000"/>
                <a:gd name="connsiteY21" fmla="*/ 0 h 1905000"/>
                <a:gd name="connsiteX0" fmla="*/ 552450 w 3810000"/>
                <a:gd name="connsiteY0" fmla="*/ 0 h 1905000"/>
                <a:gd name="connsiteX1" fmla="*/ 1981200 w 3810000"/>
                <a:gd name="connsiteY1" fmla="*/ 9525 h 1905000"/>
                <a:gd name="connsiteX2" fmla="*/ 1971675 w 3810000"/>
                <a:gd name="connsiteY2" fmla="*/ 752475 h 1905000"/>
                <a:gd name="connsiteX3" fmla="*/ 2047875 w 3810000"/>
                <a:gd name="connsiteY3" fmla="*/ 790575 h 1905000"/>
                <a:gd name="connsiteX4" fmla="*/ 2047875 w 3810000"/>
                <a:gd name="connsiteY4" fmla="*/ 1438275 h 1905000"/>
                <a:gd name="connsiteX5" fmla="*/ 2676525 w 3810000"/>
                <a:gd name="connsiteY5" fmla="*/ 1447800 h 1905000"/>
                <a:gd name="connsiteX6" fmla="*/ 2676525 w 3810000"/>
                <a:gd name="connsiteY6" fmla="*/ 781050 h 1905000"/>
                <a:gd name="connsiteX7" fmla="*/ 2838450 w 3810000"/>
                <a:gd name="connsiteY7" fmla="*/ 676275 h 1905000"/>
                <a:gd name="connsiteX8" fmla="*/ 2867025 w 3810000"/>
                <a:gd name="connsiteY8" fmla="*/ 28575 h 1905000"/>
                <a:gd name="connsiteX9" fmla="*/ 3810000 w 3810000"/>
                <a:gd name="connsiteY9" fmla="*/ 38100 h 1905000"/>
                <a:gd name="connsiteX10" fmla="*/ 3810000 w 3810000"/>
                <a:gd name="connsiteY10" fmla="*/ 409575 h 1905000"/>
                <a:gd name="connsiteX11" fmla="*/ 2971800 w 3810000"/>
                <a:gd name="connsiteY11" fmla="*/ 409575 h 1905000"/>
                <a:gd name="connsiteX12" fmla="*/ 2990850 w 3810000"/>
                <a:gd name="connsiteY12" fmla="*/ 1314450 h 1905000"/>
                <a:gd name="connsiteX13" fmla="*/ 3409950 w 3810000"/>
                <a:gd name="connsiteY13" fmla="*/ 1314450 h 1905000"/>
                <a:gd name="connsiteX14" fmla="*/ 3400425 w 3810000"/>
                <a:gd name="connsiteY14" fmla="*/ 1695450 h 1905000"/>
                <a:gd name="connsiteX15" fmla="*/ 3257550 w 3810000"/>
                <a:gd name="connsiteY15" fmla="*/ 1905000 h 1905000"/>
                <a:gd name="connsiteX16" fmla="*/ 571500 w 3810000"/>
                <a:gd name="connsiteY16" fmla="*/ 1905000 h 1905000"/>
                <a:gd name="connsiteX17" fmla="*/ 571500 w 3810000"/>
                <a:gd name="connsiteY17" fmla="*/ 1524000 h 1905000"/>
                <a:gd name="connsiteX18" fmla="*/ 9525 w 3810000"/>
                <a:gd name="connsiteY18" fmla="*/ 1533525 h 1905000"/>
                <a:gd name="connsiteX19" fmla="*/ 0 w 3810000"/>
                <a:gd name="connsiteY19" fmla="*/ 695325 h 1905000"/>
                <a:gd name="connsiteX20" fmla="*/ 561975 w 3810000"/>
                <a:gd name="connsiteY20" fmla="*/ 704850 h 1905000"/>
                <a:gd name="connsiteX21" fmla="*/ 552450 w 3810000"/>
                <a:gd name="connsiteY21" fmla="*/ 0 h 1905000"/>
                <a:gd name="connsiteX0" fmla="*/ 552450 w 3810000"/>
                <a:gd name="connsiteY0" fmla="*/ 0 h 1905000"/>
                <a:gd name="connsiteX1" fmla="*/ 1981200 w 3810000"/>
                <a:gd name="connsiteY1" fmla="*/ 9525 h 1905000"/>
                <a:gd name="connsiteX2" fmla="*/ 1971675 w 3810000"/>
                <a:gd name="connsiteY2" fmla="*/ 752475 h 1905000"/>
                <a:gd name="connsiteX3" fmla="*/ 2047875 w 3810000"/>
                <a:gd name="connsiteY3" fmla="*/ 790575 h 1905000"/>
                <a:gd name="connsiteX4" fmla="*/ 2047875 w 3810000"/>
                <a:gd name="connsiteY4" fmla="*/ 1438275 h 1905000"/>
                <a:gd name="connsiteX5" fmla="*/ 2676525 w 3810000"/>
                <a:gd name="connsiteY5" fmla="*/ 1447800 h 1905000"/>
                <a:gd name="connsiteX6" fmla="*/ 2676525 w 3810000"/>
                <a:gd name="connsiteY6" fmla="*/ 781050 h 1905000"/>
                <a:gd name="connsiteX7" fmla="*/ 2838450 w 3810000"/>
                <a:gd name="connsiteY7" fmla="*/ 676275 h 1905000"/>
                <a:gd name="connsiteX8" fmla="*/ 2828925 w 3810000"/>
                <a:gd name="connsiteY8" fmla="*/ 28575 h 1905000"/>
                <a:gd name="connsiteX9" fmla="*/ 3810000 w 3810000"/>
                <a:gd name="connsiteY9" fmla="*/ 38100 h 1905000"/>
                <a:gd name="connsiteX10" fmla="*/ 3810000 w 3810000"/>
                <a:gd name="connsiteY10" fmla="*/ 409575 h 1905000"/>
                <a:gd name="connsiteX11" fmla="*/ 2971800 w 3810000"/>
                <a:gd name="connsiteY11" fmla="*/ 409575 h 1905000"/>
                <a:gd name="connsiteX12" fmla="*/ 2990850 w 3810000"/>
                <a:gd name="connsiteY12" fmla="*/ 1314450 h 1905000"/>
                <a:gd name="connsiteX13" fmla="*/ 3409950 w 3810000"/>
                <a:gd name="connsiteY13" fmla="*/ 1314450 h 1905000"/>
                <a:gd name="connsiteX14" fmla="*/ 3400425 w 3810000"/>
                <a:gd name="connsiteY14" fmla="*/ 1695450 h 1905000"/>
                <a:gd name="connsiteX15" fmla="*/ 3257550 w 3810000"/>
                <a:gd name="connsiteY15" fmla="*/ 1905000 h 1905000"/>
                <a:gd name="connsiteX16" fmla="*/ 571500 w 3810000"/>
                <a:gd name="connsiteY16" fmla="*/ 1905000 h 1905000"/>
                <a:gd name="connsiteX17" fmla="*/ 571500 w 3810000"/>
                <a:gd name="connsiteY17" fmla="*/ 1524000 h 1905000"/>
                <a:gd name="connsiteX18" fmla="*/ 9525 w 3810000"/>
                <a:gd name="connsiteY18" fmla="*/ 1533525 h 1905000"/>
                <a:gd name="connsiteX19" fmla="*/ 0 w 3810000"/>
                <a:gd name="connsiteY19" fmla="*/ 695325 h 1905000"/>
                <a:gd name="connsiteX20" fmla="*/ 561975 w 3810000"/>
                <a:gd name="connsiteY20" fmla="*/ 704850 h 1905000"/>
                <a:gd name="connsiteX21" fmla="*/ 552450 w 3810000"/>
                <a:gd name="connsiteY21" fmla="*/ 0 h 1905000"/>
                <a:gd name="connsiteX0" fmla="*/ 552450 w 3810000"/>
                <a:gd name="connsiteY0" fmla="*/ 0 h 1905000"/>
                <a:gd name="connsiteX1" fmla="*/ 1981200 w 3810000"/>
                <a:gd name="connsiteY1" fmla="*/ 9525 h 1905000"/>
                <a:gd name="connsiteX2" fmla="*/ 1971675 w 3810000"/>
                <a:gd name="connsiteY2" fmla="*/ 752475 h 1905000"/>
                <a:gd name="connsiteX3" fmla="*/ 2047875 w 3810000"/>
                <a:gd name="connsiteY3" fmla="*/ 790575 h 1905000"/>
                <a:gd name="connsiteX4" fmla="*/ 2047875 w 3810000"/>
                <a:gd name="connsiteY4" fmla="*/ 1438275 h 1905000"/>
                <a:gd name="connsiteX5" fmla="*/ 2676525 w 3810000"/>
                <a:gd name="connsiteY5" fmla="*/ 1447800 h 1905000"/>
                <a:gd name="connsiteX6" fmla="*/ 2676525 w 3810000"/>
                <a:gd name="connsiteY6" fmla="*/ 781050 h 1905000"/>
                <a:gd name="connsiteX7" fmla="*/ 2838450 w 3810000"/>
                <a:gd name="connsiteY7" fmla="*/ 676275 h 1905000"/>
                <a:gd name="connsiteX8" fmla="*/ 2847975 w 3810000"/>
                <a:gd name="connsiteY8" fmla="*/ 38100 h 1905000"/>
                <a:gd name="connsiteX9" fmla="*/ 3810000 w 3810000"/>
                <a:gd name="connsiteY9" fmla="*/ 38100 h 1905000"/>
                <a:gd name="connsiteX10" fmla="*/ 3810000 w 3810000"/>
                <a:gd name="connsiteY10" fmla="*/ 409575 h 1905000"/>
                <a:gd name="connsiteX11" fmla="*/ 2971800 w 3810000"/>
                <a:gd name="connsiteY11" fmla="*/ 409575 h 1905000"/>
                <a:gd name="connsiteX12" fmla="*/ 2990850 w 3810000"/>
                <a:gd name="connsiteY12" fmla="*/ 1314450 h 1905000"/>
                <a:gd name="connsiteX13" fmla="*/ 3409950 w 3810000"/>
                <a:gd name="connsiteY13" fmla="*/ 1314450 h 1905000"/>
                <a:gd name="connsiteX14" fmla="*/ 3400425 w 3810000"/>
                <a:gd name="connsiteY14" fmla="*/ 1695450 h 1905000"/>
                <a:gd name="connsiteX15" fmla="*/ 3257550 w 3810000"/>
                <a:gd name="connsiteY15" fmla="*/ 1905000 h 1905000"/>
                <a:gd name="connsiteX16" fmla="*/ 571500 w 3810000"/>
                <a:gd name="connsiteY16" fmla="*/ 1905000 h 1905000"/>
                <a:gd name="connsiteX17" fmla="*/ 571500 w 3810000"/>
                <a:gd name="connsiteY17" fmla="*/ 1524000 h 1905000"/>
                <a:gd name="connsiteX18" fmla="*/ 9525 w 3810000"/>
                <a:gd name="connsiteY18" fmla="*/ 1533525 h 1905000"/>
                <a:gd name="connsiteX19" fmla="*/ 0 w 3810000"/>
                <a:gd name="connsiteY19" fmla="*/ 695325 h 1905000"/>
                <a:gd name="connsiteX20" fmla="*/ 561975 w 3810000"/>
                <a:gd name="connsiteY20" fmla="*/ 704850 h 1905000"/>
                <a:gd name="connsiteX21" fmla="*/ 552450 w 3810000"/>
                <a:gd name="connsiteY21" fmla="*/ 0 h 1905000"/>
                <a:gd name="connsiteX0" fmla="*/ 571500 w 3829050"/>
                <a:gd name="connsiteY0" fmla="*/ 0 h 1905000"/>
                <a:gd name="connsiteX1" fmla="*/ 2000250 w 3829050"/>
                <a:gd name="connsiteY1" fmla="*/ 9525 h 1905000"/>
                <a:gd name="connsiteX2" fmla="*/ 1990725 w 3829050"/>
                <a:gd name="connsiteY2" fmla="*/ 752475 h 1905000"/>
                <a:gd name="connsiteX3" fmla="*/ 2066925 w 3829050"/>
                <a:gd name="connsiteY3" fmla="*/ 790575 h 1905000"/>
                <a:gd name="connsiteX4" fmla="*/ 2066925 w 3829050"/>
                <a:gd name="connsiteY4" fmla="*/ 1438275 h 1905000"/>
                <a:gd name="connsiteX5" fmla="*/ 2695575 w 3829050"/>
                <a:gd name="connsiteY5" fmla="*/ 1447800 h 1905000"/>
                <a:gd name="connsiteX6" fmla="*/ 2695575 w 3829050"/>
                <a:gd name="connsiteY6" fmla="*/ 781050 h 1905000"/>
                <a:gd name="connsiteX7" fmla="*/ 2857500 w 3829050"/>
                <a:gd name="connsiteY7" fmla="*/ 676275 h 1905000"/>
                <a:gd name="connsiteX8" fmla="*/ 2867025 w 3829050"/>
                <a:gd name="connsiteY8" fmla="*/ 38100 h 1905000"/>
                <a:gd name="connsiteX9" fmla="*/ 3829050 w 3829050"/>
                <a:gd name="connsiteY9" fmla="*/ 38100 h 1905000"/>
                <a:gd name="connsiteX10" fmla="*/ 3829050 w 3829050"/>
                <a:gd name="connsiteY10" fmla="*/ 409575 h 1905000"/>
                <a:gd name="connsiteX11" fmla="*/ 2990850 w 3829050"/>
                <a:gd name="connsiteY11" fmla="*/ 409575 h 1905000"/>
                <a:gd name="connsiteX12" fmla="*/ 3009900 w 3829050"/>
                <a:gd name="connsiteY12" fmla="*/ 1314450 h 1905000"/>
                <a:gd name="connsiteX13" fmla="*/ 3429000 w 3829050"/>
                <a:gd name="connsiteY13" fmla="*/ 1314450 h 1905000"/>
                <a:gd name="connsiteX14" fmla="*/ 3419475 w 3829050"/>
                <a:gd name="connsiteY14" fmla="*/ 1695450 h 1905000"/>
                <a:gd name="connsiteX15" fmla="*/ 3276600 w 3829050"/>
                <a:gd name="connsiteY15" fmla="*/ 1905000 h 1905000"/>
                <a:gd name="connsiteX16" fmla="*/ 590550 w 3829050"/>
                <a:gd name="connsiteY16" fmla="*/ 1905000 h 1905000"/>
                <a:gd name="connsiteX17" fmla="*/ 590550 w 3829050"/>
                <a:gd name="connsiteY17" fmla="*/ 1524000 h 1905000"/>
                <a:gd name="connsiteX18" fmla="*/ 0 w 3829050"/>
                <a:gd name="connsiteY18" fmla="*/ 1504950 h 1905000"/>
                <a:gd name="connsiteX19" fmla="*/ 19050 w 3829050"/>
                <a:gd name="connsiteY19" fmla="*/ 695325 h 1905000"/>
                <a:gd name="connsiteX20" fmla="*/ 581025 w 3829050"/>
                <a:gd name="connsiteY20" fmla="*/ 704850 h 1905000"/>
                <a:gd name="connsiteX21" fmla="*/ 571500 w 3829050"/>
                <a:gd name="connsiteY21" fmla="*/ 0 h 1905000"/>
                <a:gd name="connsiteX0" fmla="*/ 552450 w 3810000"/>
                <a:gd name="connsiteY0" fmla="*/ 0 h 1905000"/>
                <a:gd name="connsiteX1" fmla="*/ 1981200 w 3810000"/>
                <a:gd name="connsiteY1" fmla="*/ 9525 h 1905000"/>
                <a:gd name="connsiteX2" fmla="*/ 1971675 w 3810000"/>
                <a:gd name="connsiteY2" fmla="*/ 752475 h 1905000"/>
                <a:gd name="connsiteX3" fmla="*/ 2047875 w 3810000"/>
                <a:gd name="connsiteY3" fmla="*/ 790575 h 1905000"/>
                <a:gd name="connsiteX4" fmla="*/ 2047875 w 3810000"/>
                <a:gd name="connsiteY4" fmla="*/ 1438275 h 1905000"/>
                <a:gd name="connsiteX5" fmla="*/ 2676525 w 3810000"/>
                <a:gd name="connsiteY5" fmla="*/ 1447800 h 1905000"/>
                <a:gd name="connsiteX6" fmla="*/ 2676525 w 3810000"/>
                <a:gd name="connsiteY6" fmla="*/ 781050 h 1905000"/>
                <a:gd name="connsiteX7" fmla="*/ 2838450 w 3810000"/>
                <a:gd name="connsiteY7" fmla="*/ 676275 h 1905000"/>
                <a:gd name="connsiteX8" fmla="*/ 2847975 w 3810000"/>
                <a:gd name="connsiteY8" fmla="*/ 38100 h 1905000"/>
                <a:gd name="connsiteX9" fmla="*/ 3810000 w 3810000"/>
                <a:gd name="connsiteY9" fmla="*/ 38100 h 1905000"/>
                <a:gd name="connsiteX10" fmla="*/ 3810000 w 3810000"/>
                <a:gd name="connsiteY10" fmla="*/ 409575 h 1905000"/>
                <a:gd name="connsiteX11" fmla="*/ 2971800 w 3810000"/>
                <a:gd name="connsiteY11" fmla="*/ 409575 h 1905000"/>
                <a:gd name="connsiteX12" fmla="*/ 2990850 w 3810000"/>
                <a:gd name="connsiteY12" fmla="*/ 1314450 h 1905000"/>
                <a:gd name="connsiteX13" fmla="*/ 3409950 w 3810000"/>
                <a:gd name="connsiteY13" fmla="*/ 1314450 h 1905000"/>
                <a:gd name="connsiteX14" fmla="*/ 3400425 w 3810000"/>
                <a:gd name="connsiteY14" fmla="*/ 1695450 h 1905000"/>
                <a:gd name="connsiteX15" fmla="*/ 3257550 w 3810000"/>
                <a:gd name="connsiteY15" fmla="*/ 1905000 h 1905000"/>
                <a:gd name="connsiteX16" fmla="*/ 571500 w 3810000"/>
                <a:gd name="connsiteY16" fmla="*/ 1905000 h 1905000"/>
                <a:gd name="connsiteX17" fmla="*/ 571500 w 3810000"/>
                <a:gd name="connsiteY17" fmla="*/ 1524000 h 1905000"/>
                <a:gd name="connsiteX18" fmla="*/ 9525 w 3810000"/>
                <a:gd name="connsiteY18" fmla="*/ 1514475 h 1905000"/>
                <a:gd name="connsiteX19" fmla="*/ 0 w 3810000"/>
                <a:gd name="connsiteY19" fmla="*/ 695325 h 1905000"/>
                <a:gd name="connsiteX20" fmla="*/ 561975 w 3810000"/>
                <a:gd name="connsiteY20" fmla="*/ 704850 h 1905000"/>
                <a:gd name="connsiteX21" fmla="*/ 552450 w 3810000"/>
                <a:gd name="connsiteY21" fmla="*/ 0 h 1905000"/>
                <a:gd name="connsiteX0" fmla="*/ 571500 w 3829050"/>
                <a:gd name="connsiteY0" fmla="*/ 0 h 1905000"/>
                <a:gd name="connsiteX1" fmla="*/ 2000250 w 3829050"/>
                <a:gd name="connsiteY1" fmla="*/ 9525 h 1905000"/>
                <a:gd name="connsiteX2" fmla="*/ 1990725 w 3829050"/>
                <a:gd name="connsiteY2" fmla="*/ 752475 h 1905000"/>
                <a:gd name="connsiteX3" fmla="*/ 2066925 w 3829050"/>
                <a:gd name="connsiteY3" fmla="*/ 790575 h 1905000"/>
                <a:gd name="connsiteX4" fmla="*/ 2066925 w 3829050"/>
                <a:gd name="connsiteY4" fmla="*/ 1438275 h 1905000"/>
                <a:gd name="connsiteX5" fmla="*/ 2695575 w 3829050"/>
                <a:gd name="connsiteY5" fmla="*/ 1447800 h 1905000"/>
                <a:gd name="connsiteX6" fmla="*/ 2695575 w 3829050"/>
                <a:gd name="connsiteY6" fmla="*/ 781050 h 1905000"/>
                <a:gd name="connsiteX7" fmla="*/ 2857500 w 3829050"/>
                <a:gd name="connsiteY7" fmla="*/ 676275 h 1905000"/>
                <a:gd name="connsiteX8" fmla="*/ 2867025 w 3829050"/>
                <a:gd name="connsiteY8" fmla="*/ 38100 h 1905000"/>
                <a:gd name="connsiteX9" fmla="*/ 3829050 w 3829050"/>
                <a:gd name="connsiteY9" fmla="*/ 38100 h 1905000"/>
                <a:gd name="connsiteX10" fmla="*/ 3829050 w 3829050"/>
                <a:gd name="connsiteY10" fmla="*/ 409575 h 1905000"/>
                <a:gd name="connsiteX11" fmla="*/ 2990850 w 3829050"/>
                <a:gd name="connsiteY11" fmla="*/ 409575 h 1905000"/>
                <a:gd name="connsiteX12" fmla="*/ 3009900 w 3829050"/>
                <a:gd name="connsiteY12" fmla="*/ 1314450 h 1905000"/>
                <a:gd name="connsiteX13" fmla="*/ 3429000 w 3829050"/>
                <a:gd name="connsiteY13" fmla="*/ 1314450 h 1905000"/>
                <a:gd name="connsiteX14" fmla="*/ 3419475 w 3829050"/>
                <a:gd name="connsiteY14" fmla="*/ 1695450 h 1905000"/>
                <a:gd name="connsiteX15" fmla="*/ 3276600 w 3829050"/>
                <a:gd name="connsiteY15" fmla="*/ 1905000 h 1905000"/>
                <a:gd name="connsiteX16" fmla="*/ 590550 w 3829050"/>
                <a:gd name="connsiteY16" fmla="*/ 1905000 h 1905000"/>
                <a:gd name="connsiteX17" fmla="*/ 590550 w 3829050"/>
                <a:gd name="connsiteY17" fmla="*/ 1524000 h 1905000"/>
                <a:gd name="connsiteX18" fmla="*/ 0 w 3829050"/>
                <a:gd name="connsiteY18" fmla="*/ 1524000 h 1905000"/>
                <a:gd name="connsiteX19" fmla="*/ 19050 w 3829050"/>
                <a:gd name="connsiteY19" fmla="*/ 695325 h 1905000"/>
                <a:gd name="connsiteX20" fmla="*/ 581025 w 3829050"/>
                <a:gd name="connsiteY20" fmla="*/ 704850 h 1905000"/>
                <a:gd name="connsiteX21" fmla="*/ 571500 w 3829050"/>
                <a:gd name="connsiteY21" fmla="*/ 0 h 1905000"/>
                <a:gd name="connsiteX0" fmla="*/ 552450 w 3810000"/>
                <a:gd name="connsiteY0" fmla="*/ 0 h 1905000"/>
                <a:gd name="connsiteX1" fmla="*/ 1981200 w 3810000"/>
                <a:gd name="connsiteY1" fmla="*/ 9525 h 1905000"/>
                <a:gd name="connsiteX2" fmla="*/ 1971675 w 3810000"/>
                <a:gd name="connsiteY2" fmla="*/ 752475 h 1905000"/>
                <a:gd name="connsiteX3" fmla="*/ 2047875 w 3810000"/>
                <a:gd name="connsiteY3" fmla="*/ 790575 h 1905000"/>
                <a:gd name="connsiteX4" fmla="*/ 2047875 w 3810000"/>
                <a:gd name="connsiteY4" fmla="*/ 1438275 h 1905000"/>
                <a:gd name="connsiteX5" fmla="*/ 2676525 w 3810000"/>
                <a:gd name="connsiteY5" fmla="*/ 1447800 h 1905000"/>
                <a:gd name="connsiteX6" fmla="*/ 2676525 w 3810000"/>
                <a:gd name="connsiteY6" fmla="*/ 781050 h 1905000"/>
                <a:gd name="connsiteX7" fmla="*/ 2838450 w 3810000"/>
                <a:gd name="connsiteY7" fmla="*/ 676275 h 1905000"/>
                <a:gd name="connsiteX8" fmla="*/ 2847975 w 3810000"/>
                <a:gd name="connsiteY8" fmla="*/ 38100 h 1905000"/>
                <a:gd name="connsiteX9" fmla="*/ 3810000 w 3810000"/>
                <a:gd name="connsiteY9" fmla="*/ 38100 h 1905000"/>
                <a:gd name="connsiteX10" fmla="*/ 3810000 w 3810000"/>
                <a:gd name="connsiteY10" fmla="*/ 409575 h 1905000"/>
                <a:gd name="connsiteX11" fmla="*/ 2971800 w 3810000"/>
                <a:gd name="connsiteY11" fmla="*/ 409575 h 1905000"/>
                <a:gd name="connsiteX12" fmla="*/ 2990850 w 3810000"/>
                <a:gd name="connsiteY12" fmla="*/ 1314450 h 1905000"/>
                <a:gd name="connsiteX13" fmla="*/ 3409950 w 3810000"/>
                <a:gd name="connsiteY13" fmla="*/ 1314450 h 1905000"/>
                <a:gd name="connsiteX14" fmla="*/ 3400425 w 3810000"/>
                <a:gd name="connsiteY14" fmla="*/ 1695450 h 1905000"/>
                <a:gd name="connsiteX15" fmla="*/ 3257550 w 3810000"/>
                <a:gd name="connsiteY15" fmla="*/ 1905000 h 1905000"/>
                <a:gd name="connsiteX16" fmla="*/ 571500 w 3810000"/>
                <a:gd name="connsiteY16" fmla="*/ 1905000 h 1905000"/>
                <a:gd name="connsiteX17" fmla="*/ 571500 w 3810000"/>
                <a:gd name="connsiteY17" fmla="*/ 1524000 h 1905000"/>
                <a:gd name="connsiteX18" fmla="*/ 0 w 3810000"/>
                <a:gd name="connsiteY18" fmla="*/ 1495425 h 1905000"/>
                <a:gd name="connsiteX19" fmla="*/ 0 w 3810000"/>
                <a:gd name="connsiteY19" fmla="*/ 695325 h 1905000"/>
                <a:gd name="connsiteX20" fmla="*/ 561975 w 3810000"/>
                <a:gd name="connsiteY20" fmla="*/ 704850 h 1905000"/>
                <a:gd name="connsiteX21" fmla="*/ 552450 w 3810000"/>
                <a:gd name="connsiteY21" fmla="*/ 0 h 1905000"/>
                <a:gd name="connsiteX0" fmla="*/ 561975 w 3819525"/>
                <a:gd name="connsiteY0" fmla="*/ 0 h 1905000"/>
                <a:gd name="connsiteX1" fmla="*/ 1990725 w 3819525"/>
                <a:gd name="connsiteY1" fmla="*/ 9525 h 1905000"/>
                <a:gd name="connsiteX2" fmla="*/ 1981200 w 3819525"/>
                <a:gd name="connsiteY2" fmla="*/ 752475 h 1905000"/>
                <a:gd name="connsiteX3" fmla="*/ 2057400 w 3819525"/>
                <a:gd name="connsiteY3" fmla="*/ 790575 h 1905000"/>
                <a:gd name="connsiteX4" fmla="*/ 2057400 w 3819525"/>
                <a:gd name="connsiteY4" fmla="*/ 1438275 h 1905000"/>
                <a:gd name="connsiteX5" fmla="*/ 2686050 w 3819525"/>
                <a:gd name="connsiteY5" fmla="*/ 1447800 h 1905000"/>
                <a:gd name="connsiteX6" fmla="*/ 2686050 w 3819525"/>
                <a:gd name="connsiteY6" fmla="*/ 781050 h 1905000"/>
                <a:gd name="connsiteX7" fmla="*/ 2847975 w 3819525"/>
                <a:gd name="connsiteY7" fmla="*/ 676275 h 1905000"/>
                <a:gd name="connsiteX8" fmla="*/ 2857500 w 3819525"/>
                <a:gd name="connsiteY8" fmla="*/ 38100 h 1905000"/>
                <a:gd name="connsiteX9" fmla="*/ 3819525 w 3819525"/>
                <a:gd name="connsiteY9" fmla="*/ 38100 h 1905000"/>
                <a:gd name="connsiteX10" fmla="*/ 3819525 w 3819525"/>
                <a:gd name="connsiteY10" fmla="*/ 409575 h 1905000"/>
                <a:gd name="connsiteX11" fmla="*/ 2981325 w 3819525"/>
                <a:gd name="connsiteY11" fmla="*/ 409575 h 1905000"/>
                <a:gd name="connsiteX12" fmla="*/ 3000375 w 3819525"/>
                <a:gd name="connsiteY12" fmla="*/ 1314450 h 1905000"/>
                <a:gd name="connsiteX13" fmla="*/ 3419475 w 3819525"/>
                <a:gd name="connsiteY13" fmla="*/ 1314450 h 1905000"/>
                <a:gd name="connsiteX14" fmla="*/ 3409950 w 3819525"/>
                <a:gd name="connsiteY14" fmla="*/ 1695450 h 1905000"/>
                <a:gd name="connsiteX15" fmla="*/ 3267075 w 3819525"/>
                <a:gd name="connsiteY15" fmla="*/ 1905000 h 1905000"/>
                <a:gd name="connsiteX16" fmla="*/ 581025 w 3819525"/>
                <a:gd name="connsiteY16" fmla="*/ 1905000 h 1905000"/>
                <a:gd name="connsiteX17" fmla="*/ 581025 w 3819525"/>
                <a:gd name="connsiteY17" fmla="*/ 1524000 h 1905000"/>
                <a:gd name="connsiteX18" fmla="*/ 0 w 3819525"/>
                <a:gd name="connsiteY18" fmla="*/ 1533525 h 1905000"/>
                <a:gd name="connsiteX19" fmla="*/ 9525 w 3819525"/>
                <a:gd name="connsiteY19" fmla="*/ 695325 h 1905000"/>
                <a:gd name="connsiteX20" fmla="*/ 571500 w 3819525"/>
                <a:gd name="connsiteY20" fmla="*/ 704850 h 1905000"/>
                <a:gd name="connsiteX21" fmla="*/ 561975 w 3819525"/>
                <a:gd name="connsiteY21" fmla="*/ 0 h 1905000"/>
                <a:gd name="connsiteX0" fmla="*/ 561975 w 3819525"/>
                <a:gd name="connsiteY0" fmla="*/ 0 h 1905000"/>
                <a:gd name="connsiteX1" fmla="*/ 1990725 w 3819525"/>
                <a:gd name="connsiteY1" fmla="*/ 9525 h 1905000"/>
                <a:gd name="connsiteX2" fmla="*/ 1981200 w 3819525"/>
                <a:gd name="connsiteY2" fmla="*/ 752475 h 1905000"/>
                <a:gd name="connsiteX3" fmla="*/ 2057400 w 3819525"/>
                <a:gd name="connsiteY3" fmla="*/ 790575 h 1905000"/>
                <a:gd name="connsiteX4" fmla="*/ 2057400 w 3819525"/>
                <a:gd name="connsiteY4" fmla="*/ 1438275 h 1905000"/>
                <a:gd name="connsiteX5" fmla="*/ 2686050 w 3819525"/>
                <a:gd name="connsiteY5" fmla="*/ 1447800 h 1905000"/>
                <a:gd name="connsiteX6" fmla="*/ 2686050 w 3819525"/>
                <a:gd name="connsiteY6" fmla="*/ 781050 h 1905000"/>
                <a:gd name="connsiteX7" fmla="*/ 2847975 w 3819525"/>
                <a:gd name="connsiteY7" fmla="*/ 676275 h 1905000"/>
                <a:gd name="connsiteX8" fmla="*/ 2857500 w 3819525"/>
                <a:gd name="connsiteY8" fmla="*/ 38100 h 1905000"/>
                <a:gd name="connsiteX9" fmla="*/ 3819525 w 3819525"/>
                <a:gd name="connsiteY9" fmla="*/ 38100 h 1905000"/>
                <a:gd name="connsiteX10" fmla="*/ 3819525 w 3819525"/>
                <a:gd name="connsiteY10" fmla="*/ 409575 h 1905000"/>
                <a:gd name="connsiteX11" fmla="*/ 2981325 w 3819525"/>
                <a:gd name="connsiteY11" fmla="*/ 409575 h 1905000"/>
                <a:gd name="connsiteX12" fmla="*/ 3000375 w 3819525"/>
                <a:gd name="connsiteY12" fmla="*/ 1314450 h 1905000"/>
                <a:gd name="connsiteX13" fmla="*/ 3419475 w 3819525"/>
                <a:gd name="connsiteY13" fmla="*/ 1314450 h 1905000"/>
                <a:gd name="connsiteX14" fmla="*/ 3409950 w 3819525"/>
                <a:gd name="connsiteY14" fmla="*/ 1695450 h 1905000"/>
                <a:gd name="connsiteX15" fmla="*/ 3267075 w 3819525"/>
                <a:gd name="connsiteY15" fmla="*/ 1905000 h 1905000"/>
                <a:gd name="connsiteX16" fmla="*/ 581025 w 3819525"/>
                <a:gd name="connsiteY16" fmla="*/ 1905000 h 1905000"/>
                <a:gd name="connsiteX17" fmla="*/ 581025 w 3819525"/>
                <a:gd name="connsiteY17" fmla="*/ 1524000 h 1905000"/>
                <a:gd name="connsiteX18" fmla="*/ 0 w 3819525"/>
                <a:gd name="connsiteY18" fmla="*/ 1495425 h 1905000"/>
                <a:gd name="connsiteX19" fmla="*/ 9525 w 3819525"/>
                <a:gd name="connsiteY19" fmla="*/ 695325 h 1905000"/>
                <a:gd name="connsiteX20" fmla="*/ 571500 w 3819525"/>
                <a:gd name="connsiteY20" fmla="*/ 704850 h 1905000"/>
                <a:gd name="connsiteX21" fmla="*/ 561975 w 3819525"/>
                <a:gd name="connsiteY21" fmla="*/ 0 h 1905000"/>
                <a:gd name="connsiteX0" fmla="*/ 561975 w 3819525"/>
                <a:gd name="connsiteY0" fmla="*/ 0 h 1905000"/>
                <a:gd name="connsiteX1" fmla="*/ 1990725 w 3819525"/>
                <a:gd name="connsiteY1" fmla="*/ 9525 h 1905000"/>
                <a:gd name="connsiteX2" fmla="*/ 1981200 w 3819525"/>
                <a:gd name="connsiteY2" fmla="*/ 752475 h 1905000"/>
                <a:gd name="connsiteX3" fmla="*/ 2057400 w 3819525"/>
                <a:gd name="connsiteY3" fmla="*/ 790575 h 1905000"/>
                <a:gd name="connsiteX4" fmla="*/ 2057400 w 3819525"/>
                <a:gd name="connsiteY4" fmla="*/ 1438275 h 1905000"/>
                <a:gd name="connsiteX5" fmla="*/ 2686050 w 3819525"/>
                <a:gd name="connsiteY5" fmla="*/ 1447800 h 1905000"/>
                <a:gd name="connsiteX6" fmla="*/ 2686050 w 3819525"/>
                <a:gd name="connsiteY6" fmla="*/ 781050 h 1905000"/>
                <a:gd name="connsiteX7" fmla="*/ 2847975 w 3819525"/>
                <a:gd name="connsiteY7" fmla="*/ 676275 h 1905000"/>
                <a:gd name="connsiteX8" fmla="*/ 2857500 w 3819525"/>
                <a:gd name="connsiteY8" fmla="*/ 38100 h 1905000"/>
                <a:gd name="connsiteX9" fmla="*/ 3819525 w 3819525"/>
                <a:gd name="connsiteY9" fmla="*/ 38100 h 1905000"/>
                <a:gd name="connsiteX10" fmla="*/ 3819525 w 3819525"/>
                <a:gd name="connsiteY10" fmla="*/ 409575 h 1905000"/>
                <a:gd name="connsiteX11" fmla="*/ 2981325 w 3819525"/>
                <a:gd name="connsiteY11" fmla="*/ 409575 h 1905000"/>
                <a:gd name="connsiteX12" fmla="*/ 3000375 w 3819525"/>
                <a:gd name="connsiteY12" fmla="*/ 1314450 h 1905000"/>
                <a:gd name="connsiteX13" fmla="*/ 3419475 w 3819525"/>
                <a:gd name="connsiteY13" fmla="*/ 1314450 h 1905000"/>
                <a:gd name="connsiteX14" fmla="*/ 3409950 w 3819525"/>
                <a:gd name="connsiteY14" fmla="*/ 1695450 h 1905000"/>
                <a:gd name="connsiteX15" fmla="*/ 3267075 w 3819525"/>
                <a:gd name="connsiteY15" fmla="*/ 1905000 h 1905000"/>
                <a:gd name="connsiteX16" fmla="*/ 581025 w 3819525"/>
                <a:gd name="connsiteY16" fmla="*/ 1905000 h 1905000"/>
                <a:gd name="connsiteX17" fmla="*/ 590550 w 3819525"/>
                <a:gd name="connsiteY17" fmla="*/ 1495425 h 1905000"/>
                <a:gd name="connsiteX18" fmla="*/ 0 w 3819525"/>
                <a:gd name="connsiteY18" fmla="*/ 1495425 h 1905000"/>
                <a:gd name="connsiteX19" fmla="*/ 9525 w 3819525"/>
                <a:gd name="connsiteY19" fmla="*/ 695325 h 1905000"/>
                <a:gd name="connsiteX20" fmla="*/ 571500 w 3819525"/>
                <a:gd name="connsiteY20" fmla="*/ 704850 h 1905000"/>
                <a:gd name="connsiteX21" fmla="*/ 561975 w 3819525"/>
                <a:gd name="connsiteY21" fmla="*/ 0 h 190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819525" h="1905000">
                  <a:moveTo>
                    <a:pt x="561975" y="0"/>
                  </a:moveTo>
                  <a:lnTo>
                    <a:pt x="1990725" y="9525"/>
                  </a:lnTo>
                  <a:lnTo>
                    <a:pt x="1981200" y="752475"/>
                  </a:lnTo>
                  <a:lnTo>
                    <a:pt x="2057400" y="790575"/>
                  </a:lnTo>
                  <a:lnTo>
                    <a:pt x="2057400" y="1438275"/>
                  </a:lnTo>
                  <a:lnTo>
                    <a:pt x="2686050" y="1447800"/>
                  </a:lnTo>
                  <a:lnTo>
                    <a:pt x="2686050" y="781050"/>
                  </a:lnTo>
                  <a:lnTo>
                    <a:pt x="2847975" y="676275"/>
                  </a:lnTo>
                  <a:lnTo>
                    <a:pt x="2857500" y="38100"/>
                  </a:lnTo>
                  <a:lnTo>
                    <a:pt x="3819525" y="38100"/>
                  </a:lnTo>
                  <a:lnTo>
                    <a:pt x="3819525" y="409575"/>
                  </a:lnTo>
                  <a:lnTo>
                    <a:pt x="2981325" y="409575"/>
                  </a:lnTo>
                  <a:lnTo>
                    <a:pt x="3000375" y="1314450"/>
                  </a:lnTo>
                  <a:lnTo>
                    <a:pt x="3419475" y="1314450"/>
                  </a:lnTo>
                  <a:lnTo>
                    <a:pt x="3409950" y="1695450"/>
                  </a:lnTo>
                  <a:lnTo>
                    <a:pt x="3267075" y="1905000"/>
                  </a:lnTo>
                  <a:lnTo>
                    <a:pt x="581025" y="1905000"/>
                  </a:lnTo>
                  <a:lnTo>
                    <a:pt x="590550" y="1495425"/>
                  </a:lnTo>
                  <a:lnTo>
                    <a:pt x="0" y="1495425"/>
                  </a:lnTo>
                  <a:lnTo>
                    <a:pt x="9525" y="695325"/>
                  </a:lnTo>
                  <a:lnTo>
                    <a:pt x="571500" y="704850"/>
                  </a:lnTo>
                  <a:lnTo>
                    <a:pt x="561975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</p:grpSp>
      <p:sp>
        <p:nvSpPr>
          <p:cNvPr id="37" name="TextBox 12"/>
          <p:cNvSpPr txBox="1">
            <a:spLocks noChangeArrowheads="1"/>
          </p:cNvSpPr>
          <p:nvPr/>
        </p:nvSpPr>
        <p:spPr bwMode="auto">
          <a:xfrm>
            <a:off x="7370400" y="4797152"/>
            <a:ext cx="1043025" cy="2769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xtLst/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IN" altLang="en-US" sz="1200" b="1" u="sng" dirty="0">
                <a:solidFill>
                  <a:srgbClr val="FF3399"/>
                </a:solidFill>
                <a:latin typeface="Arial" panose="020B0604020202020204" pitchFamily="34" charset="0"/>
              </a:rPr>
              <a:t>5.15 ~ 5.19</a:t>
            </a:r>
          </a:p>
        </p:txBody>
      </p:sp>
      <p:sp>
        <p:nvSpPr>
          <p:cNvPr id="38" name="TextBox 12"/>
          <p:cNvSpPr txBox="1">
            <a:spLocks noChangeArrowheads="1"/>
          </p:cNvSpPr>
          <p:nvPr/>
        </p:nvSpPr>
        <p:spPr bwMode="auto">
          <a:xfrm>
            <a:off x="6162579" y="5373216"/>
            <a:ext cx="2153837" cy="30777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xtLst/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IN" altLang="en-US" sz="1400" b="1" u="sng" dirty="0">
                <a:solidFill>
                  <a:srgbClr val="FF3399"/>
                </a:solidFill>
                <a:latin typeface="Arial" panose="020B0604020202020204" pitchFamily="34" charset="0"/>
              </a:rPr>
              <a:t>TOLERANCE : 0.04MM</a:t>
            </a:r>
          </a:p>
        </p:txBody>
      </p:sp>
      <p:cxnSp>
        <p:nvCxnSpPr>
          <p:cNvPr id="40" name="Straight Connector 39"/>
          <p:cNvCxnSpPr/>
          <p:nvPr/>
        </p:nvCxnSpPr>
        <p:spPr>
          <a:xfrm flipV="1">
            <a:off x="7060615" y="4932553"/>
            <a:ext cx="0" cy="4173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V="1">
            <a:off x="7304427" y="4925939"/>
            <a:ext cx="0" cy="4173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6836128" y="5313375"/>
            <a:ext cx="222106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H="1">
            <a:off x="7299334" y="5309444"/>
            <a:ext cx="209942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V="1">
            <a:off x="7060615" y="5311857"/>
            <a:ext cx="23428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7112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86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186368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22" name="Picture 2" descr="Related image">
            <a:hlinkClick r:id="rId3"/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20877" y="4439805"/>
            <a:ext cx="2095500" cy="2095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944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500" y="3758430"/>
            <a:ext cx="2262895" cy="19540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1" name="Chart 20"/>
          <p:cNvGraphicFramePr/>
          <p:nvPr>
            <p:extLst>
              <p:ext uri="{D42A27DB-BD31-4B8C-83A1-F6EECF244321}">
                <p14:modId xmlns:p14="http://schemas.microsoft.com/office/powerpoint/2010/main" val="2685604970"/>
              </p:ext>
            </p:extLst>
          </p:nvPr>
        </p:nvGraphicFramePr>
        <p:xfrm>
          <a:off x="4611206" y="890879"/>
          <a:ext cx="4464495" cy="232239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4" name="Rectangle 3"/>
          <p:cNvSpPr/>
          <p:nvPr/>
        </p:nvSpPr>
        <p:spPr>
          <a:xfrm>
            <a:off x="1" y="6061538"/>
            <a:ext cx="9144000" cy="79646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28575">
            <a:noFill/>
            <a:miter lim="800000"/>
            <a:headEnd/>
            <a:tailEnd/>
          </a:ln>
          <a:effectLst/>
        </p:spPr>
        <p:txBody>
          <a:bodyPr lIns="128016" tIns="64008" rIns="128016" bIns="64008" rtlCol="0" anchor="ctr" anchorCtr="1"/>
          <a:lstStyle/>
          <a:p>
            <a:pPr>
              <a:buFont typeface="Wingdings" pitchFamily="2" charset="2"/>
              <a:buChar char="v"/>
            </a:pPr>
            <a:r>
              <a:rPr lang="en-IN" b="1" dirty="0">
                <a:latin typeface="Segoe Script" pitchFamily="34" charset="0"/>
                <a:cs typeface="Arial" panose="020B0604020202020204" pitchFamily="34" charset="0"/>
              </a:rPr>
              <a:t>TRIAL SUCCESSFUL  AND TOOL LIFE ACHIEVED 700 NOS .</a:t>
            </a:r>
            <a:endParaRPr lang="en-IN" b="1" dirty="0">
              <a:solidFill>
                <a:schemeClr val="accent5">
                  <a:lumMod val="60000"/>
                  <a:lumOff val="40000"/>
                </a:schemeClr>
              </a:solidFill>
              <a:latin typeface="Segoe Script" pitchFamily="34" charset="0"/>
              <a:cs typeface="Arial" panose="020B0604020202020204" pitchFamily="34" charset="0"/>
            </a:endParaRPr>
          </a:p>
        </p:txBody>
      </p:sp>
      <p:sp>
        <p:nvSpPr>
          <p:cNvPr id="34" name="Rectangle 1"/>
          <p:cNvSpPr>
            <a:spLocks noChangeArrowheads="1"/>
          </p:cNvSpPr>
          <p:nvPr/>
        </p:nvSpPr>
        <p:spPr bwMode="auto">
          <a:xfrm>
            <a:off x="1" y="0"/>
            <a:ext cx="9144000" cy="523220"/>
          </a:xfrm>
          <a:prstGeom prst="rect">
            <a:avLst/>
          </a:prstGeom>
          <a:noFill/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buFont typeface="Wingdings" pitchFamily="2" charset="2"/>
              <a:buChar char="v"/>
              <a:defRPr/>
            </a:pPr>
            <a:r>
              <a:rPr lang="en-US" altLang="en-US" sz="2800" b="1" dirty="0">
                <a:effectLst>
                  <a:glow rad="1270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+mn-ea"/>
              </a:rPr>
              <a:t> INSERT TRIAL 2</a:t>
            </a:r>
          </a:p>
        </p:txBody>
      </p:sp>
      <p:graphicFrame>
        <p:nvGraphicFramePr>
          <p:cNvPr id="22" name="Table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4193981"/>
              </p:ext>
            </p:extLst>
          </p:nvPr>
        </p:nvGraphicFramePr>
        <p:xfrm>
          <a:off x="1" y="908720"/>
          <a:ext cx="4355974" cy="2799007"/>
        </p:xfrm>
        <a:graphic>
          <a:graphicData uri="http://schemas.openxmlformats.org/drawingml/2006/table">
            <a:tbl>
              <a:tblPr/>
              <a:tblGrid>
                <a:gridCol w="12445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557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557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6030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BEFORE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AFTER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188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CURRENT INSERT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A4G0405M04U04 </a:t>
                      </a:r>
                      <a:r>
                        <a:rPr lang="en-US" sz="1600" b="0" i="0" u="none" strike="noStrike" dirty="0">
                          <a:solidFill>
                            <a:srgbClr val="FF0000"/>
                          </a:solidFill>
                          <a:latin typeface="Calibri"/>
                        </a:rPr>
                        <a:t>GUP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GDM 4020N -040GM</a:t>
                      </a:r>
                      <a:endParaRPr lang="en-US" sz="1600" b="0" i="0" u="none" strike="noStrike" dirty="0">
                        <a:solidFill>
                          <a:srgbClr val="00A84C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416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TOLERANCE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FF0000"/>
                          </a:solidFill>
                          <a:latin typeface="Calibri"/>
                        </a:rPr>
                        <a:t>± 0.08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u="none" strike="noStrike" dirty="0">
                          <a:solidFill>
                            <a:srgbClr val="FF0000"/>
                          </a:solidFill>
                          <a:latin typeface="+mn-lt"/>
                        </a:rPr>
                        <a:t>± 0.02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048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SET LIFE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500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500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416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ACTUAL LIFE 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latin typeface="Calibri"/>
                        </a:rPr>
                        <a:t>500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00B050"/>
                          </a:solidFill>
                          <a:latin typeface="Calibri"/>
                        </a:rPr>
                        <a:t>700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048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CUTTING SPEED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120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120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048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FEED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0.12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0.12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030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MAKE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KENNAMETAL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KYOCERA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23" name="Picture 2" descr="Related image">
            <a:hlinkClick r:id="rId7"/>
          </p:cNvPr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58411" y="1975825"/>
            <a:ext cx="504056" cy="504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Oval Callout 29"/>
          <p:cNvSpPr/>
          <p:nvPr/>
        </p:nvSpPr>
        <p:spPr>
          <a:xfrm>
            <a:off x="2520877" y="3972766"/>
            <a:ext cx="1656184" cy="720080"/>
          </a:xfrm>
          <a:prstGeom prst="wedgeEllipseCallout">
            <a:avLst>
              <a:gd name="adj1" fmla="val -71877"/>
              <a:gd name="adj2" fmla="val 15245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INSERT WEAR  FOUND OK</a:t>
            </a:r>
            <a:endParaRPr lang="en-US" sz="2800" b="1" dirty="0"/>
          </a:p>
        </p:txBody>
      </p:sp>
      <p:sp>
        <p:nvSpPr>
          <p:cNvPr id="31" name="Oval 30"/>
          <p:cNvSpPr/>
          <p:nvPr/>
        </p:nvSpPr>
        <p:spPr>
          <a:xfrm>
            <a:off x="1044713" y="5148964"/>
            <a:ext cx="1367047" cy="512284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173927" y="5589240"/>
            <a:ext cx="81624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brightRoom" dir="t"/>
            </a:scene3d>
            <a:sp3d contourW="6350" prstMaterial="plastic">
              <a:bevelT w="20320" h="20320" prst="angle"/>
              <a:contourClr>
                <a:schemeClr val="accent1">
                  <a:tint val="100000"/>
                  <a:shade val="100000"/>
                  <a:hueMod val="100000"/>
                  <a:satMod val="100000"/>
                </a:schemeClr>
              </a:contourClr>
            </a:sp3d>
          </a:bodyPr>
          <a:lstStyle/>
          <a:p>
            <a:pPr algn="ctr"/>
            <a:r>
              <a:rPr lang="en-US" sz="2400" b="1" cap="all" spc="0" dirty="0">
                <a:ln/>
                <a:solidFill>
                  <a:srgbClr val="00B050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NEW</a:t>
            </a:r>
          </a:p>
        </p:txBody>
      </p:sp>
      <p:sp>
        <p:nvSpPr>
          <p:cNvPr id="35" name="Rectangle 34"/>
          <p:cNvSpPr/>
          <p:nvPr/>
        </p:nvSpPr>
        <p:spPr>
          <a:xfrm>
            <a:off x="1332745" y="5589240"/>
            <a:ext cx="875561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brightRoom" dir="t"/>
            </a:scene3d>
            <a:sp3d contourW="6350" prstMaterial="plastic">
              <a:bevelT w="20320" h="20320" prst="angle"/>
              <a:contourClr>
                <a:schemeClr val="accent1">
                  <a:tint val="100000"/>
                  <a:shade val="100000"/>
                  <a:hueMod val="100000"/>
                  <a:satMod val="100000"/>
                </a:schemeClr>
              </a:contourClr>
            </a:sp3d>
          </a:bodyPr>
          <a:lstStyle/>
          <a:p>
            <a:pPr algn="ctr"/>
            <a:r>
              <a:rPr lang="en-US" sz="2400" b="1" cap="all" dirty="0">
                <a:ln/>
                <a:solidFill>
                  <a:srgbClr val="FF0000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USED</a:t>
            </a:r>
            <a:endParaRPr lang="en-US" sz="2400" b="1" cap="all" spc="0" dirty="0">
              <a:ln/>
              <a:solidFill>
                <a:srgbClr val="FF0000"/>
              </a:solidFill>
              <a:effectLst>
                <a:outerShdw blurRad="19685" dist="12700" dir="5400000" algn="tl" rotWithShape="0">
                  <a:schemeClr val="accent1">
                    <a:satMod val="130000"/>
                    <a:alpha val="60000"/>
                  </a:schemeClr>
                </a:outerShdw>
                <a:reflection blurRad="10000" stA="55000" endPos="48000" dist="500" dir="5400000" sy="-100000" algn="bl" rotWithShape="0"/>
              </a:effectLst>
            </a:endParaRPr>
          </a:p>
        </p:txBody>
      </p:sp>
      <p:sp>
        <p:nvSpPr>
          <p:cNvPr id="20" name="TextBox 1"/>
          <p:cNvSpPr txBox="1"/>
          <p:nvPr/>
        </p:nvSpPr>
        <p:spPr bwMode="auto">
          <a:xfrm>
            <a:off x="3074329" y="785919"/>
            <a:ext cx="1094400" cy="381600"/>
          </a:xfrm>
          <a:prstGeom prst="rect">
            <a:avLst/>
          </a:prstGeom>
          <a:solidFill>
            <a:srgbClr val="00B0F0"/>
          </a:solidFill>
          <a:effectLst>
            <a:innerShdw blurRad="63500" dist="50800" dir="13500000">
              <a:prstClr val="black">
                <a:alpha val="50000"/>
              </a:prstClr>
            </a:innerShdw>
            <a:reflection blurRad="6350" stA="52000" endA="300" endPos="35000" dir="5400000" sy="-100000" algn="bl" rotWithShape="0"/>
          </a:effectLst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1400" dirty="0"/>
              <a:t>  </a:t>
            </a:r>
            <a:r>
              <a:rPr lang="en-US" sz="1400" dirty="0">
                <a:latin typeface="Cooper Black" pitchFamily="18" charset="0"/>
              </a:rPr>
              <a:t>AFTER  </a:t>
            </a:r>
          </a:p>
        </p:txBody>
      </p:sp>
      <p:sp>
        <p:nvSpPr>
          <p:cNvPr id="27" name="TextBox 1"/>
          <p:cNvSpPr txBox="1"/>
          <p:nvPr/>
        </p:nvSpPr>
        <p:spPr bwMode="auto">
          <a:xfrm>
            <a:off x="1428299" y="782830"/>
            <a:ext cx="1092578" cy="381059"/>
          </a:xfrm>
          <a:prstGeom prst="rect">
            <a:avLst/>
          </a:prstGeom>
          <a:effectLst>
            <a:innerShdw blurRad="63500" dist="50800" dir="13500000">
              <a:prstClr val="black">
                <a:alpha val="50000"/>
              </a:prstClr>
            </a:innerShdw>
            <a:reflection blurRad="6350" stA="52000" endA="300" endPos="35000" dir="5400000" sy="-100000" algn="bl" rotWithShape="0"/>
          </a:effectLst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1400" dirty="0"/>
              <a:t> </a:t>
            </a:r>
            <a:r>
              <a:rPr lang="en-US" sz="1400" dirty="0">
                <a:latin typeface="Cooper Black" pitchFamily="18" charset="0"/>
              </a:rPr>
              <a:t>BEFORE  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43295563-B151-45BE-8BD2-EBD0A10E19F6}"/>
              </a:ext>
            </a:extLst>
          </p:cNvPr>
          <p:cNvCxnSpPr/>
          <p:nvPr/>
        </p:nvCxnSpPr>
        <p:spPr>
          <a:xfrm>
            <a:off x="7882838" y="5173582"/>
            <a:ext cx="1066775" cy="0"/>
          </a:xfrm>
          <a:prstGeom prst="straightConnector1">
            <a:avLst/>
          </a:prstGeom>
          <a:ln w="38100">
            <a:solidFill>
              <a:srgbClr val="00A84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 rot="21196372">
            <a:off x="6054487" y="3701708"/>
            <a:ext cx="1013611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b="1" cap="none" spc="0" dirty="0">
                <a:ln w="24500" cmpd="dbl">
                  <a:solidFill>
                    <a:schemeClr val="accent2">
                      <a:shade val="85000"/>
                      <a:satMod val="155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2">
                        <a:tint val="10000"/>
                        <a:satMod val="155000"/>
                      </a:schemeClr>
                    </a:gs>
                    <a:gs pos="60000">
                      <a:schemeClr val="accent2">
                        <a:tint val="30000"/>
                        <a:satMod val="155000"/>
                      </a:schemeClr>
                    </a:gs>
                    <a:gs pos="100000">
                      <a:schemeClr val="accent2">
                        <a:tint val="73000"/>
                        <a:satMod val="155000"/>
                      </a:schemeClr>
                    </a:gs>
                  </a:gsLst>
                  <a:lin ang="5400000"/>
                </a:gradFill>
                <a:effectLst>
                  <a:outerShdw blurRad="38100" dist="38100" dir="7020000" algn="tl">
                    <a:srgbClr val="000000">
                      <a:alpha val="35000"/>
                    </a:srgbClr>
                  </a:outerShdw>
                </a:effectLst>
              </a:rPr>
              <a:t>ACTION-1</a:t>
            </a:r>
          </a:p>
        </p:txBody>
      </p:sp>
      <p:sp>
        <p:nvSpPr>
          <p:cNvPr id="38" name="Rectangle 37"/>
          <p:cNvSpPr/>
          <p:nvPr/>
        </p:nvSpPr>
        <p:spPr>
          <a:xfrm rot="20742382">
            <a:off x="6587396" y="4289872"/>
            <a:ext cx="1013611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b="1" cap="none" spc="0" dirty="0">
                <a:ln w="24500" cmpd="dbl">
                  <a:solidFill>
                    <a:schemeClr val="accent2">
                      <a:shade val="85000"/>
                      <a:satMod val="155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2">
                        <a:tint val="10000"/>
                        <a:satMod val="155000"/>
                      </a:schemeClr>
                    </a:gs>
                    <a:gs pos="60000">
                      <a:schemeClr val="accent2">
                        <a:tint val="30000"/>
                        <a:satMod val="155000"/>
                      </a:schemeClr>
                    </a:gs>
                    <a:gs pos="100000">
                      <a:schemeClr val="accent2">
                        <a:tint val="73000"/>
                        <a:satMod val="155000"/>
                      </a:schemeClr>
                    </a:gs>
                  </a:gsLst>
                  <a:lin ang="5400000"/>
                </a:gradFill>
                <a:effectLst>
                  <a:outerShdw blurRad="38100" dist="38100" dir="7020000" algn="tl">
                    <a:srgbClr val="000000">
                      <a:alpha val="35000"/>
                    </a:srgbClr>
                  </a:outerShdw>
                </a:effectLst>
              </a:rPr>
              <a:t>ACTION-2</a:t>
            </a:r>
          </a:p>
        </p:txBody>
      </p:sp>
      <p:sp>
        <p:nvSpPr>
          <p:cNvPr id="39" name="Rectangle 38"/>
          <p:cNvSpPr/>
          <p:nvPr/>
        </p:nvSpPr>
        <p:spPr>
          <a:xfrm rot="20949040">
            <a:off x="6749352" y="4646314"/>
            <a:ext cx="1013611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b="1" cap="none" spc="0" dirty="0">
                <a:ln w="24500" cmpd="dbl">
                  <a:solidFill>
                    <a:schemeClr val="accent2">
                      <a:shade val="85000"/>
                      <a:satMod val="155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2">
                        <a:tint val="10000"/>
                        <a:satMod val="155000"/>
                      </a:schemeClr>
                    </a:gs>
                    <a:gs pos="60000">
                      <a:schemeClr val="accent2">
                        <a:tint val="30000"/>
                        <a:satMod val="155000"/>
                      </a:schemeClr>
                    </a:gs>
                    <a:gs pos="100000">
                      <a:schemeClr val="accent2">
                        <a:tint val="73000"/>
                        <a:satMod val="155000"/>
                      </a:schemeClr>
                    </a:gs>
                  </a:gsLst>
                  <a:lin ang="5400000"/>
                </a:gradFill>
                <a:effectLst>
                  <a:outerShdw blurRad="38100" dist="38100" dir="7020000" algn="tl">
                    <a:srgbClr val="000000">
                      <a:alpha val="35000"/>
                    </a:srgbClr>
                  </a:outerShdw>
                </a:effectLst>
              </a:rPr>
              <a:t>ACTION-3</a:t>
            </a:r>
          </a:p>
        </p:txBody>
      </p:sp>
      <p:cxnSp>
        <p:nvCxnSpPr>
          <p:cNvPr id="40" name="Straight Arrow Connector 39"/>
          <p:cNvCxnSpPr/>
          <p:nvPr/>
        </p:nvCxnSpPr>
        <p:spPr>
          <a:xfrm flipH="1">
            <a:off x="5581416" y="3814190"/>
            <a:ext cx="527639" cy="56795"/>
          </a:xfrm>
          <a:prstGeom prst="straightConnector1">
            <a:avLst/>
          </a:prstGeom>
          <a:ln w="28575">
            <a:solidFill>
              <a:srgbClr val="00A84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38" idx="1"/>
          </p:cNvCxnSpPr>
          <p:nvPr/>
        </p:nvCxnSpPr>
        <p:spPr>
          <a:xfrm flipH="1">
            <a:off x="6109055" y="4584275"/>
            <a:ext cx="494030" cy="309469"/>
          </a:xfrm>
          <a:prstGeom prst="straightConnector1">
            <a:avLst/>
          </a:prstGeom>
          <a:ln w="28575">
            <a:solidFill>
              <a:srgbClr val="00A84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39" idx="1"/>
          </p:cNvCxnSpPr>
          <p:nvPr/>
        </p:nvCxnSpPr>
        <p:spPr>
          <a:xfrm flipH="1">
            <a:off x="6371270" y="4910985"/>
            <a:ext cx="387141" cy="143813"/>
          </a:xfrm>
          <a:prstGeom prst="straightConnector1">
            <a:avLst/>
          </a:prstGeom>
          <a:ln w="28575">
            <a:solidFill>
              <a:srgbClr val="00A84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 rot="20949040">
            <a:off x="7730872" y="4754716"/>
            <a:ext cx="1013612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b="1" cap="none" spc="0" dirty="0">
                <a:ln w="24500" cmpd="dbl">
                  <a:solidFill>
                    <a:schemeClr val="accent2">
                      <a:shade val="85000"/>
                      <a:satMod val="155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2">
                        <a:tint val="10000"/>
                        <a:satMod val="155000"/>
                      </a:schemeClr>
                    </a:gs>
                    <a:gs pos="60000">
                      <a:schemeClr val="accent2">
                        <a:tint val="30000"/>
                        <a:satMod val="155000"/>
                      </a:schemeClr>
                    </a:gs>
                    <a:gs pos="100000">
                      <a:schemeClr val="accent2">
                        <a:tint val="73000"/>
                        <a:satMod val="155000"/>
                      </a:schemeClr>
                    </a:gs>
                  </a:gsLst>
                  <a:lin ang="5400000"/>
                </a:gradFill>
                <a:effectLst>
                  <a:outerShdw blurRad="38100" dist="38100" dir="7020000" algn="tl">
                    <a:srgbClr val="000000">
                      <a:alpha val="35000"/>
                    </a:srgbClr>
                  </a:outerShdw>
                </a:effectLst>
              </a:rPr>
              <a:t>ACTION-4</a:t>
            </a:r>
          </a:p>
        </p:txBody>
      </p:sp>
      <p:cxnSp>
        <p:nvCxnSpPr>
          <p:cNvPr id="25" name="Straight Arrow Connector 24"/>
          <p:cNvCxnSpPr>
            <a:stCxn id="24" idx="1"/>
          </p:cNvCxnSpPr>
          <p:nvPr/>
        </p:nvCxnSpPr>
        <p:spPr>
          <a:xfrm flipH="1">
            <a:off x="7168912" y="5019388"/>
            <a:ext cx="571019" cy="170539"/>
          </a:xfrm>
          <a:prstGeom prst="straightConnector1">
            <a:avLst/>
          </a:prstGeom>
          <a:ln w="28575">
            <a:solidFill>
              <a:srgbClr val="00A84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Chart 28">
            <a:extLst>
              <a:ext uri="{FF2B5EF4-FFF2-40B4-BE49-F238E27FC236}">
                <a16:creationId xmlns:a16="http://schemas.microsoft.com/office/drawing/2014/main" id="{5F5D55DC-90AC-4147-B0A9-FB37BDBA413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44272649"/>
              </p:ext>
            </p:extLst>
          </p:nvPr>
        </p:nvGraphicFramePr>
        <p:xfrm>
          <a:off x="4611206" y="3290747"/>
          <a:ext cx="4426024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</p:spTree>
    <p:extLst>
      <p:ext uri="{BB962C8B-B14F-4D97-AF65-F5344CB8AC3E}">
        <p14:creationId xmlns:p14="http://schemas.microsoft.com/office/powerpoint/2010/main" val="2557112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 preferRelativeResize="0"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3999" cy="6836180"/>
          </a:xfrm>
          <a:prstGeom prst="rect">
            <a:avLst/>
          </a:prstGeom>
        </p:spPr>
      </p:pic>
      <p:sp>
        <p:nvSpPr>
          <p:cNvPr id="13" name="Rectangle 18"/>
          <p:cNvSpPr>
            <a:spLocks noChangeArrowheads="1"/>
          </p:cNvSpPr>
          <p:nvPr/>
        </p:nvSpPr>
        <p:spPr bwMode="auto">
          <a:xfrm>
            <a:off x="0" y="2060848"/>
            <a:ext cx="9098544" cy="2554545"/>
          </a:xfrm>
          <a:prstGeom prst="rect">
            <a:avLst/>
          </a:prstGeom>
          <a:noFill/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800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00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Cooper Black" pitchFamily="18" charset="0"/>
                <a:ea typeface="DFKai-SB" panose="03000509000000000000" pitchFamily="65" charset="-120"/>
                <a:cs typeface="Aharoni" pitchFamily="2" charset="-79"/>
              </a:rPr>
              <a:t>EFFECT CONFIRMATION</a:t>
            </a:r>
            <a:endParaRPr lang="en-IN" sz="800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00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Cooper Black" pitchFamily="18" charset="0"/>
              <a:ea typeface="DFKai-SB" panose="03000509000000000000" pitchFamily="65" charset="-120"/>
              <a:cs typeface="Aharoni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06381744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Chart 19">
            <a:extLst>
              <a:ext uri="{FF2B5EF4-FFF2-40B4-BE49-F238E27FC236}">
                <a16:creationId xmlns:a16="http://schemas.microsoft.com/office/drawing/2014/main" id="{00000000-0008-0000-0200-000006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18553751"/>
              </p:ext>
            </p:extLst>
          </p:nvPr>
        </p:nvGraphicFramePr>
        <p:xfrm>
          <a:off x="130525" y="858704"/>
          <a:ext cx="8856984" cy="51039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90DAC086-EDE8-42D5-8D2A-2DFAF99573A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361" r="25386"/>
          <a:stretch/>
        </p:blipFill>
        <p:spPr>
          <a:xfrm>
            <a:off x="7115301" y="934904"/>
            <a:ext cx="1501254" cy="1714500"/>
          </a:xfrm>
          <a:prstGeom prst="rect">
            <a:avLst/>
          </a:prstGeom>
        </p:spPr>
      </p:pic>
      <p:sp>
        <p:nvSpPr>
          <p:cNvPr id="34" name="Rectangle 1"/>
          <p:cNvSpPr>
            <a:spLocks noChangeArrowheads="1"/>
          </p:cNvSpPr>
          <p:nvPr/>
        </p:nvSpPr>
        <p:spPr bwMode="auto">
          <a:xfrm>
            <a:off x="0" y="0"/>
            <a:ext cx="9144000" cy="523220"/>
          </a:xfrm>
          <a:prstGeom prst="rect">
            <a:avLst/>
          </a:prstGeom>
          <a:noFill/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457200" indent="-457200">
              <a:buFont typeface="Wingdings" pitchFamily="2" charset="2"/>
              <a:buChar char="v"/>
              <a:defRPr/>
            </a:pPr>
            <a:r>
              <a:rPr lang="en-US" altLang="en-US" sz="2800" b="1" dirty="0">
                <a:effectLst>
                  <a:glow rad="1270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+mn-ea"/>
              </a:rPr>
              <a:t> EFFECT CONFIRMATION</a:t>
            </a:r>
          </a:p>
        </p:txBody>
      </p:sp>
      <p:sp>
        <p:nvSpPr>
          <p:cNvPr id="8" name="Rectangle 7"/>
          <p:cNvSpPr/>
          <p:nvPr/>
        </p:nvSpPr>
        <p:spPr>
          <a:xfrm>
            <a:off x="0" y="6030879"/>
            <a:ext cx="9144000" cy="79668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28575">
            <a:noFill/>
            <a:miter lim="800000"/>
            <a:headEnd/>
            <a:tailEnd/>
          </a:ln>
          <a:effectLst/>
        </p:spPr>
        <p:txBody>
          <a:bodyPr lIns="128016" tIns="64008" rIns="128016" bIns="64008" rtlCol="0" anchor="ctr" anchorCtr="1"/>
          <a:lstStyle/>
          <a:p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285750" indent="-285750" algn="ctr">
              <a:buFont typeface="Wingdings" pitchFamily="2" charset="2"/>
              <a:buChar char="v"/>
            </a:pPr>
            <a:r>
              <a:rPr lang="en-IN" b="1" dirty="0">
                <a:latin typeface="Segoe Script" pitchFamily="34" charset="0"/>
                <a:cs typeface="Arial" panose="020B0604020202020204" pitchFamily="34" charset="0"/>
              </a:rPr>
              <a:t>AFTER IMPLIMENTATION ALL THE KAIZENS FORK TIGHT REWORK </a:t>
            </a:r>
            <a:r>
              <a:rPr lang="en-IN" sz="2400" b="1" dirty="0">
                <a:latin typeface="Segoe Script" pitchFamily="34" charset="0"/>
                <a:cs typeface="Arial" panose="020B0604020202020204" pitchFamily="34" charset="0"/>
              </a:rPr>
              <a:t>ELIMINATED</a:t>
            </a:r>
            <a:r>
              <a:rPr lang="en-IN" b="1" dirty="0">
                <a:latin typeface="Segoe Script" pitchFamily="34" charset="0"/>
                <a:cs typeface="Arial" panose="020B0604020202020204" pitchFamily="34" charset="0"/>
              </a:rPr>
              <a:t>       </a:t>
            </a:r>
            <a:r>
              <a:rPr lang="en-IN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Segoe Script" pitchFamily="34" charset="0"/>
                <a:cs typeface="Arial" panose="020B0604020202020204" pitchFamily="34" charset="0"/>
              </a:rPr>
              <a:t>.</a:t>
            </a:r>
            <a:r>
              <a:rPr lang="en-IN" b="1" dirty="0">
                <a:latin typeface="Segoe Script" pitchFamily="34" charset="0"/>
                <a:cs typeface="Arial" panose="020B0604020202020204" pitchFamily="34" charset="0"/>
              </a:rPr>
              <a:t> 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A37D1B9-F640-4042-99D0-E0F103CB83A4}"/>
              </a:ext>
            </a:extLst>
          </p:cNvPr>
          <p:cNvSpPr/>
          <p:nvPr/>
        </p:nvSpPr>
        <p:spPr>
          <a:xfrm>
            <a:off x="3853292" y="1484203"/>
            <a:ext cx="2508378" cy="455557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  <a:effectLst/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INSERT CHANGE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F693A24-7F4D-4F0C-BD70-633117193F3E}"/>
              </a:ext>
            </a:extLst>
          </p:cNvPr>
          <p:cNvSpPr/>
          <p:nvPr/>
        </p:nvSpPr>
        <p:spPr>
          <a:xfrm>
            <a:off x="3999332" y="2344321"/>
            <a:ext cx="2216297" cy="43735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  <a:effectLst/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OFFSET CHANGE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28E5E39-E533-4A06-821C-8220378CBECE}"/>
              </a:ext>
            </a:extLst>
          </p:cNvPr>
          <p:cNvSpPr/>
          <p:nvPr/>
        </p:nvSpPr>
        <p:spPr>
          <a:xfrm>
            <a:off x="4559017" y="3138394"/>
            <a:ext cx="2767129" cy="418341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  <a:effectLst/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TOOL PATH CHANGE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949CC4A-C391-45C0-A27B-406EF6BD6D1F}"/>
              </a:ext>
            </a:extLst>
          </p:cNvPr>
          <p:cNvSpPr/>
          <p:nvPr/>
        </p:nvSpPr>
        <p:spPr>
          <a:xfrm>
            <a:off x="6050594" y="3764257"/>
            <a:ext cx="2880320" cy="418341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  <a:effectLst/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INSERT TOLERANCE CHANGE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F0A56CB-2167-4F32-B8A7-55AD2E613CB5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2650806" y="1711982"/>
            <a:ext cx="1202486" cy="218234"/>
          </a:xfrm>
          <a:prstGeom prst="straightConnector1">
            <a:avLst/>
          </a:prstGeom>
          <a:ln w="28575">
            <a:solidFill>
              <a:srgbClr val="00A84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B17C406-ACAF-4490-AD8E-4B1DA03B976B}"/>
              </a:ext>
            </a:extLst>
          </p:cNvPr>
          <p:cNvCxnSpPr>
            <a:cxnSpLocks/>
            <a:stCxn id="18" idx="1"/>
          </p:cNvCxnSpPr>
          <p:nvPr/>
        </p:nvCxnSpPr>
        <p:spPr>
          <a:xfrm flipH="1">
            <a:off x="3437528" y="2562996"/>
            <a:ext cx="561804" cy="1247440"/>
          </a:xfrm>
          <a:prstGeom prst="straightConnector1">
            <a:avLst/>
          </a:prstGeom>
          <a:ln w="28575">
            <a:solidFill>
              <a:srgbClr val="00A84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BBDB481-99C3-4F14-85A4-7A39CC9AD85E}"/>
              </a:ext>
            </a:extLst>
          </p:cNvPr>
          <p:cNvCxnSpPr>
            <a:cxnSpLocks/>
            <a:stCxn id="21" idx="1"/>
          </p:cNvCxnSpPr>
          <p:nvPr/>
        </p:nvCxnSpPr>
        <p:spPr>
          <a:xfrm flipH="1">
            <a:off x="4162973" y="3347565"/>
            <a:ext cx="396044" cy="982586"/>
          </a:xfrm>
          <a:prstGeom prst="straightConnector1">
            <a:avLst/>
          </a:prstGeom>
          <a:ln w="28575">
            <a:solidFill>
              <a:srgbClr val="00A84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DAD51FE-C946-4343-B108-6FE2BF1285EC}"/>
              </a:ext>
            </a:extLst>
          </p:cNvPr>
          <p:cNvCxnSpPr>
            <a:cxnSpLocks/>
            <a:stCxn id="22" idx="1"/>
          </p:cNvCxnSpPr>
          <p:nvPr/>
        </p:nvCxnSpPr>
        <p:spPr>
          <a:xfrm flipH="1">
            <a:off x="5603134" y="3973428"/>
            <a:ext cx="447460" cy="775064"/>
          </a:xfrm>
          <a:prstGeom prst="straightConnector1">
            <a:avLst/>
          </a:prstGeom>
          <a:ln w="28575">
            <a:solidFill>
              <a:srgbClr val="00A84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422B82E2-5F50-4B77-9442-225B7D561F6E}"/>
              </a:ext>
            </a:extLst>
          </p:cNvPr>
          <p:cNvSpPr/>
          <p:nvPr/>
        </p:nvSpPr>
        <p:spPr>
          <a:xfrm>
            <a:off x="5855566" y="4369178"/>
            <a:ext cx="1275552" cy="334378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rgbClr val="008000"/>
                </a:solidFill>
                <a:effectLst/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CHANGE OVER 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CD362317-89F4-4704-87FD-425B61499ECF}"/>
              </a:ext>
            </a:extLst>
          </p:cNvPr>
          <p:cNvSpPr/>
          <p:nvPr/>
        </p:nvSpPr>
        <p:spPr>
          <a:xfrm>
            <a:off x="3813554" y="1525823"/>
            <a:ext cx="392217" cy="372315"/>
          </a:xfrm>
          <a:prstGeom prst="ellipse">
            <a:avLst/>
          </a:prstGeom>
          <a:solidFill>
            <a:srgbClr val="CCFF99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8000"/>
                </a:solidFill>
                <a:effectLst>
                  <a:glow rad="101600">
                    <a:schemeClr val="bg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1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F014DA3C-F149-4E0A-99A4-D991B62E7F1D}"/>
              </a:ext>
            </a:extLst>
          </p:cNvPr>
          <p:cNvSpPr/>
          <p:nvPr/>
        </p:nvSpPr>
        <p:spPr>
          <a:xfrm>
            <a:off x="3826449" y="2334777"/>
            <a:ext cx="392217" cy="372315"/>
          </a:xfrm>
          <a:prstGeom prst="ellipse">
            <a:avLst/>
          </a:prstGeom>
          <a:solidFill>
            <a:srgbClr val="CCFF99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8000"/>
                </a:solidFill>
                <a:effectLst>
                  <a:glow rad="101600">
                    <a:schemeClr val="bg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2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089B0BEE-A11B-4266-8237-0C36E04B121E}"/>
              </a:ext>
            </a:extLst>
          </p:cNvPr>
          <p:cNvSpPr/>
          <p:nvPr/>
        </p:nvSpPr>
        <p:spPr>
          <a:xfrm>
            <a:off x="4549012" y="3206609"/>
            <a:ext cx="392217" cy="372315"/>
          </a:xfrm>
          <a:prstGeom prst="ellipse">
            <a:avLst/>
          </a:prstGeom>
          <a:solidFill>
            <a:srgbClr val="CCFF99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8000"/>
                </a:solidFill>
                <a:effectLst>
                  <a:glow rad="101600">
                    <a:schemeClr val="bg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3</a:t>
            </a: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024B6D14-3189-4424-8C36-7CF8BE23625D}"/>
              </a:ext>
            </a:extLst>
          </p:cNvPr>
          <p:cNvSpPr/>
          <p:nvPr/>
        </p:nvSpPr>
        <p:spPr>
          <a:xfrm>
            <a:off x="5746472" y="3787269"/>
            <a:ext cx="392217" cy="372315"/>
          </a:xfrm>
          <a:prstGeom prst="ellipse">
            <a:avLst/>
          </a:prstGeom>
          <a:solidFill>
            <a:srgbClr val="CCFF99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8000"/>
                </a:solidFill>
                <a:effectLst>
                  <a:glow rad="101600">
                    <a:schemeClr val="bg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557112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10"/>
          <p:cNvSpPr/>
          <p:nvPr/>
        </p:nvSpPr>
        <p:spPr>
          <a:xfrm>
            <a:off x="0" y="-38100"/>
            <a:ext cx="9144000" cy="647700"/>
          </a:xfrm>
          <a:prstGeom prst="roundRect">
            <a:avLst/>
          </a:prstGeom>
          <a:noFill/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buFont typeface="Wingdings" pitchFamily="2" charset="2"/>
              <a:buChar char="v"/>
              <a:defRPr/>
            </a:pPr>
            <a:r>
              <a:rPr lang="en-US" sz="3200" dirty="0">
                <a:latin typeface="+mn-lt"/>
              </a:rPr>
              <a:t> </a:t>
            </a:r>
            <a:r>
              <a:rPr lang="en-US" sz="2800" b="1" dirty="0">
                <a:effectLst>
                  <a:glow rad="1270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+mn-ea"/>
              </a:rPr>
              <a:t>TEAM INTRODUCTION </a:t>
            </a:r>
          </a:p>
        </p:txBody>
      </p:sp>
      <p:sp>
        <p:nvSpPr>
          <p:cNvPr id="24591" name="TextBox 2"/>
          <p:cNvSpPr txBox="1">
            <a:spLocks noChangeArrowheads="1"/>
          </p:cNvSpPr>
          <p:nvPr/>
        </p:nvSpPr>
        <p:spPr bwMode="auto">
          <a:xfrm>
            <a:off x="7308304" y="721135"/>
            <a:ext cx="125867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IN" altLang="en-US" sz="2000" b="1" dirty="0">
                <a:latin typeface="Meiryo UI" panose="020B0604030504040204" pitchFamily="34" charset="-128"/>
                <a:ea typeface="Meiryo UI" panose="020B0604030504040204" pitchFamily="34" charset="-128"/>
              </a:rPr>
              <a:t>LEADER</a:t>
            </a:r>
          </a:p>
        </p:txBody>
      </p:sp>
      <p:sp>
        <p:nvSpPr>
          <p:cNvPr id="24600" name="TextBox 2"/>
          <p:cNvSpPr txBox="1">
            <a:spLocks noChangeArrowheads="1"/>
          </p:cNvSpPr>
          <p:nvPr/>
        </p:nvSpPr>
        <p:spPr bwMode="auto">
          <a:xfrm>
            <a:off x="683568" y="721135"/>
            <a:ext cx="146283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IN" altLang="en-US" sz="2000" b="1" dirty="0">
                <a:latin typeface="Meiryo UI" panose="020B0604030504040204" pitchFamily="34" charset="-128"/>
                <a:ea typeface="Meiryo UI" panose="020B0604030504040204" pitchFamily="34" charset="-128"/>
              </a:rPr>
              <a:t>ADVISOR</a:t>
            </a:r>
          </a:p>
        </p:txBody>
      </p:sp>
      <p:pic>
        <p:nvPicPr>
          <p:cNvPr id="30" name="Picture 29" descr="IMG_5051.JPG"/>
          <p:cNvPicPr>
            <a:picLocks noChangeAspect="1"/>
          </p:cNvPicPr>
          <p:nvPr/>
        </p:nvPicPr>
        <p:blipFill>
          <a:blip r:embed="rId3" cstate="email"/>
          <a:srcRect/>
          <a:stretch>
            <a:fillRect/>
          </a:stretch>
        </p:blipFill>
        <p:spPr>
          <a:xfrm rot="5400000">
            <a:off x="4547978" y="4033770"/>
            <a:ext cx="2232248" cy="2088232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pic>
        <p:nvPicPr>
          <p:cNvPr id="31" name="Picture 30" descr="IMG_5053.JPG"/>
          <p:cNvPicPr>
            <a:picLocks noChangeAspect="1"/>
          </p:cNvPicPr>
          <p:nvPr/>
        </p:nvPicPr>
        <p:blipFill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5400000">
            <a:off x="104639" y="1088742"/>
            <a:ext cx="2232249" cy="2160240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pic>
        <p:nvPicPr>
          <p:cNvPr id="24" name="Picture 23" descr="IMG_5070.JPG"/>
          <p:cNvPicPr>
            <a:picLocks noChangeAspect="1"/>
          </p:cNvPicPr>
          <p:nvPr/>
        </p:nvPicPr>
        <p:blipFill>
          <a:blip r:embed="rId6" cstate="email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0000" contrast="-2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 rot="5400000">
            <a:off x="6822214" y="1088109"/>
            <a:ext cx="2232250" cy="2161505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sp>
        <p:nvSpPr>
          <p:cNvPr id="26" name="Rectangle 25"/>
          <p:cNvSpPr/>
          <p:nvPr/>
        </p:nvSpPr>
        <p:spPr>
          <a:xfrm>
            <a:off x="107504" y="6253360"/>
            <a:ext cx="2016224" cy="54864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PRAVEEN (ME)</a:t>
            </a:r>
          </a:p>
          <a:p>
            <a:pPr algn="ctr"/>
            <a:r>
              <a:rPr lang="en-US" sz="1200" dirty="0">
                <a:solidFill>
                  <a:srgbClr val="FF0066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STRENGTH: PROGRAMMING </a:t>
            </a:r>
          </a:p>
        </p:txBody>
      </p:sp>
      <p:sp>
        <p:nvSpPr>
          <p:cNvPr id="27" name="Rectangle 26"/>
          <p:cNvSpPr/>
          <p:nvPr/>
        </p:nvSpPr>
        <p:spPr>
          <a:xfrm>
            <a:off x="2363755" y="6280744"/>
            <a:ext cx="2016224" cy="54864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MANOHAR (Prod.)</a:t>
            </a:r>
          </a:p>
          <a:p>
            <a:pPr algn="ctr"/>
            <a:r>
              <a:rPr lang="en-US" sz="1200" dirty="0">
                <a:solidFill>
                  <a:srgbClr val="FF0066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STRENGTH: PART SETTING</a:t>
            </a:r>
          </a:p>
        </p:txBody>
      </p:sp>
      <p:sp>
        <p:nvSpPr>
          <p:cNvPr id="28" name="Rectangle 27"/>
          <p:cNvSpPr/>
          <p:nvPr/>
        </p:nvSpPr>
        <p:spPr>
          <a:xfrm>
            <a:off x="4620006" y="6280744"/>
            <a:ext cx="2016224" cy="54864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PRAMOD (TRM)</a:t>
            </a:r>
          </a:p>
          <a:p>
            <a:pPr algn="ctr"/>
            <a:r>
              <a:rPr lang="en-US" sz="1200" dirty="0">
                <a:solidFill>
                  <a:srgbClr val="FF0066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STRENGTH:  TOOLING</a:t>
            </a:r>
          </a:p>
        </p:txBody>
      </p:sp>
      <p:sp>
        <p:nvSpPr>
          <p:cNvPr id="29" name="Rectangle 28"/>
          <p:cNvSpPr/>
          <p:nvPr/>
        </p:nvSpPr>
        <p:spPr>
          <a:xfrm>
            <a:off x="6876256" y="6280744"/>
            <a:ext cx="2016224" cy="54864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BHASKAR ( QA)</a:t>
            </a:r>
          </a:p>
          <a:p>
            <a:pPr algn="ctr"/>
            <a:r>
              <a:rPr lang="en-US" sz="1200" dirty="0">
                <a:solidFill>
                  <a:srgbClr val="FF0066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STRENGTH: SHARING INFORMATION </a:t>
            </a:r>
          </a:p>
        </p:txBody>
      </p:sp>
      <p:sp>
        <p:nvSpPr>
          <p:cNvPr id="33" name="Rectangle 32"/>
          <p:cNvSpPr/>
          <p:nvPr/>
        </p:nvSpPr>
        <p:spPr>
          <a:xfrm>
            <a:off x="6948276" y="3356992"/>
            <a:ext cx="2016224" cy="54864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SAJIN ( Prod.)</a:t>
            </a:r>
          </a:p>
          <a:p>
            <a:pPr algn="ctr"/>
            <a:r>
              <a:rPr lang="en-US" sz="1200" dirty="0">
                <a:solidFill>
                  <a:srgbClr val="FF0066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STRENGTH:  MACHINING</a:t>
            </a:r>
          </a:p>
        </p:txBody>
      </p:sp>
      <p:pic>
        <p:nvPicPr>
          <p:cNvPr id="179202" name="Picture 2" descr="C:\Users\kaizenblr\AppData\Local\Microsoft\Windows\Temporary Internet Files\Content.Outlook\MMPNWDJ1\IMG_20180704_113754.jpg"/>
          <p:cNvPicPr>
            <a:picLocks noChangeAspect="1" noChangeArrowheads="1"/>
          </p:cNvPicPr>
          <p:nvPr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876228" y="3961762"/>
            <a:ext cx="2051595" cy="2232248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2279AB1-B307-4248-B3B5-BD97D4791976}"/>
              </a:ext>
            </a:extLst>
          </p:cNvPr>
          <p:cNvSpPr/>
          <p:nvPr/>
        </p:nvSpPr>
        <p:spPr>
          <a:xfrm>
            <a:off x="189635" y="3344210"/>
            <a:ext cx="2016224" cy="54864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KOHJI SUZUKI</a:t>
            </a:r>
          </a:p>
          <a:p>
            <a:pPr algn="ctr"/>
            <a:r>
              <a:rPr lang="en-US" sz="1200" dirty="0">
                <a:solidFill>
                  <a:srgbClr val="FF0066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STRENGTH: GIVING IDEAS</a:t>
            </a:r>
          </a:p>
        </p:txBody>
      </p:sp>
      <p:pic>
        <p:nvPicPr>
          <p:cNvPr id="2" name="Picture 2" descr="7e9b117b-e7e5-48de-b920-d1fbd95d79db@apcprd01"/>
          <p:cNvPicPr>
            <a:picLocks noChangeAspect="1" noChangeArrowheads="1"/>
          </p:cNvPicPr>
          <p:nvPr/>
        </p:nvPicPr>
        <p:blipFill rotWithShape="1"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5434" r="9556" b="17057"/>
          <a:stretch/>
        </p:blipFill>
        <p:spPr bwMode="auto">
          <a:xfrm>
            <a:off x="29190" y="3997529"/>
            <a:ext cx="2209513" cy="2196481"/>
          </a:xfrm>
          <a:prstGeom prst="rect">
            <a:avLst/>
          </a:prstGeom>
          <a:noFill/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9203" name="Picture 3" descr="1516441e-c87a-4d7b-836d-79ec96002578@apcprd01"/>
          <p:cNvPicPr>
            <a:picLocks noChangeAspect="1" noChangeArrowheads="1"/>
          </p:cNvPicPr>
          <p:nvPr/>
        </p:nvPicPr>
        <p:blipFill rotWithShape="1"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8589" t="18230" r="10105" b="25892"/>
          <a:stretch/>
        </p:blipFill>
        <p:spPr bwMode="auto">
          <a:xfrm>
            <a:off x="2363755" y="3961762"/>
            <a:ext cx="2138862" cy="2232248"/>
          </a:xfrm>
          <a:prstGeom prst="rect">
            <a:avLst/>
          </a:prstGeom>
          <a:noFill/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3CD6D51-24C8-4C72-8183-C48866590E0C}"/>
              </a:ext>
            </a:extLst>
          </p:cNvPr>
          <p:cNvSpPr/>
          <p:nvPr/>
        </p:nvSpPr>
        <p:spPr>
          <a:xfrm>
            <a:off x="2377866" y="1052736"/>
            <a:ext cx="4363984" cy="2822292"/>
          </a:xfrm>
          <a:prstGeom prst="rect">
            <a:avLst/>
          </a:prstGeom>
          <a:solidFill>
            <a:srgbClr val="CCFF99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>
                <a:solidFill>
                  <a:srgbClr val="008000"/>
                </a:solidFill>
                <a:effectLst>
                  <a:glow rad="101600">
                    <a:schemeClr val="bg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HORIZON</a:t>
            </a:r>
            <a:endParaRPr lang="en-US" sz="3200" b="1" dirty="0">
              <a:solidFill>
                <a:srgbClr val="008000"/>
              </a:solidFill>
              <a:effectLst>
                <a:glow rad="101600">
                  <a:schemeClr val="bg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 algn="ctr"/>
            <a:endParaRPr lang="en-US" b="1" dirty="0">
              <a:solidFill>
                <a:schemeClr val="tx1"/>
              </a:solidFill>
              <a:effectLst>
                <a:glow rad="101600">
                  <a:schemeClr val="bg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r>
              <a:rPr lang="en-US" b="1" dirty="0">
                <a:solidFill>
                  <a:schemeClr val="tx1"/>
                </a:solidFill>
                <a:effectLst>
                  <a:glow rad="101600">
                    <a:schemeClr val="bg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TOTAL MEMBERS     	: 6 PERSON</a:t>
            </a:r>
          </a:p>
          <a:p>
            <a:endParaRPr lang="en-US" b="1" dirty="0">
              <a:solidFill>
                <a:schemeClr val="tx1"/>
              </a:solidFill>
              <a:effectLst>
                <a:glow rad="101600">
                  <a:schemeClr val="bg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r>
              <a:rPr lang="en-US" b="1" dirty="0">
                <a:solidFill>
                  <a:schemeClr val="tx1"/>
                </a:solidFill>
                <a:effectLst>
                  <a:glow rad="101600">
                    <a:schemeClr val="bg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NO OF MEETINGS     	: 20</a:t>
            </a:r>
          </a:p>
          <a:p>
            <a:endParaRPr lang="en-US" b="1" dirty="0">
              <a:solidFill>
                <a:schemeClr val="tx1"/>
              </a:solidFill>
              <a:effectLst>
                <a:glow rad="101600">
                  <a:schemeClr val="bg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r>
              <a:rPr lang="en-US" b="1" dirty="0">
                <a:solidFill>
                  <a:schemeClr val="tx1"/>
                </a:solidFill>
                <a:effectLst>
                  <a:glow rad="101600">
                    <a:schemeClr val="bg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TOTAL ATTENDANCE 	: 97%</a:t>
            </a:r>
          </a:p>
          <a:p>
            <a:pPr algn="ctr"/>
            <a:endParaRPr lang="en-US" b="1" dirty="0">
              <a:solidFill>
                <a:srgbClr val="008000"/>
              </a:solidFill>
              <a:effectLst>
                <a:glow rad="101600">
                  <a:schemeClr val="bg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78240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28" grpId="0" animBg="1"/>
      <p:bldP spid="29" grpId="0" animBg="1"/>
      <p:bldP spid="33" grpId="0" animBg="1"/>
      <p:bldP spid="18" grpId="0" animBg="1"/>
      <p:bldP spid="3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0" y="0"/>
            <a:ext cx="9143999" cy="523220"/>
          </a:xfrm>
          <a:prstGeom prst="rect">
            <a:avLst/>
          </a:prstGeom>
          <a:noFill/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457200" indent="-457200">
              <a:buFont typeface="Wingdings" pitchFamily="2" charset="2"/>
              <a:buChar char="v"/>
              <a:defRPr/>
            </a:pPr>
            <a:r>
              <a:rPr lang="en-US" altLang="en-US" sz="2800" b="1" dirty="0">
                <a:effectLst>
                  <a:glow rad="1270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+mn-ea"/>
              </a:rPr>
              <a:t> ACTIVITY SCHEDULE PLANNING</a:t>
            </a:r>
          </a:p>
        </p:txBody>
      </p:sp>
      <p:grpSp>
        <p:nvGrpSpPr>
          <p:cNvPr id="3" name="Group 1"/>
          <p:cNvGrpSpPr>
            <a:grpSpLocks/>
          </p:cNvGrpSpPr>
          <p:nvPr/>
        </p:nvGrpSpPr>
        <p:grpSpPr bwMode="auto">
          <a:xfrm>
            <a:off x="126347" y="805857"/>
            <a:ext cx="8882815" cy="1038967"/>
            <a:chOff x="108784" y="969005"/>
            <a:chExt cx="8882816" cy="1039122"/>
          </a:xfrm>
        </p:grpSpPr>
        <p:sp>
          <p:nvSpPr>
            <p:cNvPr id="6" name="Rectangle 5"/>
            <p:cNvSpPr/>
            <p:nvPr/>
          </p:nvSpPr>
          <p:spPr>
            <a:xfrm>
              <a:off x="110028" y="969005"/>
              <a:ext cx="8881572" cy="849440"/>
            </a:xfrm>
            <a:prstGeom prst="rect">
              <a:avLst/>
            </a:prstGeom>
            <a:noFill/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b="0" kern="0" dirty="0">
                <a:solidFill>
                  <a:prstClr val="white"/>
                </a:solidFill>
                <a:latin typeface="Calibri"/>
                <a:cs typeface="Arial" charset="0"/>
              </a:endParaRPr>
            </a:p>
          </p:txBody>
        </p:sp>
        <p:cxnSp>
          <p:nvCxnSpPr>
            <p:cNvPr id="8" name="Straight Connector 24"/>
            <p:cNvCxnSpPr>
              <a:cxnSpLocks noChangeShapeType="1"/>
            </p:cNvCxnSpPr>
            <p:nvPr/>
          </p:nvCxnSpPr>
          <p:spPr bwMode="auto">
            <a:xfrm>
              <a:off x="108784" y="1600200"/>
              <a:ext cx="6781800" cy="0"/>
            </a:xfrm>
            <a:prstGeom prst="line">
              <a:avLst/>
            </a:prstGeom>
            <a:noFill/>
            <a:ln w="9525" algn="ctr">
              <a:solidFill>
                <a:srgbClr val="4A7EBB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" name="Straight Connector 25"/>
            <p:cNvCxnSpPr>
              <a:cxnSpLocks noChangeShapeType="1"/>
            </p:cNvCxnSpPr>
            <p:nvPr/>
          </p:nvCxnSpPr>
          <p:spPr bwMode="auto">
            <a:xfrm>
              <a:off x="3352798" y="969005"/>
              <a:ext cx="2" cy="860686"/>
            </a:xfrm>
            <a:prstGeom prst="line">
              <a:avLst/>
            </a:prstGeom>
            <a:noFill/>
            <a:ln w="9525" algn="ctr">
              <a:solidFill>
                <a:srgbClr val="4A7EBB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0" name="TextBox 26"/>
            <p:cNvSpPr txBox="1">
              <a:spLocks noChangeArrowheads="1"/>
            </p:cNvSpPr>
            <p:nvPr/>
          </p:nvSpPr>
          <p:spPr bwMode="auto">
            <a:xfrm>
              <a:off x="404811" y="1034851"/>
              <a:ext cx="2743201" cy="261751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100" dirty="0">
                  <a:solidFill>
                    <a:srgbClr val="000000"/>
                  </a:solidFill>
                </a:rPr>
                <a:t>    CIRCLE NAME: </a:t>
              </a:r>
              <a:r>
                <a:rPr lang="en-US" altLang="en-US" sz="1100" dirty="0">
                  <a:solidFill>
                    <a:srgbClr val="0000FF"/>
                  </a:solidFill>
                </a:rPr>
                <a:t>HORIZON</a:t>
              </a:r>
            </a:p>
          </p:txBody>
        </p:sp>
        <p:sp>
          <p:nvSpPr>
            <p:cNvPr id="11" name="TextBox 27"/>
            <p:cNvSpPr txBox="1">
              <a:spLocks noChangeArrowheads="1"/>
            </p:cNvSpPr>
            <p:nvPr/>
          </p:nvSpPr>
          <p:spPr bwMode="auto">
            <a:xfrm>
              <a:off x="228599" y="1338590"/>
              <a:ext cx="3124199" cy="2616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100" dirty="0">
                  <a:solidFill>
                    <a:srgbClr val="000000"/>
                  </a:solidFill>
                </a:rPr>
                <a:t>PROJECT:-</a:t>
              </a:r>
              <a:r>
                <a:rPr lang="en-US" altLang="en-US" sz="1100" dirty="0">
                  <a:solidFill>
                    <a:srgbClr val="FF0000"/>
                  </a:solidFill>
                </a:rPr>
                <a:t> </a:t>
              </a:r>
              <a:r>
                <a:rPr lang="en-US" altLang="en-US" sz="1100" b="1" dirty="0">
                  <a:solidFill>
                    <a:srgbClr val="FF0000"/>
                  </a:solidFill>
                </a:rPr>
                <a:t>FORK TIGHT REWORK ELIMINATION</a:t>
              </a:r>
              <a:endParaRPr lang="en-US" altLang="en-US" sz="1100" b="1" dirty="0">
                <a:solidFill>
                  <a:srgbClr val="000000"/>
                </a:solidFill>
              </a:endParaRPr>
            </a:p>
          </p:txBody>
        </p:sp>
        <p:sp>
          <p:nvSpPr>
            <p:cNvPr id="12" name="TextBox 28"/>
            <p:cNvSpPr txBox="1">
              <a:spLocks noChangeArrowheads="1"/>
            </p:cNvSpPr>
            <p:nvPr/>
          </p:nvSpPr>
          <p:spPr bwMode="auto">
            <a:xfrm>
              <a:off x="228600" y="1600200"/>
              <a:ext cx="3276600" cy="261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100">
                  <a:solidFill>
                    <a:srgbClr val="000000"/>
                  </a:solidFill>
                </a:rPr>
                <a:t>Meeting time every Friday 3 to 4 pm</a:t>
              </a:r>
            </a:p>
          </p:txBody>
        </p:sp>
        <p:sp>
          <p:nvSpPr>
            <p:cNvPr id="13" name="TextBox 29"/>
            <p:cNvSpPr txBox="1">
              <a:spLocks noChangeArrowheads="1"/>
            </p:cNvSpPr>
            <p:nvPr/>
          </p:nvSpPr>
          <p:spPr bwMode="auto">
            <a:xfrm>
              <a:off x="3581399" y="1698886"/>
              <a:ext cx="2057400" cy="261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US" altLang="en-US" sz="1100" dirty="0">
                <a:solidFill>
                  <a:srgbClr val="000000"/>
                </a:solidFill>
              </a:endParaRPr>
            </a:p>
          </p:txBody>
        </p:sp>
        <p:sp>
          <p:nvSpPr>
            <p:cNvPr id="14" name="TextBox 30"/>
            <p:cNvSpPr txBox="1">
              <a:spLocks noChangeArrowheads="1"/>
            </p:cNvSpPr>
            <p:nvPr/>
          </p:nvSpPr>
          <p:spPr bwMode="auto">
            <a:xfrm>
              <a:off x="4088455" y="1052510"/>
              <a:ext cx="2209801" cy="2617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100" dirty="0">
                  <a:solidFill>
                    <a:srgbClr val="000000"/>
                  </a:solidFill>
                </a:rPr>
                <a:t>FACILITATER:- KOHJI </a:t>
              </a:r>
              <a:endParaRPr lang="en-US" altLang="en-US" sz="1100" b="1" dirty="0">
                <a:solidFill>
                  <a:srgbClr val="000000"/>
                </a:solidFill>
              </a:endParaRPr>
            </a:p>
          </p:txBody>
        </p:sp>
        <p:cxnSp>
          <p:nvCxnSpPr>
            <p:cNvPr id="15" name="Straight Connector 32"/>
            <p:cNvCxnSpPr>
              <a:cxnSpLocks noChangeShapeType="1"/>
            </p:cNvCxnSpPr>
            <p:nvPr/>
          </p:nvCxnSpPr>
          <p:spPr bwMode="auto">
            <a:xfrm>
              <a:off x="6895788" y="969005"/>
              <a:ext cx="0" cy="860686"/>
            </a:xfrm>
            <a:prstGeom prst="line">
              <a:avLst/>
            </a:prstGeom>
            <a:noFill/>
            <a:ln w="9525" algn="ctr">
              <a:solidFill>
                <a:srgbClr val="4A7EBB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6" name="TextBox 33"/>
            <p:cNvSpPr txBox="1">
              <a:spLocks noChangeArrowheads="1"/>
            </p:cNvSpPr>
            <p:nvPr/>
          </p:nvSpPr>
          <p:spPr bwMode="auto">
            <a:xfrm>
              <a:off x="3276600" y="1338590"/>
              <a:ext cx="1828798" cy="2616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100" dirty="0">
                  <a:solidFill>
                    <a:srgbClr val="000000"/>
                  </a:solidFill>
                </a:rPr>
                <a:t>START MONTH;- OCT-17-1W</a:t>
              </a:r>
            </a:p>
          </p:txBody>
        </p:sp>
        <p:sp>
          <p:nvSpPr>
            <p:cNvPr id="17" name="TextBox 34"/>
            <p:cNvSpPr txBox="1">
              <a:spLocks noChangeArrowheads="1"/>
            </p:cNvSpPr>
            <p:nvPr/>
          </p:nvSpPr>
          <p:spPr bwMode="auto">
            <a:xfrm>
              <a:off x="4953000" y="1338590"/>
              <a:ext cx="1752600" cy="261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100" dirty="0">
                  <a:solidFill>
                    <a:srgbClr val="000000"/>
                  </a:solidFill>
                </a:rPr>
                <a:t>END MONTH:- DEC-17 3W</a:t>
              </a:r>
            </a:p>
          </p:txBody>
        </p:sp>
        <p:sp>
          <p:nvSpPr>
            <p:cNvPr id="18" name="TextBox 35"/>
            <p:cNvSpPr txBox="1">
              <a:spLocks noChangeArrowheads="1"/>
            </p:cNvSpPr>
            <p:nvPr/>
          </p:nvSpPr>
          <p:spPr bwMode="auto">
            <a:xfrm>
              <a:off x="4038599" y="1600200"/>
              <a:ext cx="2667001" cy="261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100" dirty="0">
                  <a:solidFill>
                    <a:srgbClr val="000000"/>
                  </a:solidFill>
                </a:rPr>
                <a:t>NO OF PROJECTS COMPLETED:-1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 rot="16200000">
              <a:off x="6769358" y="1279740"/>
              <a:ext cx="803452" cy="228599"/>
            </a:xfrm>
            <a:prstGeom prst="rect">
              <a:avLst/>
            </a:prstGeom>
            <a:noFill/>
          </p:spPr>
          <p:txBody>
            <a:bodyPr>
              <a:prstTxWarp prst="textPlain">
                <a:avLst/>
              </a:prstTxWarp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100" dirty="0">
                  <a:solidFill>
                    <a:prstClr val="black"/>
                  </a:solidFill>
                  <a:latin typeface="Calibri"/>
                  <a:cs typeface="Arial" charset="0"/>
                </a:rPr>
                <a:t>MEMBERS</a:t>
              </a:r>
            </a:p>
          </p:txBody>
        </p:sp>
        <p:sp>
          <p:nvSpPr>
            <p:cNvPr id="20" name="TextBox 37"/>
            <p:cNvSpPr txBox="1">
              <a:spLocks noChangeArrowheads="1"/>
            </p:cNvSpPr>
            <p:nvPr/>
          </p:nvSpPr>
          <p:spPr bwMode="auto">
            <a:xfrm>
              <a:off x="7315200" y="992312"/>
              <a:ext cx="1676400" cy="10158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000" dirty="0">
                  <a:solidFill>
                    <a:srgbClr val="000000"/>
                  </a:solidFill>
                </a:rPr>
                <a:t>1.SAJIN 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000" dirty="0">
                  <a:solidFill>
                    <a:srgbClr val="000000"/>
                  </a:solidFill>
                </a:rPr>
                <a:t> 2.PRAVEEN 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000" dirty="0">
                  <a:solidFill>
                    <a:srgbClr val="000000"/>
                  </a:solidFill>
                </a:rPr>
                <a:t> 3.MANOHAR                       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000" dirty="0">
                  <a:solidFill>
                    <a:srgbClr val="000000"/>
                  </a:solidFill>
                </a:rPr>
                <a:t>4. PRAMOD 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000" dirty="0">
                  <a:solidFill>
                    <a:srgbClr val="000000"/>
                  </a:solidFill>
                </a:rPr>
                <a:t>5. BHASKAR 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000" dirty="0">
                <a:solidFill>
                  <a:srgbClr val="000000"/>
                </a:solidFill>
              </a:endParaRPr>
            </a:p>
          </p:txBody>
        </p:sp>
      </p:grpSp>
      <p:cxnSp>
        <p:nvCxnSpPr>
          <p:cNvPr id="21" name="Straight Connector 24"/>
          <p:cNvCxnSpPr>
            <a:cxnSpLocks noChangeShapeType="1"/>
          </p:cNvCxnSpPr>
          <p:nvPr/>
        </p:nvCxnSpPr>
        <p:spPr bwMode="auto">
          <a:xfrm>
            <a:off x="119252" y="1167276"/>
            <a:ext cx="6781799" cy="0"/>
          </a:xfrm>
          <a:prstGeom prst="line">
            <a:avLst/>
          </a:prstGeom>
          <a:noFill/>
          <a:ln w="9525" algn="ctr">
            <a:solidFill>
              <a:srgbClr val="4A7EBB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0" name="TextBox 59"/>
          <p:cNvSpPr txBox="1"/>
          <p:nvPr/>
        </p:nvSpPr>
        <p:spPr>
          <a:xfrm>
            <a:off x="119252" y="6211669"/>
            <a:ext cx="90247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oper Black" pitchFamily="18" charset="0"/>
              </a:rPr>
              <a:t>DUE TO SOME FAILED TRIALS  THERE IS A DELAY IN IMPLEMENTATION, BUT WE COMPLETED OUR ACTIVITY AS PER THE PLAN</a:t>
            </a:r>
            <a:endParaRPr lang="en-IN" dirty="0">
              <a:latin typeface="Cooper Black" pitchFamily="18" charset="0"/>
            </a:endParaRPr>
          </a:p>
        </p:txBody>
      </p:sp>
      <p:graphicFrame>
        <p:nvGraphicFramePr>
          <p:cNvPr id="49" name="Table 48">
            <a:extLst>
              <a:ext uri="{FF2B5EF4-FFF2-40B4-BE49-F238E27FC236}">
                <a16:creationId xmlns:a16="http://schemas.microsoft.com/office/drawing/2014/main" id="{6EDA4F9E-9727-4020-B897-8DB6910C6D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4919316"/>
              </p:ext>
            </p:extLst>
          </p:nvPr>
        </p:nvGraphicFramePr>
        <p:xfrm>
          <a:off x="43005" y="1733786"/>
          <a:ext cx="9053466" cy="5071471"/>
        </p:xfrm>
        <a:graphic>
          <a:graphicData uri="http://schemas.openxmlformats.org/drawingml/2006/table">
            <a:tbl>
              <a:tblPr/>
              <a:tblGrid>
                <a:gridCol w="4306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780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19036">
                  <a:extLst>
                    <a:ext uri="{9D8B030D-6E8A-4147-A177-3AD203B41FA5}">
                      <a16:colId xmlns:a16="http://schemas.microsoft.com/office/drawing/2014/main" val="1528572176"/>
                    </a:ext>
                  </a:extLst>
                </a:gridCol>
                <a:gridCol w="5832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418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3068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3068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3068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3068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30687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30687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30687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30687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30687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430687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430687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430687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417864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I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Bookman" pitchFamily="18" charset="0"/>
                        </a:rPr>
                        <a:t> SL NO</a:t>
                      </a:r>
                    </a:p>
                  </a:txBody>
                  <a:tcPr marL="90535" marR="90535" marT="654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I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Bookman" pitchFamily="18" charset="0"/>
                        </a:rPr>
                        <a:t> ITEM</a:t>
                      </a:r>
                    </a:p>
                  </a:txBody>
                  <a:tcPr marL="90535" marR="90535" marT="654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I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Bookman" pitchFamily="18" charset="0"/>
                        </a:rPr>
                        <a:t>PDCA</a:t>
                      </a:r>
                    </a:p>
                  </a:txBody>
                  <a:tcPr marL="90535" marR="90535" marT="654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I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Bookman" pitchFamily="18" charset="0"/>
                        </a:rPr>
                        <a:t>RESP</a:t>
                      </a:r>
                    </a:p>
                  </a:txBody>
                  <a:tcPr marL="90535" marR="90535" marT="654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I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Bookman" pitchFamily="18" charset="0"/>
                        </a:rPr>
                        <a:t>PLAN /</a:t>
                      </a:r>
                    </a:p>
                    <a:p>
                      <a:pPr algn="ctr" fontAlgn="ctr"/>
                      <a:r>
                        <a:rPr lang="en-I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Bookman" pitchFamily="18" charset="0"/>
                        </a:rPr>
                        <a:t>ACTUAL</a:t>
                      </a:r>
                    </a:p>
                  </a:txBody>
                  <a:tcPr marL="90535" marR="90535" marT="654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I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Bookman" pitchFamily="18" charset="0"/>
                        </a:rPr>
                        <a:t> OCT-17</a:t>
                      </a:r>
                    </a:p>
                  </a:txBody>
                  <a:tcPr marL="90535" marR="90535" marT="654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I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Bookman" pitchFamily="18" charset="0"/>
                        </a:rPr>
                        <a:t>NOV-17</a:t>
                      </a:r>
                    </a:p>
                  </a:txBody>
                  <a:tcPr marL="90535" marR="90535" marT="654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I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Bookman" pitchFamily="18" charset="0"/>
                        </a:rPr>
                        <a:t>DEC-17 </a:t>
                      </a:r>
                    </a:p>
                  </a:txBody>
                  <a:tcPr marL="90535" marR="90535" marT="654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9529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Bookman" pitchFamily="18" charset="0"/>
                        </a:rPr>
                        <a:t>1W </a:t>
                      </a:r>
                    </a:p>
                  </a:txBody>
                  <a:tcPr marL="6480" marR="6480" marT="654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Bookman" pitchFamily="18" charset="0"/>
                        </a:rPr>
                        <a:t>2W </a:t>
                      </a:r>
                    </a:p>
                  </a:txBody>
                  <a:tcPr marL="6480" marR="6480" marT="654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Bookman" pitchFamily="18" charset="0"/>
                        </a:rPr>
                        <a:t> 3W</a:t>
                      </a:r>
                    </a:p>
                  </a:txBody>
                  <a:tcPr marL="6480" marR="6480" marT="654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Bookman" pitchFamily="18" charset="0"/>
                        </a:rPr>
                        <a:t> 4W</a:t>
                      </a:r>
                    </a:p>
                  </a:txBody>
                  <a:tcPr marL="6480" marR="6480" marT="654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Bookman" pitchFamily="18" charset="0"/>
                        </a:rPr>
                        <a:t>1W </a:t>
                      </a:r>
                    </a:p>
                  </a:txBody>
                  <a:tcPr marL="6480" marR="6480" marT="654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Bookman" pitchFamily="18" charset="0"/>
                        </a:rPr>
                        <a:t>2W </a:t>
                      </a:r>
                    </a:p>
                  </a:txBody>
                  <a:tcPr marL="6480" marR="6480" marT="654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Bookman" pitchFamily="18" charset="0"/>
                        </a:rPr>
                        <a:t> 3W</a:t>
                      </a:r>
                    </a:p>
                  </a:txBody>
                  <a:tcPr marL="6480" marR="6480" marT="654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Bookman" pitchFamily="18" charset="0"/>
                        </a:rPr>
                        <a:t> 4W</a:t>
                      </a:r>
                    </a:p>
                  </a:txBody>
                  <a:tcPr marL="6480" marR="6480" marT="654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Bookman" pitchFamily="18" charset="0"/>
                        </a:rPr>
                        <a:t>1W </a:t>
                      </a:r>
                    </a:p>
                  </a:txBody>
                  <a:tcPr marL="6480" marR="6480" marT="654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Bookman" pitchFamily="18" charset="0"/>
                        </a:rPr>
                        <a:t>2W </a:t>
                      </a:r>
                    </a:p>
                  </a:txBody>
                  <a:tcPr marL="6480" marR="6480" marT="654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Bookman" pitchFamily="18" charset="0"/>
                        </a:rPr>
                        <a:t> 3W</a:t>
                      </a:r>
                    </a:p>
                  </a:txBody>
                  <a:tcPr marL="6480" marR="6480" marT="654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Bookman" pitchFamily="18" charset="0"/>
                        </a:rPr>
                        <a:t> 4W</a:t>
                      </a:r>
                    </a:p>
                  </a:txBody>
                  <a:tcPr marL="6480" marR="6480" marT="654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9529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I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Bookman" pitchFamily="18" charset="0"/>
                        </a:rPr>
                        <a:t> 1</a:t>
                      </a:r>
                    </a:p>
                  </a:txBody>
                  <a:tcPr marL="90535" marR="90535" marT="654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I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Bookman" pitchFamily="18" charset="0"/>
                        </a:rPr>
                        <a:t> SELECTION OF THE THEME </a:t>
                      </a:r>
                    </a:p>
                  </a:txBody>
                  <a:tcPr marL="90535" marR="90535" marT="654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IN" sz="12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Bookman" pitchFamily="18" charset="0"/>
                          <a:ea typeface="+mn-ea"/>
                          <a:cs typeface="+mn-cs"/>
                        </a:rPr>
                        <a:t>PLAN</a:t>
                      </a:r>
                    </a:p>
                  </a:txBody>
                  <a:tcPr marL="90535" marR="90535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IN" sz="12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Bookman" pitchFamily="18" charset="0"/>
                          <a:ea typeface="+mn-ea"/>
                          <a:cs typeface="+mn-cs"/>
                        </a:rPr>
                        <a:t> TEAM</a:t>
                      </a:r>
                    </a:p>
                  </a:txBody>
                  <a:tcPr marL="90535" marR="90535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Bookman" pitchFamily="18" charset="0"/>
                        </a:rPr>
                        <a:t> PLAN</a:t>
                      </a:r>
                    </a:p>
                  </a:txBody>
                  <a:tcPr marL="6473" marR="6473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473" marR="6473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473" marR="6473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473" marR="6473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473" marR="6473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473" marR="6473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473" marR="6473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473" marR="6473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473" marR="6473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473" marR="6473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473" marR="6473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473" marR="6473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473" marR="6473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9529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Bookman" pitchFamily="18" charset="0"/>
                        </a:rPr>
                        <a:t> ACTUAL</a:t>
                      </a:r>
                    </a:p>
                  </a:txBody>
                  <a:tcPr marL="6473" marR="6473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473" marR="6473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473" marR="6473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473" marR="6473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473" marR="6473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473" marR="6473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473" marR="6473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473" marR="6473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473" marR="6473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473" marR="6473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473" marR="6473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473" marR="6473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473" marR="6473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9529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I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Bookman" pitchFamily="18" charset="0"/>
                        </a:rPr>
                        <a:t> 2</a:t>
                      </a:r>
                    </a:p>
                  </a:txBody>
                  <a:tcPr marL="90535" marR="90535" marT="654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I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Bookman" pitchFamily="18" charset="0"/>
                        </a:rPr>
                        <a:t>GRASP THE CURRENT SITUATION &amp; SETTING THE GOAL </a:t>
                      </a:r>
                    </a:p>
                  </a:txBody>
                  <a:tcPr marL="90535" marR="90535" marT="654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IN" sz="12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Bookman" pitchFamily="18" charset="0"/>
                          <a:ea typeface="+mn-ea"/>
                          <a:cs typeface="+mn-cs"/>
                        </a:rPr>
                        <a:t>PLAN</a:t>
                      </a:r>
                    </a:p>
                  </a:txBody>
                  <a:tcPr marL="90535" marR="90535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IN" sz="12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Bookman" pitchFamily="18" charset="0"/>
                          <a:ea typeface="+mn-ea"/>
                          <a:cs typeface="+mn-cs"/>
                        </a:rPr>
                        <a:t> TEAM</a:t>
                      </a:r>
                    </a:p>
                  </a:txBody>
                  <a:tcPr marL="90535" marR="90535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Bookman" pitchFamily="18" charset="0"/>
                        </a:rPr>
                        <a:t> PLAN</a:t>
                      </a:r>
                    </a:p>
                  </a:txBody>
                  <a:tcPr marL="6473" marR="6473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473" marR="6473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473" marR="6473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473" marR="6473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473" marR="6473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473" marR="6473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473" marR="6473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473" marR="6473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473" marR="6473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473" marR="6473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473" marR="6473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473" marR="6473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473" marR="6473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9529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Bookman" pitchFamily="18" charset="0"/>
                        </a:rPr>
                        <a:t> ACTUAL</a:t>
                      </a:r>
                    </a:p>
                  </a:txBody>
                  <a:tcPr marL="6473" marR="6473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473" marR="6473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473" marR="6473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473" marR="6473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473" marR="6473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473" marR="6473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473" marR="6473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473" marR="6473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473" marR="6473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473" marR="6473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473" marR="6473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473" marR="6473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473" marR="6473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9529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I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Bookman" pitchFamily="18" charset="0"/>
                        </a:rPr>
                        <a:t> 3</a:t>
                      </a:r>
                    </a:p>
                  </a:txBody>
                  <a:tcPr marL="90535" marR="90535" marT="654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I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Bookman" pitchFamily="18" charset="0"/>
                        </a:rPr>
                        <a:t>DRAWING THE ACTION </a:t>
                      </a:r>
                    </a:p>
                  </a:txBody>
                  <a:tcPr marL="90535" marR="90535" marT="654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IN" sz="12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Bookman" pitchFamily="18" charset="0"/>
                          <a:ea typeface="+mn-ea"/>
                          <a:cs typeface="+mn-cs"/>
                        </a:rPr>
                        <a:t>PLAN</a:t>
                      </a:r>
                    </a:p>
                  </a:txBody>
                  <a:tcPr marL="90535" marR="90535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IN" sz="12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Bookman" pitchFamily="18" charset="0"/>
                          <a:ea typeface="+mn-ea"/>
                          <a:cs typeface="+mn-cs"/>
                        </a:rPr>
                        <a:t> TEAM</a:t>
                      </a:r>
                    </a:p>
                  </a:txBody>
                  <a:tcPr marL="90535" marR="90535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Bookman" pitchFamily="18" charset="0"/>
                        </a:rPr>
                        <a:t> PLAN</a:t>
                      </a:r>
                    </a:p>
                  </a:txBody>
                  <a:tcPr marL="6473" marR="6473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473" marR="6473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473" marR="6473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473" marR="6473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473" marR="6473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473" marR="6473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473" marR="6473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473" marR="6473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473" marR="6473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473" marR="6473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473" marR="6473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473" marR="6473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473" marR="6473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9529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Bookman" pitchFamily="18" charset="0"/>
                        </a:rPr>
                        <a:t> ACTUAL</a:t>
                      </a:r>
                    </a:p>
                  </a:txBody>
                  <a:tcPr marL="6473" marR="6473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473" marR="6473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473" marR="6473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473" marR="6473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473" marR="6473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473" marR="6473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473" marR="6473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473" marR="6473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473" marR="6473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473" marR="6473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473" marR="6473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473" marR="6473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473" marR="6473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9529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I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Bookman" pitchFamily="18" charset="0"/>
                        </a:rPr>
                        <a:t> 4</a:t>
                      </a:r>
                    </a:p>
                  </a:txBody>
                  <a:tcPr marL="90535" marR="90535" marT="654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I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Bookman" pitchFamily="18" charset="0"/>
                        </a:rPr>
                        <a:t>ANALYSIS OF THE RELAVENT FACTORS </a:t>
                      </a:r>
                    </a:p>
                  </a:txBody>
                  <a:tcPr marL="90535" marR="90535" marT="654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IN" sz="12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Bookman" pitchFamily="18" charset="0"/>
                          <a:ea typeface="+mn-ea"/>
                          <a:cs typeface="+mn-cs"/>
                        </a:rPr>
                        <a:t>DO</a:t>
                      </a:r>
                    </a:p>
                  </a:txBody>
                  <a:tcPr marL="90535" marR="90535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A84C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IN" sz="1200" b="1" i="0" u="none" strike="noStrike" kern="1200">
                          <a:solidFill>
                            <a:srgbClr val="000000"/>
                          </a:solidFill>
                          <a:effectLst/>
                          <a:latin typeface="Bookman" pitchFamily="18" charset="0"/>
                          <a:ea typeface="+mn-ea"/>
                          <a:cs typeface="+mn-cs"/>
                        </a:rPr>
                        <a:t> TEAM</a:t>
                      </a:r>
                      <a:endParaRPr lang="en-IN" sz="1200" b="1" i="0" u="none" strike="noStrike" kern="1200" dirty="0">
                        <a:solidFill>
                          <a:srgbClr val="000000"/>
                        </a:solidFill>
                        <a:effectLst/>
                        <a:latin typeface="Bookman" pitchFamily="18" charset="0"/>
                        <a:ea typeface="+mn-ea"/>
                        <a:cs typeface="+mn-cs"/>
                      </a:endParaRPr>
                    </a:p>
                  </a:txBody>
                  <a:tcPr marL="90535" marR="90535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Bookman" pitchFamily="18" charset="0"/>
                        </a:rPr>
                        <a:t> PLAN</a:t>
                      </a:r>
                    </a:p>
                  </a:txBody>
                  <a:tcPr marL="6473" marR="6473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473" marR="6473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473" marR="6473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473" marR="6473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473" marR="6473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473" marR="6473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473" marR="6473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473" marR="6473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473" marR="6473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473" marR="6473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473" marR="6473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473" marR="6473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473" marR="6473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09529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Bookman" pitchFamily="18" charset="0"/>
                        </a:rPr>
                        <a:t> ACTUAL</a:t>
                      </a:r>
                    </a:p>
                  </a:txBody>
                  <a:tcPr marL="6473" marR="6473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473" marR="6473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473" marR="6473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473" marR="6473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473" marR="6473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473" marR="6473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473" marR="6473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473" marR="6473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473" marR="6473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473" marR="6473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473" marR="6473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473" marR="6473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473" marR="6473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09529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I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Bookman" pitchFamily="18" charset="0"/>
                        </a:rPr>
                        <a:t> 5</a:t>
                      </a:r>
                    </a:p>
                  </a:txBody>
                  <a:tcPr marL="90535" marR="90535" marT="654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I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Bookman" pitchFamily="18" charset="0"/>
                        </a:rPr>
                        <a:t>EXAMINATION &amp; IMPLEMENTATION OF COUNTERMEASURES </a:t>
                      </a:r>
                    </a:p>
                  </a:txBody>
                  <a:tcPr marL="90535" marR="90535" marT="654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IN" sz="12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Bookman" pitchFamily="18" charset="0"/>
                          <a:ea typeface="+mn-ea"/>
                          <a:cs typeface="+mn-cs"/>
                        </a:rPr>
                        <a:t>DO</a:t>
                      </a:r>
                    </a:p>
                  </a:txBody>
                  <a:tcPr marL="90535" marR="90535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A84C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IN" sz="1200" b="1" i="0" u="none" strike="noStrike" kern="1200">
                          <a:solidFill>
                            <a:srgbClr val="000000"/>
                          </a:solidFill>
                          <a:effectLst/>
                          <a:latin typeface="Bookman" pitchFamily="18" charset="0"/>
                          <a:ea typeface="+mn-ea"/>
                          <a:cs typeface="+mn-cs"/>
                        </a:rPr>
                        <a:t> TEAM</a:t>
                      </a:r>
                      <a:endParaRPr lang="en-IN" sz="1200" b="1" i="0" u="none" strike="noStrike" kern="1200" dirty="0">
                        <a:solidFill>
                          <a:srgbClr val="000000"/>
                        </a:solidFill>
                        <a:effectLst/>
                        <a:latin typeface="Bookman" pitchFamily="18" charset="0"/>
                        <a:ea typeface="+mn-ea"/>
                        <a:cs typeface="+mn-cs"/>
                      </a:endParaRPr>
                    </a:p>
                  </a:txBody>
                  <a:tcPr marL="90535" marR="90535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Bookman" pitchFamily="18" charset="0"/>
                        </a:rPr>
                        <a:t> PLAN</a:t>
                      </a:r>
                    </a:p>
                  </a:txBody>
                  <a:tcPr marL="6473" marR="6473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473" marR="6473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473" marR="6473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473" marR="6473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473" marR="6473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473" marR="6473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473" marR="6473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473" marR="6473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473" marR="6473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473" marR="6473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473" marR="6473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473" marR="6473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473" marR="6473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09529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Bookman" pitchFamily="18" charset="0"/>
                        </a:rPr>
                        <a:t> ACTUAL</a:t>
                      </a:r>
                    </a:p>
                  </a:txBody>
                  <a:tcPr marL="6473" marR="6473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473" marR="6473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473" marR="6473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473" marR="6473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473" marR="6473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473" marR="6473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473" marR="6473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473" marR="6473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473" marR="6473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473" marR="6473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473" marR="6473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473" marR="6473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473" marR="6473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09529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I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Bookman" pitchFamily="18" charset="0"/>
                        </a:rPr>
                        <a:t> 6</a:t>
                      </a:r>
                    </a:p>
                  </a:txBody>
                  <a:tcPr marL="90535" marR="90535" marT="654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I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Bookman" pitchFamily="18" charset="0"/>
                        </a:rPr>
                        <a:t>CONFIRMATION OF THE EFFECTS </a:t>
                      </a:r>
                    </a:p>
                  </a:txBody>
                  <a:tcPr marL="90535" marR="90535" marT="654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IN" sz="12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Bookman" pitchFamily="18" charset="0"/>
                          <a:ea typeface="+mn-ea"/>
                          <a:cs typeface="+mn-cs"/>
                        </a:rPr>
                        <a:t>CHECK</a:t>
                      </a:r>
                    </a:p>
                  </a:txBody>
                  <a:tcPr marL="90535" marR="90535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IN" sz="1200" b="1" i="0" u="none" strike="noStrike" kern="1200">
                          <a:solidFill>
                            <a:srgbClr val="000000"/>
                          </a:solidFill>
                          <a:effectLst/>
                          <a:latin typeface="Bookman" pitchFamily="18" charset="0"/>
                          <a:ea typeface="+mn-ea"/>
                          <a:cs typeface="+mn-cs"/>
                        </a:rPr>
                        <a:t> TEAM</a:t>
                      </a:r>
                      <a:endParaRPr lang="en-IN" sz="1200" b="1" i="0" u="none" strike="noStrike" kern="1200" dirty="0">
                        <a:solidFill>
                          <a:srgbClr val="000000"/>
                        </a:solidFill>
                        <a:effectLst/>
                        <a:latin typeface="Bookman" pitchFamily="18" charset="0"/>
                        <a:ea typeface="+mn-ea"/>
                        <a:cs typeface="+mn-cs"/>
                      </a:endParaRPr>
                    </a:p>
                  </a:txBody>
                  <a:tcPr marL="90535" marR="90535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Bookman" pitchFamily="18" charset="0"/>
                        </a:rPr>
                        <a:t> PLAN</a:t>
                      </a:r>
                    </a:p>
                  </a:txBody>
                  <a:tcPr marL="6473" marR="6473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473" marR="6473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473" marR="6473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473" marR="6473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473" marR="6473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473" marR="6473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473" marR="6473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473" marR="6473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473" marR="6473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473" marR="6473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473" marR="6473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473" marR="6473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473" marR="6473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09529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Bookman" pitchFamily="18" charset="0"/>
                        </a:rPr>
                        <a:t> ACTUAL</a:t>
                      </a:r>
                    </a:p>
                  </a:txBody>
                  <a:tcPr marL="6473" marR="6473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473" marR="6473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473" marR="6473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473" marR="6473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473" marR="6473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473" marR="6473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473" marR="6473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473" marR="6473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473" marR="6473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473" marR="6473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473" marR="6473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473" marR="6473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473" marR="6473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09529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I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Bookman" pitchFamily="18" charset="0"/>
                        </a:rPr>
                        <a:t> 7</a:t>
                      </a:r>
                    </a:p>
                  </a:txBody>
                  <a:tcPr marL="90535" marR="90535" marT="654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I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Bookman" pitchFamily="18" charset="0"/>
                        </a:rPr>
                        <a:t>STANDARDIZATION </a:t>
                      </a:r>
                    </a:p>
                  </a:txBody>
                  <a:tcPr marL="90535" marR="90535" marT="654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IN" sz="12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Bookman" pitchFamily="18" charset="0"/>
                          <a:ea typeface="+mn-ea"/>
                          <a:cs typeface="+mn-cs"/>
                        </a:rPr>
                        <a:t>ACT</a:t>
                      </a:r>
                    </a:p>
                  </a:txBody>
                  <a:tcPr marL="90535" marR="90535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IN" sz="12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Bookman" pitchFamily="18" charset="0"/>
                          <a:ea typeface="+mn-ea"/>
                          <a:cs typeface="+mn-cs"/>
                        </a:rPr>
                        <a:t> TEAM</a:t>
                      </a:r>
                    </a:p>
                  </a:txBody>
                  <a:tcPr marL="90535" marR="90535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Bookman" pitchFamily="18" charset="0"/>
                        </a:rPr>
                        <a:t> PLAN</a:t>
                      </a:r>
                    </a:p>
                  </a:txBody>
                  <a:tcPr marL="6473" marR="6473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473" marR="6473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473" marR="6473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473" marR="6473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473" marR="6473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473" marR="6473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473" marR="6473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473" marR="6473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473" marR="6473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473" marR="6473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473" marR="6473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473" marR="6473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473" marR="6473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09529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Bookman" pitchFamily="18" charset="0"/>
                        </a:rPr>
                        <a:t> ACTUAL</a:t>
                      </a:r>
                    </a:p>
                  </a:txBody>
                  <a:tcPr marL="6473" marR="6473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473" marR="6473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473" marR="6473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473" marR="6473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473" marR="6473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473" marR="6473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473" marR="6473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473" marR="6473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473" marR="6473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473" marR="6473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473" marR="6473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473" marR="6473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473" marR="6473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  <p:sp>
        <p:nvSpPr>
          <p:cNvPr id="50" name="Isosceles Triangle 49">
            <a:extLst>
              <a:ext uri="{FF2B5EF4-FFF2-40B4-BE49-F238E27FC236}">
                <a16:creationId xmlns:a16="http://schemas.microsoft.com/office/drawing/2014/main" id="{02750252-4D33-4149-9D96-0406A59108CB}"/>
              </a:ext>
            </a:extLst>
          </p:cNvPr>
          <p:cNvSpPr/>
          <p:nvPr/>
        </p:nvSpPr>
        <p:spPr>
          <a:xfrm rot="10800000">
            <a:off x="4029322" y="2549855"/>
            <a:ext cx="222038" cy="142027"/>
          </a:xfrm>
          <a:prstGeom prst="triangle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3600"/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2438B0D2-D854-4458-8070-02F65969BAD9}"/>
              </a:ext>
            </a:extLst>
          </p:cNvPr>
          <p:cNvCxnSpPr>
            <a:cxnSpLocks/>
            <a:stCxn id="59" idx="0"/>
            <a:endCxn id="61" idx="0"/>
          </p:cNvCxnSpPr>
          <p:nvPr/>
        </p:nvCxnSpPr>
        <p:spPr>
          <a:xfrm>
            <a:off x="4570227" y="5165781"/>
            <a:ext cx="1732722" cy="0"/>
          </a:xfrm>
          <a:prstGeom prst="line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54" name="Picture 53">
            <a:extLst>
              <a:ext uri="{FF2B5EF4-FFF2-40B4-BE49-F238E27FC236}">
                <a16:creationId xmlns:a16="http://schemas.microsoft.com/office/drawing/2014/main" id="{15C142DA-556B-49DE-9692-709D986E37C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68419" y="2839662"/>
            <a:ext cx="2357673" cy="2367104"/>
          </a:xfrm>
          <a:prstGeom prst="rect">
            <a:avLst/>
          </a:prstGeom>
        </p:spPr>
      </p:pic>
      <p:sp>
        <p:nvSpPr>
          <p:cNvPr id="55" name="Isosceles Triangle 54">
            <a:extLst>
              <a:ext uri="{FF2B5EF4-FFF2-40B4-BE49-F238E27FC236}">
                <a16:creationId xmlns:a16="http://schemas.microsoft.com/office/drawing/2014/main" id="{63A5D606-8E4C-43AC-89F5-185A495EEF37}"/>
              </a:ext>
            </a:extLst>
          </p:cNvPr>
          <p:cNvSpPr/>
          <p:nvPr/>
        </p:nvSpPr>
        <p:spPr>
          <a:xfrm rot="10800000">
            <a:off x="4465826" y="4391906"/>
            <a:ext cx="222038" cy="142027"/>
          </a:xfrm>
          <a:prstGeom prst="triangle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3600"/>
          </a:p>
        </p:txBody>
      </p:sp>
      <p:sp>
        <p:nvSpPr>
          <p:cNvPr id="56" name="Isosceles Triangle 55">
            <a:extLst>
              <a:ext uri="{FF2B5EF4-FFF2-40B4-BE49-F238E27FC236}">
                <a16:creationId xmlns:a16="http://schemas.microsoft.com/office/drawing/2014/main" id="{B71167AB-A8D6-4B7C-AFCA-D82C49E639F2}"/>
              </a:ext>
            </a:extLst>
          </p:cNvPr>
          <p:cNvSpPr/>
          <p:nvPr/>
        </p:nvSpPr>
        <p:spPr>
          <a:xfrm rot="10800000">
            <a:off x="4021884" y="3778997"/>
            <a:ext cx="222038" cy="142027"/>
          </a:xfrm>
          <a:prstGeom prst="triangle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3600"/>
          </a:p>
        </p:txBody>
      </p:sp>
      <p:sp>
        <p:nvSpPr>
          <p:cNvPr id="58" name="Isosceles Triangle 57">
            <a:extLst>
              <a:ext uri="{FF2B5EF4-FFF2-40B4-BE49-F238E27FC236}">
                <a16:creationId xmlns:a16="http://schemas.microsoft.com/office/drawing/2014/main" id="{3FD7D893-A617-4E28-B908-27B08E2F9F8E}"/>
              </a:ext>
            </a:extLst>
          </p:cNvPr>
          <p:cNvSpPr/>
          <p:nvPr/>
        </p:nvSpPr>
        <p:spPr>
          <a:xfrm rot="10800000">
            <a:off x="4025193" y="3166324"/>
            <a:ext cx="222038" cy="142027"/>
          </a:xfrm>
          <a:prstGeom prst="triangle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3600"/>
          </a:p>
        </p:txBody>
      </p:sp>
      <p:sp>
        <p:nvSpPr>
          <p:cNvPr id="59" name="Isosceles Triangle 58">
            <a:extLst>
              <a:ext uri="{FF2B5EF4-FFF2-40B4-BE49-F238E27FC236}">
                <a16:creationId xmlns:a16="http://schemas.microsoft.com/office/drawing/2014/main" id="{1BA5E0AD-C521-40C6-8A4C-998409243068}"/>
              </a:ext>
            </a:extLst>
          </p:cNvPr>
          <p:cNvSpPr/>
          <p:nvPr/>
        </p:nvSpPr>
        <p:spPr>
          <a:xfrm rot="10800000">
            <a:off x="4459208" y="5023754"/>
            <a:ext cx="222038" cy="142027"/>
          </a:xfrm>
          <a:prstGeom prst="triangle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3600"/>
          </a:p>
        </p:txBody>
      </p:sp>
      <p:sp>
        <p:nvSpPr>
          <p:cNvPr id="61" name="Isosceles Triangle 60">
            <a:extLst>
              <a:ext uri="{FF2B5EF4-FFF2-40B4-BE49-F238E27FC236}">
                <a16:creationId xmlns:a16="http://schemas.microsoft.com/office/drawing/2014/main" id="{5EB9EE6F-3DA8-4F10-97AC-8CB310D2BA9D}"/>
              </a:ext>
            </a:extLst>
          </p:cNvPr>
          <p:cNvSpPr/>
          <p:nvPr/>
        </p:nvSpPr>
        <p:spPr>
          <a:xfrm rot="10800000">
            <a:off x="6191930" y="5023754"/>
            <a:ext cx="222038" cy="142027"/>
          </a:xfrm>
          <a:prstGeom prst="triangle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3600"/>
          </a:p>
        </p:txBody>
      </p:sp>
      <p:sp>
        <p:nvSpPr>
          <p:cNvPr id="62" name="Isosceles Triangle 61">
            <a:extLst>
              <a:ext uri="{FF2B5EF4-FFF2-40B4-BE49-F238E27FC236}">
                <a16:creationId xmlns:a16="http://schemas.microsoft.com/office/drawing/2014/main" id="{FEDC22EC-A56A-4E0E-80D8-460AE12170B3}"/>
              </a:ext>
            </a:extLst>
          </p:cNvPr>
          <p:cNvSpPr/>
          <p:nvPr/>
        </p:nvSpPr>
        <p:spPr>
          <a:xfrm rot="10800000">
            <a:off x="6635851" y="5645569"/>
            <a:ext cx="222038" cy="142027"/>
          </a:xfrm>
          <a:prstGeom prst="triangle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3600"/>
          </a:p>
        </p:txBody>
      </p:sp>
      <p:sp>
        <p:nvSpPr>
          <p:cNvPr id="63" name="Isosceles Triangle 62">
            <a:extLst>
              <a:ext uri="{FF2B5EF4-FFF2-40B4-BE49-F238E27FC236}">
                <a16:creationId xmlns:a16="http://schemas.microsoft.com/office/drawing/2014/main" id="{1C356533-2E3D-405D-A57F-0233CA0D2B28}"/>
              </a:ext>
            </a:extLst>
          </p:cNvPr>
          <p:cNvSpPr/>
          <p:nvPr/>
        </p:nvSpPr>
        <p:spPr>
          <a:xfrm rot="10800000">
            <a:off x="7056604" y="5645569"/>
            <a:ext cx="222038" cy="142027"/>
          </a:xfrm>
          <a:prstGeom prst="triangle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3600"/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C98B1CDC-628F-46F2-9A1F-E1A02224D8BF}"/>
              </a:ext>
            </a:extLst>
          </p:cNvPr>
          <p:cNvCxnSpPr>
            <a:cxnSpLocks/>
            <a:stCxn id="62" idx="0"/>
            <a:endCxn id="63" idx="0"/>
          </p:cNvCxnSpPr>
          <p:nvPr/>
        </p:nvCxnSpPr>
        <p:spPr>
          <a:xfrm>
            <a:off x="6746870" y="5787596"/>
            <a:ext cx="420753" cy="0"/>
          </a:xfrm>
          <a:prstGeom prst="line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65" name="Isosceles Triangle 64">
            <a:extLst>
              <a:ext uri="{FF2B5EF4-FFF2-40B4-BE49-F238E27FC236}">
                <a16:creationId xmlns:a16="http://schemas.microsoft.com/office/drawing/2014/main" id="{9396A698-B4D8-463B-BF30-389CA7135D99}"/>
              </a:ext>
            </a:extLst>
          </p:cNvPr>
          <p:cNvSpPr/>
          <p:nvPr/>
        </p:nvSpPr>
        <p:spPr>
          <a:xfrm rot="10800000">
            <a:off x="7503864" y="6265105"/>
            <a:ext cx="222038" cy="142027"/>
          </a:xfrm>
          <a:prstGeom prst="triangle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3600"/>
          </a:p>
        </p:txBody>
      </p:sp>
      <p:sp>
        <p:nvSpPr>
          <p:cNvPr id="66" name="Isosceles Triangle 65">
            <a:extLst>
              <a:ext uri="{FF2B5EF4-FFF2-40B4-BE49-F238E27FC236}">
                <a16:creationId xmlns:a16="http://schemas.microsoft.com/office/drawing/2014/main" id="{32658D11-EE6B-4F0F-9844-C51DB4E5F95E}"/>
              </a:ext>
            </a:extLst>
          </p:cNvPr>
          <p:cNvSpPr/>
          <p:nvPr/>
        </p:nvSpPr>
        <p:spPr>
          <a:xfrm rot="10800000">
            <a:off x="8371872" y="6265105"/>
            <a:ext cx="222038" cy="142027"/>
          </a:xfrm>
          <a:prstGeom prst="triangle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3600"/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98D49DFF-3B6C-496F-AA46-E32E99827E1D}"/>
              </a:ext>
            </a:extLst>
          </p:cNvPr>
          <p:cNvCxnSpPr>
            <a:cxnSpLocks/>
            <a:stCxn id="65" idx="0"/>
            <a:endCxn id="66" idx="0"/>
          </p:cNvCxnSpPr>
          <p:nvPr/>
        </p:nvCxnSpPr>
        <p:spPr>
          <a:xfrm>
            <a:off x="7614883" y="6407132"/>
            <a:ext cx="868008" cy="0"/>
          </a:xfrm>
          <a:prstGeom prst="line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68" name="Isosceles Triangle 67">
            <a:extLst>
              <a:ext uri="{FF2B5EF4-FFF2-40B4-BE49-F238E27FC236}">
                <a16:creationId xmlns:a16="http://schemas.microsoft.com/office/drawing/2014/main" id="{D89C5827-31EB-44FB-96EB-C5F677B6C0EF}"/>
              </a:ext>
            </a:extLst>
          </p:cNvPr>
          <p:cNvSpPr/>
          <p:nvPr/>
        </p:nvSpPr>
        <p:spPr>
          <a:xfrm rot="10800000">
            <a:off x="4009438" y="2839662"/>
            <a:ext cx="222038" cy="142027"/>
          </a:xfrm>
          <a:prstGeom prst="triangle">
            <a:avLst/>
          </a:prstGeom>
          <a:solidFill>
            <a:schemeClr val="tx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3600"/>
          </a:p>
        </p:txBody>
      </p:sp>
      <p:sp>
        <p:nvSpPr>
          <p:cNvPr id="69" name="Isosceles Triangle 68">
            <a:extLst>
              <a:ext uri="{FF2B5EF4-FFF2-40B4-BE49-F238E27FC236}">
                <a16:creationId xmlns:a16="http://schemas.microsoft.com/office/drawing/2014/main" id="{FAE17CBC-70CA-4EE8-8F21-644ECEC14FBC}"/>
              </a:ext>
            </a:extLst>
          </p:cNvPr>
          <p:cNvSpPr/>
          <p:nvPr/>
        </p:nvSpPr>
        <p:spPr>
          <a:xfrm rot="10800000">
            <a:off x="4009438" y="3488787"/>
            <a:ext cx="222038" cy="142027"/>
          </a:xfrm>
          <a:prstGeom prst="triangle">
            <a:avLst/>
          </a:prstGeom>
          <a:solidFill>
            <a:schemeClr val="tx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3600"/>
          </a:p>
        </p:txBody>
      </p:sp>
      <p:sp>
        <p:nvSpPr>
          <p:cNvPr id="70" name="Isosceles Triangle 69">
            <a:extLst>
              <a:ext uri="{FF2B5EF4-FFF2-40B4-BE49-F238E27FC236}">
                <a16:creationId xmlns:a16="http://schemas.microsoft.com/office/drawing/2014/main" id="{A7AF3555-D4CF-4F93-A1EC-275DAFD48921}"/>
              </a:ext>
            </a:extLst>
          </p:cNvPr>
          <p:cNvSpPr/>
          <p:nvPr/>
        </p:nvSpPr>
        <p:spPr>
          <a:xfrm rot="10800000">
            <a:off x="4465826" y="4726927"/>
            <a:ext cx="222038" cy="142027"/>
          </a:xfrm>
          <a:prstGeom prst="triangle">
            <a:avLst/>
          </a:prstGeom>
          <a:solidFill>
            <a:schemeClr val="tx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3600"/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D3729301-8B19-4732-9E3E-07E56AEFC853}"/>
              </a:ext>
            </a:extLst>
          </p:cNvPr>
          <p:cNvCxnSpPr>
            <a:cxnSpLocks/>
            <a:stCxn id="72" idx="0"/>
            <a:endCxn id="73" idx="0"/>
          </p:cNvCxnSpPr>
          <p:nvPr/>
        </p:nvCxnSpPr>
        <p:spPr>
          <a:xfrm>
            <a:off x="4570226" y="5466745"/>
            <a:ext cx="2587451" cy="1"/>
          </a:xfrm>
          <a:prstGeom prst="line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72" name="Isosceles Triangle 71">
            <a:extLst>
              <a:ext uri="{FF2B5EF4-FFF2-40B4-BE49-F238E27FC236}">
                <a16:creationId xmlns:a16="http://schemas.microsoft.com/office/drawing/2014/main" id="{4BF313E8-7525-4741-BEBB-4D0779156D4C}"/>
              </a:ext>
            </a:extLst>
          </p:cNvPr>
          <p:cNvSpPr/>
          <p:nvPr/>
        </p:nvSpPr>
        <p:spPr>
          <a:xfrm rot="10800000">
            <a:off x="4459207" y="5324718"/>
            <a:ext cx="222038" cy="142027"/>
          </a:xfrm>
          <a:prstGeom prst="triangle">
            <a:avLst/>
          </a:prstGeom>
          <a:solidFill>
            <a:schemeClr val="tx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3600"/>
          </a:p>
        </p:txBody>
      </p:sp>
      <p:sp>
        <p:nvSpPr>
          <p:cNvPr id="73" name="Isosceles Triangle 72">
            <a:extLst>
              <a:ext uri="{FF2B5EF4-FFF2-40B4-BE49-F238E27FC236}">
                <a16:creationId xmlns:a16="http://schemas.microsoft.com/office/drawing/2014/main" id="{D1280B3D-FB97-43D6-9C1D-DF4A1B837434}"/>
              </a:ext>
            </a:extLst>
          </p:cNvPr>
          <p:cNvSpPr/>
          <p:nvPr/>
        </p:nvSpPr>
        <p:spPr>
          <a:xfrm rot="10800000">
            <a:off x="7046658" y="5324719"/>
            <a:ext cx="222038" cy="142027"/>
          </a:xfrm>
          <a:prstGeom prst="triangle">
            <a:avLst/>
          </a:prstGeom>
          <a:solidFill>
            <a:schemeClr val="tx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3600"/>
          </a:p>
        </p:txBody>
      </p:sp>
      <p:sp>
        <p:nvSpPr>
          <p:cNvPr id="74" name="Isosceles Triangle 73">
            <a:extLst>
              <a:ext uri="{FF2B5EF4-FFF2-40B4-BE49-F238E27FC236}">
                <a16:creationId xmlns:a16="http://schemas.microsoft.com/office/drawing/2014/main" id="{BC1CD05E-527F-4EB5-9F78-2E839BE7E44B}"/>
              </a:ext>
            </a:extLst>
          </p:cNvPr>
          <p:cNvSpPr/>
          <p:nvPr/>
        </p:nvSpPr>
        <p:spPr>
          <a:xfrm rot="10800000">
            <a:off x="6647571" y="5980849"/>
            <a:ext cx="222038" cy="142027"/>
          </a:xfrm>
          <a:prstGeom prst="triangle">
            <a:avLst/>
          </a:prstGeom>
          <a:solidFill>
            <a:schemeClr val="tx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3600"/>
          </a:p>
        </p:txBody>
      </p:sp>
      <p:sp>
        <p:nvSpPr>
          <p:cNvPr id="75" name="Isosceles Triangle 74">
            <a:extLst>
              <a:ext uri="{FF2B5EF4-FFF2-40B4-BE49-F238E27FC236}">
                <a16:creationId xmlns:a16="http://schemas.microsoft.com/office/drawing/2014/main" id="{9FE9ECC2-BD19-4DF1-8FCE-77F898335573}"/>
              </a:ext>
            </a:extLst>
          </p:cNvPr>
          <p:cNvSpPr/>
          <p:nvPr/>
        </p:nvSpPr>
        <p:spPr>
          <a:xfrm rot="10800000">
            <a:off x="7068324" y="5980849"/>
            <a:ext cx="222038" cy="142027"/>
          </a:xfrm>
          <a:prstGeom prst="triangle">
            <a:avLst/>
          </a:prstGeom>
          <a:solidFill>
            <a:schemeClr val="tx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3600"/>
          </a:p>
        </p:txBody>
      </p: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1436CBD3-6D76-4E37-98A4-F596896FE18A}"/>
              </a:ext>
            </a:extLst>
          </p:cNvPr>
          <p:cNvCxnSpPr>
            <a:cxnSpLocks/>
            <a:stCxn id="74" idx="0"/>
            <a:endCxn id="75" idx="0"/>
          </p:cNvCxnSpPr>
          <p:nvPr/>
        </p:nvCxnSpPr>
        <p:spPr>
          <a:xfrm>
            <a:off x="6758590" y="6122876"/>
            <a:ext cx="420753" cy="0"/>
          </a:xfrm>
          <a:prstGeom prst="line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4" name="Isosceles Triangle 43">
            <a:extLst>
              <a:ext uri="{FF2B5EF4-FFF2-40B4-BE49-F238E27FC236}">
                <a16:creationId xmlns:a16="http://schemas.microsoft.com/office/drawing/2014/main" id="{A4151777-C484-4241-B53D-9084E1F2E1CF}"/>
              </a:ext>
            </a:extLst>
          </p:cNvPr>
          <p:cNvSpPr/>
          <p:nvPr/>
        </p:nvSpPr>
        <p:spPr>
          <a:xfrm rot="10800000">
            <a:off x="7475220" y="6555282"/>
            <a:ext cx="222038" cy="142027"/>
          </a:xfrm>
          <a:prstGeom prst="triangle">
            <a:avLst/>
          </a:prstGeom>
          <a:solidFill>
            <a:schemeClr val="tx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3600"/>
          </a:p>
        </p:txBody>
      </p:sp>
      <p:sp>
        <p:nvSpPr>
          <p:cNvPr id="45" name="Isosceles Triangle 44">
            <a:extLst>
              <a:ext uri="{FF2B5EF4-FFF2-40B4-BE49-F238E27FC236}">
                <a16:creationId xmlns:a16="http://schemas.microsoft.com/office/drawing/2014/main" id="{5AE6E647-FFD0-4FBC-B2E2-E66C756AD97E}"/>
              </a:ext>
            </a:extLst>
          </p:cNvPr>
          <p:cNvSpPr/>
          <p:nvPr/>
        </p:nvSpPr>
        <p:spPr>
          <a:xfrm rot="10800000">
            <a:off x="8374277" y="6555282"/>
            <a:ext cx="222038" cy="142027"/>
          </a:xfrm>
          <a:prstGeom prst="triangle">
            <a:avLst/>
          </a:prstGeom>
          <a:solidFill>
            <a:schemeClr val="tx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3600"/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F0EBE974-1D4D-40C4-8DA5-FCE5B00B9AEF}"/>
              </a:ext>
            </a:extLst>
          </p:cNvPr>
          <p:cNvCxnSpPr>
            <a:cxnSpLocks/>
            <a:stCxn id="44" idx="0"/>
            <a:endCxn id="45" idx="0"/>
          </p:cNvCxnSpPr>
          <p:nvPr/>
        </p:nvCxnSpPr>
        <p:spPr>
          <a:xfrm>
            <a:off x="7586239" y="6697309"/>
            <a:ext cx="899057" cy="0"/>
          </a:xfrm>
          <a:prstGeom prst="line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21352049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34CD2EA6-934A-4212-9DFF-D2AB5FDD670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73612345"/>
              </p:ext>
            </p:extLst>
          </p:nvPr>
        </p:nvGraphicFramePr>
        <p:xfrm>
          <a:off x="-1" y="1824866"/>
          <a:ext cx="9144001" cy="49847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9241" name="Worksheet" r:id="rId4" imgW="21574166" imgH="9667836" progId="Excel.Sheet.12">
                  <p:embed/>
                </p:oleObj>
              </mc:Choice>
              <mc:Fallback>
                <p:oleObj name="Worksheet" r:id="rId4" imgW="21574166" imgH="9667836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1" y="1824866"/>
                        <a:ext cx="9144001" cy="4984736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/>
          <p:cNvSpPr/>
          <p:nvPr/>
        </p:nvSpPr>
        <p:spPr>
          <a:xfrm>
            <a:off x="-1" y="820976"/>
            <a:ext cx="9143999" cy="96767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b="1" dirty="0">
                <a:solidFill>
                  <a:srgbClr val="00206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HORIZONTAL DEPLOYMENT PLAN / ACTUAL</a:t>
            </a:r>
          </a:p>
          <a:p>
            <a:pPr algn="ctr"/>
            <a:r>
              <a:rPr lang="en-IN" sz="2800" b="1" dirty="0">
                <a:solidFill>
                  <a:srgbClr val="00206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C-4 KTE / K67, C-3 K55 &amp; M-4 K55 LINE</a:t>
            </a:r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34330"/>
            <a:ext cx="9144000" cy="584775"/>
          </a:xfrm>
          <a:prstGeom prst="rect">
            <a:avLst/>
          </a:prstGeom>
          <a:noFill/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buFont typeface="Wingdings" pitchFamily="2" charset="2"/>
              <a:buChar char="v"/>
              <a:defRPr/>
            </a:pPr>
            <a:r>
              <a:rPr lang="en-US" altLang="en-US" sz="3200" dirty="0">
                <a:latin typeface="+mn-lt"/>
              </a:rPr>
              <a:t> </a:t>
            </a:r>
            <a:r>
              <a:rPr lang="en-US" altLang="en-US" sz="2800" b="1" dirty="0">
                <a:effectLst>
                  <a:glow rad="1270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+mn-ea"/>
              </a:rPr>
              <a:t>HORIZONTAL DEPLOYMENT</a:t>
            </a:r>
            <a:endParaRPr lang="en-IN" altLang="en-US" sz="2800" b="1" dirty="0">
              <a:effectLst>
                <a:glow rad="127000">
                  <a:schemeClr val="bg1"/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eiryo UI" pitchFamily="50" charset="-128"/>
              <a:ea typeface="+mn-ea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C2762B0-B2D1-4DD5-92B2-59CE080C8B2A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79096" y="3008478"/>
            <a:ext cx="2357673" cy="2367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94677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Chart 14">
            <a:extLst>
              <a:ext uri="{FF2B5EF4-FFF2-40B4-BE49-F238E27FC236}">
                <a16:creationId xmlns:a16="http://schemas.microsoft.com/office/drawing/2014/main" id="{00000000-0008-0000-0300-000005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20701076"/>
              </p:ext>
            </p:extLst>
          </p:nvPr>
        </p:nvGraphicFramePr>
        <p:xfrm>
          <a:off x="4644008" y="3914953"/>
          <a:ext cx="4392488" cy="28264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-33663" y="0"/>
            <a:ext cx="9177663" cy="523220"/>
          </a:xfrm>
          <a:prstGeom prst="rect">
            <a:avLst/>
          </a:prstGeom>
          <a:noFill/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buFont typeface="Wingdings" pitchFamily="2" charset="2"/>
              <a:buChar char="v"/>
              <a:defRPr/>
            </a:pPr>
            <a:r>
              <a:rPr lang="en-US" altLang="en-US" sz="2800" b="1" dirty="0">
                <a:effectLst>
                  <a:glow rad="1270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+mn-ea"/>
              </a:rPr>
              <a:t> TANGIBLE BENEFITS</a:t>
            </a:r>
          </a:p>
        </p:txBody>
      </p:sp>
      <p:sp>
        <p:nvSpPr>
          <p:cNvPr id="13" name="Right Arrow 8"/>
          <p:cNvSpPr/>
          <p:nvPr/>
        </p:nvSpPr>
        <p:spPr bwMode="auto">
          <a:xfrm rot="1802232">
            <a:off x="2267822" y="5061888"/>
            <a:ext cx="1704773" cy="550648"/>
          </a:xfrm>
          <a:prstGeom prst="rightArrow">
            <a:avLst>
              <a:gd name="adj1" fmla="val 50000"/>
              <a:gd name="adj2" fmla="val 43824"/>
            </a:avLst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accent4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lvl1pPr eaLnBrk="0" hangingPunct="0">
              <a:defRPr kumimoji="1" sz="3200" b="1">
                <a:solidFill>
                  <a:srgbClr val="FF0000"/>
                </a:solidFill>
                <a:latin typeface="Times New Roman" pitchFamily="18" charset="0"/>
                <a:ea typeface="ＭＳ Ｐゴシック" pitchFamily="50" charset="-128"/>
              </a:defRPr>
            </a:lvl1pPr>
            <a:lvl2pPr marL="742950" indent="-285750" eaLnBrk="0" hangingPunct="0">
              <a:defRPr kumimoji="1" sz="3200" b="1">
                <a:solidFill>
                  <a:srgbClr val="FF0000"/>
                </a:solidFill>
                <a:latin typeface="Times New Roman" pitchFamily="18" charset="0"/>
                <a:ea typeface="ＭＳ Ｐゴシック" pitchFamily="50" charset="-128"/>
              </a:defRPr>
            </a:lvl2pPr>
            <a:lvl3pPr marL="1143000" indent="-228600" eaLnBrk="0" hangingPunct="0">
              <a:defRPr kumimoji="1" sz="3200" b="1">
                <a:solidFill>
                  <a:srgbClr val="FF0000"/>
                </a:solidFill>
                <a:latin typeface="Times New Roman" pitchFamily="18" charset="0"/>
                <a:ea typeface="ＭＳ Ｐゴシック" pitchFamily="50" charset="-128"/>
              </a:defRPr>
            </a:lvl3pPr>
            <a:lvl4pPr marL="1600200" indent="-228600" eaLnBrk="0" hangingPunct="0">
              <a:defRPr kumimoji="1" sz="3200" b="1">
                <a:solidFill>
                  <a:srgbClr val="FF0000"/>
                </a:solidFill>
                <a:latin typeface="Times New Roman" pitchFamily="18" charset="0"/>
                <a:ea typeface="ＭＳ Ｐゴシック" pitchFamily="50" charset="-128"/>
              </a:defRPr>
            </a:lvl4pPr>
            <a:lvl5pPr marL="2057400" indent="-228600" eaLnBrk="0" hangingPunct="0">
              <a:defRPr kumimoji="1" sz="3200" b="1">
                <a:solidFill>
                  <a:srgbClr val="FF0000"/>
                </a:solidFill>
                <a:latin typeface="Times New Roman" pitchFamily="18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rgbClr val="FF0000"/>
                </a:solidFill>
                <a:latin typeface="Times New Roman" pitchFamily="18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rgbClr val="FF0000"/>
                </a:solidFill>
                <a:latin typeface="Times New Roman" pitchFamily="18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rgbClr val="FF0000"/>
                </a:solidFill>
                <a:latin typeface="Times New Roman" pitchFamily="18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rgbClr val="FF0000"/>
                </a:solidFill>
                <a:latin typeface="Times New Roman" pitchFamily="18" charset="0"/>
                <a:ea typeface="ＭＳ Ｐゴシック" pitchFamily="50" charset="-128"/>
              </a:defRPr>
            </a:lvl9pPr>
          </a:lstStyle>
          <a:p>
            <a:pPr algn="ctr" eaLnBrk="1" hangingPunct="1">
              <a:defRPr/>
            </a:pPr>
            <a:r>
              <a:rPr lang="en-IN" altLang="en-US" sz="1200" dirty="0">
                <a:ln w="1905"/>
                <a:gradFill>
                  <a:gsLst>
                    <a:gs pos="0">
                      <a:srgbClr val="F79646">
                        <a:shade val="20000"/>
                        <a:satMod val="200000"/>
                      </a:srgbClr>
                    </a:gs>
                    <a:gs pos="78000">
                      <a:srgbClr val="F79646">
                        <a:tint val="90000"/>
                        <a:shade val="89000"/>
                        <a:satMod val="220000"/>
                      </a:srgbClr>
                    </a:gs>
                    <a:gs pos="100000">
                      <a:srgbClr val="F79646">
                        <a:tint val="12000"/>
                        <a:satMod val="255000"/>
                      </a:srgb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Calibri" pitchFamily="34" charset="0"/>
              </a:rPr>
              <a:t>REWORK ELIMINATED</a:t>
            </a:r>
          </a:p>
        </p:txBody>
      </p:sp>
      <p:graphicFrame>
        <p:nvGraphicFramePr>
          <p:cNvPr id="18" name="Chart 17">
            <a:extLst>
              <a:ext uri="{FF2B5EF4-FFF2-40B4-BE49-F238E27FC236}">
                <a16:creationId xmlns:a16="http://schemas.microsoft.com/office/drawing/2014/main" id="{5EAB64FF-E9C2-4D97-9840-CCA11564E3B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05650242"/>
              </p:ext>
            </p:extLst>
          </p:nvPr>
        </p:nvGraphicFramePr>
        <p:xfrm>
          <a:off x="249561" y="3933056"/>
          <a:ext cx="4178423" cy="28083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cxnSp>
        <p:nvCxnSpPr>
          <p:cNvPr id="3" name="Straight Connector 2"/>
          <p:cNvCxnSpPr/>
          <p:nvPr/>
        </p:nvCxnSpPr>
        <p:spPr>
          <a:xfrm>
            <a:off x="5261074" y="5218152"/>
            <a:ext cx="3384376" cy="0"/>
          </a:xfrm>
          <a:prstGeom prst="line">
            <a:avLst/>
          </a:prstGeom>
          <a:ln w="412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ight Arrow 8"/>
          <p:cNvSpPr/>
          <p:nvPr/>
        </p:nvSpPr>
        <p:spPr bwMode="auto">
          <a:xfrm rot="20250174">
            <a:off x="5908626" y="4742314"/>
            <a:ext cx="1704773" cy="550648"/>
          </a:xfrm>
          <a:prstGeom prst="rightArrow">
            <a:avLst>
              <a:gd name="adj1" fmla="val 50000"/>
              <a:gd name="adj2" fmla="val 43824"/>
            </a:avLst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accent4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lvl1pPr eaLnBrk="0" hangingPunct="0">
              <a:defRPr kumimoji="1" sz="3200" b="1">
                <a:solidFill>
                  <a:srgbClr val="FF0000"/>
                </a:solidFill>
                <a:latin typeface="Times New Roman" pitchFamily="18" charset="0"/>
                <a:ea typeface="ＭＳ Ｐゴシック" pitchFamily="50" charset="-128"/>
              </a:defRPr>
            </a:lvl1pPr>
            <a:lvl2pPr marL="742950" indent="-285750" eaLnBrk="0" hangingPunct="0">
              <a:defRPr kumimoji="1" sz="3200" b="1">
                <a:solidFill>
                  <a:srgbClr val="FF0000"/>
                </a:solidFill>
                <a:latin typeface="Times New Roman" pitchFamily="18" charset="0"/>
                <a:ea typeface="ＭＳ Ｐゴシック" pitchFamily="50" charset="-128"/>
              </a:defRPr>
            </a:lvl2pPr>
            <a:lvl3pPr marL="1143000" indent="-228600" eaLnBrk="0" hangingPunct="0">
              <a:defRPr kumimoji="1" sz="3200" b="1">
                <a:solidFill>
                  <a:srgbClr val="FF0000"/>
                </a:solidFill>
                <a:latin typeface="Times New Roman" pitchFamily="18" charset="0"/>
                <a:ea typeface="ＭＳ Ｐゴシック" pitchFamily="50" charset="-128"/>
              </a:defRPr>
            </a:lvl3pPr>
            <a:lvl4pPr marL="1600200" indent="-228600" eaLnBrk="0" hangingPunct="0">
              <a:defRPr kumimoji="1" sz="3200" b="1">
                <a:solidFill>
                  <a:srgbClr val="FF0000"/>
                </a:solidFill>
                <a:latin typeface="Times New Roman" pitchFamily="18" charset="0"/>
                <a:ea typeface="ＭＳ Ｐゴシック" pitchFamily="50" charset="-128"/>
              </a:defRPr>
            </a:lvl4pPr>
            <a:lvl5pPr marL="2057400" indent="-228600" eaLnBrk="0" hangingPunct="0">
              <a:defRPr kumimoji="1" sz="3200" b="1">
                <a:solidFill>
                  <a:srgbClr val="FF0000"/>
                </a:solidFill>
                <a:latin typeface="Times New Roman" pitchFamily="18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rgbClr val="FF0000"/>
                </a:solidFill>
                <a:latin typeface="Times New Roman" pitchFamily="18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rgbClr val="FF0000"/>
                </a:solidFill>
                <a:latin typeface="Times New Roman" pitchFamily="18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rgbClr val="FF0000"/>
                </a:solidFill>
                <a:latin typeface="Times New Roman" pitchFamily="18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rgbClr val="FF0000"/>
                </a:solidFill>
                <a:latin typeface="Times New Roman" pitchFamily="18" charset="0"/>
                <a:ea typeface="ＭＳ Ｐゴシック" pitchFamily="50" charset="-128"/>
              </a:defRPr>
            </a:lvl9pPr>
          </a:lstStyle>
          <a:p>
            <a:pPr algn="ctr" eaLnBrk="1" hangingPunct="1">
              <a:defRPr/>
            </a:pPr>
            <a:r>
              <a:rPr lang="en-IN" altLang="en-US" sz="1200" dirty="0">
                <a:ln w="1905"/>
                <a:gradFill>
                  <a:gsLst>
                    <a:gs pos="0">
                      <a:srgbClr val="F79646">
                        <a:shade val="20000"/>
                        <a:satMod val="200000"/>
                      </a:srgbClr>
                    </a:gs>
                    <a:gs pos="78000">
                      <a:srgbClr val="F79646">
                        <a:tint val="90000"/>
                        <a:shade val="89000"/>
                        <a:satMod val="220000"/>
                      </a:srgbClr>
                    </a:gs>
                    <a:gs pos="100000">
                      <a:srgbClr val="F79646">
                        <a:tint val="12000"/>
                        <a:satMod val="255000"/>
                      </a:srgb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Calibri" pitchFamily="34" charset="0"/>
              </a:rPr>
              <a:t>TOOL LIFE UP</a:t>
            </a:r>
          </a:p>
        </p:txBody>
      </p:sp>
      <p:graphicFrame>
        <p:nvGraphicFramePr>
          <p:cNvPr id="14" name="Chart 13">
            <a:extLst>
              <a:ext uri="{FF2B5EF4-FFF2-40B4-BE49-F238E27FC236}">
                <a16:creationId xmlns:a16="http://schemas.microsoft.com/office/drawing/2014/main" id="{00000000-0008-0000-0100-000007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09160490"/>
              </p:ext>
            </p:extLst>
          </p:nvPr>
        </p:nvGraphicFramePr>
        <p:xfrm>
          <a:off x="249561" y="908720"/>
          <a:ext cx="4178423" cy="280831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6" name="Chart 15">
            <a:extLst>
              <a:ext uri="{FF2B5EF4-FFF2-40B4-BE49-F238E27FC236}">
                <a16:creationId xmlns:a16="http://schemas.microsoft.com/office/drawing/2014/main" id="{00000000-0008-0000-0100-000008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02107539"/>
              </p:ext>
            </p:extLst>
          </p:nvPr>
        </p:nvGraphicFramePr>
        <p:xfrm>
          <a:off x="4644008" y="910674"/>
          <a:ext cx="4392488" cy="282641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2" name="Flowchart: Connector 1">
            <a:extLst>
              <a:ext uri="{FF2B5EF4-FFF2-40B4-BE49-F238E27FC236}">
                <a16:creationId xmlns:a16="http://schemas.microsoft.com/office/drawing/2014/main" id="{1A1504DD-2307-44CA-98F1-DE4A511E6894}"/>
              </a:ext>
            </a:extLst>
          </p:cNvPr>
          <p:cNvSpPr/>
          <p:nvPr/>
        </p:nvSpPr>
        <p:spPr>
          <a:xfrm>
            <a:off x="1693118" y="1639846"/>
            <a:ext cx="5696258" cy="3805377"/>
          </a:xfrm>
          <a:prstGeom prst="flowChartConnector">
            <a:avLst/>
          </a:prstGeom>
          <a:solidFill>
            <a:srgbClr val="00B050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  <a:effectLst/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INVESTMENT </a:t>
            </a:r>
            <a:r>
              <a:rPr lang="en-US" sz="2800" b="1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:</a:t>
            </a:r>
          </a:p>
          <a:p>
            <a:pPr algn="ctr"/>
            <a:r>
              <a:rPr lang="en-US" sz="2800" b="1" dirty="0">
                <a:solidFill>
                  <a:schemeClr val="bg1"/>
                </a:solidFill>
                <a:effectLst/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 INR </a:t>
            </a:r>
            <a:r>
              <a:rPr lang="en-US" sz="2800" b="1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29,640</a:t>
            </a:r>
          </a:p>
          <a:p>
            <a:pPr algn="ctr"/>
            <a:endParaRPr lang="en-US" sz="2800" b="1" dirty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 algn="ctr"/>
            <a:r>
              <a:rPr lang="en-US" sz="1600" b="1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SAVINGS  FROM </a:t>
            </a:r>
          </a:p>
          <a:p>
            <a:pPr algn="ctr"/>
            <a:r>
              <a:rPr lang="en-US" sz="1600" b="1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NOV 2017-MAR 2018</a:t>
            </a:r>
            <a:endParaRPr lang="en-US" sz="2800" b="1" dirty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 algn="ctr"/>
            <a:endParaRPr lang="en-US" sz="2800" b="1" dirty="0">
              <a:solidFill>
                <a:schemeClr val="bg1"/>
              </a:solidFill>
              <a:effectLst/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 algn="ctr"/>
            <a:r>
              <a:rPr lang="en-US" sz="2800" b="1" dirty="0">
                <a:solidFill>
                  <a:schemeClr val="bg1"/>
                </a:solidFill>
                <a:effectLst/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TOTAL SAVINGS : </a:t>
            </a:r>
          </a:p>
          <a:p>
            <a:pPr algn="ctr"/>
            <a:r>
              <a:rPr lang="en-US" sz="2800" b="1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INR </a:t>
            </a:r>
            <a:r>
              <a:rPr lang="en-US" sz="2800" b="1" dirty="0">
                <a:solidFill>
                  <a:schemeClr val="bg1"/>
                </a:solidFill>
                <a:effectLst/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597,819</a:t>
            </a:r>
          </a:p>
        </p:txBody>
      </p:sp>
    </p:spTree>
    <p:extLst>
      <p:ext uri="{BB962C8B-B14F-4D97-AF65-F5344CB8AC3E}">
        <p14:creationId xmlns:p14="http://schemas.microsoft.com/office/powerpoint/2010/main" val="255711242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AFD04D71-0904-463B-BEC2-0934C11A25C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5382" y="4277140"/>
            <a:ext cx="2216317" cy="2126999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4" name="Group 3"/>
          <p:cNvGrpSpPr/>
          <p:nvPr/>
        </p:nvGrpSpPr>
        <p:grpSpPr>
          <a:xfrm>
            <a:off x="5270362" y="4261374"/>
            <a:ext cx="2686957" cy="1871460"/>
            <a:chOff x="4841786" y="4005064"/>
            <a:chExt cx="3616865" cy="2508046"/>
          </a:xfrm>
        </p:grpSpPr>
        <p:pic>
          <p:nvPicPr>
            <p:cNvPr id="186371" name="Picture 3"/>
            <p:cNvPicPr>
              <a:picLocks noChangeAspect="1" noChangeArrowheads="1"/>
            </p:cNvPicPr>
            <p:nvPr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4841786" y="4005064"/>
              <a:ext cx="3616865" cy="250804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186375" name="Picture 7"/>
            <p:cNvPicPr>
              <a:picLocks noChangeAspect="1" noChangeArrowheads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49766" y="6090172"/>
              <a:ext cx="696440" cy="3675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8" name="Rectangle 1"/>
          <p:cNvSpPr>
            <a:spLocks noChangeArrowheads="1"/>
          </p:cNvSpPr>
          <p:nvPr/>
        </p:nvSpPr>
        <p:spPr bwMode="auto">
          <a:xfrm>
            <a:off x="-96458" y="0"/>
            <a:ext cx="9240458" cy="523220"/>
          </a:xfrm>
          <a:prstGeom prst="rect">
            <a:avLst/>
          </a:prstGeom>
          <a:noFill/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457200" indent="-457200">
              <a:buFont typeface="Wingdings" pitchFamily="2" charset="2"/>
              <a:buChar char="v"/>
              <a:defRPr/>
            </a:pPr>
            <a:r>
              <a:rPr lang="en-US" altLang="en-US" sz="2800" b="1" dirty="0">
                <a:effectLst>
                  <a:glow rad="1270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+mn-ea"/>
              </a:rPr>
              <a:t> STANDARDIZATION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92458EB-4564-4B65-8774-C57D008A160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69111" y="1181635"/>
            <a:ext cx="3789698" cy="20503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5" name="Text Box 425">
            <a:extLst>
              <a:ext uri="{FF2B5EF4-FFF2-40B4-BE49-F238E27FC236}">
                <a16:creationId xmlns:a16="http://schemas.microsoft.com/office/drawing/2014/main" id="{8CE7B2F5-6531-4CE9-8AEE-BE3CA478FF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72791" y="858441"/>
            <a:ext cx="1982338" cy="307777"/>
          </a:xfrm>
          <a:prstGeom prst="rect">
            <a:avLst/>
          </a:prstGeom>
          <a:solidFill>
            <a:srgbClr val="92D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r>
              <a:rPr lang="en-US" altLang="en-US" sz="1400" dirty="0">
                <a:solidFill>
                  <a:srgbClr val="000099"/>
                </a:solidFill>
                <a:latin typeface="Arial" panose="020B0604020202020204" pitchFamily="34" charset="0"/>
              </a:rPr>
              <a:t>UPDATED TOOL LIST</a:t>
            </a:r>
          </a:p>
        </p:txBody>
      </p:sp>
      <p:sp>
        <p:nvSpPr>
          <p:cNvPr id="6" name="Text Box 425">
            <a:extLst>
              <a:ext uri="{FF2B5EF4-FFF2-40B4-BE49-F238E27FC236}">
                <a16:creationId xmlns:a16="http://schemas.microsoft.com/office/drawing/2014/main" id="{F854DAAB-6E9A-4431-81C8-EB4AEFA545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7126" y="858441"/>
            <a:ext cx="3081036" cy="307777"/>
          </a:xfrm>
          <a:prstGeom prst="rect">
            <a:avLst/>
          </a:prstGeom>
          <a:solidFill>
            <a:srgbClr val="92D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r>
              <a:rPr lang="en-US" altLang="en-US" sz="1400" dirty="0">
                <a:solidFill>
                  <a:srgbClr val="000099"/>
                </a:solidFill>
                <a:latin typeface="Arial" panose="020B0604020202020204" pitchFamily="34" charset="0"/>
              </a:rPr>
              <a:t>MACHINE PROGRAM APPROVED </a:t>
            </a:r>
          </a:p>
        </p:txBody>
      </p:sp>
      <p:sp>
        <p:nvSpPr>
          <p:cNvPr id="8" name="Text Box 425">
            <a:extLst>
              <a:ext uri="{FF2B5EF4-FFF2-40B4-BE49-F238E27FC236}">
                <a16:creationId xmlns:a16="http://schemas.microsoft.com/office/drawing/2014/main" id="{B63B559D-5B70-4E74-95BC-A82454F7AF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3119" y="3896962"/>
            <a:ext cx="2292359" cy="307777"/>
          </a:xfrm>
          <a:prstGeom prst="rect">
            <a:avLst/>
          </a:prstGeom>
          <a:solidFill>
            <a:srgbClr val="92D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r>
              <a:rPr lang="en-US" altLang="en-US" sz="1400" dirty="0">
                <a:solidFill>
                  <a:srgbClr val="000099"/>
                </a:solidFill>
                <a:latin typeface="Arial" panose="020B0604020202020204" pitchFamily="34" charset="0"/>
              </a:rPr>
              <a:t>CONTROL PLAN &amp; FMEA</a:t>
            </a:r>
          </a:p>
        </p:txBody>
      </p:sp>
      <p:sp>
        <p:nvSpPr>
          <p:cNvPr id="9" name="Text Box 425">
            <a:extLst>
              <a:ext uri="{FF2B5EF4-FFF2-40B4-BE49-F238E27FC236}">
                <a16:creationId xmlns:a16="http://schemas.microsoft.com/office/drawing/2014/main" id="{F854DAAB-6E9A-4431-81C8-EB4AEFA545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72791" y="3910055"/>
            <a:ext cx="1760354" cy="307777"/>
          </a:xfrm>
          <a:prstGeom prst="rect">
            <a:avLst/>
          </a:prstGeom>
          <a:solidFill>
            <a:srgbClr val="92D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r>
              <a:rPr lang="en-US" altLang="en-US" sz="1400" dirty="0">
                <a:solidFill>
                  <a:srgbClr val="000099"/>
                </a:solidFill>
                <a:latin typeface="Arial" panose="020B0604020202020204" pitchFamily="34" charset="0"/>
              </a:rPr>
              <a:t>PROCESS SHEET 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5782703" y="4576633"/>
            <a:ext cx="2723224" cy="1693780"/>
            <a:chOff x="5334763" y="4291902"/>
            <a:chExt cx="3570736" cy="2521474"/>
          </a:xfrm>
        </p:grpSpPr>
        <p:pic>
          <p:nvPicPr>
            <p:cNvPr id="186372" name="Picture 4"/>
            <p:cNvPicPr>
              <a:picLocks noChangeAspect="1" noChangeArrowheads="1"/>
            </p:cNvPicPr>
            <p:nvPr/>
          </p:nvPicPr>
          <p:blipFill rotWithShape="1"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5334763" y="4291902"/>
              <a:ext cx="3570736" cy="252147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186376" name="Picture 8"/>
            <p:cNvPicPr>
              <a:picLocks noChangeAspect="1" noChangeArrowheads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9542" y="6399709"/>
              <a:ext cx="720079" cy="3368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86377" name="Picture 9"/>
          <p:cNvPicPr>
            <a:picLocks noChangeAspect="1" noChangeArrowheads="1"/>
          </p:cNvPicPr>
          <p:nvPr/>
        </p:nvPicPr>
        <p:blipFill rotWithShape="1"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213366" y="1161613"/>
            <a:ext cx="1519032" cy="207032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86378" name="Picture 10"/>
          <p:cNvPicPr>
            <a:picLocks noChangeAspect="1" noChangeArrowheads="1"/>
          </p:cNvPicPr>
          <p:nvPr/>
        </p:nvPicPr>
        <p:blipFill rotWithShape="1"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930293" y="1226585"/>
            <a:ext cx="1560786" cy="217051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619FA0A-468A-40A8-A40C-9EF79865DCC0}"/>
              </a:ext>
            </a:extLst>
          </p:cNvPr>
          <p:cNvSpPr/>
          <p:nvPr/>
        </p:nvSpPr>
        <p:spPr>
          <a:xfrm>
            <a:off x="166694" y="836713"/>
            <a:ext cx="4389060" cy="2962200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 dirty="0">
              <a:solidFill>
                <a:srgbClr val="008000"/>
              </a:solidFill>
              <a:effectLst>
                <a:glow rad="101600">
                  <a:schemeClr val="bg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7930C57-D0AC-4BD1-B8F3-2DF5D5D4E55A}"/>
              </a:ext>
            </a:extLst>
          </p:cNvPr>
          <p:cNvSpPr/>
          <p:nvPr/>
        </p:nvSpPr>
        <p:spPr>
          <a:xfrm>
            <a:off x="4669430" y="836713"/>
            <a:ext cx="4389060" cy="2956722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 dirty="0">
              <a:solidFill>
                <a:srgbClr val="008000"/>
              </a:solidFill>
              <a:effectLst>
                <a:glow rad="101600">
                  <a:schemeClr val="bg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C09D6EE-6AB9-47F5-AC0F-7AA145C57B0F}"/>
              </a:ext>
            </a:extLst>
          </p:cNvPr>
          <p:cNvSpPr/>
          <p:nvPr/>
        </p:nvSpPr>
        <p:spPr>
          <a:xfrm>
            <a:off x="168426" y="3862365"/>
            <a:ext cx="4389060" cy="2965290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 dirty="0">
              <a:solidFill>
                <a:srgbClr val="008000"/>
              </a:solidFill>
              <a:effectLst>
                <a:glow rad="101600">
                  <a:schemeClr val="bg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C09D6EE-6AB9-47F5-AC0F-7AA145C57B0F}"/>
              </a:ext>
            </a:extLst>
          </p:cNvPr>
          <p:cNvSpPr/>
          <p:nvPr/>
        </p:nvSpPr>
        <p:spPr>
          <a:xfrm>
            <a:off x="4669430" y="3862365"/>
            <a:ext cx="4389060" cy="2913852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 dirty="0">
              <a:solidFill>
                <a:srgbClr val="008000"/>
              </a:solidFill>
              <a:effectLst>
                <a:glow rad="101600">
                  <a:schemeClr val="bg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34424" y="3377115"/>
            <a:ext cx="37444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PROGRAM APPROVED &amp; UPDATED IN MACHINE</a:t>
            </a:r>
            <a:endParaRPr lang="en-IN" sz="1400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4788024" y="3294699"/>
            <a:ext cx="42704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CHANGED TOOL UPDATED IN TOOL LIST , SO WITHOUT INFORMATION TOOL CANNOT CHANGE</a:t>
            </a:r>
            <a:endParaRPr lang="en-IN" sz="1400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748642" y="6395492"/>
            <a:ext cx="33758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FMEA CONDUCTED AFTER THIS PROJECT</a:t>
            </a:r>
            <a:endParaRPr lang="en-IN" sz="1400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4807528" y="6287882"/>
            <a:ext cx="42100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CHANGE POINT UPDATED IN PROCESS SHEET &amp; ISSUED TO PRODUCTION</a:t>
            </a:r>
            <a:endParaRPr lang="en-IN" sz="1400" b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BB6CF69-5CDC-486B-A50D-F56997EF6165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391" t="28287" r="53502" b="12859"/>
          <a:stretch/>
        </p:blipFill>
        <p:spPr>
          <a:xfrm>
            <a:off x="1624155" y="4291145"/>
            <a:ext cx="2003217" cy="209997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043325300"/>
      </p:ext>
    </p:extLst>
  </p:cSld>
  <p:clrMapOvr>
    <a:masterClrMapping/>
  </p:clrMapOvr>
  <p:transition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7" name="Text Box 10" descr="Dark vertical"/>
          <p:cNvSpPr txBox="1">
            <a:spLocks noChangeArrowheads="1"/>
          </p:cNvSpPr>
          <p:nvPr/>
        </p:nvSpPr>
        <p:spPr bwMode="auto">
          <a:xfrm>
            <a:off x="5511800" y="4618484"/>
            <a:ext cx="3668712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>
              <a:spcBef>
                <a:spcPct val="50000"/>
              </a:spcBef>
              <a:buFontTx/>
              <a:buNone/>
            </a:pPr>
            <a:endParaRPr lang="en-GB" altLang="en-US" sz="1200">
              <a:solidFill>
                <a:srgbClr val="3333CC"/>
              </a:solidFill>
              <a:latin typeface="Arial" panose="020B0604020202020204" pitchFamily="34" charset="0"/>
            </a:endParaRPr>
          </a:p>
        </p:txBody>
      </p:sp>
      <p:sp>
        <p:nvSpPr>
          <p:cNvPr id="67592" name="Text Box 425"/>
          <p:cNvSpPr txBox="1">
            <a:spLocks noChangeArrowheads="1"/>
          </p:cNvSpPr>
          <p:nvPr/>
        </p:nvSpPr>
        <p:spPr bwMode="auto">
          <a:xfrm>
            <a:off x="755576" y="3924553"/>
            <a:ext cx="1507144" cy="338554"/>
          </a:xfrm>
          <a:prstGeom prst="rect">
            <a:avLst/>
          </a:prstGeom>
          <a:solidFill>
            <a:srgbClr val="92D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r>
              <a:rPr lang="en-US" altLang="en-US" sz="1600" dirty="0">
                <a:solidFill>
                  <a:srgbClr val="000099"/>
                </a:solidFill>
                <a:latin typeface="Arial" panose="020B0604020202020204" pitchFamily="34" charset="0"/>
              </a:rPr>
              <a:t>Brain storming</a:t>
            </a:r>
          </a:p>
        </p:txBody>
      </p:sp>
      <p:sp>
        <p:nvSpPr>
          <p:cNvPr id="67593" name="Rectangle 8"/>
          <p:cNvSpPr>
            <a:spLocks noChangeArrowheads="1"/>
          </p:cNvSpPr>
          <p:nvPr/>
        </p:nvSpPr>
        <p:spPr bwMode="auto">
          <a:xfrm>
            <a:off x="6330781" y="1253682"/>
            <a:ext cx="2587055" cy="338554"/>
          </a:xfrm>
          <a:prstGeom prst="rect">
            <a:avLst/>
          </a:prstGeom>
          <a:solidFill>
            <a:srgbClr val="92D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r>
              <a:rPr lang="en-US" altLang="en-US" sz="1600" dirty="0">
                <a:solidFill>
                  <a:srgbClr val="000099"/>
                </a:solidFill>
                <a:latin typeface="Arial" panose="020B0604020202020204" pitchFamily="34" charset="0"/>
              </a:rPr>
              <a:t>Cause and Effect Diagram</a:t>
            </a:r>
          </a:p>
        </p:txBody>
      </p:sp>
      <p:sp>
        <p:nvSpPr>
          <p:cNvPr id="67599" name="Rectangle 2"/>
          <p:cNvSpPr>
            <a:spLocks noChangeArrowheads="1"/>
          </p:cNvSpPr>
          <p:nvPr/>
        </p:nvSpPr>
        <p:spPr bwMode="gray">
          <a:xfrm>
            <a:off x="395535" y="764704"/>
            <a:ext cx="8156991" cy="4623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075" tIns="46038" rIns="92075" bIns="46038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400" u="sng" dirty="0">
                <a:solidFill>
                  <a:srgbClr val="E335DB"/>
                </a:solidFill>
                <a:latin typeface="Arial" panose="020B0604020202020204" pitchFamily="34" charset="0"/>
              </a:rPr>
              <a:t>We used following QC tools &amp; Techniques for our project</a:t>
            </a:r>
          </a:p>
        </p:txBody>
      </p:sp>
      <p:sp>
        <p:nvSpPr>
          <p:cNvPr id="67600" name="Rectangle 19"/>
          <p:cNvSpPr>
            <a:spLocks noChangeArrowheads="1"/>
          </p:cNvSpPr>
          <p:nvPr/>
        </p:nvSpPr>
        <p:spPr bwMode="auto">
          <a:xfrm>
            <a:off x="3714005" y="1248949"/>
            <a:ext cx="1824538" cy="338554"/>
          </a:xfrm>
          <a:prstGeom prst="rect">
            <a:avLst/>
          </a:prstGeom>
          <a:solidFill>
            <a:srgbClr val="92D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r>
              <a:rPr lang="en-US" altLang="en-US" sz="1600" dirty="0">
                <a:solidFill>
                  <a:srgbClr val="000099"/>
                </a:solidFill>
                <a:latin typeface="Arial" panose="020B0604020202020204" pitchFamily="34" charset="0"/>
              </a:rPr>
              <a:t>Why-why analysis</a:t>
            </a:r>
          </a:p>
        </p:txBody>
      </p:sp>
      <p:sp>
        <p:nvSpPr>
          <p:cNvPr id="18" name="Rectangle 1"/>
          <p:cNvSpPr>
            <a:spLocks noChangeArrowheads="1"/>
          </p:cNvSpPr>
          <p:nvPr/>
        </p:nvSpPr>
        <p:spPr bwMode="auto">
          <a:xfrm>
            <a:off x="-96458" y="0"/>
            <a:ext cx="9240458" cy="523220"/>
          </a:xfrm>
          <a:prstGeom prst="rect">
            <a:avLst/>
          </a:prstGeom>
          <a:noFill/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457200" indent="-457200">
              <a:buFont typeface="Wingdings" pitchFamily="2" charset="2"/>
              <a:buChar char="v"/>
              <a:defRPr/>
            </a:pPr>
            <a:r>
              <a:rPr lang="en-US" altLang="en-US" sz="2800" b="1" dirty="0">
                <a:effectLst>
                  <a:glow rad="1270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+mn-ea"/>
              </a:rPr>
              <a:t> QC TOOLS &amp; TECHNICS USED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9625E98-29B6-444B-914C-31E34279C52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28183" y="1650064"/>
            <a:ext cx="2792250" cy="2138976"/>
          </a:xfrm>
          <a:prstGeom prst="rect">
            <a:avLst/>
          </a:prstGeom>
          <a:noFill/>
          <a:ln w="9525">
            <a:solidFill>
              <a:prstClr val="black"/>
            </a:solidFill>
            <a:miter lim="800000"/>
            <a:headEnd/>
            <a:tailEnd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174985B-1C67-46D6-82E4-2530D21471B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31840" y="1650064"/>
            <a:ext cx="2988869" cy="2138976"/>
          </a:xfrm>
          <a:prstGeom prst="rect">
            <a:avLst/>
          </a:prstGeom>
          <a:noFill/>
          <a:ln w="9525">
            <a:solidFill>
              <a:prstClr val="black"/>
            </a:solidFill>
            <a:miter lim="800000"/>
            <a:headEnd/>
            <a:tailEnd/>
          </a:ln>
        </p:spPr>
      </p:pic>
      <p:sp>
        <p:nvSpPr>
          <p:cNvPr id="11" name="Rectangle 8"/>
          <p:cNvSpPr>
            <a:spLocks noChangeArrowheads="1"/>
          </p:cNvSpPr>
          <p:nvPr/>
        </p:nvSpPr>
        <p:spPr bwMode="auto">
          <a:xfrm>
            <a:off x="1115616" y="1227011"/>
            <a:ext cx="1119217" cy="338554"/>
          </a:xfrm>
          <a:prstGeom prst="rect">
            <a:avLst/>
          </a:prstGeom>
          <a:solidFill>
            <a:srgbClr val="92D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r>
              <a:rPr lang="en-US" altLang="en-US" sz="1600" dirty="0">
                <a:solidFill>
                  <a:srgbClr val="000099"/>
                </a:solidFill>
                <a:latin typeface="Arial" panose="020B0604020202020204" pitchFamily="34" charset="0"/>
              </a:rPr>
              <a:t>Histogram</a:t>
            </a:r>
          </a:p>
        </p:txBody>
      </p:sp>
      <p:pic>
        <p:nvPicPr>
          <p:cNvPr id="12" name="図 1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608" y="1650064"/>
            <a:ext cx="2994224" cy="213897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2274" name="Picture 2"/>
          <p:cNvPicPr>
            <a:picLocks noChangeAspect="1" noChangeArrowheads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132793" y="4384351"/>
            <a:ext cx="2988869" cy="240221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4" name="Rectangle 8"/>
          <p:cNvSpPr>
            <a:spLocks noChangeArrowheads="1"/>
          </p:cNvSpPr>
          <p:nvPr/>
        </p:nvSpPr>
        <p:spPr bwMode="auto">
          <a:xfrm>
            <a:off x="3815520" y="3924848"/>
            <a:ext cx="1404552" cy="338554"/>
          </a:xfrm>
          <a:prstGeom prst="rect">
            <a:avLst/>
          </a:prstGeom>
          <a:solidFill>
            <a:srgbClr val="92D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r>
              <a:rPr lang="en-US" altLang="en-US" sz="1600" dirty="0">
                <a:solidFill>
                  <a:srgbClr val="000099"/>
                </a:solidFill>
                <a:latin typeface="Arial" panose="020B0604020202020204" pitchFamily="34" charset="0"/>
              </a:rPr>
              <a:t>9 Point Study</a:t>
            </a:r>
          </a:p>
        </p:txBody>
      </p:sp>
      <p:sp>
        <p:nvSpPr>
          <p:cNvPr id="17" name="Rectangle 8"/>
          <p:cNvSpPr>
            <a:spLocks noChangeArrowheads="1"/>
          </p:cNvSpPr>
          <p:nvPr/>
        </p:nvSpPr>
        <p:spPr bwMode="auto">
          <a:xfrm>
            <a:off x="7236296" y="3925143"/>
            <a:ext cx="755335" cy="338554"/>
          </a:xfrm>
          <a:prstGeom prst="rect">
            <a:avLst/>
          </a:prstGeom>
          <a:solidFill>
            <a:srgbClr val="92D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r>
              <a:rPr lang="en-US" altLang="en-US" sz="1600" dirty="0">
                <a:solidFill>
                  <a:srgbClr val="000099"/>
                </a:solidFill>
                <a:latin typeface="Arial" panose="020B0604020202020204" pitchFamily="34" charset="0"/>
              </a:rPr>
              <a:t>Graph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6D325F-C493-4358-BBBB-6158D85BD93C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06324" y="4384351"/>
            <a:ext cx="2730172" cy="240221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8178" name="Picture 2"/>
          <p:cNvPicPr>
            <a:picLocks noChangeAspect="1" noChangeArrowheads="1"/>
          </p:cNvPicPr>
          <p:nvPr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0463" t="29219" r="23250" b="32188"/>
          <a:stretch/>
        </p:blipFill>
        <p:spPr bwMode="auto">
          <a:xfrm>
            <a:off x="30584" y="4384351"/>
            <a:ext cx="3014523" cy="2402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5929752"/>
      </p:ext>
    </p:extLst>
  </p:cSld>
  <p:clrMapOvr>
    <a:masterClrMapping/>
  </p:clrMapOvr>
  <p:transition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1"/>
          <p:cNvSpPr>
            <a:spLocks noChangeArrowheads="1"/>
          </p:cNvSpPr>
          <p:nvPr/>
        </p:nvSpPr>
        <p:spPr bwMode="auto">
          <a:xfrm>
            <a:off x="-5480" y="0"/>
            <a:ext cx="9149480" cy="523220"/>
          </a:xfrm>
          <a:prstGeom prst="rect">
            <a:avLst/>
          </a:prstGeom>
          <a:noFill/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457200" indent="-457200">
              <a:buFont typeface="Wingdings" pitchFamily="2" charset="2"/>
              <a:buChar char="v"/>
              <a:defRPr/>
            </a:pPr>
            <a:r>
              <a:rPr lang="en-US" altLang="en-US" sz="2800" b="1" dirty="0">
                <a:effectLst>
                  <a:glow rad="1270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+mn-ea"/>
              </a:rPr>
              <a:t> LEARNINGS</a:t>
            </a:r>
          </a:p>
        </p:txBody>
      </p:sp>
      <p:sp>
        <p:nvSpPr>
          <p:cNvPr id="17" name="TextBox 14"/>
          <p:cNvSpPr txBox="1">
            <a:spLocks noChangeArrowheads="1"/>
          </p:cNvSpPr>
          <p:nvPr/>
        </p:nvSpPr>
        <p:spPr bwMode="auto">
          <a:xfrm>
            <a:off x="0" y="870401"/>
            <a:ext cx="9144000" cy="535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 typeface="Wingdings" pitchFamily="2" charset="2"/>
              <a:buChar char="v"/>
            </a:pPr>
            <a:r>
              <a:rPr lang="en-IN" altLang="en-US" sz="2400" b="1" dirty="0">
                <a:solidFill>
                  <a:srgbClr val="00206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FrankRuehl" pitchFamily="34" charset="-79"/>
              </a:rPr>
              <a:t>PROBLEM  SOLVING  TECHNIQUES</a:t>
            </a:r>
          </a:p>
          <a:p>
            <a:pPr>
              <a:spcBef>
                <a:spcPct val="0"/>
              </a:spcBef>
              <a:buFont typeface="Wingdings" pitchFamily="2" charset="2"/>
              <a:buChar char="v"/>
            </a:pPr>
            <a:endParaRPr lang="en-IN" altLang="en-US" sz="1800" b="1" dirty="0">
              <a:solidFill>
                <a:srgbClr val="002060"/>
              </a:solidFill>
              <a:latin typeface="Meiryo UI" panose="020B0604030504040204" pitchFamily="34" charset="-128"/>
              <a:ea typeface="Meiryo UI" panose="020B0604030504040204" pitchFamily="34" charset="-128"/>
              <a:cs typeface="FrankRuehl" pitchFamily="34" charset="-79"/>
            </a:endParaRPr>
          </a:p>
          <a:p>
            <a:pPr>
              <a:spcBef>
                <a:spcPct val="0"/>
              </a:spcBef>
              <a:buFont typeface="Wingdings" pitchFamily="2" charset="2"/>
              <a:buChar char="v"/>
            </a:pPr>
            <a:endParaRPr lang="en-IN" altLang="en-US" sz="1800" b="1" dirty="0">
              <a:solidFill>
                <a:srgbClr val="002060"/>
              </a:solidFill>
              <a:latin typeface="Meiryo UI" panose="020B0604030504040204" pitchFamily="34" charset="-128"/>
              <a:ea typeface="Meiryo UI" panose="020B0604030504040204" pitchFamily="34" charset="-128"/>
              <a:cs typeface="FrankRuehl" pitchFamily="34" charset="-79"/>
            </a:endParaRPr>
          </a:p>
          <a:p>
            <a:pPr>
              <a:spcBef>
                <a:spcPct val="0"/>
              </a:spcBef>
              <a:buFont typeface="Wingdings" pitchFamily="2" charset="2"/>
              <a:buChar char="v"/>
            </a:pPr>
            <a:endParaRPr lang="en-IN" altLang="en-US" sz="1800" b="1" dirty="0">
              <a:solidFill>
                <a:srgbClr val="002060"/>
              </a:solidFill>
              <a:latin typeface="Meiryo UI" panose="020B0604030504040204" pitchFamily="34" charset="-128"/>
              <a:ea typeface="Meiryo UI" panose="020B0604030504040204" pitchFamily="34" charset="-128"/>
              <a:cs typeface="FrankRuehl" pitchFamily="34" charset="-79"/>
            </a:endParaRPr>
          </a:p>
          <a:p>
            <a:pPr>
              <a:spcBef>
                <a:spcPct val="0"/>
              </a:spcBef>
              <a:buFont typeface="Wingdings" pitchFamily="2" charset="2"/>
              <a:buChar char="v"/>
            </a:pPr>
            <a:r>
              <a:rPr lang="en-IN" altLang="en-US" sz="2400" b="1" dirty="0">
                <a:solidFill>
                  <a:srgbClr val="00206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FrankRuehl" pitchFamily="34" charset="-79"/>
              </a:rPr>
              <a:t>USAGE  OF  QC  TOOL  IN  ANALYSIS</a:t>
            </a:r>
            <a:endParaRPr lang="en-US" altLang="en-US" sz="2400" b="1" dirty="0">
              <a:solidFill>
                <a:srgbClr val="002060"/>
              </a:solidFill>
              <a:latin typeface="Meiryo UI" panose="020B0604030504040204" pitchFamily="34" charset="-128"/>
              <a:ea typeface="Meiryo UI" panose="020B0604030504040204" pitchFamily="34" charset="-128"/>
              <a:cs typeface="FrankRuehl" pitchFamily="34" charset="-79"/>
            </a:endParaRPr>
          </a:p>
          <a:p>
            <a:pPr>
              <a:spcBef>
                <a:spcPct val="0"/>
              </a:spcBef>
              <a:buFont typeface="Wingdings" pitchFamily="2" charset="2"/>
              <a:buChar char="v"/>
            </a:pPr>
            <a:endParaRPr lang="en-US" altLang="en-US" sz="1800" b="1" dirty="0">
              <a:solidFill>
                <a:srgbClr val="002060"/>
              </a:solidFill>
              <a:latin typeface="Meiryo UI" panose="020B0604030504040204" pitchFamily="34" charset="-128"/>
              <a:ea typeface="Meiryo UI" panose="020B0604030504040204" pitchFamily="34" charset="-128"/>
              <a:cs typeface="FrankRuehl" pitchFamily="34" charset="-79"/>
            </a:endParaRPr>
          </a:p>
          <a:p>
            <a:pPr>
              <a:spcBef>
                <a:spcPct val="0"/>
              </a:spcBef>
              <a:buFont typeface="Wingdings" pitchFamily="2" charset="2"/>
              <a:buChar char="v"/>
            </a:pPr>
            <a:endParaRPr lang="en-US" altLang="en-US" sz="1800" b="1" dirty="0">
              <a:solidFill>
                <a:srgbClr val="002060"/>
              </a:solidFill>
              <a:latin typeface="Meiryo UI" panose="020B0604030504040204" pitchFamily="34" charset="-128"/>
              <a:ea typeface="Meiryo UI" panose="020B0604030504040204" pitchFamily="34" charset="-128"/>
              <a:cs typeface="FrankRuehl" pitchFamily="34" charset="-79"/>
            </a:endParaRPr>
          </a:p>
          <a:p>
            <a:pPr>
              <a:spcBef>
                <a:spcPct val="0"/>
              </a:spcBef>
              <a:buFont typeface="Wingdings" pitchFamily="2" charset="2"/>
              <a:buChar char="v"/>
            </a:pPr>
            <a:endParaRPr lang="en-US" altLang="en-US" sz="1800" b="1" dirty="0">
              <a:solidFill>
                <a:srgbClr val="002060"/>
              </a:solidFill>
              <a:latin typeface="Meiryo UI" panose="020B0604030504040204" pitchFamily="34" charset="-128"/>
              <a:ea typeface="Meiryo UI" panose="020B0604030504040204" pitchFamily="34" charset="-128"/>
              <a:cs typeface="FrankRuehl" pitchFamily="34" charset="-79"/>
            </a:endParaRPr>
          </a:p>
          <a:p>
            <a:pPr>
              <a:spcBef>
                <a:spcPct val="0"/>
              </a:spcBef>
              <a:buFont typeface="Wingdings" pitchFamily="2" charset="2"/>
              <a:buChar char="v"/>
            </a:pPr>
            <a:r>
              <a:rPr lang="en-US" altLang="en-US" sz="2400" b="1" dirty="0">
                <a:solidFill>
                  <a:srgbClr val="00206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FrankRuehl" pitchFamily="34" charset="-79"/>
              </a:rPr>
              <a:t>LEARNED  HOW  TO  ANALYSE  THE  PROBLEM</a:t>
            </a:r>
          </a:p>
          <a:p>
            <a:pPr>
              <a:spcBef>
                <a:spcPct val="0"/>
              </a:spcBef>
              <a:buFont typeface="Wingdings" pitchFamily="2" charset="2"/>
              <a:buChar char="v"/>
            </a:pPr>
            <a:endParaRPr lang="en-US" altLang="en-US" sz="1800" b="1" dirty="0">
              <a:solidFill>
                <a:srgbClr val="002060"/>
              </a:solidFill>
              <a:latin typeface="Meiryo UI" panose="020B0604030504040204" pitchFamily="34" charset="-128"/>
              <a:ea typeface="Meiryo UI" panose="020B0604030504040204" pitchFamily="34" charset="-128"/>
              <a:cs typeface="FrankRuehl" pitchFamily="34" charset="-79"/>
            </a:endParaRPr>
          </a:p>
          <a:p>
            <a:pPr>
              <a:spcBef>
                <a:spcPct val="0"/>
              </a:spcBef>
              <a:buFont typeface="Wingdings" pitchFamily="2" charset="2"/>
              <a:buChar char="v"/>
            </a:pPr>
            <a:endParaRPr lang="en-US" altLang="en-US" sz="1800" b="1" dirty="0">
              <a:solidFill>
                <a:srgbClr val="002060"/>
              </a:solidFill>
              <a:latin typeface="Meiryo UI" panose="020B0604030504040204" pitchFamily="34" charset="-128"/>
              <a:ea typeface="Meiryo UI" panose="020B0604030504040204" pitchFamily="34" charset="-128"/>
              <a:cs typeface="FrankRuehl" pitchFamily="34" charset="-79"/>
            </a:endParaRPr>
          </a:p>
          <a:p>
            <a:pPr>
              <a:spcBef>
                <a:spcPct val="0"/>
              </a:spcBef>
              <a:buFont typeface="Wingdings" pitchFamily="2" charset="2"/>
              <a:buChar char="v"/>
            </a:pPr>
            <a:endParaRPr lang="en-US" altLang="en-US" sz="1800" b="1" dirty="0">
              <a:solidFill>
                <a:srgbClr val="002060"/>
              </a:solidFill>
              <a:latin typeface="Meiryo UI" panose="020B0604030504040204" pitchFamily="34" charset="-128"/>
              <a:ea typeface="Meiryo UI" panose="020B0604030504040204" pitchFamily="34" charset="-128"/>
              <a:cs typeface="FrankRuehl" pitchFamily="34" charset="-79"/>
            </a:endParaRPr>
          </a:p>
          <a:p>
            <a:pPr>
              <a:spcBef>
                <a:spcPct val="0"/>
              </a:spcBef>
              <a:buNone/>
            </a:pPr>
            <a:endParaRPr lang="en-IN" altLang="en-US" sz="1800" b="1" dirty="0">
              <a:solidFill>
                <a:srgbClr val="002060"/>
              </a:solidFill>
              <a:latin typeface="Meiryo UI" panose="020B0604030504040204" pitchFamily="34" charset="-128"/>
              <a:ea typeface="Meiryo UI" panose="020B0604030504040204" pitchFamily="34" charset="-128"/>
              <a:cs typeface="FrankRuehl" pitchFamily="34" charset="-79"/>
            </a:endParaRPr>
          </a:p>
          <a:p>
            <a:pPr>
              <a:spcBef>
                <a:spcPct val="0"/>
              </a:spcBef>
              <a:buFont typeface="Wingdings" pitchFamily="2" charset="2"/>
              <a:buChar char="v"/>
            </a:pPr>
            <a:endParaRPr lang="en-US" altLang="en-US" sz="1800" b="1" dirty="0">
              <a:solidFill>
                <a:srgbClr val="002060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pPr>
              <a:spcBef>
                <a:spcPct val="0"/>
              </a:spcBef>
              <a:buNone/>
            </a:pPr>
            <a:endParaRPr lang="en-IN" altLang="en-US" sz="1800" b="1" dirty="0">
              <a:solidFill>
                <a:srgbClr val="002060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pPr>
              <a:spcBef>
                <a:spcPct val="0"/>
              </a:spcBef>
              <a:buFont typeface="Wingdings" pitchFamily="2" charset="2"/>
              <a:buChar char="v"/>
            </a:pPr>
            <a:endParaRPr lang="en-IN" altLang="en-US" sz="1800" b="1" dirty="0">
              <a:solidFill>
                <a:srgbClr val="002060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pPr>
              <a:spcBef>
                <a:spcPct val="0"/>
              </a:spcBef>
              <a:buFont typeface="Wingdings" pitchFamily="2" charset="2"/>
              <a:buChar char="v"/>
            </a:pPr>
            <a:endParaRPr lang="en-IN" altLang="en-US" sz="1800" b="1" dirty="0">
              <a:solidFill>
                <a:srgbClr val="002060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pPr>
              <a:spcBef>
                <a:spcPct val="0"/>
              </a:spcBef>
              <a:buFont typeface="Wingdings" pitchFamily="2" charset="2"/>
              <a:buChar char="v"/>
            </a:pPr>
            <a:endParaRPr lang="en-IN" altLang="en-US" sz="1800" b="1" dirty="0">
              <a:solidFill>
                <a:srgbClr val="002060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33901" y="5221564"/>
            <a:ext cx="5662235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en-US" sz="28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FrankRuehl" pitchFamily="34" charset="-79"/>
                <a:cs typeface="FrankRuehl" pitchFamily="34" charset="-79"/>
              </a:rPr>
              <a:t>CENTER DAMAGE REDUCTION IN </a:t>
            </a:r>
            <a:r>
              <a:rPr lang="en-US" altLang="en-US" sz="4400" b="1" dirty="0">
                <a:ln w="1905"/>
                <a:solidFill>
                  <a:srgbClr val="92D05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FrankRuehl" pitchFamily="34" charset="-79"/>
                <a:cs typeface="FrankRuehl" pitchFamily="34" charset="-79"/>
              </a:rPr>
              <a:t>SHAFT LINE</a:t>
            </a:r>
            <a:endParaRPr lang="en-US" altLang="en-US" sz="2800" b="1" cap="none" spc="0" dirty="0">
              <a:ln w="1905"/>
              <a:solidFill>
                <a:srgbClr val="92D050"/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FrankRuehl" pitchFamily="34" charset="-79"/>
              <a:cs typeface="FrankRuehl" pitchFamily="34" charset="-79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813477" y="3861048"/>
            <a:ext cx="7433445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6000" b="1" cap="none" spc="0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OUR NEXT CHALLENGE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883747-E37C-4B2F-8555-4F593F2FB0C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0521" b="73750" l="26641" r="52500">
                        <a14:foregroundMark x1="40156" y1="72813" x2="40156" y2="72813"/>
                        <a14:foregroundMark x1="40469" y1="72292" x2="40469" y2="72292"/>
                        <a14:foregroundMark x1="27578" y1="60313" x2="27578" y2="60313"/>
                        <a14:foregroundMark x1="28906" y1="54167" x2="28906" y2="54167"/>
                        <a14:foregroundMark x1="38984" y1="40521" x2="38984" y2="40521"/>
                        <a14:foregroundMark x1="51406" y1="51354" x2="51406" y2="51354"/>
                        <a14:foregroundMark x1="51563" y1="58958" x2="51563" y2="58958"/>
                        <a14:foregroundMark x1="51641" y1="51979" x2="51641" y2="51979"/>
                        <a14:foregroundMark x1="27109" y1="53958" x2="27109" y2="53958"/>
                        <a14:foregroundMark x1="26797" y1="60833" x2="26797" y2="60833"/>
                        <a14:foregroundMark x1="34141" y1="66771" x2="34141" y2="66771"/>
                        <a14:foregroundMark x1="34453" y1="67083" x2="34453" y2="67083"/>
                        <a14:foregroundMark x1="34375" y1="72813" x2="34375" y2="72813"/>
                        <a14:foregroundMark x1="29453" y1="68125" x2="29453" y2="68125"/>
                        <a14:foregroundMark x1="26641" y1="61146" x2="26641" y2="61146"/>
                        <a14:foregroundMark x1="44141" y1="40625" x2="44141" y2="40625"/>
                        <a14:foregroundMark x1="52500" y1="58854" x2="52500" y2="58854"/>
                        <a14:foregroundMark x1="52344" y1="59167" x2="52344" y2="59167"/>
                        <a14:foregroundMark x1="34922" y1="72917" x2="34922" y2="72917"/>
                        <a14:foregroundMark x1="30938" y1="62083" x2="30938" y2="62083"/>
                        <a14:foregroundMark x1="27031" y1="61250" x2="27031" y2="61250"/>
                        <a14:foregroundMark x1="30156" y1="57396" x2="30156" y2="57396"/>
                        <a14:foregroundMark x1="26797" y1="53542" x2="26797" y2="53542"/>
                        <a14:foregroundMark x1="44922" y1="45938" x2="44922" y2="45938"/>
                        <a14:foregroundMark x1="48438" y1="47604" x2="48438" y2="47604"/>
                        <a14:foregroundMark x1="48984" y1="55833" x2="48984" y2="55833"/>
                        <a14:foregroundMark x1="52344" y1="58958" x2="52344" y2="58958"/>
                        <a14:foregroundMark x1="50313" y1="65938" x2="50313" y2="65938"/>
                        <a14:foregroundMark x1="46094" y1="71563" x2="46094" y2="71563"/>
                        <a14:foregroundMark x1="45781" y1="71667" x2="45781" y2="71667"/>
                        <a14:foregroundMark x1="40391" y1="73750" x2="40391" y2="73750"/>
                        <a14:foregroundMark x1="34609" y1="72604" x2="34609" y2="72604"/>
                        <a14:foregroundMark x1="44375" y1="40625" x2="44375" y2="40625"/>
                      </a14:backgroundRemoval>
                    </a14:imgEffect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25587" t="37400" r="46063" b="24048"/>
          <a:stretch/>
        </p:blipFill>
        <p:spPr>
          <a:xfrm>
            <a:off x="6014840" y="4825516"/>
            <a:ext cx="1872208" cy="1909491"/>
          </a:xfrm>
          <a:prstGeom prst="rect">
            <a:avLst/>
          </a:prstGeom>
        </p:spPr>
      </p:pic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A0D27F62-5C7E-40D2-ABEB-D8C81386B236}"/>
              </a:ext>
            </a:extLst>
          </p:cNvPr>
          <p:cNvSpPr/>
          <p:nvPr/>
        </p:nvSpPr>
        <p:spPr>
          <a:xfrm>
            <a:off x="7740351" y="4725144"/>
            <a:ext cx="1269747" cy="496420"/>
          </a:xfrm>
          <a:prstGeom prst="wedgeRoundRectCallout">
            <a:avLst>
              <a:gd name="adj1" fmla="val -91636"/>
              <a:gd name="adj2" fmla="val 111590"/>
              <a:gd name="adj3" fmla="val 16667"/>
            </a:avLst>
          </a:prstGeom>
          <a:solidFill>
            <a:srgbClr val="CCFF99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rgbClr val="FF0000"/>
                </a:solidFill>
                <a:effectLst>
                  <a:glow rad="101600">
                    <a:schemeClr val="bg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Center Damage</a:t>
            </a:r>
            <a:endParaRPr lang="en-IN" sz="1200" b="1" dirty="0">
              <a:solidFill>
                <a:srgbClr val="FF0000"/>
              </a:solidFill>
              <a:effectLst>
                <a:glow rad="101600">
                  <a:schemeClr val="bg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55284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882" name="Picture 2" descr="C:\Users\kaizenblr\Desktop\sunrise.jp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3" name="Rectangle 106"/>
          <p:cNvSpPr>
            <a:spLocks noChangeArrowheads="1"/>
          </p:cNvSpPr>
          <p:nvPr/>
        </p:nvSpPr>
        <p:spPr bwMode="auto">
          <a:xfrm>
            <a:off x="-35793" y="3429000"/>
            <a:ext cx="9144000" cy="1008063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 anchor="ctr"/>
          <a:lstStyle/>
          <a:p>
            <a:pPr algn="ctr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ja-JP" sz="11500" b="1" i="1" dirty="0">
                <a:solidFill>
                  <a:srgbClr val="FFFF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HGP創英角ｺﾞｼｯｸUB" pitchFamily="50" charset="-128"/>
                <a:ea typeface="+mn-ea"/>
              </a:rPr>
              <a:t>THANK YOU</a:t>
            </a:r>
            <a:endParaRPr lang="ja-JP" altLang="en-US" sz="11500" b="1" i="1" dirty="0">
              <a:solidFill>
                <a:srgbClr val="FFFF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HGP創英角ｺﾞｼｯｸUB" pitchFamily="50" charset="-128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54784770"/>
      </p:ext>
    </p:extLst>
  </p:cSld>
  <p:clrMapOvr>
    <a:masterClrMapping/>
  </p:clrMapOvr>
  <p:transition spd="slow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 preferRelativeResize="0"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3999" cy="6858000"/>
          </a:xfrm>
          <a:prstGeom prst="rect">
            <a:avLst/>
          </a:prstGeom>
        </p:spPr>
      </p:pic>
      <p:sp>
        <p:nvSpPr>
          <p:cNvPr id="13" name="Rectangle 18"/>
          <p:cNvSpPr>
            <a:spLocks noChangeArrowheads="1"/>
          </p:cNvSpPr>
          <p:nvPr/>
        </p:nvSpPr>
        <p:spPr bwMode="auto">
          <a:xfrm>
            <a:off x="0" y="2060848"/>
            <a:ext cx="9098544" cy="2554545"/>
          </a:xfrm>
          <a:prstGeom prst="rect">
            <a:avLst/>
          </a:prstGeom>
          <a:noFill/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800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00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Cooper Black" pitchFamily="18" charset="0"/>
                <a:ea typeface="DFKai-SB" panose="03000509000000000000" pitchFamily="65" charset="-120"/>
                <a:cs typeface="Aharoni" pitchFamily="2" charset="-79"/>
              </a:rPr>
              <a:t>THEME SELECTION</a:t>
            </a:r>
            <a:endParaRPr lang="en-IN" sz="800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00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Cooper Black" pitchFamily="18" charset="0"/>
              <a:ea typeface="DFKai-SB" panose="03000509000000000000" pitchFamily="65" charset="-120"/>
              <a:cs typeface="Aharoni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5165542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274" name="Picture 2" descr="496165b3-ff76-481e-8e27-0c88c2642d60@apcprd01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836712"/>
            <a:ext cx="9144000" cy="5976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0" y="0"/>
            <a:ext cx="8244408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itchFamily="2" charset="2"/>
              <a:buChar char="v"/>
            </a:pPr>
            <a:r>
              <a:rPr lang="en-US" sz="2800" b="1" dirty="0">
                <a:solidFill>
                  <a:schemeClr val="tx1"/>
                </a:solidFill>
                <a:effectLst>
                  <a:glow rad="1270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</a:rPr>
              <a:t> SELECTION OF THE THEME</a:t>
            </a:r>
            <a:endParaRPr lang="en-IN" sz="2800" b="1" dirty="0">
              <a:solidFill>
                <a:schemeClr val="tx1"/>
              </a:solidFill>
              <a:effectLst>
                <a:glow rad="127000">
                  <a:schemeClr val="bg1"/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eiryo UI" pitchFamily="50" charset="-128"/>
            </a:endParaRPr>
          </a:p>
        </p:txBody>
      </p:sp>
      <p:sp>
        <p:nvSpPr>
          <p:cNvPr id="3" name="Thought Bubble: Cloud 2">
            <a:extLst>
              <a:ext uri="{FF2B5EF4-FFF2-40B4-BE49-F238E27FC236}">
                <a16:creationId xmlns:a16="http://schemas.microsoft.com/office/drawing/2014/main" id="{E1C0B411-6935-4F65-B68E-7D2C2BB18D84}"/>
              </a:ext>
            </a:extLst>
          </p:cNvPr>
          <p:cNvSpPr/>
          <p:nvPr/>
        </p:nvSpPr>
        <p:spPr>
          <a:xfrm>
            <a:off x="3779912" y="1019012"/>
            <a:ext cx="3070814" cy="612648"/>
          </a:xfrm>
          <a:prstGeom prst="cloudCallout">
            <a:avLst>
              <a:gd name="adj1" fmla="val -4912"/>
              <a:gd name="adj2" fmla="val 180956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  <a:effectLst>
                  <a:glow rad="101600">
                    <a:schemeClr val="bg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anose="020B0604030504040204" pitchFamily="34" charset="-128"/>
                <a:ea typeface="Meiryo UI" panose="020B0604030504040204" pitchFamily="34" charset="-128"/>
              </a:rPr>
              <a:t>PRODUCTIVITY IMPROVEMENT</a:t>
            </a:r>
          </a:p>
        </p:txBody>
      </p:sp>
      <p:sp>
        <p:nvSpPr>
          <p:cNvPr id="15" name="Thought Bubble: Cloud 14">
            <a:extLst>
              <a:ext uri="{FF2B5EF4-FFF2-40B4-BE49-F238E27FC236}">
                <a16:creationId xmlns:a16="http://schemas.microsoft.com/office/drawing/2014/main" id="{41DAC283-C01B-4890-9209-71C01B0DF8FF}"/>
              </a:ext>
            </a:extLst>
          </p:cNvPr>
          <p:cNvSpPr/>
          <p:nvPr/>
        </p:nvSpPr>
        <p:spPr>
          <a:xfrm>
            <a:off x="10277" y="1199243"/>
            <a:ext cx="3479708" cy="612648"/>
          </a:xfrm>
          <a:prstGeom prst="cloudCallout">
            <a:avLst>
              <a:gd name="adj1" fmla="val 34099"/>
              <a:gd name="adj2" fmla="val 23295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  <a:effectLst>
                  <a:glow rad="101600">
                    <a:schemeClr val="bg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anose="020B0604030504040204" pitchFamily="34" charset="-128"/>
                <a:ea typeface="Meiryo UI" panose="020B0604030504040204" pitchFamily="34" charset="-128"/>
              </a:rPr>
              <a:t>5S IMPROVEMENT</a:t>
            </a:r>
          </a:p>
        </p:txBody>
      </p:sp>
      <p:sp>
        <p:nvSpPr>
          <p:cNvPr id="16" name="Thought Bubble: Cloud 15">
            <a:extLst>
              <a:ext uri="{FF2B5EF4-FFF2-40B4-BE49-F238E27FC236}">
                <a16:creationId xmlns:a16="http://schemas.microsoft.com/office/drawing/2014/main" id="{293EEBC3-7E86-4A49-ABC5-499F728C4A38}"/>
              </a:ext>
            </a:extLst>
          </p:cNvPr>
          <p:cNvSpPr/>
          <p:nvPr/>
        </p:nvSpPr>
        <p:spPr>
          <a:xfrm>
            <a:off x="6865117" y="1019012"/>
            <a:ext cx="2289159" cy="794948"/>
          </a:xfrm>
          <a:prstGeom prst="cloudCallout">
            <a:avLst>
              <a:gd name="adj1" fmla="val -126222"/>
              <a:gd name="adj2" fmla="val 171480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  <a:effectLst>
                  <a:glow rad="101600">
                    <a:schemeClr val="bg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anose="020B0604030504040204" pitchFamily="34" charset="-128"/>
                <a:ea typeface="Meiryo UI" panose="020B0604030504040204" pitchFamily="34" charset="-128"/>
              </a:rPr>
              <a:t>REWORK REDUCTION</a:t>
            </a:r>
          </a:p>
        </p:txBody>
      </p:sp>
      <p:sp>
        <p:nvSpPr>
          <p:cNvPr id="17" name="Thought Bubble: Cloud 16">
            <a:extLst>
              <a:ext uri="{FF2B5EF4-FFF2-40B4-BE49-F238E27FC236}">
                <a16:creationId xmlns:a16="http://schemas.microsoft.com/office/drawing/2014/main" id="{90F172DC-4986-4AAA-AF9C-14DBD1A38AA0}"/>
              </a:ext>
            </a:extLst>
          </p:cNvPr>
          <p:cNvSpPr/>
          <p:nvPr/>
        </p:nvSpPr>
        <p:spPr>
          <a:xfrm>
            <a:off x="0" y="1963240"/>
            <a:ext cx="3479708" cy="612648"/>
          </a:xfrm>
          <a:prstGeom prst="cloudCallout">
            <a:avLst>
              <a:gd name="adj1" fmla="val 33879"/>
              <a:gd name="adj2" fmla="val 105144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  <a:effectLst>
                  <a:glow rad="101600">
                    <a:schemeClr val="bg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anose="020B0604030504040204" pitchFamily="34" charset="-128"/>
                <a:ea typeface="Meiryo UI" panose="020B0604030504040204" pitchFamily="34" charset="-128"/>
              </a:rPr>
              <a:t>OEE IMPROVEMENT</a:t>
            </a:r>
          </a:p>
        </p:txBody>
      </p:sp>
      <p:sp>
        <p:nvSpPr>
          <p:cNvPr id="18" name="Thought Bubble: Cloud 17">
            <a:extLst>
              <a:ext uri="{FF2B5EF4-FFF2-40B4-BE49-F238E27FC236}">
                <a16:creationId xmlns:a16="http://schemas.microsoft.com/office/drawing/2014/main" id="{1C5BD70F-8D77-4A0C-8484-51198A6B4207}"/>
              </a:ext>
            </a:extLst>
          </p:cNvPr>
          <p:cNvSpPr/>
          <p:nvPr/>
        </p:nvSpPr>
        <p:spPr>
          <a:xfrm>
            <a:off x="0" y="5074089"/>
            <a:ext cx="2496212" cy="612648"/>
          </a:xfrm>
          <a:prstGeom prst="cloudCallout">
            <a:avLst>
              <a:gd name="adj1" fmla="val 18609"/>
              <a:gd name="adj2" fmla="val -262067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  <a:effectLst>
                  <a:glow rad="101600">
                    <a:schemeClr val="bg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anose="020B0604030504040204" pitchFamily="34" charset="-128"/>
                <a:ea typeface="Meiryo UI" panose="020B0604030504040204" pitchFamily="34" charset="-128"/>
              </a:rPr>
              <a:t>REJECTION REDUCTION</a:t>
            </a:r>
          </a:p>
        </p:txBody>
      </p:sp>
      <p:sp>
        <p:nvSpPr>
          <p:cNvPr id="21" name="Thought Bubble: Cloud 20">
            <a:extLst>
              <a:ext uri="{FF2B5EF4-FFF2-40B4-BE49-F238E27FC236}">
                <a16:creationId xmlns:a16="http://schemas.microsoft.com/office/drawing/2014/main" id="{DD731105-0306-4051-8A82-38CB206DFCF3}"/>
              </a:ext>
            </a:extLst>
          </p:cNvPr>
          <p:cNvSpPr/>
          <p:nvPr/>
        </p:nvSpPr>
        <p:spPr>
          <a:xfrm>
            <a:off x="5569429" y="5379072"/>
            <a:ext cx="3479708" cy="612648"/>
          </a:xfrm>
          <a:prstGeom prst="cloudCallout">
            <a:avLst>
              <a:gd name="adj1" fmla="val -4078"/>
              <a:gd name="adj2" fmla="val -257329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  <a:effectLst>
                  <a:glow rad="101600">
                    <a:schemeClr val="bg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anose="020B0604030504040204" pitchFamily="34" charset="-128"/>
                <a:ea typeface="Meiryo UI" panose="020B0604030504040204" pitchFamily="34" charset="-128"/>
              </a:rPr>
              <a:t>CAPACITY IMPROVEMENT</a:t>
            </a:r>
          </a:p>
        </p:txBody>
      </p:sp>
    </p:spTree>
    <p:extLst>
      <p:ext uri="{BB962C8B-B14F-4D97-AF65-F5344CB8AC3E}">
        <p14:creationId xmlns:p14="http://schemas.microsoft.com/office/powerpoint/2010/main" val="112003112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66FF33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indefinite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indefinite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mph" presetSubtype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66FF33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3" dur="indefinite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indefinite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mph" presetSubtype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66FF33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9" dur="indefinite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indefinite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mph" presetSubtype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66FF33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5" dur="indefinite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6" dur="indefinite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6" name="Table 4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6200733"/>
              </p:ext>
            </p:extLst>
          </p:nvPr>
        </p:nvGraphicFramePr>
        <p:xfrm>
          <a:off x="19779" y="769166"/>
          <a:ext cx="9104443" cy="5319669"/>
        </p:xfrm>
        <a:graphic>
          <a:graphicData uri="http://schemas.openxmlformats.org/drawingml/2006/table">
            <a:tbl>
              <a:tblPr/>
              <a:tblGrid>
                <a:gridCol w="1887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70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003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0034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0034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0034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0034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0034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0034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451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4514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84514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84514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84514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284514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</a:tblGrid>
              <a:tr h="801591"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7292" marR="7292" marT="72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FF0000"/>
                          </a:solidFill>
                          <a:latin typeface="Calibri"/>
                        </a:rPr>
                        <a:t>SERIOUSNESS OF THE NEED FOR AN IMPROVEMENT</a:t>
                      </a:r>
                    </a:p>
                  </a:txBody>
                  <a:tcPr marL="7292" marR="7292" marT="72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 dirty="0">
                          <a:solidFill>
                            <a:srgbClr val="FF0000"/>
                          </a:solidFill>
                          <a:latin typeface="Calibri"/>
                        </a:rPr>
                        <a:t>CIRCLE CAPABILITY</a:t>
                      </a:r>
                    </a:p>
                  </a:txBody>
                  <a:tcPr marL="7292" marR="7292" marT="72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700" b="1" i="0" u="none" strike="noStrike" dirty="0">
                          <a:solidFill>
                            <a:schemeClr val="tx1"/>
                          </a:solidFill>
                          <a:latin typeface="Arial" pitchFamily="34" charset="0"/>
                          <a:ea typeface="Verdana" pitchFamily="34" charset="0"/>
                          <a:cs typeface="Arial" pitchFamily="34" charset="0"/>
                        </a:rPr>
                        <a:t>APPLICATION OF QC TOOLS</a:t>
                      </a:r>
                    </a:p>
                  </a:txBody>
                  <a:tcPr marL="7292" marR="7292" marT="7292" marB="0" vert="vert27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chemeClr val="tx1"/>
                          </a:solidFill>
                          <a:latin typeface="Arial" pitchFamily="34" charset="0"/>
                          <a:ea typeface="Verdana" pitchFamily="34" charset="0"/>
                          <a:cs typeface="Arial" pitchFamily="34" charset="0"/>
                        </a:rPr>
                        <a:t>TOTAL EVALUATION POINTS</a:t>
                      </a:r>
                    </a:p>
                  </a:txBody>
                  <a:tcPr marL="7292" marR="7292" marT="7292" marB="0" vert="vert27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gridSpan="6"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ln>
                            <a:solidFill>
                              <a:srgbClr val="FFC000"/>
                            </a:solidFill>
                          </a:ln>
                          <a:solidFill>
                            <a:srgbClr val="C00000"/>
                          </a:solidFill>
                          <a:latin typeface="Calibri"/>
                        </a:rPr>
                        <a:t>GRAPH  OF EVALUATION POINTS</a:t>
                      </a:r>
                    </a:p>
                  </a:txBody>
                  <a:tcPr marL="7292" marR="7292" marT="72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417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1" i="0" u="none" strike="noStrike" dirty="0">
                          <a:solidFill>
                            <a:schemeClr val="tx1"/>
                          </a:solidFill>
                          <a:latin typeface="Arial" pitchFamily="34" charset="0"/>
                          <a:ea typeface="Verdana" pitchFamily="34" charset="0"/>
                          <a:cs typeface="Arial" pitchFamily="34" charset="0"/>
                        </a:rPr>
                        <a:t>DEGREE OF IMPORTANCE</a:t>
                      </a:r>
                    </a:p>
                  </a:txBody>
                  <a:tcPr marL="7292" marR="7292" marT="7292" marB="0" vert="vert27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1" i="0" u="none" strike="noStrike" dirty="0">
                          <a:solidFill>
                            <a:schemeClr val="tx1"/>
                          </a:solidFill>
                          <a:latin typeface="Arial" pitchFamily="34" charset="0"/>
                          <a:ea typeface="Verdana" pitchFamily="34" charset="0"/>
                          <a:cs typeface="Arial" pitchFamily="34" charset="0"/>
                        </a:rPr>
                        <a:t>URGENCY</a:t>
                      </a:r>
                    </a:p>
                  </a:txBody>
                  <a:tcPr marL="7292" marR="7292" marT="7292" marB="0" vert="vert27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1" i="0" u="none" strike="noStrike" dirty="0">
                          <a:solidFill>
                            <a:schemeClr val="tx1"/>
                          </a:solidFill>
                          <a:latin typeface="Arial" pitchFamily="34" charset="0"/>
                          <a:ea typeface="Verdana" pitchFamily="34" charset="0"/>
                          <a:cs typeface="Arial" pitchFamily="34" charset="0"/>
                        </a:rPr>
                        <a:t>ECONOMC</a:t>
                      </a:r>
                      <a:r>
                        <a:rPr lang="en-US" sz="700" b="1" i="0" u="none" strike="noStrike" baseline="0" dirty="0">
                          <a:solidFill>
                            <a:schemeClr val="tx1"/>
                          </a:solidFill>
                          <a:latin typeface="Arial" pitchFamily="34" charset="0"/>
                          <a:ea typeface="Verdana" pitchFamily="34" charset="0"/>
                          <a:cs typeface="Arial" pitchFamily="34" charset="0"/>
                        </a:rPr>
                        <a:t> FACTOR</a:t>
                      </a:r>
                      <a:endParaRPr lang="en-US" sz="700" b="1" i="0" u="none" strike="noStrike" dirty="0">
                        <a:solidFill>
                          <a:schemeClr val="tx1"/>
                        </a:solidFill>
                        <a:latin typeface="Arial" pitchFamily="34" charset="0"/>
                        <a:ea typeface="Verdana" pitchFamily="34" charset="0"/>
                        <a:cs typeface="Arial" pitchFamily="34" charset="0"/>
                      </a:endParaRPr>
                    </a:p>
                  </a:txBody>
                  <a:tcPr marL="7292" marR="7292" marT="7292" marB="0" vert="vert27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1" i="0" u="none" strike="noStrike" dirty="0">
                          <a:solidFill>
                            <a:schemeClr val="tx1"/>
                          </a:solidFill>
                          <a:latin typeface="Arial" pitchFamily="34" charset="0"/>
                          <a:ea typeface="Verdana" pitchFamily="34" charset="0"/>
                          <a:cs typeface="Arial" pitchFamily="34" charset="0"/>
                        </a:rPr>
                        <a:t>CAN EVERY ONE PARTICIPATE</a:t>
                      </a:r>
                    </a:p>
                  </a:txBody>
                  <a:tcPr marL="7292" marR="7292" marT="7292" marB="0" vert="vert27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1" i="0" u="none" strike="noStrike" dirty="0">
                          <a:solidFill>
                            <a:schemeClr val="tx1"/>
                          </a:solidFill>
                          <a:latin typeface="Arial" pitchFamily="34" charset="0"/>
                          <a:ea typeface="Verdana" pitchFamily="34" charset="0"/>
                          <a:cs typeface="Arial" pitchFamily="34" charset="0"/>
                        </a:rPr>
                        <a:t>CAN</a:t>
                      </a:r>
                      <a:r>
                        <a:rPr lang="en-US" sz="900" b="1" i="0" u="none" strike="noStrike" dirty="0">
                          <a:solidFill>
                            <a:schemeClr val="tx1"/>
                          </a:solidFill>
                          <a:latin typeface="Arial" pitchFamily="34" charset="0"/>
                          <a:ea typeface="Verdana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700" b="1" i="0" u="none" strike="noStrike" dirty="0">
                          <a:solidFill>
                            <a:schemeClr val="tx1"/>
                          </a:solidFill>
                          <a:latin typeface="Arial" pitchFamily="34" charset="0"/>
                          <a:ea typeface="Verdana" pitchFamily="34" charset="0"/>
                          <a:cs typeface="Arial" pitchFamily="34" charset="0"/>
                        </a:rPr>
                        <a:t>CIRCLE SOLVE PROBLEM BY THEMSELVES</a:t>
                      </a:r>
                    </a:p>
                  </a:txBody>
                  <a:tcPr marL="7292" marR="7292" marT="7292" marB="0" vert="vert27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1" i="0" u="none" strike="noStrike" dirty="0">
                          <a:solidFill>
                            <a:schemeClr val="tx1"/>
                          </a:solidFill>
                          <a:latin typeface="Arial" pitchFamily="34" charset="0"/>
                          <a:ea typeface="Verdana" pitchFamily="34" charset="0"/>
                          <a:cs typeface="Arial" pitchFamily="34" charset="0"/>
                        </a:rPr>
                        <a:t>CAN FINISH WITH IN THE TARGET TIME</a:t>
                      </a:r>
                    </a:p>
                  </a:txBody>
                  <a:tcPr marL="7292" marR="7292" marT="7292" marB="0" vert="vert27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6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0746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2200" b="1" i="0" u="none" strike="noStrike" dirty="0">
                          <a:solidFill>
                            <a:srgbClr val="7030A0"/>
                          </a:solidFill>
                          <a:latin typeface="Calibri"/>
                        </a:rPr>
                        <a:t>REJECTION</a:t>
                      </a:r>
                    </a:p>
                  </a:txBody>
                  <a:tcPr marL="7292" marR="7292" marT="72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ja-JP" sz="3200" dirty="0">
                          <a:solidFill>
                            <a:srgbClr val="0000FF"/>
                          </a:solidFill>
                          <a:latin typeface="Verdana" panose="020B0604030504040204" pitchFamily="34" charset="0"/>
                        </a:rPr>
                        <a:t>◎</a:t>
                      </a:r>
                      <a:r>
                        <a:rPr lang="en-US" sz="28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7292" marR="7292" marT="72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ja-JP" sz="3200" dirty="0">
                          <a:solidFill>
                            <a:srgbClr val="0000FF"/>
                          </a:solidFill>
                          <a:latin typeface="Verdana" panose="020B0604030504040204" pitchFamily="34" charset="0"/>
                        </a:rPr>
                        <a:t>◎</a:t>
                      </a:r>
                      <a:endParaRPr kumimoji="0" lang="en-US" altLang="ja-JP" sz="2400" dirty="0">
                        <a:solidFill>
                          <a:srgbClr val="0000FF"/>
                        </a:solidFill>
                        <a:latin typeface="Verdana" panose="020B0604030504040204" pitchFamily="34" charset="0"/>
                      </a:endParaRPr>
                    </a:p>
                  </a:txBody>
                  <a:tcPr marL="7292" marR="7292" marT="72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22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7292" marR="7292" marT="72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22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7292" marR="7292" marT="72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ja-JP" sz="3200" dirty="0">
                          <a:solidFill>
                            <a:srgbClr val="0000FF"/>
                          </a:solidFill>
                          <a:latin typeface="Verdana" panose="020B0604030504040204" pitchFamily="34" charset="0"/>
                        </a:rPr>
                        <a:t>◎</a:t>
                      </a:r>
                      <a:endParaRPr lang="en-US" sz="28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7292" marR="7292" marT="72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ja-JP" sz="3200" dirty="0">
                          <a:solidFill>
                            <a:srgbClr val="0000FF"/>
                          </a:solidFill>
                          <a:latin typeface="Verdana" panose="020B0604030504040204" pitchFamily="34" charset="0"/>
                        </a:rPr>
                        <a:t>◎</a:t>
                      </a:r>
                      <a:endParaRPr lang="en-US" sz="28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7292" marR="7292" marT="72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22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7292" marR="7292" marT="72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endParaRPr lang="en-US" sz="22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7292" marR="7292" marT="72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7292" marR="7292" marT="72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7292" marR="7292" marT="72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7292" marR="7292" marT="72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7292" marR="7292" marT="72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7292" marR="7292" marT="72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7292" marR="7292" marT="72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074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7292" marR="7292" marT="72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7292" marR="7292" marT="72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7292" marR="7292" marT="72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7292" marR="7292" marT="72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7292" marR="7292" marT="72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7292" marR="7292" marT="72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074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7292" marR="7292" marT="72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7292" marR="7292" marT="72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7292" marR="7292" marT="72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7292" marR="7292" marT="72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7292" marR="7292" marT="72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7292" marR="7292" marT="72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0746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2200" b="1" i="0" u="none" strike="noStrike" dirty="0">
                          <a:solidFill>
                            <a:srgbClr val="7030A0"/>
                          </a:solidFill>
                          <a:latin typeface="Calibri"/>
                        </a:rPr>
                        <a:t>REWORK</a:t>
                      </a:r>
                    </a:p>
                  </a:txBody>
                  <a:tcPr marL="7292" marR="7292" marT="72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ja-JP" sz="3200" dirty="0">
                          <a:solidFill>
                            <a:srgbClr val="0000FF"/>
                          </a:solidFill>
                          <a:latin typeface="Verdana" panose="020B0604030504040204" pitchFamily="34" charset="0"/>
                        </a:rPr>
                        <a:t>◎</a:t>
                      </a:r>
                      <a:endParaRPr lang="en-US" sz="28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7292" marR="7292" marT="72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22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7292" marR="7292" marT="72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22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7292" marR="7292" marT="72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ja-JP" sz="3200" dirty="0">
                          <a:solidFill>
                            <a:srgbClr val="0000FF"/>
                          </a:solidFill>
                          <a:latin typeface="Verdana" panose="020B0604030504040204" pitchFamily="34" charset="0"/>
                        </a:rPr>
                        <a:t>◎</a:t>
                      </a:r>
                      <a:endParaRPr lang="en-US" sz="28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7292" marR="7292" marT="72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ja-JP" sz="3200" dirty="0">
                          <a:solidFill>
                            <a:srgbClr val="0000FF"/>
                          </a:solidFill>
                          <a:latin typeface="Verdana" panose="020B0604030504040204" pitchFamily="34" charset="0"/>
                        </a:rPr>
                        <a:t>◎</a:t>
                      </a:r>
                      <a:endParaRPr lang="en-US" sz="28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7292" marR="7292" marT="72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ja-JP" sz="3200" dirty="0">
                          <a:solidFill>
                            <a:srgbClr val="0000FF"/>
                          </a:solidFill>
                          <a:latin typeface="Verdana" panose="020B0604030504040204" pitchFamily="34" charset="0"/>
                        </a:rPr>
                        <a:t>◎</a:t>
                      </a:r>
                      <a:endParaRPr lang="en-US" sz="28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7292" marR="7292" marT="72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ja-JP" sz="3200" dirty="0">
                          <a:solidFill>
                            <a:srgbClr val="0000FF"/>
                          </a:solidFill>
                          <a:latin typeface="Verdana" panose="020B0604030504040204" pitchFamily="34" charset="0"/>
                        </a:rPr>
                        <a:t>◎</a:t>
                      </a:r>
                      <a:endParaRPr lang="en-US" sz="28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7292" marR="7292" marT="72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endParaRPr lang="en-US" sz="22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7292" marR="7292" marT="72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7292" marR="7292" marT="72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7292" marR="7292" marT="72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7292" marR="7292" marT="72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7292" marR="7292" marT="72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7292" marR="7292" marT="72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7292" marR="7292" marT="72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074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7292" marR="7292" marT="72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7292" marR="7292" marT="72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7292" marR="7292" marT="72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7292" marR="7292" marT="72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7292" marR="7292" marT="72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7292" marR="7292" marT="72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074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7292" marR="7292" marT="72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7292" marR="7292" marT="72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7292" marR="7292" marT="72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7292" marR="7292" marT="72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7292" marR="7292" marT="72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7292" marR="7292" marT="72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7320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b="1" i="0" u="none" strike="noStrike" dirty="0">
                          <a:solidFill>
                            <a:srgbClr val="7030A0"/>
                          </a:solidFill>
                          <a:latin typeface="Calibri"/>
                        </a:rPr>
                        <a:t>PRODUCTIVITY</a:t>
                      </a:r>
                    </a:p>
                  </a:txBody>
                  <a:tcPr marL="7292" marR="7292" marT="72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b="1" i="0" u="none" strike="noStrike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7292" marR="7292" marT="72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2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7292" marR="7292" marT="72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2200" b="1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7292" marR="7292" marT="72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22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7292" marR="7292" marT="72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22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7292" marR="7292" marT="72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22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7292" marR="7292" marT="72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22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7292" marR="7292" marT="72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22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7292" marR="7292" marT="72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22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7292" marR="7292" marT="72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22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7292" marR="7292" marT="72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22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7292" marR="7292" marT="72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22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7292" marR="7292" marT="72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22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7292" marR="7292" marT="72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22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7292" marR="7292" marT="72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30746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2200" b="1" i="0" u="none" strike="noStrike" dirty="0">
                          <a:solidFill>
                            <a:srgbClr val="7030A0"/>
                          </a:solidFill>
                          <a:latin typeface="Calibri"/>
                        </a:rPr>
                        <a:t>CAPACITY</a:t>
                      </a:r>
                      <a:r>
                        <a:rPr lang="en-US" sz="2200" b="1" i="0" u="none" strike="noStrike" baseline="0" dirty="0">
                          <a:solidFill>
                            <a:srgbClr val="7030A0"/>
                          </a:solidFill>
                          <a:latin typeface="Calibri"/>
                        </a:rPr>
                        <a:t> IMPROVEMENT</a:t>
                      </a:r>
                      <a:endParaRPr lang="en-US" sz="2200" b="1" i="0" u="none" strike="noStrike" dirty="0">
                        <a:solidFill>
                          <a:srgbClr val="7030A0"/>
                        </a:solidFill>
                        <a:latin typeface="Calibri"/>
                      </a:endParaRPr>
                    </a:p>
                  </a:txBody>
                  <a:tcPr marL="7292" marR="7292" marT="72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ja-JP" sz="3200" dirty="0">
                          <a:solidFill>
                            <a:srgbClr val="0000FF"/>
                          </a:solidFill>
                          <a:latin typeface="Verdana" panose="020B0604030504040204" pitchFamily="34" charset="0"/>
                        </a:rPr>
                        <a:t>◎</a:t>
                      </a:r>
                      <a:endParaRPr lang="en-US" sz="2800" b="1" i="0" u="none" strike="noStrike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7292" marR="7292" marT="72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ja-JP" sz="3200" dirty="0">
                          <a:solidFill>
                            <a:srgbClr val="0000FF"/>
                          </a:solidFill>
                          <a:latin typeface="Verdana" panose="020B0604030504040204" pitchFamily="34" charset="0"/>
                        </a:rPr>
                        <a:t>◎</a:t>
                      </a:r>
                      <a:endParaRPr lang="en-US" sz="22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7292" marR="7292" marT="72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22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7292" marR="7292" marT="72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22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7292" marR="7292" marT="72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22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7292" marR="7292" marT="72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22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7292" marR="7292" marT="72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22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7292" marR="7292" marT="72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endParaRPr lang="en-US" sz="22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7292" marR="7292" marT="72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7292" marR="7292" marT="72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7292" marR="7292" marT="72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7292" marR="7292" marT="72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7292" marR="7292" marT="72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7292" marR="7292" marT="72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7292" marR="7292" marT="72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074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7292" marR="7292" marT="72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7292" marR="7292" marT="72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7292" marR="7292" marT="72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7292" marR="7292" marT="72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7292" marR="7292" marT="72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7292" marR="7292" marT="72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3074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7292" marR="7292" marT="72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7292" marR="7292" marT="72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7292" marR="7292" marT="72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7292" marR="7292" marT="72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7292" marR="7292" marT="72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7292" marR="7292" marT="72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54" name="Text Box 459">
            <a:extLst>
              <a:ext uri="{FF2B5EF4-FFF2-40B4-BE49-F238E27FC236}">
                <a16:creationId xmlns:a16="http://schemas.microsoft.com/office/drawing/2014/main" id="{7B68A0C0-2288-4887-945C-09E1CBDC9B58}"/>
              </a:ext>
            </a:extLst>
          </p:cNvPr>
          <p:cNvSpPr txBox="1">
            <a:spLocks noChangeArrowheads="1"/>
          </p:cNvSpPr>
          <p:nvPr/>
        </p:nvSpPr>
        <p:spPr bwMode="auto">
          <a:xfrm rot="2246290">
            <a:off x="396642" y="1139107"/>
            <a:ext cx="15240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altLang="ja-JP" sz="1200" b="1" dirty="0">
                <a:effectLst/>
                <a:latin typeface="Verdana" pitchFamily="34" charset="0"/>
                <a:ea typeface="Verdana" pitchFamily="34" charset="0"/>
                <a:cs typeface="Verdana" pitchFamily="34" charset="0"/>
              </a:rPr>
              <a:t>EVALUATION CRITERIA</a:t>
            </a:r>
          </a:p>
        </p:txBody>
      </p:sp>
      <p:sp>
        <p:nvSpPr>
          <p:cNvPr id="75" name="Rectangle 62">
            <a:extLst>
              <a:ext uri="{FF2B5EF4-FFF2-40B4-BE49-F238E27FC236}">
                <a16:creationId xmlns:a16="http://schemas.microsoft.com/office/drawing/2014/main" id="{795BBAAD-DCD5-40B6-8841-00FB05EFCA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42147" y="886387"/>
            <a:ext cx="310896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 kumimoji="1"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kumimoji="0" lang="en-US" altLang="ja-JP" sz="2000" dirty="0">
                <a:solidFill>
                  <a:srgbClr val="0000FF"/>
                </a:solidFill>
                <a:latin typeface="Verdana" panose="020B0604030504040204" pitchFamily="34" charset="0"/>
              </a:rPr>
              <a:t>◎</a:t>
            </a:r>
            <a:endParaRPr kumimoji="0" lang="en-US" altLang="ja-JP" sz="1100" dirty="0">
              <a:solidFill>
                <a:srgbClr val="0000FF"/>
              </a:solidFill>
              <a:latin typeface="Verdana" panose="020B0604030504040204" pitchFamily="34" charset="0"/>
            </a:endParaRP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10E658CC-9563-424A-B962-92A8326E8AD8}"/>
              </a:ext>
            </a:extLst>
          </p:cNvPr>
          <p:cNvSpPr/>
          <p:nvPr/>
        </p:nvSpPr>
        <p:spPr>
          <a:xfrm>
            <a:off x="7503265" y="1297470"/>
            <a:ext cx="193675" cy="192024"/>
          </a:xfrm>
          <a:prstGeom prst="ellipse">
            <a:avLst/>
          </a:prstGeom>
          <a:solidFill>
            <a:srgbClr val="0000FF">
              <a:alpha val="0"/>
            </a:srgbClr>
          </a:solidFill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IN" altLang="ja-JP">
              <a:solidFill>
                <a:schemeClr val="bg1"/>
              </a:solidFill>
              <a:latin typeface="Verdana" pitchFamily="34" charset="0"/>
              <a:cs typeface="Arial" pitchFamily="34" charset="0"/>
            </a:endParaRPr>
          </a:p>
        </p:txBody>
      </p:sp>
      <p:sp>
        <p:nvSpPr>
          <p:cNvPr id="77" name="Isosceles Triangle 76">
            <a:extLst>
              <a:ext uri="{FF2B5EF4-FFF2-40B4-BE49-F238E27FC236}">
                <a16:creationId xmlns:a16="http://schemas.microsoft.com/office/drawing/2014/main" id="{DE366708-25FC-4A9C-8EFD-0C1EAD15F38C}"/>
              </a:ext>
            </a:extLst>
          </p:cNvPr>
          <p:cNvSpPr/>
          <p:nvPr/>
        </p:nvSpPr>
        <p:spPr>
          <a:xfrm>
            <a:off x="7493537" y="1679798"/>
            <a:ext cx="204788" cy="169863"/>
          </a:xfrm>
          <a:prstGeom prst="triangle">
            <a:avLst/>
          </a:prstGeom>
          <a:noFill/>
          <a:ln>
            <a:solidFill>
              <a:srgbClr val="333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IN" altLang="ja-JP">
              <a:solidFill>
                <a:srgbClr val="FFFFFF"/>
              </a:solidFill>
              <a:cs typeface="Arial" pitchFamily="34" charset="0"/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E3EF998A-8B58-4001-9A76-58E65C4CC6A8}"/>
              </a:ext>
            </a:extLst>
          </p:cNvPr>
          <p:cNvSpPr/>
          <p:nvPr/>
        </p:nvSpPr>
        <p:spPr>
          <a:xfrm>
            <a:off x="7758059" y="923983"/>
            <a:ext cx="1188720" cy="2286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IN" sz="1600" dirty="0">
                <a:solidFill>
                  <a:srgbClr val="C00000"/>
                </a:solidFill>
                <a:latin typeface="+mj-lt"/>
              </a:rPr>
              <a:t>   5 P</a:t>
            </a:r>
            <a:r>
              <a:rPr lang="en-IN" dirty="0">
                <a:solidFill>
                  <a:srgbClr val="C00000"/>
                </a:solidFill>
                <a:latin typeface="+mj-lt"/>
              </a:rPr>
              <a:t>OINTS</a:t>
            </a:r>
            <a:r>
              <a:rPr lang="en-IN" sz="1600" dirty="0">
                <a:solidFill>
                  <a:srgbClr val="C00000"/>
                </a:solidFill>
                <a:latin typeface="+mj-lt"/>
              </a:rPr>
              <a:t> 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A779B2EC-79E0-491F-AC07-C45B8A8D3360}"/>
              </a:ext>
            </a:extLst>
          </p:cNvPr>
          <p:cNvSpPr/>
          <p:nvPr/>
        </p:nvSpPr>
        <p:spPr>
          <a:xfrm>
            <a:off x="7758058" y="1278103"/>
            <a:ext cx="1188720" cy="2286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IN" dirty="0">
                <a:solidFill>
                  <a:srgbClr val="C00000"/>
                </a:solidFill>
                <a:latin typeface="+mj-lt"/>
              </a:rPr>
              <a:t>  3 POINTS 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686A8C77-7CBC-422A-B0C7-994797CF328E}"/>
              </a:ext>
            </a:extLst>
          </p:cNvPr>
          <p:cNvSpPr/>
          <p:nvPr/>
        </p:nvSpPr>
        <p:spPr>
          <a:xfrm>
            <a:off x="7758057" y="1644061"/>
            <a:ext cx="1188720" cy="2286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IN" dirty="0">
                <a:solidFill>
                  <a:srgbClr val="C00000"/>
                </a:solidFill>
                <a:latin typeface="+mj-lt"/>
              </a:rPr>
              <a:t> 1 POINT </a:t>
            </a: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10E658CC-9563-424A-B962-92A8326E8AD8}"/>
              </a:ext>
            </a:extLst>
          </p:cNvPr>
          <p:cNvSpPr/>
          <p:nvPr/>
        </p:nvSpPr>
        <p:spPr>
          <a:xfrm>
            <a:off x="3413896" y="2679892"/>
            <a:ext cx="274320" cy="274320"/>
          </a:xfrm>
          <a:prstGeom prst="ellipse">
            <a:avLst/>
          </a:prstGeom>
          <a:solidFill>
            <a:srgbClr val="0000FF">
              <a:alpha val="0"/>
            </a:srgbClr>
          </a:solidFill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IN" altLang="ja-JP">
              <a:solidFill>
                <a:schemeClr val="bg1"/>
              </a:solidFill>
              <a:latin typeface="Verdana" pitchFamily="34" charset="0"/>
              <a:cs typeface="Arial" pitchFamily="34" charset="0"/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10E658CC-9563-424A-B962-92A8326E8AD8}"/>
              </a:ext>
            </a:extLst>
          </p:cNvPr>
          <p:cNvSpPr/>
          <p:nvPr/>
        </p:nvSpPr>
        <p:spPr>
          <a:xfrm>
            <a:off x="3419872" y="5458936"/>
            <a:ext cx="274320" cy="274320"/>
          </a:xfrm>
          <a:prstGeom prst="ellipse">
            <a:avLst/>
          </a:prstGeom>
          <a:solidFill>
            <a:srgbClr val="0000FF">
              <a:alpha val="0"/>
            </a:srgbClr>
          </a:solidFill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IN" altLang="ja-JP">
              <a:solidFill>
                <a:schemeClr val="bg1"/>
              </a:solidFill>
              <a:latin typeface="Verdana" pitchFamily="34" charset="0"/>
              <a:cs typeface="Arial" pitchFamily="34" charset="0"/>
            </a:endParaRPr>
          </a:p>
        </p:txBody>
      </p:sp>
      <p:sp>
        <p:nvSpPr>
          <p:cNvPr id="88" name="Isosceles Triangle 87">
            <a:extLst>
              <a:ext uri="{FF2B5EF4-FFF2-40B4-BE49-F238E27FC236}">
                <a16:creationId xmlns:a16="http://schemas.microsoft.com/office/drawing/2014/main" id="{DE366708-25FC-4A9C-8EFD-0C1EAD15F38C}"/>
              </a:ext>
            </a:extLst>
          </p:cNvPr>
          <p:cNvSpPr/>
          <p:nvPr/>
        </p:nvSpPr>
        <p:spPr>
          <a:xfrm>
            <a:off x="4185086" y="5445224"/>
            <a:ext cx="288032" cy="228600"/>
          </a:xfrm>
          <a:prstGeom prst="triangle">
            <a:avLst/>
          </a:prstGeom>
          <a:noFill/>
          <a:ln>
            <a:solidFill>
              <a:srgbClr val="333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IN" altLang="ja-JP">
              <a:solidFill>
                <a:srgbClr val="FFFFFF"/>
              </a:solidFill>
              <a:cs typeface="Arial" pitchFamily="34" charset="0"/>
            </a:endParaRPr>
          </a:p>
        </p:txBody>
      </p:sp>
      <p:sp>
        <p:nvSpPr>
          <p:cNvPr id="89" name="Isosceles Triangle 88">
            <a:extLst>
              <a:ext uri="{FF2B5EF4-FFF2-40B4-BE49-F238E27FC236}">
                <a16:creationId xmlns:a16="http://schemas.microsoft.com/office/drawing/2014/main" id="{DE366708-25FC-4A9C-8EFD-0C1EAD15F38C}"/>
              </a:ext>
            </a:extLst>
          </p:cNvPr>
          <p:cNvSpPr/>
          <p:nvPr/>
        </p:nvSpPr>
        <p:spPr>
          <a:xfrm>
            <a:off x="4801223" y="5445224"/>
            <a:ext cx="288032" cy="228600"/>
          </a:xfrm>
          <a:prstGeom prst="triangle">
            <a:avLst/>
          </a:prstGeom>
          <a:noFill/>
          <a:ln>
            <a:solidFill>
              <a:srgbClr val="333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IN" altLang="ja-JP">
              <a:solidFill>
                <a:srgbClr val="FFFFFF"/>
              </a:solidFill>
              <a:cs typeface="Arial" pitchFamily="34" charset="0"/>
            </a:endParaRPr>
          </a:p>
        </p:txBody>
      </p:sp>
      <p:sp>
        <p:nvSpPr>
          <p:cNvPr id="90" name="Isosceles Triangle 89">
            <a:extLst>
              <a:ext uri="{FF2B5EF4-FFF2-40B4-BE49-F238E27FC236}">
                <a16:creationId xmlns:a16="http://schemas.microsoft.com/office/drawing/2014/main" id="{DE366708-25FC-4A9C-8EFD-0C1EAD15F38C}"/>
              </a:ext>
            </a:extLst>
          </p:cNvPr>
          <p:cNvSpPr/>
          <p:nvPr/>
        </p:nvSpPr>
        <p:spPr>
          <a:xfrm>
            <a:off x="5516169" y="5445224"/>
            <a:ext cx="288032" cy="228600"/>
          </a:xfrm>
          <a:prstGeom prst="triangle">
            <a:avLst/>
          </a:prstGeom>
          <a:noFill/>
          <a:ln>
            <a:solidFill>
              <a:srgbClr val="333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IN" altLang="ja-JP">
              <a:solidFill>
                <a:srgbClr val="FFFFFF"/>
              </a:solidFill>
              <a:cs typeface="Arial" pitchFamily="34" charset="0"/>
            </a:endParaRPr>
          </a:p>
        </p:txBody>
      </p:sp>
      <p:sp>
        <p:nvSpPr>
          <p:cNvPr id="91" name="Isosceles Triangle 90">
            <a:extLst>
              <a:ext uri="{FF2B5EF4-FFF2-40B4-BE49-F238E27FC236}">
                <a16:creationId xmlns:a16="http://schemas.microsoft.com/office/drawing/2014/main" id="{DE366708-25FC-4A9C-8EFD-0C1EAD15F38C}"/>
              </a:ext>
            </a:extLst>
          </p:cNvPr>
          <p:cNvSpPr/>
          <p:nvPr/>
        </p:nvSpPr>
        <p:spPr>
          <a:xfrm>
            <a:off x="6262646" y="5445224"/>
            <a:ext cx="288032" cy="228600"/>
          </a:xfrm>
          <a:prstGeom prst="triangle">
            <a:avLst/>
          </a:prstGeom>
          <a:noFill/>
          <a:ln>
            <a:solidFill>
              <a:srgbClr val="333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IN" altLang="ja-JP">
              <a:solidFill>
                <a:srgbClr val="FFFFFF"/>
              </a:solidFill>
              <a:cs typeface="Arial" pitchFamily="34" charset="0"/>
            </a:endParaRPr>
          </a:p>
        </p:txBody>
      </p:sp>
      <p:sp>
        <p:nvSpPr>
          <p:cNvPr id="94" name="Rectangle 93"/>
          <p:cNvSpPr/>
          <p:nvPr/>
        </p:nvSpPr>
        <p:spPr>
          <a:xfrm>
            <a:off x="7427633" y="3706296"/>
            <a:ext cx="1463040" cy="228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9" name="Rectangle 98"/>
          <p:cNvSpPr/>
          <p:nvPr/>
        </p:nvSpPr>
        <p:spPr>
          <a:xfrm>
            <a:off x="7426540" y="5451486"/>
            <a:ext cx="1097280" cy="228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0" name="Rectangle 99"/>
          <p:cNvSpPr/>
          <p:nvPr/>
        </p:nvSpPr>
        <p:spPr>
          <a:xfrm>
            <a:off x="7423103" y="2667550"/>
            <a:ext cx="1280160" cy="2286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1" name="Rounded Rectangle 41">
            <a:extLst>
              <a:ext uri="{FF2B5EF4-FFF2-40B4-BE49-F238E27FC236}">
                <a16:creationId xmlns:a16="http://schemas.microsoft.com/office/drawing/2014/main" id="{35D9E386-89E1-4042-A9A2-F8D8319DF2C1}"/>
              </a:ext>
            </a:extLst>
          </p:cNvPr>
          <p:cNvSpPr/>
          <p:nvPr/>
        </p:nvSpPr>
        <p:spPr>
          <a:xfrm>
            <a:off x="107504" y="3427444"/>
            <a:ext cx="8894725" cy="791642"/>
          </a:xfrm>
          <a:prstGeom prst="roundRect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IN" altLang="ja-JP">
              <a:solidFill>
                <a:srgbClr val="FFFFFF"/>
              </a:solidFill>
              <a:cs typeface="Arial" pitchFamily="34" charset="0"/>
            </a:endParaRPr>
          </a:p>
        </p:txBody>
      </p:sp>
      <p:sp>
        <p:nvSpPr>
          <p:cNvPr id="102" name="テキスト ボックス 3">
            <a:extLst>
              <a:ext uri="{FF2B5EF4-FFF2-40B4-BE49-F238E27FC236}">
                <a16:creationId xmlns:a16="http://schemas.microsoft.com/office/drawing/2014/main" id="{B7E79B37-F3F9-48B1-BC01-0E540FE29E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649" y="6196368"/>
            <a:ext cx="9104443" cy="6616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28575">
            <a:noFill/>
            <a:miter lim="800000"/>
            <a:headEnd/>
            <a:tailEnd/>
          </a:ln>
          <a:effectLst/>
          <a:extLst/>
        </p:spPr>
        <p:txBody>
          <a:bodyPr lIns="128016" tIns="64008" rIns="128016" bIns="64008" rtlCol="0" anchor="ctr" anchorCtr="1"/>
          <a:lstStyle>
            <a:defPPr>
              <a:defRPr lang="en-US"/>
            </a:defPPr>
            <a:lvl1pPr>
              <a:defRPr sz="2400" b="1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altLang="en-US" sz="3200" dirty="0">
                <a:latin typeface="Segoe Script" pitchFamily="34" charset="0"/>
              </a:rPr>
              <a:t>PROBLEM</a:t>
            </a:r>
            <a:r>
              <a:rPr lang="en-US" altLang="en-US" sz="2800" dirty="0">
                <a:latin typeface="Segoe Script" pitchFamily="34" charset="0"/>
              </a:rPr>
              <a:t> EVALUATION BY KJ METHOD </a:t>
            </a:r>
          </a:p>
        </p:txBody>
      </p:sp>
      <p:sp>
        <p:nvSpPr>
          <p:cNvPr id="29" name="Text Box 459">
            <a:extLst>
              <a:ext uri="{FF2B5EF4-FFF2-40B4-BE49-F238E27FC236}">
                <a16:creationId xmlns:a16="http://schemas.microsoft.com/office/drawing/2014/main" id="{7B68A0C0-2288-4887-945C-09E1CBDC9B58}"/>
              </a:ext>
            </a:extLst>
          </p:cNvPr>
          <p:cNvSpPr txBox="1">
            <a:spLocks noChangeArrowheads="1"/>
          </p:cNvSpPr>
          <p:nvPr/>
        </p:nvSpPr>
        <p:spPr bwMode="auto">
          <a:xfrm rot="2321557">
            <a:off x="-128682" y="1720271"/>
            <a:ext cx="217308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altLang="ja-JP" sz="1200" b="1" dirty="0">
                <a:effectLst/>
                <a:latin typeface="Verdana" pitchFamily="34" charset="0"/>
                <a:ea typeface="Verdana" pitchFamily="34" charset="0"/>
                <a:cs typeface="Verdana" pitchFamily="34" charset="0"/>
              </a:rPr>
              <a:t>PROBLEM POINT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10E658CC-9563-424A-B962-92A8326E8AD8}"/>
              </a:ext>
            </a:extLst>
          </p:cNvPr>
          <p:cNvSpPr/>
          <p:nvPr/>
        </p:nvSpPr>
        <p:spPr>
          <a:xfrm>
            <a:off x="1979712" y="4581128"/>
            <a:ext cx="274320" cy="274320"/>
          </a:xfrm>
          <a:prstGeom prst="ellipse">
            <a:avLst/>
          </a:prstGeom>
          <a:solidFill>
            <a:srgbClr val="0000FF">
              <a:alpha val="0"/>
            </a:srgbClr>
          </a:solidFill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IN" altLang="ja-JP">
              <a:solidFill>
                <a:schemeClr val="bg1"/>
              </a:solidFill>
              <a:latin typeface="Verdana" pitchFamily="34" charset="0"/>
              <a:cs typeface="Arial" pitchFamily="34" charset="0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10E658CC-9563-424A-B962-92A8326E8AD8}"/>
              </a:ext>
            </a:extLst>
          </p:cNvPr>
          <p:cNvSpPr/>
          <p:nvPr/>
        </p:nvSpPr>
        <p:spPr>
          <a:xfrm>
            <a:off x="4139883" y="4581128"/>
            <a:ext cx="274320" cy="274320"/>
          </a:xfrm>
          <a:prstGeom prst="ellipse">
            <a:avLst/>
          </a:prstGeom>
          <a:solidFill>
            <a:srgbClr val="0000FF">
              <a:alpha val="0"/>
            </a:srgbClr>
          </a:solidFill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IN" altLang="ja-JP">
              <a:solidFill>
                <a:schemeClr val="bg1"/>
              </a:solidFill>
              <a:latin typeface="Verdana" pitchFamily="34" charset="0"/>
              <a:cs typeface="Arial" pitchFamily="34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10E658CC-9563-424A-B962-92A8326E8AD8}"/>
              </a:ext>
            </a:extLst>
          </p:cNvPr>
          <p:cNvSpPr/>
          <p:nvPr/>
        </p:nvSpPr>
        <p:spPr>
          <a:xfrm>
            <a:off x="3413896" y="4581128"/>
            <a:ext cx="274320" cy="274320"/>
          </a:xfrm>
          <a:prstGeom prst="ellipse">
            <a:avLst/>
          </a:prstGeom>
          <a:solidFill>
            <a:srgbClr val="0000FF">
              <a:alpha val="0"/>
            </a:srgbClr>
          </a:solidFill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IN" altLang="ja-JP">
              <a:solidFill>
                <a:schemeClr val="bg1"/>
              </a:solidFill>
              <a:latin typeface="Verdana" pitchFamily="34" charset="0"/>
              <a:cs typeface="Arial" pitchFamily="34" charset="0"/>
            </a:endParaRPr>
          </a:p>
        </p:txBody>
      </p:sp>
      <p:sp>
        <p:nvSpPr>
          <p:cNvPr id="33" name="Isosceles Triangle 32">
            <a:extLst>
              <a:ext uri="{FF2B5EF4-FFF2-40B4-BE49-F238E27FC236}">
                <a16:creationId xmlns:a16="http://schemas.microsoft.com/office/drawing/2014/main" id="{DE366708-25FC-4A9C-8EFD-0C1EAD15F38C}"/>
              </a:ext>
            </a:extLst>
          </p:cNvPr>
          <p:cNvSpPr/>
          <p:nvPr/>
        </p:nvSpPr>
        <p:spPr>
          <a:xfrm>
            <a:off x="2707460" y="4581128"/>
            <a:ext cx="288032" cy="228600"/>
          </a:xfrm>
          <a:prstGeom prst="triangle">
            <a:avLst/>
          </a:prstGeom>
          <a:noFill/>
          <a:ln>
            <a:solidFill>
              <a:srgbClr val="333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IN" altLang="ja-JP">
              <a:solidFill>
                <a:srgbClr val="FFFFFF"/>
              </a:solidFill>
              <a:cs typeface="Arial" pitchFamily="34" charset="0"/>
            </a:endParaRPr>
          </a:p>
        </p:txBody>
      </p:sp>
      <p:sp>
        <p:nvSpPr>
          <p:cNvPr id="34" name="Isosceles Triangle 33">
            <a:extLst>
              <a:ext uri="{FF2B5EF4-FFF2-40B4-BE49-F238E27FC236}">
                <a16:creationId xmlns:a16="http://schemas.microsoft.com/office/drawing/2014/main" id="{DE366708-25FC-4A9C-8EFD-0C1EAD15F38C}"/>
              </a:ext>
            </a:extLst>
          </p:cNvPr>
          <p:cNvSpPr/>
          <p:nvPr/>
        </p:nvSpPr>
        <p:spPr>
          <a:xfrm>
            <a:off x="4801223" y="4581128"/>
            <a:ext cx="288032" cy="228600"/>
          </a:xfrm>
          <a:prstGeom prst="triangle">
            <a:avLst/>
          </a:prstGeom>
          <a:noFill/>
          <a:ln>
            <a:solidFill>
              <a:srgbClr val="333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IN" altLang="ja-JP">
              <a:solidFill>
                <a:srgbClr val="FFFFFF"/>
              </a:solidFill>
              <a:cs typeface="Arial" pitchFamily="34" charset="0"/>
            </a:endParaRPr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DE366708-25FC-4A9C-8EFD-0C1EAD15F38C}"/>
              </a:ext>
            </a:extLst>
          </p:cNvPr>
          <p:cNvSpPr/>
          <p:nvPr/>
        </p:nvSpPr>
        <p:spPr>
          <a:xfrm>
            <a:off x="5516169" y="4581128"/>
            <a:ext cx="288032" cy="228600"/>
          </a:xfrm>
          <a:prstGeom prst="triangle">
            <a:avLst/>
          </a:prstGeom>
          <a:noFill/>
          <a:ln>
            <a:solidFill>
              <a:srgbClr val="333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IN" altLang="ja-JP">
              <a:solidFill>
                <a:srgbClr val="FFFFFF"/>
              </a:solidFill>
              <a:cs typeface="Arial" pitchFamily="34" charset="0"/>
            </a:endParaRPr>
          </a:p>
        </p:txBody>
      </p:sp>
      <p:sp>
        <p:nvSpPr>
          <p:cNvPr id="36" name="Isosceles Triangle 35">
            <a:extLst>
              <a:ext uri="{FF2B5EF4-FFF2-40B4-BE49-F238E27FC236}">
                <a16:creationId xmlns:a16="http://schemas.microsoft.com/office/drawing/2014/main" id="{DE366708-25FC-4A9C-8EFD-0C1EAD15F38C}"/>
              </a:ext>
            </a:extLst>
          </p:cNvPr>
          <p:cNvSpPr/>
          <p:nvPr/>
        </p:nvSpPr>
        <p:spPr>
          <a:xfrm>
            <a:off x="6176481" y="4581128"/>
            <a:ext cx="288032" cy="228600"/>
          </a:xfrm>
          <a:prstGeom prst="triangle">
            <a:avLst/>
          </a:prstGeom>
          <a:noFill/>
          <a:ln>
            <a:solidFill>
              <a:srgbClr val="333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IN" altLang="ja-JP">
              <a:solidFill>
                <a:srgbClr val="FFFFFF"/>
              </a:solidFill>
              <a:cs typeface="Arial" pitchFamily="34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7423103" y="4603426"/>
            <a:ext cx="699035" cy="2057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0" y="0"/>
            <a:ext cx="8244408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itchFamily="2" charset="2"/>
              <a:buChar char="v"/>
            </a:pPr>
            <a:r>
              <a:rPr lang="en-US" sz="2800" b="1" dirty="0">
                <a:solidFill>
                  <a:schemeClr val="tx1"/>
                </a:solidFill>
                <a:effectLst>
                  <a:glow rad="1270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</a:rPr>
              <a:t> EVALUATION BY KJ METHOD </a:t>
            </a:r>
            <a:r>
              <a:rPr lang="en-US" sz="1100" b="1" dirty="0">
                <a:solidFill>
                  <a:schemeClr val="tx1"/>
                </a:solidFill>
                <a:effectLst>
                  <a:glow rad="1270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</a:rPr>
              <a:t>(JIRO KAVAKITA ANALYSIS)</a:t>
            </a:r>
            <a:endParaRPr lang="en-IN" sz="2800" b="1" dirty="0">
              <a:solidFill>
                <a:schemeClr val="tx1"/>
              </a:solidFill>
              <a:effectLst>
                <a:glow rad="127000">
                  <a:schemeClr val="bg1"/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eiryo UI" pitchFamily="50" charset="-128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A4B71305-2E88-4F5C-9A43-039C42510F09}"/>
              </a:ext>
            </a:extLst>
          </p:cNvPr>
          <p:cNvSpPr/>
          <p:nvPr/>
        </p:nvSpPr>
        <p:spPr>
          <a:xfrm>
            <a:off x="3433584" y="3645024"/>
            <a:ext cx="274320" cy="274320"/>
          </a:xfrm>
          <a:prstGeom prst="ellipse">
            <a:avLst/>
          </a:prstGeom>
          <a:solidFill>
            <a:srgbClr val="0000FF">
              <a:alpha val="0"/>
            </a:srgbClr>
          </a:solidFill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IN" altLang="ja-JP">
              <a:solidFill>
                <a:schemeClr val="bg1"/>
              </a:solidFill>
              <a:latin typeface="Verdana" pitchFamily="34" charset="0"/>
              <a:cs typeface="Arial" pitchFamily="34" charset="0"/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DE7CF3DF-F177-43A9-9883-E66C63C52D63}"/>
              </a:ext>
            </a:extLst>
          </p:cNvPr>
          <p:cNvSpPr/>
          <p:nvPr/>
        </p:nvSpPr>
        <p:spPr>
          <a:xfrm>
            <a:off x="2702873" y="3645024"/>
            <a:ext cx="274320" cy="274320"/>
          </a:xfrm>
          <a:prstGeom prst="ellipse">
            <a:avLst/>
          </a:prstGeom>
          <a:solidFill>
            <a:srgbClr val="0000FF">
              <a:alpha val="0"/>
            </a:srgbClr>
          </a:solidFill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IN" altLang="ja-JP">
              <a:solidFill>
                <a:schemeClr val="bg1"/>
              </a:solidFill>
              <a:latin typeface="Verdana" pitchFamily="34" charset="0"/>
              <a:cs typeface="Arial" pitchFamily="34" charset="0"/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963C64D1-A47D-4FEA-A90C-5AB85A8539A1}"/>
              </a:ext>
            </a:extLst>
          </p:cNvPr>
          <p:cNvSpPr/>
          <p:nvPr/>
        </p:nvSpPr>
        <p:spPr>
          <a:xfrm>
            <a:off x="4167334" y="2679892"/>
            <a:ext cx="274320" cy="274320"/>
          </a:xfrm>
          <a:prstGeom prst="ellipse">
            <a:avLst/>
          </a:prstGeom>
          <a:solidFill>
            <a:srgbClr val="0000FF">
              <a:alpha val="0"/>
            </a:srgbClr>
          </a:solidFill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IN" altLang="ja-JP">
              <a:solidFill>
                <a:schemeClr val="bg1"/>
              </a:solidFill>
              <a:latin typeface="Verdana" pitchFamily="34" charset="0"/>
              <a:cs typeface="Arial" pitchFamily="34" charset="0"/>
            </a:endParaRPr>
          </a:p>
        </p:txBody>
      </p:sp>
      <p:sp>
        <p:nvSpPr>
          <p:cNvPr id="43" name="Isosceles Triangle 42">
            <a:extLst>
              <a:ext uri="{FF2B5EF4-FFF2-40B4-BE49-F238E27FC236}">
                <a16:creationId xmlns:a16="http://schemas.microsoft.com/office/drawing/2014/main" id="{E66801D4-0713-4630-8669-B1F5F9BC0968}"/>
              </a:ext>
            </a:extLst>
          </p:cNvPr>
          <p:cNvSpPr/>
          <p:nvPr/>
        </p:nvSpPr>
        <p:spPr>
          <a:xfrm>
            <a:off x="6201830" y="2702752"/>
            <a:ext cx="288032" cy="228600"/>
          </a:xfrm>
          <a:prstGeom prst="triangle">
            <a:avLst/>
          </a:prstGeom>
          <a:noFill/>
          <a:ln>
            <a:solidFill>
              <a:srgbClr val="333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IN" altLang="ja-JP">
              <a:solidFill>
                <a:srgbClr val="FFFFFF"/>
              </a:solidFill>
              <a:cs typeface="Arial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3C719A9-D4E7-4BEB-AF30-4ACBAC5A2A6E}"/>
              </a:ext>
            </a:extLst>
          </p:cNvPr>
          <p:cNvSpPr/>
          <p:nvPr/>
        </p:nvSpPr>
        <p:spPr>
          <a:xfrm>
            <a:off x="6785633" y="2396797"/>
            <a:ext cx="554765" cy="738248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Meiryo UI" panose="020B0604030504040204" pitchFamily="50" charset="-128"/>
                <a:cs typeface="Meiryo UI" panose="020B0604030504040204" pitchFamily="50" charset="-128"/>
              </a:rPr>
              <a:t>27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C212FCCE-DF6A-4886-BB5D-91E39F09A7A6}"/>
              </a:ext>
            </a:extLst>
          </p:cNvPr>
          <p:cNvSpPr/>
          <p:nvPr/>
        </p:nvSpPr>
        <p:spPr>
          <a:xfrm>
            <a:off x="6783915" y="3456991"/>
            <a:ext cx="554765" cy="738248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chemeClr val="tx1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+mj-lt"/>
                <a:ea typeface="Meiryo UI" panose="020B0604030504040204" pitchFamily="50" charset="-128"/>
              </a:rPr>
              <a:t>31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DDD38A3B-B0F9-4C0E-8954-9A8F9993BD7E}"/>
              </a:ext>
            </a:extLst>
          </p:cNvPr>
          <p:cNvSpPr/>
          <p:nvPr/>
        </p:nvSpPr>
        <p:spPr>
          <a:xfrm>
            <a:off x="6788547" y="4332142"/>
            <a:ext cx="554765" cy="738248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chemeClr val="tx1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+mj-lt"/>
                <a:ea typeface="Meiryo UI" panose="020B0604030504040204" pitchFamily="50" charset="-128"/>
              </a:rPr>
              <a:t>13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EAEA183-22BA-41EE-BA30-CCC1E9D91285}"/>
              </a:ext>
            </a:extLst>
          </p:cNvPr>
          <p:cNvSpPr/>
          <p:nvPr/>
        </p:nvSpPr>
        <p:spPr>
          <a:xfrm>
            <a:off x="6789945" y="5223366"/>
            <a:ext cx="554765" cy="738248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chemeClr val="tx1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+mj-lt"/>
                <a:ea typeface="Meiryo UI" panose="020B0604030504040204" pitchFamily="50" charset="-128"/>
              </a:rPr>
              <a:t>17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7423103" y="4543240"/>
            <a:ext cx="1694989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7418551" y="4856785"/>
            <a:ext cx="1694989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494979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" grpId="0" animBg="1"/>
      <p:bldP spid="99" grpId="0" animBg="1"/>
      <p:bldP spid="100" grpId="0" animBg="1"/>
      <p:bldP spid="101" grpId="0" animBg="1"/>
      <p:bldP spid="37" grpId="0" animBg="1"/>
      <p:bldP spid="2" grpId="0"/>
      <p:bldP spid="44" grpId="0"/>
      <p:bldP spid="45" grpId="0"/>
      <p:bldP spid="4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" descr="496165b3-ff76-481e-8e27-0c88c2642d60@apcprd01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39046" y="836712"/>
            <a:ext cx="9144000" cy="5976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Rectangle 16"/>
          <p:cNvSpPr/>
          <p:nvPr/>
        </p:nvSpPr>
        <p:spPr>
          <a:xfrm>
            <a:off x="0" y="0"/>
            <a:ext cx="8244408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itchFamily="2" charset="2"/>
              <a:buChar char="v"/>
            </a:pPr>
            <a:r>
              <a:rPr lang="en-US" sz="2800" b="1" dirty="0">
                <a:solidFill>
                  <a:schemeClr val="tx1"/>
                </a:solidFill>
                <a:effectLst>
                  <a:glow rad="1270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</a:rPr>
              <a:t> TYPES OF REWORK </a:t>
            </a:r>
            <a:endParaRPr lang="en-IN" sz="2800" b="1" dirty="0">
              <a:solidFill>
                <a:schemeClr val="tx1"/>
              </a:solidFill>
              <a:effectLst>
                <a:glow rad="127000">
                  <a:schemeClr val="bg1"/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eiryo UI" pitchFamily="50" charset="-128"/>
            </a:endParaRPr>
          </a:p>
        </p:txBody>
      </p:sp>
      <p:sp>
        <p:nvSpPr>
          <p:cNvPr id="28" name="Thought Bubble: Cloud 27">
            <a:extLst>
              <a:ext uri="{FF2B5EF4-FFF2-40B4-BE49-F238E27FC236}">
                <a16:creationId xmlns:a16="http://schemas.microsoft.com/office/drawing/2014/main" id="{82EB9918-4191-4B0B-9CC6-3CB75A8E2618}"/>
              </a:ext>
            </a:extLst>
          </p:cNvPr>
          <p:cNvSpPr/>
          <p:nvPr/>
        </p:nvSpPr>
        <p:spPr>
          <a:xfrm>
            <a:off x="3748428" y="836712"/>
            <a:ext cx="2162825" cy="612648"/>
          </a:xfrm>
          <a:prstGeom prst="cloudCallout">
            <a:avLst>
              <a:gd name="adj1" fmla="val 21003"/>
              <a:gd name="adj2" fmla="val 20560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2060"/>
                </a:solidFill>
                <a:effectLst/>
                <a:latin typeface="Meiryo UI" panose="020B0604030504040204" pitchFamily="34" charset="-128"/>
                <a:ea typeface="Meiryo UI" panose="020B0604030504040204" pitchFamily="34" charset="-128"/>
              </a:rPr>
              <a:t>SPLINE TIGHT</a:t>
            </a:r>
          </a:p>
        </p:txBody>
      </p:sp>
      <p:sp>
        <p:nvSpPr>
          <p:cNvPr id="29" name="Thought Bubble: Cloud 28">
            <a:extLst>
              <a:ext uri="{FF2B5EF4-FFF2-40B4-BE49-F238E27FC236}">
                <a16:creationId xmlns:a16="http://schemas.microsoft.com/office/drawing/2014/main" id="{6DC61E2B-E388-42CE-A194-4AA2AFDE67AE}"/>
              </a:ext>
            </a:extLst>
          </p:cNvPr>
          <p:cNvSpPr/>
          <p:nvPr/>
        </p:nvSpPr>
        <p:spPr>
          <a:xfrm>
            <a:off x="1007604" y="853491"/>
            <a:ext cx="2520280" cy="715089"/>
          </a:xfrm>
          <a:prstGeom prst="cloudCallout">
            <a:avLst>
              <a:gd name="adj1" fmla="val 20426"/>
              <a:gd name="adj2" fmla="val 202193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2060"/>
                </a:solidFill>
                <a:effectLst/>
                <a:latin typeface="Meiryo UI" panose="020B0604030504040204" pitchFamily="34" charset="-128"/>
                <a:ea typeface="Meiryo UI" panose="020B0604030504040204" pitchFamily="34" charset="-128"/>
              </a:rPr>
              <a:t>RUST PARTS</a:t>
            </a:r>
          </a:p>
        </p:txBody>
      </p:sp>
      <p:sp>
        <p:nvSpPr>
          <p:cNvPr id="31" name="Thought Bubble: Cloud 30">
            <a:extLst>
              <a:ext uri="{FF2B5EF4-FFF2-40B4-BE49-F238E27FC236}">
                <a16:creationId xmlns:a16="http://schemas.microsoft.com/office/drawing/2014/main" id="{44E1A0DF-DB87-464F-9A6E-6256807979E2}"/>
              </a:ext>
            </a:extLst>
          </p:cNvPr>
          <p:cNvSpPr/>
          <p:nvPr/>
        </p:nvSpPr>
        <p:spPr>
          <a:xfrm>
            <a:off x="5581903" y="1272230"/>
            <a:ext cx="2162825" cy="612648"/>
          </a:xfrm>
          <a:prstGeom prst="cloudCallout">
            <a:avLst>
              <a:gd name="adj1" fmla="val -63721"/>
              <a:gd name="adj2" fmla="val 17827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2060"/>
                </a:solidFill>
                <a:effectLst/>
                <a:latin typeface="Meiryo UI" panose="020B0604030504040204" pitchFamily="34" charset="-128"/>
                <a:ea typeface="Meiryo UI" panose="020B0604030504040204" pitchFamily="34" charset="-128"/>
              </a:rPr>
              <a:t>OD DENT</a:t>
            </a:r>
          </a:p>
        </p:txBody>
      </p:sp>
      <p:sp>
        <p:nvSpPr>
          <p:cNvPr id="32" name="Thought Bubble: Cloud 31">
            <a:extLst>
              <a:ext uri="{FF2B5EF4-FFF2-40B4-BE49-F238E27FC236}">
                <a16:creationId xmlns:a16="http://schemas.microsoft.com/office/drawing/2014/main" id="{E256277D-6062-4CC0-9BA9-8EFFE968EBA9}"/>
              </a:ext>
            </a:extLst>
          </p:cNvPr>
          <p:cNvSpPr/>
          <p:nvPr/>
        </p:nvSpPr>
        <p:spPr>
          <a:xfrm>
            <a:off x="39593" y="1596860"/>
            <a:ext cx="2228151" cy="612648"/>
          </a:xfrm>
          <a:prstGeom prst="cloudCallout">
            <a:avLst>
              <a:gd name="adj1" fmla="val 71734"/>
              <a:gd name="adj2" fmla="val 145419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2060"/>
                </a:solidFill>
                <a:effectLst/>
                <a:latin typeface="Meiryo UI" panose="020B0604030504040204" pitchFamily="34" charset="-128"/>
                <a:ea typeface="Meiryo UI" panose="020B0604030504040204" pitchFamily="34" charset="-128"/>
              </a:rPr>
              <a:t>SPLINE DENT</a:t>
            </a:r>
          </a:p>
        </p:txBody>
      </p:sp>
      <p:sp>
        <p:nvSpPr>
          <p:cNvPr id="33" name="Thought Bubble: Cloud 32">
            <a:extLst>
              <a:ext uri="{FF2B5EF4-FFF2-40B4-BE49-F238E27FC236}">
                <a16:creationId xmlns:a16="http://schemas.microsoft.com/office/drawing/2014/main" id="{48D67F8B-D61F-4AD4-85F9-0E19356C2889}"/>
              </a:ext>
            </a:extLst>
          </p:cNvPr>
          <p:cNvSpPr/>
          <p:nvPr/>
        </p:nvSpPr>
        <p:spPr>
          <a:xfrm>
            <a:off x="54161" y="3953824"/>
            <a:ext cx="2736304" cy="777347"/>
          </a:xfrm>
          <a:prstGeom prst="cloudCallout">
            <a:avLst>
              <a:gd name="adj1" fmla="val 14513"/>
              <a:gd name="adj2" fmla="val -115744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2060"/>
                </a:solidFill>
                <a:effectLst/>
                <a:latin typeface="Meiryo UI" panose="020B0604030504040204" pitchFamily="34" charset="-128"/>
                <a:ea typeface="Meiryo UI" panose="020B0604030504040204" pitchFamily="34" charset="-128"/>
              </a:rPr>
              <a:t>GEAR TEETH BURR</a:t>
            </a:r>
          </a:p>
        </p:txBody>
      </p:sp>
      <p:sp>
        <p:nvSpPr>
          <p:cNvPr id="34" name="Thought Bubble: Cloud 33">
            <a:extLst>
              <a:ext uri="{FF2B5EF4-FFF2-40B4-BE49-F238E27FC236}">
                <a16:creationId xmlns:a16="http://schemas.microsoft.com/office/drawing/2014/main" id="{5B4CCFE5-8CBB-4E54-9030-4EB2E1D7B6B1}"/>
              </a:ext>
            </a:extLst>
          </p:cNvPr>
          <p:cNvSpPr/>
          <p:nvPr/>
        </p:nvSpPr>
        <p:spPr>
          <a:xfrm>
            <a:off x="1620718" y="5077276"/>
            <a:ext cx="3088168" cy="612648"/>
          </a:xfrm>
          <a:prstGeom prst="cloudCallout">
            <a:avLst>
              <a:gd name="adj1" fmla="val -21167"/>
              <a:gd name="adj2" fmla="val -155281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2060"/>
                </a:solidFill>
                <a:effectLst/>
                <a:latin typeface="Meiryo UI" panose="020B0604030504040204" pitchFamily="34" charset="-128"/>
                <a:ea typeface="Meiryo UI" panose="020B0604030504040204" pitchFamily="34" charset="-128"/>
              </a:rPr>
              <a:t>EXTRA MATERIAL </a:t>
            </a:r>
          </a:p>
          <a:p>
            <a:pPr algn="ctr"/>
            <a:r>
              <a:rPr lang="en-US" b="1" dirty="0">
                <a:solidFill>
                  <a:srgbClr val="002060"/>
                </a:solidFill>
                <a:effectLst/>
                <a:latin typeface="Meiryo UI" panose="020B0604030504040204" pitchFamily="34" charset="-128"/>
                <a:ea typeface="Meiryo UI" panose="020B0604030504040204" pitchFamily="34" charset="-128"/>
              </a:rPr>
              <a:t>ON TEETH</a:t>
            </a:r>
          </a:p>
        </p:txBody>
      </p:sp>
      <p:sp>
        <p:nvSpPr>
          <p:cNvPr id="35" name="Thought Bubble: Cloud 34">
            <a:extLst>
              <a:ext uri="{FF2B5EF4-FFF2-40B4-BE49-F238E27FC236}">
                <a16:creationId xmlns:a16="http://schemas.microsoft.com/office/drawing/2014/main" id="{B3FA0D62-0278-404F-AB51-69CA1850E294}"/>
              </a:ext>
            </a:extLst>
          </p:cNvPr>
          <p:cNvSpPr/>
          <p:nvPr/>
        </p:nvSpPr>
        <p:spPr>
          <a:xfrm>
            <a:off x="39593" y="5945326"/>
            <a:ext cx="2736304" cy="612648"/>
          </a:xfrm>
          <a:prstGeom prst="cloudCallout">
            <a:avLst>
              <a:gd name="adj1" fmla="val 10866"/>
              <a:gd name="adj2" fmla="val -354395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2060"/>
                </a:solidFill>
                <a:effectLst/>
                <a:latin typeface="Meiryo UI" panose="020B0604030504040204" pitchFamily="34" charset="-128"/>
                <a:ea typeface="Meiryo UI" panose="020B0604030504040204" pitchFamily="34" charset="-128"/>
              </a:rPr>
              <a:t>CUTTER MARK</a:t>
            </a:r>
          </a:p>
        </p:txBody>
      </p:sp>
      <p:sp>
        <p:nvSpPr>
          <p:cNvPr id="44" name="Thought Bubble: Cloud 43">
            <a:extLst>
              <a:ext uri="{FF2B5EF4-FFF2-40B4-BE49-F238E27FC236}">
                <a16:creationId xmlns:a16="http://schemas.microsoft.com/office/drawing/2014/main" id="{EBE51040-A44A-48D5-A447-55EBB7612A87}"/>
              </a:ext>
            </a:extLst>
          </p:cNvPr>
          <p:cNvSpPr/>
          <p:nvPr/>
        </p:nvSpPr>
        <p:spPr>
          <a:xfrm>
            <a:off x="6663315" y="2021710"/>
            <a:ext cx="2520280" cy="715089"/>
          </a:xfrm>
          <a:prstGeom prst="cloudCallout">
            <a:avLst>
              <a:gd name="adj1" fmla="val -50980"/>
              <a:gd name="adj2" fmla="val 80688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2060"/>
                </a:solidFill>
                <a:effectLst/>
                <a:latin typeface="Meiryo UI" panose="020B0604030504040204" pitchFamily="34" charset="-128"/>
                <a:ea typeface="Meiryo UI" panose="020B0604030504040204" pitchFamily="34" charset="-128"/>
              </a:rPr>
              <a:t>FACE UNCLEAR</a:t>
            </a:r>
          </a:p>
        </p:txBody>
      </p:sp>
      <p:sp>
        <p:nvSpPr>
          <p:cNvPr id="59" name="Thought Bubble: Cloud 58">
            <a:extLst>
              <a:ext uri="{FF2B5EF4-FFF2-40B4-BE49-F238E27FC236}">
                <a16:creationId xmlns:a16="http://schemas.microsoft.com/office/drawing/2014/main" id="{EEB42E7C-8E20-453C-92CE-519F1940CB00}"/>
              </a:ext>
            </a:extLst>
          </p:cNvPr>
          <p:cNvSpPr/>
          <p:nvPr/>
        </p:nvSpPr>
        <p:spPr>
          <a:xfrm>
            <a:off x="6591851" y="4303810"/>
            <a:ext cx="2520280" cy="715089"/>
          </a:xfrm>
          <a:prstGeom prst="cloudCallout">
            <a:avLst>
              <a:gd name="adj1" fmla="val -16919"/>
              <a:gd name="adj2" fmla="val -116740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2060"/>
                </a:solidFill>
                <a:effectLst/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50" charset="-128"/>
              </a:rPr>
              <a:t>BORE U/S</a:t>
            </a:r>
          </a:p>
        </p:txBody>
      </p:sp>
      <p:sp>
        <p:nvSpPr>
          <p:cNvPr id="60" name="Thought Bubble: Cloud 59">
            <a:extLst>
              <a:ext uri="{FF2B5EF4-FFF2-40B4-BE49-F238E27FC236}">
                <a16:creationId xmlns:a16="http://schemas.microsoft.com/office/drawing/2014/main" id="{8E8C2847-8227-4A70-B48F-8D18A27A5ED8}"/>
              </a:ext>
            </a:extLst>
          </p:cNvPr>
          <p:cNvSpPr/>
          <p:nvPr/>
        </p:nvSpPr>
        <p:spPr>
          <a:xfrm>
            <a:off x="3255939" y="4149080"/>
            <a:ext cx="2520280" cy="715089"/>
          </a:xfrm>
          <a:prstGeom prst="cloudCallout">
            <a:avLst>
              <a:gd name="adj1" fmla="val 14938"/>
              <a:gd name="adj2" fmla="val -152736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2060"/>
                </a:solidFill>
                <a:effectLst/>
                <a:latin typeface="Meiryo UI" panose="020B0604030504040204" pitchFamily="34" charset="-128"/>
                <a:ea typeface="Meiryo UI" panose="020B0604030504040204" pitchFamily="34" charset="-128"/>
              </a:rPr>
              <a:t>STEP MARK</a:t>
            </a:r>
          </a:p>
        </p:txBody>
      </p:sp>
      <p:sp>
        <p:nvSpPr>
          <p:cNvPr id="61" name="Thought Bubble: Cloud 60">
            <a:extLst>
              <a:ext uri="{FF2B5EF4-FFF2-40B4-BE49-F238E27FC236}">
                <a16:creationId xmlns:a16="http://schemas.microsoft.com/office/drawing/2014/main" id="{139F46F7-A937-4F81-BD0E-BFED911668D2}"/>
              </a:ext>
            </a:extLst>
          </p:cNvPr>
          <p:cNvSpPr/>
          <p:nvPr/>
        </p:nvSpPr>
        <p:spPr>
          <a:xfrm>
            <a:off x="3164802" y="5775947"/>
            <a:ext cx="2736304" cy="612648"/>
          </a:xfrm>
          <a:prstGeom prst="cloudCallout">
            <a:avLst>
              <a:gd name="adj1" fmla="val 63896"/>
              <a:gd name="adj2" fmla="val -208993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2060"/>
                </a:solidFill>
                <a:effectLst/>
                <a:latin typeface="Meiryo UI" panose="020B0604030504040204" pitchFamily="34" charset="-128"/>
                <a:ea typeface="Meiryo UI" panose="020B0604030504040204" pitchFamily="34" charset="-128"/>
              </a:rPr>
              <a:t>GROOVE BURR</a:t>
            </a:r>
          </a:p>
        </p:txBody>
      </p:sp>
      <p:sp>
        <p:nvSpPr>
          <p:cNvPr id="62" name="Thought Bubble: Cloud 61">
            <a:extLst>
              <a:ext uri="{FF2B5EF4-FFF2-40B4-BE49-F238E27FC236}">
                <a16:creationId xmlns:a16="http://schemas.microsoft.com/office/drawing/2014/main" id="{F7DC5098-A7DA-439B-90FB-61DFF732283D}"/>
              </a:ext>
            </a:extLst>
          </p:cNvPr>
          <p:cNvSpPr/>
          <p:nvPr/>
        </p:nvSpPr>
        <p:spPr>
          <a:xfrm>
            <a:off x="2380276" y="1608361"/>
            <a:ext cx="2736304" cy="612648"/>
          </a:xfrm>
          <a:prstGeom prst="cloudCallout">
            <a:avLst>
              <a:gd name="adj1" fmla="val -18899"/>
              <a:gd name="adj2" fmla="val 147434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spc="50" dirty="0">
                <a:ln w="11430"/>
                <a:solidFill>
                  <a:srgbClr val="002060"/>
                </a:solidFill>
                <a:effectLst/>
                <a:latin typeface="Meiryo UI" panose="020B0604030504040204" pitchFamily="34" charset="-128"/>
                <a:ea typeface="Meiryo UI" panose="020B0604030504040204" pitchFamily="34" charset="-128"/>
              </a:rPr>
              <a:t>FORK TIGHT</a:t>
            </a:r>
          </a:p>
        </p:txBody>
      </p:sp>
      <p:sp>
        <p:nvSpPr>
          <p:cNvPr id="63" name="Thought Bubble: Cloud 62">
            <a:extLst>
              <a:ext uri="{FF2B5EF4-FFF2-40B4-BE49-F238E27FC236}">
                <a16:creationId xmlns:a16="http://schemas.microsoft.com/office/drawing/2014/main" id="{C676E099-7AB2-4533-B7A3-2434561962CA}"/>
              </a:ext>
            </a:extLst>
          </p:cNvPr>
          <p:cNvSpPr/>
          <p:nvPr/>
        </p:nvSpPr>
        <p:spPr>
          <a:xfrm>
            <a:off x="6483839" y="6024142"/>
            <a:ext cx="2736304" cy="612648"/>
          </a:xfrm>
          <a:prstGeom prst="cloudCallout">
            <a:avLst>
              <a:gd name="adj1" fmla="val -40906"/>
              <a:gd name="adj2" fmla="val -208654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2060"/>
                </a:solidFill>
                <a:effectLst/>
                <a:latin typeface="Meiryo UI" panose="020B0604030504040204" pitchFamily="34" charset="-128"/>
                <a:ea typeface="Meiryo UI" panose="020B0604030504040204" pitchFamily="34" charset="-128"/>
              </a:rPr>
              <a:t>GEAR TEETH DENT</a:t>
            </a:r>
          </a:p>
        </p:txBody>
      </p:sp>
    </p:spTree>
    <p:extLst>
      <p:ext uri="{BB962C8B-B14F-4D97-AF65-F5344CB8AC3E}">
        <p14:creationId xmlns:p14="http://schemas.microsoft.com/office/powerpoint/2010/main" val="233132452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6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FF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indefinite"/>
                                        <p:tgtEl>
                                          <p:spTgt spid="6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indefinite"/>
                                        <p:tgtEl>
                                          <p:spTgt spid="6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mph" presetSubtype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FF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3" dur="indefinite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indefinite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mph" presetSubtype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5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FF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9" dur="indefinite"/>
                                        <p:tgtEl>
                                          <p:spTgt spid="5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indefinite"/>
                                        <p:tgtEl>
                                          <p:spTgt spid="5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mph" presetSubtype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FF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5" dur="indefinite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6" dur="indefinite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CCFF99"/>
        </a:solidFill>
        <a:ln>
          <a:solidFill>
            <a:schemeClr val="bg1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a:spPr>
      <a:bodyPr rtlCol="0" anchor="ctr"/>
      <a:lstStyle>
        <a:defPPr algn="ctr">
          <a:defRPr b="1" dirty="0" smtClean="0">
            <a:solidFill>
              <a:srgbClr val="008000"/>
            </a:solidFill>
            <a:effectLst>
              <a:glow rad="101600">
                <a:schemeClr val="bg1">
                  <a:alpha val="60000"/>
                </a:schemeClr>
              </a:glow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Meiryo UI" panose="020B0604030504040204" pitchFamily="50" charset="-128"/>
            <a:ea typeface="Meiryo UI" panose="020B0604030504040204" pitchFamily="50" charset="-128"/>
            <a:cs typeface="Meiryo UI" panose="020B0604030504040204" pitchFamily="50" charset="-128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Austin</Template>
  <TotalTime>35657</TotalTime>
  <Words>4730</Words>
  <Application>Microsoft Office PowerPoint</Application>
  <PresentationFormat>On-screen Show (4:3)</PresentationFormat>
  <Paragraphs>1930</Paragraphs>
  <Slides>56</Slides>
  <Notes>56</Notes>
  <HiddenSlides>0</HiddenSlides>
  <MMClips>0</MMClips>
  <ScaleCrop>false</ScaleCrop>
  <HeadingPairs>
    <vt:vector size="8" baseType="variant">
      <vt:variant>
        <vt:lpstr>Fonts Used</vt:lpstr>
      </vt:variant>
      <vt:variant>
        <vt:i4>25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56</vt:i4>
      </vt:variant>
    </vt:vector>
  </HeadingPairs>
  <TitlesOfParts>
    <vt:vector size="84" baseType="lpstr">
      <vt:lpstr>Arial Unicode MS</vt:lpstr>
      <vt:lpstr>Batang</vt:lpstr>
      <vt:lpstr>HGP創英角ｺﾞｼｯｸUB</vt:lpstr>
      <vt:lpstr>Meiryo</vt:lpstr>
      <vt:lpstr>Meiryo UI</vt:lpstr>
      <vt:lpstr>ＭＳ Ｐゴシック</vt:lpstr>
      <vt:lpstr>ＭＳ Ｐゴシック</vt:lpstr>
      <vt:lpstr>MS UI Gothic</vt:lpstr>
      <vt:lpstr>Aharoni</vt:lpstr>
      <vt:lpstr>Arial</vt:lpstr>
      <vt:lpstr>Berlin Sans FB Demi</vt:lpstr>
      <vt:lpstr>Bookman</vt:lpstr>
      <vt:lpstr>Calibri</vt:lpstr>
      <vt:lpstr>Cooper Black</vt:lpstr>
      <vt:lpstr>David</vt:lpstr>
      <vt:lpstr>DFKai-SB</vt:lpstr>
      <vt:lpstr>FrankRuehl</vt:lpstr>
      <vt:lpstr>Segoe Print</vt:lpstr>
      <vt:lpstr>Segoe Script</vt:lpstr>
      <vt:lpstr>Stencil</vt:lpstr>
      <vt:lpstr>Tahoma</vt:lpstr>
      <vt:lpstr>Verdana</vt:lpstr>
      <vt:lpstr>Vijaya</vt:lpstr>
      <vt:lpstr>Wide Latin</vt:lpstr>
      <vt:lpstr>Wingdings</vt:lpstr>
      <vt:lpstr>1_Office Theme</vt:lpstr>
      <vt:lpstr>Photo Editor Photo</vt:lpstr>
      <vt:lpstr>Worksheet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gss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shinyasaito</dc:creator>
  <cp:lastModifiedBy>Sajin Sahadeva</cp:lastModifiedBy>
  <cp:revision>2684</cp:revision>
  <cp:lastPrinted>2018-10-22T07:13:43Z</cp:lastPrinted>
  <dcterms:created xsi:type="dcterms:W3CDTF">2014-05-05T18:55:12Z</dcterms:created>
  <dcterms:modified xsi:type="dcterms:W3CDTF">2018-10-30T08:02:27Z</dcterms:modified>
</cp:coreProperties>
</file>